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62"/>
  </p:notesMasterIdLst>
  <p:sldIdLst>
    <p:sldId id="256" r:id="rId2"/>
    <p:sldId id="356" r:id="rId3"/>
    <p:sldId id="266" r:id="rId4"/>
    <p:sldId id="684" r:id="rId5"/>
    <p:sldId id="628" r:id="rId6"/>
    <p:sldId id="605" r:id="rId7"/>
    <p:sldId id="606" r:id="rId8"/>
    <p:sldId id="607" r:id="rId9"/>
    <p:sldId id="687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9" r:id="rId23"/>
    <p:sldId id="621" r:id="rId24"/>
    <p:sldId id="622" r:id="rId25"/>
    <p:sldId id="623" r:id="rId26"/>
    <p:sldId id="683" r:id="rId27"/>
    <p:sldId id="625" r:id="rId28"/>
    <p:sldId id="626" r:id="rId29"/>
    <p:sldId id="676" r:id="rId30"/>
    <p:sldId id="677" r:id="rId31"/>
    <p:sldId id="688" r:id="rId32"/>
    <p:sldId id="685" r:id="rId33"/>
    <p:sldId id="644" r:id="rId34"/>
    <p:sldId id="671" r:id="rId35"/>
    <p:sldId id="631" r:id="rId36"/>
    <p:sldId id="632" r:id="rId37"/>
    <p:sldId id="636" r:id="rId38"/>
    <p:sldId id="637" r:id="rId39"/>
    <p:sldId id="638" r:id="rId40"/>
    <p:sldId id="633" r:id="rId41"/>
    <p:sldId id="634" r:id="rId42"/>
    <p:sldId id="635" r:id="rId43"/>
    <p:sldId id="639" r:id="rId44"/>
    <p:sldId id="646" r:id="rId45"/>
    <p:sldId id="647" r:id="rId46"/>
    <p:sldId id="649" r:id="rId47"/>
    <p:sldId id="672" r:id="rId48"/>
    <p:sldId id="673" r:id="rId49"/>
    <p:sldId id="650" r:id="rId50"/>
    <p:sldId id="680" r:id="rId51"/>
    <p:sldId id="654" r:id="rId52"/>
    <p:sldId id="656" r:id="rId53"/>
    <p:sldId id="655" r:id="rId54"/>
    <p:sldId id="659" r:id="rId55"/>
    <p:sldId id="668" r:id="rId56"/>
    <p:sldId id="664" r:id="rId57"/>
    <p:sldId id="665" r:id="rId58"/>
    <p:sldId id="667" r:id="rId59"/>
    <p:sldId id="674" r:id="rId60"/>
    <p:sldId id="67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607" autoAdjust="0"/>
  </p:normalViewPr>
  <p:slideViewPr>
    <p:cSldViewPr snapToGrid="0" snapToObjects="1">
      <p:cViewPr>
        <p:scale>
          <a:sx n="75" d="100"/>
          <a:sy n="75" d="100"/>
        </p:scale>
        <p:origin x="7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18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8E9B-9938-FE4B-AE28-1C6AC5DA2731}" type="datetimeFigureOut">
              <a:rPr kumimoji="1" lang="zh-CN" altLang="en-US" smtClean="0"/>
              <a:t>2023/11/23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15D2-4FF9-AF41-91A8-41FD4B9A9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7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55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764DE79-268F-4C1A-8933-263129D2AF90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399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45EC0469-6790-451E-B201-C8367CAEA4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31CDA450-A5B8-4330-99E3-F9B6A772B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B546B0F0-D40D-4BF2-9D82-6DCDE4268A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81FBDE5C-7887-4AA5-A708-FF2C1014AA7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E2DE8516-21A4-469E-B6D9-28E869766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28688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8" r:id="rId4"/>
    <p:sldLayoutId id="2147483729" r:id="rId5"/>
    <p:sldLayoutId id="214748373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9.tmp"/><Relationship Id="rId2" Type="http://schemas.openxmlformats.org/officeDocument/2006/relationships/tags" Target="../tags/tag15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9.tmp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image" Target="../media/image9.tmp"/><Relationship Id="rId2" Type="http://schemas.openxmlformats.org/officeDocument/2006/relationships/tags" Target="../tags/tag45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9.tmp"/><Relationship Id="rId2" Type="http://schemas.openxmlformats.org/officeDocument/2006/relationships/tags" Target="../tags/tag60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image" Target="../media/image9.tmp"/><Relationship Id="rId2" Type="http://schemas.openxmlformats.org/officeDocument/2006/relationships/tags" Target="../tags/tag75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image" Target="../media/image9.tmp"/><Relationship Id="rId2" Type="http://schemas.openxmlformats.org/officeDocument/2006/relationships/tags" Target="../tags/tag90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9.tmp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10.png"/><Relationship Id="rId5" Type="http://schemas.openxmlformats.org/officeDocument/2006/relationships/tags" Target="../tags/tag10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image" Target="../media/image9.tmp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image" Target="../media/image9.tmp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image" Target="../media/image9.tmp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0" Type="http://schemas.openxmlformats.org/officeDocument/2006/relationships/image" Target="../media/image9.tmp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9.tmp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2" Type="http://schemas.openxmlformats.org/officeDocument/2006/relationships/tags" Target="../tags/tag193.xml"/><Relationship Id="rId16" Type="http://schemas.openxmlformats.org/officeDocument/2006/relationships/tags" Target="../tags/tag207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tags" Target="../tags/tag206.xml"/><Relationship Id="rId10" Type="http://schemas.openxmlformats.org/officeDocument/2006/relationships/tags" Target="../tags/tag201.xml"/><Relationship Id="rId19" Type="http://schemas.openxmlformats.org/officeDocument/2006/relationships/image" Target="../media/image9.tmp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openxmlformats.org/officeDocument/2006/relationships/image" Target="../media/image9.tmp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9.tmp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30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9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2979078"/>
            <a:ext cx="7543800" cy="1899114"/>
          </a:xfrm>
        </p:spPr>
        <p:txBody>
          <a:bodyPr/>
          <a:lstStyle/>
          <a:p>
            <a:pPr algn="ctr"/>
            <a:r>
              <a:rPr lang="zh-CN" altLang="en-US" sz="4400" dirty="0"/>
              <a:t>汇编语言与逆向技术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zh-CN" altLang="en-US" sz="3200" dirty="0"/>
              <a:t>第</a:t>
            </a:r>
            <a:r>
              <a:rPr lang="en-US" altLang="zh-CN" sz="3200" dirty="0"/>
              <a:t>8</a:t>
            </a:r>
            <a:r>
              <a:rPr lang="zh-CN" altLang="en-US" sz="3200" dirty="0"/>
              <a:t>章 节表、导入表、导出表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7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B0BCD-6D53-4B11-A00C-16F3FA1E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区块表（节表、节区头）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13468-5A27-499D-A26E-1069B004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cs typeface="Times New Roman" panose="02020603050405020304" pitchFamily="18" charset="0"/>
              </a:rPr>
              <a:t>PointerToReLocations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 </a:t>
            </a:r>
            <a:r>
              <a:rPr lang="zh-CN" altLang="en-US" sz="2800" dirty="0">
                <a:cs typeface="Times New Roman" panose="02020603050405020304" pitchFamily="18" charset="0"/>
              </a:rPr>
              <a:t>: 在EXE文件中无意义</a:t>
            </a:r>
          </a:p>
          <a:p>
            <a:r>
              <a:rPr lang="zh-CN" altLang="en-US" sz="2800" dirty="0">
                <a:cs typeface="Times New Roman" panose="02020603050405020304" pitchFamily="18" charset="0"/>
              </a:rPr>
              <a:t>PointerToLinenumbers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 </a:t>
            </a:r>
            <a:r>
              <a:rPr lang="zh-CN" altLang="en-US" sz="2800" dirty="0">
                <a:cs typeface="Times New Roman" panose="02020603050405020304" pitchFamily="18" charset="0"/>
              </a:rPr>
              <a:t>: 行号表在文件中的偏移量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r>
              <a:rPr lang="zh-CN" altLang="en-US" sz="2800" dirty="0">
                <a:cs typeface="Times New Roman" panose="02020603050405020304" pitchFamily="18" charset="0"/>
              </a:rPr>
              <a:t>NumberOfReLocations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/>
              <a:t>） </a:t>
            </a:r>
            <a:r>
              <a:rPr lang="zh-CN" altLang="en-US" sz="2800" dirty="0">
                <a:cs typeface="Times New Roman" panose="02020603050405020304" pitchFamily="18" charset="0"/>
              </a:rPr>
              <a:t>: 在EXE文件中无意义</a:t>
            </a:r>
          </a:p>
          <a:p>
            <a:r>
              <a:rPr lang="zh-CN" altLang="en-US" sz="2800" dirty="0">
                <a:cs typeface="Times New Roman" panose="02020603050405020304" pitchFamily="18" charset="0"/>
              </a:rPr>
              <a:t>NumberOfLinenumbers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/>
              <a:t>） </a:t>
            </a:r>
            <a:r>
              <a:rPr lang="zh-CN" altLang="en-US" sz="2800" dirty="0">
                <a:cs typeface="Times New Roman" panose="02020603050405020304" pitchFamily="18" charset="0"/>
              </a:rPr>
              <a:t>: 该块在行号表中的行号数目</a:t>
            </a:r>
          </a:p>
          <a:p>
            <a:pPr lvl="1"/>
            <a:endParaRPr lang="zh-CN" altLang="en-US" dirty="0">
              <a:solidFill>
                <a:srgbClr val="0A487D"/>
              </a:solidFill>
              <a:latin typeface="思源黑体 CN Normal" panose="020B0400000000000000" pitchFamily="34" charset="-122"/>
              <a:ea typeface="思源黑体 CN Normal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29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5BC39-6771-426D-BA6C-5504F373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属性：内存属性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8CF6-0D19-47E9-BB94-0B902F9B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：块属性</a:t>
            </a:r>
            <a:endParaRPr lang="en-US" altLang="zh-CN" dirty="0"/>
          </a:p>
          <a:p>
            <a:pPr lvl="1"/>
            <a:r>
              <a:rPr lang="en-US" altLang="zh-CN" dirty="0"/>
              <a:t>IMAGE_SCN_MEM_</a:t>
            </a:r>
            <a:r>
              <a:rPr lang="en-US" altLang="zh-CN" dirty="0">
                <a:solidFill>
                  <a:srgbClr val="FF0000"/>
                </a:solidFill>
              </a:rPr>
              <a:t>EXECUTE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/>
              <a:t>0000000h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可执行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IMAGE_SCN_MEM_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en-US" altLang="zh-CN" sz="2800" dirty="0"/>
              <a:t>0000000h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可读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IMAGE_SCN_MEM_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</a:p>
          <a:p>
            <a:pPr lvl="2"/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en-US" altLang="zh-CN" sz="2800" dirty="0"/>
              <a:t>0000000h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可写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790151-F623-490B-B2CD-5DA91BB012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61962" y="744220"/>
            <a:ext cx="886807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.text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区块的属性值是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60000020h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.text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区块的内存属性是？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B0482-6CA8-4AA0-983A-892E0279DF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09585-7E65-4617-9DDF-6E04933F084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F43B3-C4E8-42A3-AAA8-BB70BAD050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3159D-7685-45A8-B590-D15EDBB20DE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1567C-B88E-4401-9910-B5D079C5E3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1401C-0011-4219-B5F6-637434C232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B1B972-FDA2-4A95-95FE-5E36A42E4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7E5CB-B4A0-4F22-8214-0D1933201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3D9642-18F6-438E-B21F-80D480207AC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DB71038-CC50-4AB6-8228-A34087BC750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55FABA8-CFB3-4E1D-ABE6-A7C575A4D94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5DAFBB-CFE2-4F85-BB84-74D907358F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879A688-8950-478C-973B-976E82E8415D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723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790151-F623-490B-B2CD-5DA91BB012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42711" y="727685"/>
            <a:ext cx="890657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区块的属性值是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40000040h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区块的内存属性是？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B0482-6CA8-4AA0-983A-892E0279DF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09585-7E65-4617-9DDF-6E04933F084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F43B3-C4E8-42A3-AAA8-BB70BAD050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3159D-7685-45A8-B590-D15EDBB20DE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1567C-B88E-4401-9910-B5D079C5E3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1401C-0011-4219-B5F6-637434C232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B1B972-FDA2-4A95-95FE-5E36A42E4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7E5CB-B4A0-4F22-8214-0D1933201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3D9642-18F6-438E-B21F-80D480207AC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DB71038-CC50-4AB6-8228-A34087BC750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55FABA8-CFB3-4E1D-ABE6-A7C575A4D94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5DAFBB-CFE2-4F85-BB84-74D907358F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879A688-8950-478C-973B-976E82E8415D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60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790151-F623-490B-B2CD-5DA91BB012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50745" y="770171"/>
            <a:ext cx="9490509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区块的属性值是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0C0000040h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区块的内存属性是？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B0482-6CA8-4AA0-983A-892E0279DF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09585-7E65-4617-9DDF-6E04933F084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F43B3-C4E8-42A3-AAA8-BB70BAD050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3159D-7685-45A8-B590-D15EDBB20DE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1567C-B88E-4401-9910-B5D079C5E3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1401C-0011-4219-B5F6-637434C232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B1B972-FDA2-4A95-95FE-5E36A42E4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7E5CB-B4A0-4F22-8214-0D1933201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3D9642-18F6-438E-B21F-80D480207AC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DB71038-CC50-4AB6-8228-A34087BC750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55FABA8-CFB3-4E1D-ABE6-A7C575A4D94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5DAFBB-CFE2-4F85-BB84-74D907358F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879A688-8950-478C-973B-976E82E8415D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721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7BF6-798D-4426-B7D7-EA7E0790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属性：区块内容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4DE1-EF55-4B91-9380-D90BD40F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IMAGE_SCN_CNT_</a:t>
            </a:r>
            <a:r>
              <a:rPr lang="en-US" altLang="zh-CN" dirty="0">
                <a:solidFill>
                  <a:srgbClr val="0070C0"/>
                </a:solidFill>
              </a:rPr>
              <a:t>CODE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/>
              <a:t>00000020h</a:t>
            </a:r>
            <a:r>
              <a:rPr lang="zh-CN" altLang="en-US" sz="2800" dirty="0"/>
              <a:t>，包含</a:t>
            </a:r>
            <a:r>
              <a:rPr lang="zh-CN" altLang="en-US" sz="2800" dirty="0">
                <a:solidFill>
                  <a:srgbClr val="FF0000"/>
                </a:solidFill>
              </a:rPr>
              <a:t>可执行代码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IMAGE_SCN_CNT_</a:t>
            </a:r>
            <a:r>
              <a:rPr lang="en-US" altLang="zh-CN" dirty="0">
                <a:solidFill>
                  <a:srgbClr val="0070C0"/>
                </a:solidFill>
              </a:rPr>
              <a:t>INITIALIZED_DATA</a:t>
            </a:r>
          </a:p>
          <a:p>
            <a:pPr lvl="2">
              <a:lnSpc>
                <a:spcPct val="100000"/>
              </a:lnSpc>
            </a:pPr>
            <a:r>
              <a:rPr lang="en-US" altLang="zh-CN" sz="2800" dirty="0"/>
              <a:t>00000040h</a:t>
            </a:r>
            <a:r>
              <a:rPr lang="zh-CN" altLang="en-US" sz="2800" dirty="0"/>
              <a:t>，包含</a:t>
            </a:r>
            <a:r>
              <a:rPr lang="zh-CN" altLang="en-US" sz="2800" dirty="0">
                <a:solidFill>
                  <a:srgbClr val="FF0000"/>
                </a:solidFill>
              </a:rPr>
              <a:t>已初始化数据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IMAGE_SCN_CNT_</a:t>
            </a:r>
            <a:r>
              <a:rPr lang="en-US" altLang="zh-CN" dirty="0">
                <a:solidFill>
                  <a:srgbClr val="0070C0"/>
                </a:solidFill>
              </a:rPr>
              <a:t>UNINITIALIZED_DATA</a:t>
            </a:r>
          </a:p>
          <a:p>
            <a:pPr lvl="2"/>
            <a:r>
              <a:rPr lang="en-US" altLang="zh-CN" sz="2800" dirty="0"/>
              <a:t>00000080h</a:t>
            </a:r>
            <a:r>
              <a:rPr lang="zh-CN" altLang="en-US" sz="2800" dirty="0"/>
              <a:t>，包含</a:t>
            </a:r>
            <a:r>
              <a:rPr lang="zh-CN" altLang="en-US" sz="2800" dirty="0">
                <a:solidFill>
                  <a:srgbClr val="FF0000"/>
                </a:solidFill>
              </a:rPr>
              <a:t>未初始化数据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0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790151-F623-490B-B2CD-5DA91BB012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7752" y="703262"/>
            <a:ext cx="85964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.text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区块的属性值是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60000020h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.text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区块的内容是？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B0482-6CA8-4AA0-983A-892E0279DF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09585-7E65-4617-9DDF-6E04933F084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已初始化数据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F43B3-C4E8-42A3-AAA8-BB70BAD050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未初始化数据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3159D-7685-45A8-B590-D15EDBB20DE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1567C-B88E-4401-9910-B5D079C5E3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1401C-0011-4219-B5F6-637434C232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B1B972-FDA2-4A95-95FE-5E36A42E4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7E5CB-B4A0-4F22-8214-0D1933201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3D9642-18F6-438E-B21F-80D480207AC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DB71038-CC50-4AB6-8228-A34087BC750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55FABA8-CFB3-4E1D-ABE6-A7C575A4D94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5DAFBB-CFE2-4F85-BB84-74D907358F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879A688-8950-478C-973B-976E82E8415D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44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790151-F623-490B-B2CD-5DA91BB012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5591" y="750095"/>
            <a:ext cx="854081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区块的属性值是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40000040h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区块的内容是？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B0482-6CA8-4AA0-983A-892E0279DF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09585-7E65-4617-9DDF-6E04933F084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已初始化数据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F43B3-C4E8-42A3-AAA8-BB70BAD050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未初始化数据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3159D-7685-45A8-B590-D15EDBB20DE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1567C-B88E-4401-9910-B5D079C5E3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1401C-0011-4219-B5F6-637434C232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B1B972-FDA2-4A95-95FE-5E36A42E4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7E5CB-B4A0-4F22-8214-0D1933201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3D9642-18F6-438E-B21F-80D480207AC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DB71038-CC50-4AB6-8228-A34087BC750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55FABA8-CFB3-4E1D-ABE6-A7C575A4D94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5DAFBB-CFE2-4F85-BB84-74D907358F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879A688-8950-478C-973B-976E82E8415D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560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790151-F623-490B-B2CD-5DA91BB012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74795" y="635001"/>
            <a:ext cx="907662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区块的属性值是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0C0000040h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.data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区块的内存属性是？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6B0482-6CA8-4AA0-983A-892E0279DF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49993" y="2786063"/>
            <a:ext cx="64036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09585-7E65-4617-9DDF-6E04933F084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49993" y="3643313"/>
            <a:ext cx="64036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已初始化数据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F43B3-C4E8-42A3-AAA8-BB70BAD050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49993" y="4500563"/>
            <a:ext cx="64036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未初始化数据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3159D-7685-45A8-B590-D15EDBB20DE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199" y="2850356"/>
            <a:ext cx="514576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1567C-B88E-4401-9910-B5D079C5E36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199" y="3707606"/>
            <a:ext cx="514576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1401C-0011-4219-B5F6-637434C232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199" y="4564856"/>
            <a:ext cx="514576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B1B972-FDA2-4A95-95FE-5E36A42E49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5523" y="6215063"/>
            <a:ext cx="1543727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7E5CB-B4A0-4F22-8214-0D19332018B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8010" cy="635000"/>
            <a:chOff x="-1519992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33D9642-18F6-438E-B21F-80D480207AC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19992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DB71038-CC50-4AB6-8228-A34087BC750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19992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55FABA8-CFB3-4E1D-ABE6-A7C575A4D94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66103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5DAFBB-CFE2-4F85-BB84-74D907358F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-10624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3A430BF-1ABE-4FB5-8156-86819917E02C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161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41FB5-1367-4D1B-B665-65DBD19F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常见的区块（节）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53C2D7-9DE6-4BFA-8CF4-2670FB53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.text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代码区块</a:t>
            </a:r>
            <a:r>
              <a:rPr lang="zh-CN" altLang="en-US" dirty="0"/>
              <a:t>，链接器把所有目标文件的</a:t>
            </a:r>
            <a:r>
              <a:rPr lang="en-US" altLang="zh-CN" dirty="0"/>
              <a:t>.text</a:t>
            </a:r>
            <a:r>
              <a:rPr lang="zh-CN" altLang="en-US" dirty="0"/>
              <a:t>区块连接成一个大的</a:t>
            </a:r>
            <a:r>
              <a:rPr lang="en-US" altLang="zh-CN" dirty="0"/>
              <a:t>.text</a:t>
            </a:r>
            <a:r>
              <a:rPr lang="zh-CN" altLang="en-US" dirty="0"/>
              <a:t>区块</a:t>
            </a:r>
            <a:endParaRPr lang="en-US" altLang="zh-CN" dirty="0"/>
          </a:p>
          <a:p>
            <a:r>
              <a:rPr lang="en-US" altLang="zh-CN" dirty="0"/>
              <a:t>.data</a:t>
            </a:r>
            <a:r>
              <a:rPr lang="zh-CN" altLang="en-US" dirty="0"/>
              <a:t>，读、写数据区块，</a:t>
            </a:r>
            <a:r>
              <a:rPr lang="zh-CN" altLang="en-US" dirty="0">
                <a:solidFill>
                  <a:srgbClr val="FF0000"/>
                </a:solidFill>
              </a:rPr>
              <a:t>全局标量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.</a:t>
            </a:r>
            <a:r>
              <a:rPr lang="en-US" altLang="zh-CN" dirty="0" err="1"/>
              <a:t>rdata</a:t>
            </a:r>
            <a:r>
              <a:rPr lang="zh-CN" altLang="en-US" dirty="0"/>
              <a:t>，只读数据区块，调试目录、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92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969D0-D159-47F9-957C-49963E18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8B89F-D60A-42C3-84D9-4CFC3045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</a:rPr>
              <a:t>区块表（节表、节区头）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</a:rPr>
              <a:t>导入表（输入表）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</a:rPr>
              <a:t>导出表（输出表）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84A6C-C1D7-4FA1-AA77-16C05EB8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常见的区块（节）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31E57-8EA7-42B5-89C2-F1C43AA1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idata</a:t>
            </a:r>
            <a:r>
              <a:rPr lang="zh-CN" altLang="en-US" dirty="0"/>
              <a:t>，导入表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edata</a:t>
            </a:r>
            <a:r>
              <a:rPr lang="zh-CN" altLang="en-US" dirty="0"/>
              <a:t>，导出表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rsrc</a:t>
            </a:r>
            <a:r>
              <a:rPr lang="zh-CN" altLang="en-US" dirty="0"/>
              <a:t>，资源数据，</a:t>
            </a:r>
            <a:r>
              <a:rPr lang="zh-CN" altLang="en-US" dirty="0">
                <a:solidFill>
                  <a:srgbClr val="FF0000"/>
                </a:solidFill>
              </a:rPr>
              <a:t>菜单、图标、位图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，未初始化数据，被</a:t>
            </a:r>
            <a:r>
              <a:rPr lang="en-US" altLang="zh-CN" dirty="0"/>
              <a:t>.data</a:t>
            </a:r>
            <a:r>
              <a:rPr lang="zh-CN" altLang="en-US" dirty="0"/>
              <a:t>取代，增加</a:t>
            </a:r>
            <a:r>
              <a:rPr lang="en-US" altLang="zh-CN" dirty="0" err="1"/>
              <a:t>VirtualSize</a:t>
            </a:r>
            <a:r>
              <a:rPr lang="zh-CN" altLang="en-US" dirty="0"/>
              <a:t>到足够放下未初始化数据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35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E476-9F40-4742-B4FF-7960423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区块（节）的对齐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E62DD-B3EA-498A-A46F-B3681645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299" y="1640348"/>
            <a:ext cx="8285565" cy="477970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硬盘上的对齐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FileAlignment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200</a:t>
            </a:r>
            <a:r>
              <a:rPr lang="en-US" altLang="zh-CN" sz="2800" dirty="0"/>
              <a:t>h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字节），扇区对齐</a:t>
            </a:r>
            <a:endParaRPr lang="en-US" altLang="zh-CN" sz="2800" dirty="0"/>
          </a:p>
          <a:p>
            <a:r>
              <a:rPr lang="zh-CN" altLang="en-US" sz="3200" dirty="0"/>
              <a:t>内存上的对齐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SectionAlignment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1000</a:t>
            </a:r>
            <a:r>
              <a:rPr lang="en-US" altLang="zh-CN" sz="2800" dirty="0"/>
              <a:t>h</a:t>
            </a:r>
            <a:r>
              <a:rPr lang="zh-CN" altLang="en-US" sz="2800" dirty="0"/>
              <a:t>（</a:t>
            </a:r>
            <a:r>
              <a:rPr lang="en-US" altLang="zh-CN" sz="2800" dirty="0"/>
              <a:t>16</a:t>
            </a:r>
            <a:r>
              <a:rPr lang="zh-CN" altLang="en-US" sz="2800" dirty="0"/>
              <a:t>字节），内存页对齐</a:t>
            </a:r>
          </a:p>
        </p:txBody>
      </p:sp>
    </p:spTree>
    <p:extLst>
      <p:ext uri="{BB962C8B-B14F-4D97-AF65-F5344CB8AC3E}">
        <p14:creationId xmlns:p14="http://schemas.microsoft.com/office/powerpoint/2010/main" val="258992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70A5-346D-4BB3-85C3-85B90B6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文件偏移与虚拟内存地址转换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96AB4-A6C2-4013-93F4-6CCD396B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r>
              <a:rPr lang="zh-CN" altLang="en-US" dirty="0"/>
              <a:t>（内存映像）</a:t>
            </a:r>
            <a:endParaRPr lang="en-US" altLang="zh-CN" dirty="0"/>
          </a:p>
          <a:p>
            <a:r>
              <a:rPr lang="en-US" altLang="zh-CN" dirty="0"/>
              <a:t>PE</a:t>
            </a:r>
            <a:r>
              <a:rPr lang="zh-CN" altLang="en-US" dirty="0"/>
              <a:t>文件加载到内存时，根据区块表的定义加载</a:t>
            </a:r>
            <a:endParaRPr lang="en-US" altLang="zh-CN" dirty="0"/>
          </a:p>
          <a:p>
            <a:r>
              <a:rPr lang="en-US" altLang="zh-CN" dirty="0"/>
              <a:t>PE</a:t>
            </a:r>
            <a:r>
              <a:rPr lang="zh-CN" altLang="en-US" dirty="0"/>
              <a:t>文件与内存中的</a:t>
            </a:r>
            <a:r>
              <a:rPr lang="en-US" altLang="zh-CN" dirty="0"/>
              <a:t>Image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不同的形态</a:t>
            </a:r>
            <a:r>
              <a:rPr lang="zh-CN" altLang="en-US" dirty="0"/>
              <a:t>，如区块间隙</a:t>
            </a:r>
          </a:p>
        </p:txBody>
      </p:sp>
    </p:spTree>
    <p:extLst>
      <p:ext uri="{BB962C8B-B14F-4D97-AF65-F5344CB8AC3E}">
        <p14:creationId xmlns:p14="http://schemas.microsoft.com/office/powerpoint/2010/main" val="249281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23B0F-21B6-4C05-B0C2-D6FD2310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文件偏移与虚拟内存地址转换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2977F3-1018-4820-877D-9C867CCD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07" y="1849438"/>
            <a:ext cx="6047881" cy="485200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DC5058F-41D3-4FBE-A8F4-3C0CE8BE6E9B}"/>
              </a:ext>
            </a:extLst>
          </p:cNvPr>
          <p:cNvSpPr/>
          <p:nvPr/>
        </p:nvSpPr>
        <p:spPr>
          <a:xfrm>
            <a:off x="6982120" y="2846896"/>
            <a:ext cx="1715678" cy="5821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981EA-71B8-4807-A1E2-D22CF595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文件偏移与虚拟内存地址转换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A35D0-4350-497C-B658-C7150AA5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文件被映射到内存中时，</a:t>
            </a:r>
            <a:r>
              <a:rPr lang="zh-CN" altLang="en-US" dirty="0">
                <a:solidFill>
                  <a:srgbClr val="0070C0"/>
                </a:solidFill>
              </a:rPr>
              <a:t>MS-DOS头部、</a:t>
            </a:r>
            <a:r>
              <a:rPr lang="en-US" altLang="zh-CN" dirty="0">
                <a:solidFill>
                  <a:srgbClr val="0070C0"/>
                </a:solidFill>
              </a:rPr>
              <a:t>PE</a:t>
            </a:r>
            <a:r>
              <a:rPr lang="zh-CN" altLang="en-US" dirty="0">
                <a:solidFill>
                  <a:srgbClr val="0070C0"/>
                </a:solidFill>
              </a:rPr>
              <a:t>文件头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区块表</a:t>
            </a:r>
            <a:r>
              <a:rPr lang="zh-CN" altLang="en-US" dirty="0"/>
              <a:t>的偏移位置与大小均</a:t>
            </a:r>
            <a:r>
              <a:rPr lang="zh-CN" altLang="en-US" dirty="0">
                <a:solidFill>
                  <a:srgbClr val="FF0000"/>
                </a:solidFill>
              </a:rPr>
              <a:t>没有变化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各</a:t>
            </a:r>
            <a:r>
              <a:rPr lang="zh-CN" altLang="en-US" dirty="0">
                <a:solidFill>
                  <a:srgbClr val="0070C0"/>
                </a:solidFill>
              </a:rPr>
              <a:t>区块（节区）</a:t>
            </a:r>
            <a:r>
              <a:rPr lang="zh-CN" altLang="en-US" dirty="0"/>
              <a:t>被映射到内存中后，其偏移位置就发生了</a:t>
            </a:r>
            <a:r>
              <a:rPr lang="zh-CN" altLang="en-US" dirty="0">
                <a:solidFill>
                  <a:srgbClr val="FF0000"/>
                </a:solidFill>
              </a:rPr>
              <a:t>变化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36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EF88-60D1-44AB-88BB-71A79428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文件偏移与虚拟内存地址转换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7B637-6A53-48AD-A2D2-1B2CBB56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19" y="1989139"/>
            <a:ext cx="10394155" cy="4092575"/>
          </a:xfrm>
        </p:spPr>
        <p:txBody>
          <a:bodyPr>
            <a:normAutofit/>
          </a:bodyPr>
          <a:lstStyle/>
          <a:p>
            <a:r>
              <a:rPr lang="en-US" altLang="zh-CN" smtClean="0"/>
              <a:t>RVA </a:t>
            </a:r>
            <a:r>
              <a:rPr lang="en-US" altLang="zh-CN"/>
              <a:t>to </a:t>
            </a:r>
            <a:r>
              <a:rPr lang="en-US" altLang="zh-CN" smtClean="0"/>
              <a:t>RAW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查找</a:t>
            </a:r>
            <a:r>
              <a:rPr lang="en-US" altLang="zh-CN" smtClean="0"/>
              <a:t>RVA</a:t>
            </a:r>
            <a:r>
              <a:rPr lang="zh-CN" altLang="en-US" smtClean="0"/>
              <a:t>所在的节区</a:t>
            </a:r>
            <a:r>
              <a:rPr lang="zh-CN" altLang="en-US" smtClean="0"/>
              <a:t>，</a:t>
            </a:r>
            <a:r>
              <a:rPr lang="zh-CN" altLang="en-US" smtClean="0"/>
              <a:t>可确定</a:t>
            </a:r>
            <a:r>
              <a:rPr lang="zh-CN" altLang="en-US" smtClean="0"/>
              <a:t>节</a:t>
            </a:r>
            <a:r>
              <a:rPr lang="zh-CN" altLang="en-US" smtClean="0"/>
              <a:t>区首地址（</a:t>
            </a:r>
            <a:r>
              <a:rPr lang="en-US" altLang="zh-CN"/>
              <a:t> </a:t>
            </a:r>
            <a:r>
              <a:rPr lang="zh-CN" altLang="en-US" smtClean="0"/>
              <a:t>记为</a:t>
            </a:r>
            <a:r>
              <a:rPr lang="en-US" altLang="zh-CN" smtClean="0"/>
              <a:t>VirtualAddress </a:t>
            </a:r>
            <a:r>
              <a:rPr lang="zh-CN" altLang="en-US" smtClean="0"/>
              <a:t>），</a:t>
            </a:r>
            <a:r>
              <a:rPr lang="zh-CN" altLang="en-US"/>
              <a:t>以及</a:t>
            </a:r>
            <a:r>
              <a:rPr lang="zh-CN" altLang="en-US" smtClean="0"/>
              <a:t>文件</a:t>
            </a:r>
            <a:r>
              <a:rPr lang="zh-CN" altLang="en-US" smtClean="0"/>
              <a:t>块起始地址（</a:t>
            </a:r>
            <a:r>
              <a:rPr lang="en-US" altLang="zh-CN"/>
              <a:t> PointerToRawData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mtClean="0"/>
              <a:t>计算：</a:t>
            </a:r>
            <a:r>
              <a:rPr lang="en-US" altLang="zh-CN" smtClean="0"/>
              <a:t>RAW </a:t>
            </a:r>
            <a:r>
              <a:rPr lang="en-US" altLang="zh-CN" dirty="0"/>
              <a:t>– </a:t>
            </a:r>
            <a:r>
              <a:rPr lang="en-US" altLang="zh-CN" dirty="0" err="1"/>
              <a:t>PointerToRawData</a:t>
            </a:r>
            <a:r>
              <a:rPr lang="zh-CN" altLang="en-US" dirty="0"/>
              <a:t>（文件块起始地址）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RVA</a:t>
            </a:r>
            <a:r>
              <a:rPr lang="en-US" altLang="zh-CN" dirty="0"/>
              <a:t> </a:t>
            </a:r>
            <a:r>
              <a:rPr lang="en-US" altLang="zh-CN"/>
              <a:t>– </a:t>
            </a:r>
            <a:r>
              <a:rPr lang="en-US" altLang="zh-CN" smtClean="0"/>
              <a:t>VirtualAddress </a:t>
            </a:r>
            <a:r>
              <a:rPr lang="zh-CN" altLang="en-US" smtClean="0"/>
              <a:t>（</a:t>
            </a:r>
            <a:r>
              <a:rPr lang="zh-CN" altLang="en-US" dirty="0"/>
              <a:t>内存块起始</a:t>
            </a:r>
            <a:r>
              <a:rPr lang="en-US" altLang="zh-CN"/>
              <a:t>RVA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 sz="2400" smtClean="0"/>
              <a:t>RAW </a:t>
            </a:r>
            <a:r>
              <a:rPr lang="en-US" altLang="zh-CN" sz="2400" dirty="0"/>
              <a:t>= RVA – </a:t>
            </a:r>
            <a:r>
              <a:rPr lang="en-US" altLang="zh-CN" sz="2400" dirty="0" err="1"/>
              <a:t>VirtualAddress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PointerToRawData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03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060032-DA99-47FD-AAD5-8D707935E9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PE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文件在内存中的映射位置如图所示，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相对内存地址</a:t>
            </a:r>
            <a:r>
              <a:rPr lang="en-US" altLang="zh-CN" sz="2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RVA=2123h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的数据在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PE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文件中的</a:t>
            </a:r>
            <a:r>
              <a:rPr lang="en-US" altLang="zh-CN" sz="2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Offset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是</a:t>
            </a:r>
            <a:r>
              <a:rPr lang="zh-CN" altLang="en-US" sz="2600" dirty="0">
                <a:solidFill>
                  <a:srgbClr val="639EF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？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A2A99A-74E4-458E-8759-BA50AD4C7E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676519DD-8B4B-4E73-B445-582EB00EF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69" y="2222993"/>
            <a:ext cx="5383731" cy="43191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64F1B-EBA4-432F-9B07-7A54B726D0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942FB97-07DA-4AA4-B324-39912D13833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A31076D-8ACF-404D-8967-0D8CF8A239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1DABAE7-DCE8-41BC-AEEF-0389BB4448D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7BB82D2-EEC8-4CF7-AF4F-0DAAE540EBB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96AE31A-C357-44A5-B1E7-1716B37392B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08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45D8-AB11-4CA1-B8B4-0F31F05D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494"/>
            <a:ext cx="105156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RVA to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6F792-2451-4D22-B749-AA919D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7" y="2093132"/>
            <a:ext cx="9096866" cy="40925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RVA=2123h</a:t>
            </a:r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rdata</a:t>
            </a:r>
            <a:r>
              <a:rPr lang="zh-CN" altLang="en-US" dirty="0"/>
              <a:t>区块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rdata</a:t>
            </a:r>
            <a:r>
              <a:rPr lang="zh-CN" altLang="en-US" dirty="0"/>
              <a:t>区块的相对虚拟地址</a:t>
            </a:r>
            <a:r>
              <a:rPr lang="en-US" altLang="zh-CN" dirty="0"/>
              <a:t>RVA</a:t>
            </a:r>
            <a:r>
              <a:rPr lang="zh-CN" altLang="en-US" dirty="0"/>
              <a:t>范围是</a:t>
            </a:r>
            <a:r>
              <a:rPr lang="en-US" altLang="zh-CN" dirty="0"/>
              <a:t>2000h</a:t>
            </a:r>
            <a:r>
              <a:rPr lang="zh-CN" altLang="en-US" dirty="0"/>
              <a:t>到</a:t>
            </a:r>
            <a:r>
              <a:rPr lang="en-US" altLang="zh-CN" dirty="0"/>
              <a:t>3000h</a:t>
            </a:r>
          </a:p>
          <a:p>
            <a:r>
              <a:rPr lang="zh-CN" altLang="en-US" smtClean="0"/>
              <a:t>得出  </a:t>
            </a:r>
            <a:r>
              <a:rPr lang="en-US" altLang="zh-CN" smtClean="0"/>
              <a:t>VirtualAddress </a:t>
            </a:r>
            <a:r>
              <a:rPr lang="en-US" altLang="zh-CN" dirty="0"/>
              <a:t>= 2000h</a:t>
            </a:r>
          </a:p>
          <a:p>
            <a:r>
              <a:rPr lang="zh-CN" altLang="en-US" smtClean="0"/>
              <a:t>可推测  </a:t>
            </a:r>
            <a:r>
              <a:rPr lang="en-US" altLang="zh-CN" smtClean="0"/>
              <a:t>PointerToRawData=600h</a:t>
            </a:r>
            <a:endParaRPr lang="en-US" altLang="zh-CN" dirty="0"/>
          </a:p>
          <a:p>
            <a:r>
              <a:rPr lang="en-US" altLang="zh-CN" dirty="0"/>
              <a:t>RAW=2123h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RVA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/>
              <a:t>- 2000h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VirtualAddress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/>
              <a:t>+600h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PointerToRawData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/>
              <a:t>=</a:t>
            </a:r>
            <a:r>
              <a:rPr lang="en-US" altLang="zh-CN" b="1" dirty="0">
                <a:solidFill>
                  <a:srgbClr val="0070C0"/>
                </a:solidFill>
              </a:rPr>
              <a:t>723</a:t>
            </a:r>
            <a:r>
              <a:rPr lang="en-US" altLang="zh-CN" dirty="0"/>
              <a:t>h</a:t>
            </a:r>
          </a:p>
        </p:txBody>
      </p:sp>
      <p:sp>
        <p:nvSpPr>
          <p:cNvPr id="4" name="矩形 3"/>
          <p:cNvSpPr/>
          <p:nvPr/>
        </p:nvSpPr>
        <p:spPr>
          <a:xfrm>
            <a:off x="1190625" y="6269444"/>
            <a:ext cx="928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RVA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RAW</a:t>
            </a:r>
            <a:r>
              <a:rPr lang="zh-CN" altLang="en-US">
                <a:solidFill>
                  <a:srgbClr val="FF0000"/>
                </a:solidFill>
              </a:rPr>
              <a:t>（文件偏移）间的相互变换时</a:t>
            </a:r>
            <a:r>
              <a:rPr lang="en-US" altLang="zh-CN">
                <a:solidFill>
                  <a:srgbClr val="FF0000"/>
                </a:solidFill>
              </a:rPr>
              <a:t>PE</a:t>
            </a:r>
            <a:r>
              <a:rPr lang="zh-CN" altLang="en-US">
                <a:solidFill>
                  <a:srgbClr val="FF0000"/>
                </a:solidFill>
              </a:rPr>
              <a:t>头的最基本内容，需要熟悉并掌握。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7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727" y="2337582"/>
            <a:ext cx="6400800" cy="1143000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导入表 </a:t>
            </a:r>
            <a:r>
              <a:rPr lang="en-US" altLang="zh-CN" dirty="0"/>
              <a:t>IAT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FAAB-B65D-4BE9-9574-FF09DE2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D5BE4-A5C3-4DC2-9866-BAB9344B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39" y="1687481"/>
            <a:ext cx="10197548" cy="4092575"/>
          </a:xfrm>
        </p:spPr>
        <p:txBody>
          <a:bodyPr>
            <a:normAutofit/>
          </a:bodyPr>
          <a:lstStyle/>
          <a:p>
            <a:r>
              <a:rPr lang="zh-CN" altLang="en-US" dirty="0"/>
              <a:t>传统库的问题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操作系统提供了数量庞大的</a:t>
            </a:r>
            <a:r>
              <a:rPr lang="zh-CN" altLang="en-US">
                <a:solidFill>
                  <a:srgbClr val="FF0000"/>
                </a:solidFill>
              </a:rPr>
              <a:t>库</a:t>
            </a:r>
            <a:r>
              <a:rPr lang="zh-CN" altLang="en-US" smtClean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关联：进程</a:t>
            </a:r>
            <a:r>
              <a:rPr lang="zh-CN" altLang="en-US" dirty="0"/>
              <a:t>、内存、窗口、消息、文件、网络等</a:t>
            </a:r>
            <a:endParaRPr lang="en-US" altLang="zh-CN" dirty="0"/>
          </a:p>
          <a:p>
            <a:pPr lvl="1"/>
            <a:r>
              <a:rPr lang="zh-CN" altLang="en-US" dirty="0"/>
              <a:t>传统读取插入到源程序的方式效率低下</a:t>
            </a:r>
            <a:endParaRPr lang="en-US" altLang="zh-CN" dirty="0"/>
          </a:p>
          <a:p>
            <a:pPr lvl="1"/>
            <a:r>
              <a:rPr lang="zh-CN" altLang="en-US" dirty="0"/>
              <a:t>如果每个进程都包含相同的库，严重浪费内存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8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727" y="2337582"/>
            <a:ext cx="64008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/>
              <a:t>区块表（节表、节区头）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082" y="1727924"/>
            <a:ext cx="10515600" cy="285901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Dynamic Link </a:t>
            </a:r>
            <a:r>
              <a:rPr lang="en-US" altLang="zh-CN" sz="3200" dirty="0" err="1"/>
              <a:t>Libary</a:t>
            </a:r>
            <a:r>
              <a:rPr lang="en-US" altLang="zh-CN" sz="3200" dirty="0"/>
              <a:t>(DLL)</a:t>
            </a:r>
            <a:r>
              <a:rPr lang="zh-CN" altLang="en-US" sz="3200" dirty="0"/>
              <a:t>被提出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需要时调用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允许各进程共享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便于修改和更新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53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DLL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28700" y="1957388"/>
            <a:ext cx="9229725" cy="340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如何实现？</a:t>
            </a:r>
            <a:endParaRPr lang="en-US" altLang="zh-CN" smtClean="0"/>
          </a:p>
          <a:p>
            <a:pPr lvl="1"/>
            <a:r>
              <a:rPr lang="zh-CN" altLang="en-US" smtClean="0"/>
              <a:t>需要一种</a:t>
            </a:r>
            <a:r>
              <a:rPr lang="zh-CN" altLang="en-US" smtClean="0">
                <a:solidFill>
                  <a:srgbClr val="FF0000"/>
                </a:solidFill>
              </a:rPr>
              <a:t>结构化存储</a:t>
            </a:r>
            <a:r>
              <a:rPr lang="zh-CN" altLang="en-US" smtClean="0"/>
              <a:t>，保存</a:t>
            </a:r>
            <a:r>
              <a:rPr lang="en-US" altLang="zh-CN" smtClean="0"/>
              <a:t>DLL</a:t>
            </a:r>
            <a:r>
              <a:rPr lang="zh-CN" altLang="en-US" smtClean="0"/>
              <a:t>以及相关的核心库函数，</a:t>
            </a:r>
            <a:r>
              <a:rPr lang="zh-CN" altLang="en-US" smtClean="0"/>
              <a:t>便于共享</a:t>
            </a:r>
            <a:endParaRPr lang="en-US" altLang="zh-CN" smtClean="0"/>
          </a:p>
          <a:p>
            <a:pPr lvl="1"/>
            <a:r>
              <a:rPr lang="zh-CN" altLang="en-US" smtClean="0"/>
              <a:t>需要缓解</a:t>
            </a:r>
            <a:r>
              <a:rPr lang="zh-CN" altLang="en-US" smtClean="0">
                <a:solidFill>
                  <a:srgbClr val="FF0000"/>
                </a:solidFill>
              </a:rPr>
              <a:t>硬编码的问题</a:t>
            </a:r>
            <a:r>
              <a:rPr lang="zh-CN" altLang="en-US" smtClean="0"/>
              <a:t>，例如通过</a:t>
            </a:r>
            <a:r>
              <a:rPr lang="en-US" altLang="zh-CN" smtClean="0"/>
              <a:t>PE</a:t>
            </a:r>
            <a:r>
              <a:rPr lang="zh-CN" altLang="en-US" smtClean="0"/>
              <a:t>加载</a:t>
            </a:r>
            <a:r>
              <a:rPr lang="zh-CN" altLang="en-US" smtClean="0"/>
              <a:t>器</a:t>
            </a:r>
            <a:r>
              <a:rPr lang="zh-CN" altLang="en-US" smtClean="0"/>
              <a:t>将加载</a:t>
            </a:r>
            <a:r>
              <a:rPr lang="zh-CN" altLang="en-US" smtClean="0"/>
              <a:t>信息保存，便于运行时调用及修改更新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76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D266F-F4CB-4F6A-9492-8421767B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DLL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5AD24-F301-4498-B476-DE7EDA66FC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9591087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不直接存储和跳转到目标库函数的执行地址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 [</a:t>
            </a:r>
            <a:r>
              <a:rPr lang="en-US" altLang="zh-CN" sz="2800" dirty="0"/>
              <a:t>7C8107F0]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通过中间地址进行周转，如</a:t>
            </a:r>
            <a:r>
              <a:rPr lang="en-US" altLang="zh-CN" sz="2800" dirty="0"/>
              <a:t>[1001104]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5C5076-588C-4D5E-8AD7-819B5982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2910"/>
            <a:ext cx="6686894" cy="3060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8041C8-9D06-43B3-8920-AB6C74986E10}"/>
              </a:ext>
            </a:extLst>
          </p:cNvPr>
          <p:cNvSpPr txBox="1"/>
          <p:nvPr/>
        </p:nvSpPr>
        <p:spPr>
          <a:xfrm>
            <a:off x="7650957" y="3241288"/>
            <a:ext cx="439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原因：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目标库函数的加载地址随版本（操作系统版本、库版本）变化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重定位使得加载地址变化</a:t>
            </a:r>
          </a:p>
        </p:txBody>
      </p:sp>
    </p:spTree>
    <p:extLst>
      <p:ext uri="{BB962C8B-B14F-4D97-AF65-F5344CB8AC3E}">
        <p14:creationId xmlns:p14="http://schemas.microsoft.com/office/powerpoint/2010/main" val="308094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8CE9-6410-4895-806E-C49E3B28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hello.exe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8C4C57-053F-4C80-9B8D-DB6E3B7F2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265" y="1733631"/>
            <a:ext cx="7940675" cy="12150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3B85A9-25A6-4EEC-B175-1210F784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136" y="2948730"/>
            <a:ext cx="5493032" cy="234962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FF9BF86-5047-4BB0-8AE6-BE159F8A13A6}"/>
              </a:ext>
            </a:extLst>
          </p:cNvPr>
          <p:cNvSpPr/>
          <p:nvPr/>
        </p:nvSpPr>
        <p:spPr>
          <a:xfrm>
            <a:off x="2125662" y="2074393"/>
            <a:ext cx="2017336" cy="584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8BE4CF-1C86-4F39-9727-19376CEA851E}"/>
              </a:ext>
            </a:extLst>
          </p:cNvPr>
          <p:cNvSpPr/>
          <p:nvPr/>
        </p:nvSpPr>
        <p:spPr>
          <a:xfrm>
            <a:off x="3134330" y="3269628"/>
            <a:ext cx="2017336" cy="584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B05BD6-9ACB-4054-B2EF-A704F6A2F9AA}"/>
              </a:ext>
            </a:extLst>
          </p:cNvPr>
          <p:cNvSpPr/>
          <p:nvPr/>
        </p:nvSpPr>
        <p:spPr>
          <a:xfrm>
            <a:off x="3134330" y="4753564"/>
            <a:ext cx="2017336" cy="584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87B8DF-6F2D-4E38-A3B2-9073F76DB34A}"/>
              </a:ext>
            </a:extLst>
          </p:cNvPr>
          <p:cNvSpPr/>
          <p:nvPr/>
        </p:nvSpPr>
        <p:spPr>
          <a:xfrm>
            <a:off x="2751879" y="5434583"/>
            <a:ext cx="7005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为什么不直接使用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75524F20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FA673-E3FD-4522-80B8-D63F2AB0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JMP</a:t>
            </a:r>
            <a:r>
              <a:rPr lang="zh-CN" altLang="en-US" dirty="0"/>
              <a:t>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CD760-74D8-4284-BD8E-0AD6BA91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3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近跳转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en-US" altLang="zh-CN" b="1" smtClean="0">
                <a:solidFill>
                  <a:srgbClr val="FF0000"/>
                </a:solidFill>
              </a:rPr>
              <a:t>Near jump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A </a:t>
            </a:r>
            <a:r>
              <a:rPr lang="en-US" altLang="zh-CN" dirty="0"/>
              <a:t>jump to an instruction within the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code segment </a:t>
            </a:r>
            <a:r>
              <a:rPr lang="en-US" altLang="zh-CN" dirty="0"/>
              <a:t>(the segment currently pointed to by the CS register)</a:t>
            </a:r>
          </a:p>
          <a:p>
            <a:pPr lvl="1"/>
            <a:r>
              <a:rPr lang="en-US" altLang="zh-CN" dirty="0"/>
              <a:t>E9 </a:t>
            </a:r>
            <a:r>
              <a:rPr lang="en-US" altLang="zh-CN" dirty="0">
                <a:sym typeface="Wingdings" panose="05000000000000000000" pitchFamily="2" charset="2"/>
              </a:rPr>
              <a:t> JMP rel32/rel16</a:t>
            </a:r>
            <a:endParaRPr lang="en-US" altLang="zh-CN" dirty="0"/>
          </a:p>
          <a:p>
            <a:r>
              <a:rPr lang="zh-CN" altLang="en-US" b="1" smtClean="0">
                <a:solidFill>
                  <a:srgbClr val="FF0000"/>
                </a:solidFill>
              </a:rPr>
              <a:t>短跳转</a:t>
            </a:r>
            <a:r>
              <a:rPr lang="en-US" altLang="zh-CN" b="1" smtClean="0">
                <a:solidFill>
                  <a:srgbClr val="FF0000"/>
                </a:solidFill>
              </a:rPr>
              <a:t>(Short jump)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 near jump where the jump range is limited to </a:t>
            </a:r>
            <a:r>
              <a:rPr lang="en-US" altLang="zh-CN" dirty="0">
                <a:solidFill>
                  <a:srgbClr val="FF0000"/>
                </a:solidFill>
              </a:rPr>
              <a:t>–128 to +127 </a:t>
            </a:r>
            <a:r>
              <a:rPr lang="en-US" altLang="zh-CN" dirty="0"/>
              <a:t>from the current EIP value.</a:t>
            </a:r>
          </a:p>
          <a:p>
            <a:pPr lvl="1"/>
            <a:r>
              <a:rPr lang="en-US" altLang="zh-CN" dirty="0"/>
              <a:t>EB </a:t>
            </a:r>
            <a:r>
              <a:rPr lang="en-US" altLang="zh-CN" dirty="0">
                <a:sym typeface="Wingdings" panose="05000000000000000000" pitchFamily="2" charset="2"/>
              </a:rPr>
              <a:t> JMP rel8</a:t>
            </a:r>
            <a:endParaRPr lang="en-US" altLang="zh-CN" dirty="0"/>
          </a:p>
          <a:p>
            <a:r>
              <a:rPr lang="zh-CN" altLang="en-US" b="1">
                <a:solidFill>
                  <a:srgbClr val="FF0000"/>
                </a:solidFill>
              </a:rPr>
              <a:t>远</a:t>
            </a:r>
            <a:r>
              <a:rPr lang="zh-CN" altLang="en-US" b="1" smtClean="0">
                <a:solidFill>
                  <a:srgbClr val="FF0000"/>
                </a:solidFill>
              </a:rPr>
              <a:t>跳</a:t>
            </a:r>
            <a:r>
              <a:rPr lang="zh-CN" altLang="en-US" b="1">
                <a:solidFill>
                  <a:srgbClr val="FF0000"/>
                </a:solidFill>
              </a:rPr>
              <a:t>转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</a:rPr>
              <a:t>Far </a:t>
            </a:r>
            <a:r>
              <a:rPr lang="en-US" altLang="zh-CN" b="1" smtClean="0">
                <a:solidFill>
                  <a:srgbClr val="FF0000"/>
                </a:solidFill>
              </a:rPr>
              <a:t>jump)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A </a:t>
            </a:r>
            <a:r>
              <a:rPr lang="en-US" altLang="zh-CN" dirty="0"/>
              <a:t>jump to an instruction located in a </a:t>
            </a:r>
            <a:r>
              <a:rPr lang="en-US" altLang="zh-CN" dirty="0">
                <a:solidFill>
                  <a:srgbClr val="FF0000"/>
                </a:solidFill>
              </a:rPr>
              <a:t>different segment </a:t>
            </a:r>
            <a:r>
              <a:rPr lang="en-US" altLang="zh-CN" dirty="0"/>
              <a:t>than the current code segment but at the same privilege level, sometimes referred to as an intersegment jump.</a:t>
            </a:r>
          </a:p>
          <a:p>
            <a:pPr lvl="1"/>
            <a:r>
              <a:rPr lang="en-US" altLang="zh-CN" dirty="0"/>
              <a:t>FF /5 </a:t>
            </a:r>
            <a:r>
              <a:rPr lang="en-US" altLang="zh-CN" dirty="0">
                <a:sym typeface="Wingdings" panose="05000000000000000000" pitchFamily="2" charset="2"/>
              </a:rPr>
              <a:t> JMP m16:32 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JMP DWORD PTR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DS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:[&lt;&amp;kernel32.ExitProcess&gt;]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2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1D8C-6796-4B2C-B93E-0D81DEF9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导入表</a:t>
            </a:r>
            <a:r>
              <a:rPr lang="en-US" altLang="zh-CN" dirty="0"/>
              <a:t>IAT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94FC9-4921-4043-B0A4-6EE3697B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IAT</a:t>
            </a:r>
            <a:r>
              <a:rPr lang="zh-CN" altLang="en-US" dirty="0"/>
              <a:t>是一种表结构</a:t>
            </a:r>
            <a:endParaRPr lang="en-US" altLang="zh-CN" dirty="0"/>
          </a:p>
          <a:p>
            <a:r>
              <a:rPr lang="zh-CN" altLang="en-US" dirty="0"/>
              <a:t>标记程序需要使用哪些</a:t>
            </a:r>
            <a:r>
              <a:rPr lang="zh-CN" altLang="en-US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中的哪些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IMAGE_IMPORT_DESCRIPTOR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IID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IMAGE_IMPORT_BY_NAME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73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2691-39A7-4F2B-8F7D-2154616A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IMAGE_IMPORT_DESCRIPTOR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483DF0-59B3-44A5-9C7A-AC33996F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8612"/>
            <a:ext cx="10515600" cy="3557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CC290F-EB7D-492A-93FD-610C32C79A16}"/>
              </a:ext>
            </a:extLst>
          </p:cNvPr>
          <p:cNvSpPr txBox="1"/>
          <p:nvPr/>
        </p:nvSpPr>
        <p:spPr>
          <a:xfrm>
            <a:off x="1524000" y="208441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IMAGE_IMPORT_DESCRIPTOR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结构体中记录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文件要导入哪些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库文件</a:t>
            </a:r>
          </a:p>
        </p:txBody>
      </p:sp>
    </p:spTree>
    <p:extLst>
      <p:ext uri="{BB962C8B-B14F-4D97-AF65-F5344CB8AC3E}">
        <p14:creationId xmlns:p14="http://schemas.microsoft.com/office/powerpoint/2010/main" val="2913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24758-4904-4DBA-82B3-6E6722D1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IMAGE_IMPORT_DESCRIPTOR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D8A8F-D973-4F82-AC34-E260631D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263"/>
            <a:ext cx="10515600" cy="4351338"/>
          </a:xfrm>
        </p:spPr>
        <p:txBody>
          <a:bodyPr/>
          <a:lstStyle/>
          <a:p>
            <a:r>
              <a:rPr lang="en-US" altLang="zh-CN" dirty="0"/>
              <a:t>PE</a:t>
            </a:r>
            <a:r>
              <a:rPr lang="zh-CN" altLang="en-US" dirty="0"/>
              <a:t>程序往往需要导入</a:t>
            </a:r>
            <a:r>
              <a:rPr lang="zh-CN" altLang="en-US" dirty="0">
                <a:solidFill>
                  <a:srgbClr val="FF0000"/>
                </a:solidFill>
              </a:rPr>
              <a:t>多个库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导入多少个库，就存在多少个</a:t>
            </a:r>
            <a:r>
              <a:rPr lang="en-US" altLang="zh-CN" dirty="0"/>
              <a:t>IMAGE_IMPORT_DESCRIPTOR</a:t>
            </a:r>
            <a:r>
              <a:rPr lang="zh-CN" altLang="en-US" dirty="0"/>
              <a:t>结构体</a:t>
            </a:r>
            <a:endParaRPr lang="en-US" altLang="zh-CN" dirty="0"/>
          </a:p>
          <a:p>
            <a:r>
              <a:rPr lang="zh-CN" altLang="en-US" dirty="0"/>
              <a:t>多个结构体组成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，以</a:t>
            </a:r>
            <a:r>
              <a:rPr lang="en-US" altLang="zh-CN" dirty="0"/>
              <a:t>NULL</a:t>
            </a:r>
            <a:r>
              <a:rPr lang="zh-CN" altLang="en-US" dirty="0"/>
              <a:t>结构体结束</a:t>
            </a:r>
            <a:endParaRPr lang="en-US" altLang="zh-CN" dirty="0"/>
          </a:p>
          <a:p>
            <a:r>
              <a:rPr lang="zh-CN" altLang="en-US" dirty="0"/>
              <a:t>一个库存在多个函数，因此某个库的</a:t>
            </a:r>
            <a:r>
              <a:rPr lang="en-US" altLang="zh-CN" dirty="0"/>
              <a:t>IAT</a:t>
            </a:r>
            <a:r>
              <a:rPr lang="zh-CN" altLang="en-US" dirty="0"/>
              <a:t>形成一个</a:t>
            </a:r>
            <a:r>
              <a:rPr lang="en-US" altLang="zh-CN" dirty="0"/>
              <a:t>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496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CCCFA-76E0-409D-9F1B-754371BA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IMAGE_IMPORT_DESCRIPTOR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3C1B4-A900-4C3B-94ED-5B6D99C6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764"/>
            <a:ext cx="10515600" cy="4351338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），库文件名字符串的地址（</a:t>
            </a:r>
            <a:r>
              <a:rPr lang="en-US" altLang="zh-CN" dirty="0"/>
              <a:t>RVA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OriginalFirstThunk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），</a:t>
            </a:r>
            <a:r>
              <a:rPr lang="en-US" altLang="zh-CN" dirty="0">
                <a:solidFill>
                  <a:srgbClr val="FF0000"/>
                </a:solidFill>
              </a:rPr>
              <a:t>INT(Import Name Table)</a:t>
            </a:r>
            <a:r>
              <a:rPr lang="zh-CN" altLang="en-US" dirty="0"/>
              <a:t>的地址（</a:t>
            </a:r>
            <a:r>
              <a:rPr lang="en-US" altLang="zh-CN" dirty="0"/>
              <a:t>RVA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FirstThunk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），</a:t>
            </a:r>
            <a:r>
              <a:rPr lang="en-US" altLang="zh-CN" dirty="0">
                <a:solidFill>
                  <a:srgbClr val="FF0000"/>
                </a:solidFill>
              </a:rPr>
              <a:t>IAT(Import Address Table)</a:t>
            </a:r>
            <a:r>
              <a:rPr lang="zh-CN" altLang="en-US" dirty="0"/>
              <a:t>的地址（</a:t>
            </a:r>
            <a:r>
              <a:rPr lang="en-US" altLang="zh-CN" dirty="0"/>
              <a:t>RVA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3059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A8D5-8365-4B52-97A1-F75324F2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63" y="80089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IMAGE_IMPORT_DESCRIPTOR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BBBBB-9818-419C-A028-7CCAF796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：</a:t>
            </a:r>
            <a:r>
              <a:rPr lang="en-US" altLang="zh-CN" dirty="0"/>
              <a:t>PE</a:t>
            </a:r>
            <a:r>
              <a:rPr lang="zh-CN" altLang="en-US" dirty="0"/>
              <a:t>头中的</a:t>
            </a:r>
            <a:r>
              <a:rPr lang="en-US" altLang="zh-CN" dirty="0"/>
              <a:t>Table</a:t>
            </a:r>
            <a:r>
              <a:rPr lang="zh-CN" altLang="en-US" dirty="0"/>
              <a:t>即指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INT</a:t>
            </a:r>
            <a:r>
              <a:rPr lang="zh-CN" altLang="en-US" dirty="0"/>
              <a:t>与</a:t>
            </a:r>
            <a:r>
              <a:rPr lang="en-US" altLang="zh-CN" dirty="0"/>
              <a:t>IAT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数组，以</a:t>
            </a:r>
            <a:r>
              <a:rPr lang="en-US" altLang="zh-CN" dirty="0"/>
              <a:t>NULL</a:t>
            </a:r>
            <a:r>
              <a:rPr lang="zh-CN" altLang="en-US" dirty="0"/>
              <a:t>结束</a:t>
            </a:r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与</a:t>
            </a:r>
            <a:r>
              <a:rPr lang="en-US" altLang="zh-CN" dirty="0"/>
              <a:t>IAT</a:t>
            </a:r>
            <a:r>
              <a:rPr lang="zh-CN" altLang="en-US" dirty="0"/>
              <a:t>的各元素一般指向相同地址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11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736B-E74D-46C1-BFE1-3C24CE1E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21E22-17F8-464C-99B2-7D5F430F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Admin\Desktop\图片1.png">
            <a:extLst>
              <a:ext uri="{FF2B5EF4-FFF2-40B4-BE49-F238E27FC236}">
                <a16:creationId xmlns:a16="http://schemas.microsoft.com/office/drawing/2014/main" id="{2D705191-3E9D-4784-9794-987BD5ED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44" y="872729"/>
            <a:ext cx="6034927" cy="557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1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5997A-AF6A-45C0-AA25-F3191953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8688"/>
            <a:ext cx="12192000" cy="762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INT</a:t>
            </a:r>
            <a:r>
              <a:rPr lang="zh-CN" altLang="en-US" sz="3600" dirty="0"/>
              <a:t>（</a:t>
            </a:r>
            <a:r>
              <a:rPr lang="en-US" altLang="zh-CN" sz="3600" dirty="0"/>
              <a:t>Import Name Table</a:t>
            </a:r>
            <a:r>
              <a:rPr lang="zh-CN" altLang="en-US" sz="3600" dirty="0"/>
              <a:t>）</a:t>
            </a:r>
            <a:r>
              <a:rPr lang="en-US" altLang="zh-CN" sz="3600" dirty="0"/>
              <a:t>, IAT</a:t>
            </a:r>
            <a:r>
              <a:rPr lang="zh-CN" altLang="en-US" sz="3600" dirty="0"/>
              <a:t>（</a:t>
            </a:r>
            <a:r>
              <a:rPr lang="en-US" altLang="zh-CN" sz="3600" dirty="0"/>
              <a:t>Import Address Table</a:t>
            </a:r>
            <a:r>
              <a:rPr lang="zh-CN" altLang="en-US" sz="3600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288A87-4EB3-4B49-8339-702D9C0D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465"/>
            <a:ext cx="10515600" cy="41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48A91-BC62-42C7-852B-FF2B2351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IMAGE_IMPORT_BY_NAME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8D5983-D2DB-41A8-9AE6-082DABC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40" y="2127396"/>
            <a:ext cx="7940675" cy="176925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225BEEA-E8B4-4441-9A62-651881B9286D}"/>
              </a:ext>
            </a:extLst>
          </p:cNvPr>
          <p:cNvSpPr/>
          <p:nvPr/>
        </p:nvSpPr>
        <p:spPr>
          <a:xfrm>
            <a:off x="1840910" y="4044586"/>
            <a:ext cx="85808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 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是函数在</a:t>
            </a:r>
            <a:r>
              <a:rPr lang="en-US" altLang="zh-CN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DLL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导出表中的索引号。</a:t>
            </a:r>
            <a:endParaRPr lang="en-US" altLang="zh-CN" dirty="0">
              <a:solidFill>
                <a:srgbClr val="22222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zh-CN" altLang="en-US" smtClean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器用</a:t>
            </a:r>
            <a:r>
              <a:rPr lang="en-US" altLang="zh-CN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DLL</a:t>
            </a:r>
            <a:r>
              <a:rPr lang="zh-CN" altLang="en-US" smtClean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的导出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表里快速查询函数</a:t>
            </a:r>
            <a:endParaRPr lang="en-US" altLang="zh-CN" dirty="0">
              <a:solidFill>
                <a:srgbClr val="22222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该值不是必须的，一些连接器将此值设为</a:t>
            </a:r>
            <a:r>
              <a:rPr lang="en-US" altLang="zh-CN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22222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</a:t>
            </a:r>
            <a:r>
              <a:rPr lang="zh-CN" altLang="en-US" smtClean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函数的函数名</a:t>
            </a:r>
            <a:endParaRPr lang="en-US" altLang="zh-CN" dirty="0">
              <a:solidFill>
                <a:srgbClr val="22222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函数名是一个</a:t>
            </a:r>
            <a:r>
              <a:rPr lang="en-US" altLang="zh-CN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字符串。</a:t>
            </a:r>
            <a:endParaRPr lang="en-US" altLang="zh-CN" dirty="0">
              <a:solidFill>
                <a:srgbClr val="22222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是可变尺寸域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solidFill>
                  <a:srgbClr val="22222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0144-F8F8-4FA0-B0B7-D7687BA3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PE</a:t>
            </a:r>
            <a:r>
              <a:rPr lang="zh-CN" altLang="en-US" dirty="0"/>
              <a:t>文件加载后的</a:t>
            </a:r>
            <a:r>
              <a:rPr lang="en-US" altLang="zh-CN" dirty="0"/>
              <a:t>IAT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B9D3E7-D861-4F33-A039-8A66EED86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8" y="2121413"/>
            <a:ext cx="11966072" cy="40664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62DB79-325F-46EF-A6B3-7C0968996B78}"/>
              </a:ext>
            </a:extLst>
          </p:cNvPr>
          <p:cNvSpPr/>
          <p:nvPr/>
        </p:nvSpPr>
        <p:spPr>
          <a:xfrm>
            <a:off x="6296839" y="2664476"/>
            <a:ext cx="2005786" cy="123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AE464-35DF-40CB-BF4C-A2C50FEAF4AA}"/>
              </a:ext>
            </a:extLst>
          </p:cNvPr>
          <p:cNvSpPr/>
          <p:nvPr/>
        </p:nvSpPr>
        <p:spPr>
          <a:xfrm>
            <a:off x="1115122" y="4477548"/>
            <a:ext cx="1806497" cy="401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B069-4E5F-4976-92F1-1CCA29ACF61D}"/>
              </a:ext>
            </a:extLst>
          </p:cNvPr>
          <p:cNvSpPr/>
          <p:nvPr/>
        </p:nvSpPr>
        <p:spPr>
          <a:xfrm>
            <a:off x="3571318" y="4462998"/>
            <a:ext cx="1806497" cy="416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321B7B-303E-4910-A568-87E4BA171F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921619" y="4671154"/>
            <a:ext cx="649699" cy="7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3235F88-DC34-4E4D-92B4-B5C16C1A1EEE}"/>
              </a:ext>
            </a:extLst>
          </p:cNvPr>
          <p:cNvSpPr/>
          <p:nvPr/>
        </p:nvSpPr>
        <p:spPr>
          <a:xfrm>
            <a:off x="880172" y="3237448"/>
            <a:ext cx="2139253" cy="416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D68854-63DC-485A-B674-179D675285E2}"/>
              </a:ext>
            </a:extLst>
          </p:cNvPr>
          <p:cNvSpPr/>
          <p:nvPr/>
        </p:nvSpPr>
        <p:spPr>
          <a:xfrm>
            <a:off x="3601147" y="2637373"/>
            <a:ext cx="2139253" cy="1623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A89B96-4635-4D13-9FAC-28899438181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019425" y="3445604"/>
            <a:ext cx="581722" cy="3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487CEAA-7574-4EAB-9F6E-EBBD78B48803}"/>
              </a:ext>
            </a:extLst>
          </p:cNvPr>
          <p:cNvSpPr/>
          <p:nvPr/>
        </p:nvSpPr>
        <p:spPr>
          <a:xfrm>
            <a:off x="5974473" y="4477549"/>
            <a:ext cx="1073787" cy="416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6D99F1-76E8-448B-AE5A-65AAF999461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740400" y="3429000"/>
            <a:ext cx="581722" cy="19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B66EE6E-40A7-43A3-9C5A-292B19B61BC2}"/>
              </a:ext>
            </a:extLst>
          </p:cNvPr>
          <p:cNvSpPr/>
          <p:nvPr/>
        </p:nvSpPr>
        <p:spPr>
          <a:xfrm>
            <a:off x="8859064" y="2642665"/>
            <a:ext cx="2139253" cy="1617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63D2BE-D816-4DDA-85BC-E3CA255CEFE0}"/>
              </a:ext>
            </a:extLst>
          </p:cNvPr>
          <p:cNvSpPr/>
          <p:nvPr/>
        </p:nvSpPr>
        <p:spPr>
          <a:xfrm>
            <a:off x="1046549" y="4970998"/>
            <a:ext cx="1806497" cy="416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E2470B5-B239-42C4-9018-A969C15EE14F}"/>
              </a:ext>
            </a:extLst>
          </p:cNvPr>
          <p:cNvCxnSpPr>
            <a:cxnSpLocks/>
          </p:cNvCxnSpPr>
          <p:nvPr/>
        </p:nvCxnSpPr>
        <p:spPr>
          <a:xfrm>
            <a:off x="2853046" y="5180942"/>
            <a:ext cx="7122805" cy="396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753C6C-C4ED-4E90-BD6E-50E47C0FA21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9928691" y="4260597"/>
            <a:ext cx="23580" cy="920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DF0A9AD-DE88-4AA4-ABAB-90368C53082A}"/>
              </a:ext>
            </a:extLst>
          </p:cNvPr>
          <p:cNvSpPr/>
          <p:nvPr/>
        </p:nvSpPr>
        <p:spPr>
          <a:xfrm>
            <a:off x="8385989" y="2676064"/>
            <a:ext cx="368300" cy="3389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52B7FA2-759D-4442-A1BE-FA8E19272DAF}"/>
              </a:ext>
            </a:extLst>
          </p:cNvPr>
          <p:cNvSpPr/>
          <p:nvPr/>
        </p:nvSpPr>
        <p:spPr>
          <a:xfrm>
            <a:off x="5543609" y="4500555"/>
            <a:ext cx="368300" cy="3389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F07E51-5236-461C-B84C-47DF0EE996E1}"/>
              </a:ext>
            </a:extLst>
          </p:cNvPr>
          <p:cNvSpPr/>
          <p:nvPr/>
        </p:nvSpPr>
        <p:spPr>
          <a:xfrm>
            <a:off x="8467010" y="1427261"/>
            <a:ext cx="1371257" cy="642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EAT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函数地址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E51508-7ADA-4CBC-99B7-2ED17FCB211D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flipH="1">
            <a:off x="7299732" y="1748644"/>
            <a:ext cx="1167278" cy="91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2" grpId="0" animBg="1"/>
      <p:bldP spid="13" grpId="0" animBg="1"/>
      <p:bldP spid="18" grpId="0" animBg="1"/>
      <p:bldP spid="24" grpId="0" animBg="1"/>
      <p:bldP spid="26" grpId="0" animBg="1"/>
      <p:bldP spid="35" grpId="0" animBg="1"/>
      <p:bldP spid="36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13BC-1FAD-4768-B104-AC4FD978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6" y="292584"/>
            <a:ext cx="10515600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IAT</a:t>
            </a:r>
            <a:r>
              <a:rPr lang="zh-CN" altLang="en-US" dirty="0"/>
              <a:t>输入过程（</a:t>
            </a:r>
            <a:r>
              <a:rPr lang="en-US" altLang="zh-CN" dirty="0"/>
              <a:t>PE</a:t>
            </a:r>
            <a:r>
              <a:rPr lang="zh-CN" altLang="en-US" dirty="0"/>
              <a:t>装载）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86DB2-7CBE-44CA-ACDA-DB4584C2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1" y="1182894"/>
            <a:ext cx="11241157" cy="529079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</a:t>
            </a:r>
            <a:r>
              <a:rPr lang="en-US" altLang="zh-CN" dirty="0"/>
              <a:t>IID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成员，获取库名称字符串，例如“</a:t>
            </a:r>
            <a:r>
              <a:rPr lang="en-US" altLang="zh-CN" dirty="0"/>
              <a:t>kernel32.dll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装载相应的库，类似</a:t>
            </a:r>
            <a:r>
              <a:rPr lang="en-US" altLang="zh-CN" dirty="0" err="1"/>
              <a:t>LoadLibrary</a:t>
            </a:r>
            <a:r>
              <a:rPr lang="zh-CN" altLang="en-US" dirty="0"/>
              <a:t>（“</a:t>
            </a:r>
            <a:r>
              <a:rPr lang="en-US" altLang="zh-CN" dirty="0"/>
              <a:t>kernel32.dll</a:t>
            </a:r>
            <a:r>
              <a:rPr lang="zh-CN" altLang="en-US" dirty="0"/>
              <a:t>”）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读取</a:t>
            </a:r>
            <a:r>
              <a:rPr lang="en-US" altLang="zh-CN" dirty="0"/>
              <a:t>IID</a:t>
            </a:r>
            <a:r>
              <a:rPr lang="zh-CN" altLang="en-US" dirty="0"/>
              <a:t>的</a:t>
            </a:r>
            <a:r>
              <a:rPr lang="en-US" altLang="zh-CN" dirty="0" err="1"/>
              <a:t>OriginalFirstThunk</a:t>
            </a:r>
            <a:r>
              <a:rPr lang="zh-CN" altLang="en-US" dirty="0"/>
              <a:t>成员，获取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读取</a:t>
            </a:r>
            <a:r>
              <a:rPr lang="en-US" altLang="zh-CN" dirty="0"/>
              <a:t>INT</a:t>
            </a:r>
            <a:r>
              <a:rPr lang="zh-CN" altLang="en-US" dirty="0"/>
              <a:t>，逐一获得</a:t>
            </a:r>
            <a:r>
              <a:rPr lang="en-US" altLang="zh-CN" dirty="0">
                <a:solidFill>
                  <a:srgbClr val="FF0000"/>
                </a:solidFill>
              </a:rPr>
              <a:t>IMAGE_IMPORT_BY_NAME</a:t>
            </a:r>
            <a:r>
              <a:rPr lang="zh-CN" altLang="en-US" dirty="0"/>
              <a:t>的地址（</a:t>
            </a:r>
            <a:r>
              <a:rPr lang="en-US" altLang="zh-CN" dirty="0"/>
              <a:t>RVA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IMAGE_IMPORT_BY_NAME</a:t>
            </a:r>
            <a:r>
              <a:rPr lang="zh-CN" altLang="en-US" dirty="0"/>
              <a:t>的</a:t>
            </a:r>
            <a:r>
              <a:rPr lang="en-US" altLang="zh-CN" dirty="0"/>
              <a:t>Hint</a:t>
            </a:r>
            <a:r>
              <a:rPr lang="zh-CN" altLang="en-US" dirty="0"/>
              <a:t>或者</a:t>
            </a:r>
            <a:r>
              <a:rPr lang="en-US" altLang="zh-CN" dirty="0"/>
              <a:t>Name</a:t>
            </a:r>
            <a:r>
              <a:rPr lang="zh-CN" altLang="en-US" dirty="0"/>
              <a:t>项，获得函数的起始地址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 err="1"/>
              <a:t>GetProcAddress</a:t>
            </a:r>
            <a:r>
              <a:rPr lang="zh-CN" altLang="en-US" dirty="0"/>
              <a:t>（“</a:t>
            </a:r>
            <a:r>
              <a:rPr lang="en-US" altLang="zh-CN" dirty="0" err="1"/>
              <a:t>ExitProcess</a:t>
            </a:r>
            <a:r>
              <a:rPr lang="zh-CN" altLang="en-US" dirty="0"/>
              <a:t>”）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读取</a:t>
            </a:r>
            <a:r>
              <a:rPr lang="en-US" altLang="zh-CN" dirty="0"/>
              <a:t>IID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FirstThunk</a:t>
            </a:r>
            <a:r>
              <a:rPr lang="zh-CN" altLang="en-US" dirty="0"/>
              <a:t>成员，获得</a:t>
            </a:r>
            <a:r>
              <a:rPr lang="en-US" altLang="zh-CN" dirty="0"/>
              <a:t>IAT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将第</a:t>
            </a:r>
            <a:r>
              <a:rPr lang="en-US" altLang="zh-CN" dirty="0"/>
              <a:t>5</a:t>
            </a:r>
            <a:r>
              <a:rPr lang="zh-CN" altLang="en-US" dirty="0"/>
              <a:t>步获得的函数地址写入</a:t>
            </a:r>
            <a:r>
              <a:rPr lang="en-US" altLang="zh-CN" dirty="0"/>
              <a:t>IAT</a:t>
            </a:r>
            <a:r>
              <a:rPr lang="zh-CN" altLang="en-US" dirty="0"/>
              <a:t>数组相应位置（</a:t>
            </a:r>
            <a:r>
              <a:rPr lang="zh-CN" altLang="en-US" dirty="0">
                <a:solidFill>
                  <a:srgbClr val="FF0000"/>
                </a:solidFill>
              </a:rPr>
              <a:t>该位置原本的硬编码地址会改变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重复步骤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7</a:t>
            </a:r>
            <a:r>
              <a:rPr lang="zh-CN" altLang="en-US" dirty="0"/>
              <a:t>，直到</a:t>
            </a:r>
            <a:r>
              <a:rPr lang="en-US" altLang="zh-CN" dirty="0"/>
              <a:t>INT</a:t>
            </a:r>
            <a:r>
              <a:rPr lang="zh-CN" altLang="en-US" dirty="0"/>
              <a:t>结束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9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38B34A-D77A-435D-A932-987D3ACB66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43012" y="719930"/>
            <a:ext cx="870597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下面哪个结构的数据，在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文件装载到内存中会产生变化？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52A38-A7C5-457C-BF97-588D45A1E5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Import Name Table(INT)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7C708A-F0E2-4920-8605-C95DBA99F4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Import Address Table(IAT)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757EA4-50D0-4884-9626-C6F0A46B37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IMAGE_IMPORT_DESCRIPTOR(IID)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FFD32D-D2E0-4290-B803-5C2E32732A6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IMAGE_IMPORT_BY_NAME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5A3AC8-7ABC-4B96-9104-5AFCC3F1AC0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97921A2-C31B-4710-B1DA-2613971D474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5872E95-8D24-40E1-8359-9539EB84236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75F2DA-32F5-4C82-8F23-1DA97825B2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8F5608C-8EAC-4CEC-8F95-CE7220F2E4D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EFE750-B21E-4A79-B6C3-00CE115C709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22D1209-9DB3-471B-9431-6B104791DF3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86668D5-070E-4103-ABBD-4528F70A695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4CD6D5B2-B149-41F5-A80F-6A36518D4C6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6117536-15D1-4F54-838B-3D0370346F0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F215D5A-A03B-4F3F-96F5-E9B6DDEB1C7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6968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4BA1F6-0687-4ACB-A7FC-008C2F8C64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14600" y="60007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库函数的内存地址存储在哪个结构中？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A85D4E-5EB9-4D02-9828-09B31F2A823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INT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0C4F1E-F216-42EE-B2F1-DD11E69B08F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IAT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1E0CD3-9DCD-434E-A99B-3FCC8F307E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IMAGE_IMPORT_DESCRIPTOR(IID)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C7527-7EA2-4690-BCC9-A0296CBB34A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IMAGE_IMPORT_BY_NAME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2CAAFEB-33C4-41F5-A98B-9EFB0AE5293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20ECF7-DC3D-4B6A-9FC6-8E43F8A8283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7B25EE-02A9-43FF-BA90-BAF505225DC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9A1036-D2E6-4A8B-9386-61FC7F23E16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03BD594-759D-4C47-ABB9-4950E1FF75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1502B0-6821-4A2A-91BD-CC59BCD8268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3236266-A1AB-4E34-9197-C0BE4718871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46F05C5-1500-47C5-962D-BC62D4A662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EF9CAAE-7B78-4EE6-B07E-F99CE4DAC9B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657AEF7-7A3D-4BDD-AC97-D152C28E635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277ACB2-A927-4782-B905-7A274D028AF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57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05801A-0374-4457-8B7B-D74C044362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函数名字符串存储在哪个数据结构中？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81BBA-EE44-44AA-91FC-AD5E1A2962E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IAT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E326F-696A-457F-83E1-79B60756A76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INT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4E52C-C485-4321-827A-29C7BE4D49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IMAGE_IMPORT_DESCRIPTOR(IID)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40A72-9E41-4F2C-AB27-CB265D65C56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IMAGE_IMPORT_BY_NAME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BE612BA-3CF2-41A2-BC78-629501A5694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D233EC-7C86-408B-BDE7-E1FFEBB6101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0E50C6-2084-4B47-8172-D08090C1B74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62FDAD-28F3-403B-B426-AB2ACF22AB3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48FA8D3-E2C3-4816-887C-FE42AD348E8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9F91C92-EB28-4CFC-9533-AC53B9CA929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C7A5C02-795B-46BC-86FA-AFC705DFC16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22D050A-0E8A-4665-B0FF-FB15EB56C1B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19BFE8B-B4C6-43B6-ADFB-C6967CF2D95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4BB8D19-96EA-4A8D-8435-A7DB4B1E943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3B3B48-58C8-4740-ACAD-216EDCA5657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046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5D3A40-CB0E-4734-A1C7-D2FEDD9A8D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Windows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装载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文件时，将库函数的内存地址动态地写入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文件的导入表。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下面</a:t>
            </a:r>
            <a:r>
              <a:rPr lang="en-US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个数据结构的访问顺序是：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（填写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DDFE09-C00B-4D27-B410-EFEAA0A5AC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05AC9-5F3C-4A4A-BF58-A442EEFCF1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7023C5-9D10-4B67-B74E-3436ECAEAA8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26454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IAT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BF15EB-667E-4E5D-A386-FA4FB7D874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35026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INT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21FCC-E5E8-4C5A-96FC-707B99D88D8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352800" y="43599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IMAGE_IMPORT_DESCRIPTOR(IID)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BE01D7-1FF3-422B-B06F-1247472E762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352800" y="52171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IMAGE_IMPORT_BY_NAME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E1B0405-825E-4C45-AE15-A9784763B23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270970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78122F9-1549-43F0-9E58-884E65465F3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356695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FFD7AA8-8039-44E5-A938-41475B6427CB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638425" y="442420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BAE3256-BB8C-49D3-89B1-958265187970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34574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8FEC48-3D77-4460-AAEA-B4E0516ED777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FA99352-C94F-4F4F-BA69-95DEBFE2031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0D81CFA-2312-42DE-9612-F3B39765E31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4DB66DC8-6FC7-4632-9607-34C7AA53749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5512F0A5-B06B-41CD-AA3A-54125299F487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6EB717D-34E6-4ED2-80BE-3A2E1BD2DD89}"/>
              </a:ext>
            </a:extLst>
          </p:cNvPr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8543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AD46AD-F340-437F-9506-1B88F2AD18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导入表有哪些安全问题？如何进行安全加固？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DF43C8-64AA-4A15-8EB8-091713FD9CD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620D51-C4BE-40BE-B0AF-5A965953F5C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E0DBED-45C1-4DE2-B8E9-844540B8A03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629C328-07BD-4114-8575-3B1B388B574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CEDA7B9-54F6-4112-91BC-33C44039847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200F6EB-A00C-4B3A-9507-0C66AF86EB4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9FC1499-D0E5-45EF-AAB9-2AAFCB987E0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531682-23DF-46A4-BA5B-B7338539C4A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877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727" y="2337582"/>
            <a:ext cx="6400800" cy="1143000"/>
          </a:xfrm>
        </p:spPr>
        <p:txBody>
          <a:bodyPr/>
          <a:lstStyle/>
          <a:p>
            <a:pPr algn="ctr"/>
            <a:r>
              <a:rPr lang="en-US" altLang="zh-CN" dirty="0"/>
              <a:t>3. </a:t>
            </a:r>
            <a:r>
              <a:rPr lang="zh-CN" altLang="en-US" dirty="0"/>
              <a:t>导出表 </a:t>
            </a:r>
            <a:r>
              <a:rPr lang="en-US" altLang="zh-CN" dirty="0"/>
              <a:t>EAT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3278-5C04-4BAC-B97C-7467220A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区块表（节表、节区头）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85F39-41F3-4CFE-8473-852D9AC7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保证程序的安全性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code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放在同一个内存区块中相互纠缠，很容易引发</a:t>
            </a:r>
            <a:r>
              <a:rPr lang="zh-CN" altLang="en-US" dirty="0">
                <a:solidFill>
                  <a:srgbClr val="FF0000"/>
                </a:solidFill>
              </a:rPr>
              <a:t>安全问题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code</a:t>
            </a:r>
            <a:r>
              <a:rPr lang="zh-CN" altLang="en-US" dirty="0"/>
              <a:t>有可能被</a:t>
            </a:r>
            <a:r>
              <a:rPr lang="en-US" altLang="zh-CN" dirty="0"/>
              <a:t>data</a:t>
            </a:r>
            <a:r>
              <a:rPr lang="zh-CN" altLang="en-US" dirty="0"/>
              <a:t>覆盖，导致崩溃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PE</a:t>
            </a:r>
            <a:r>
              <a:rPr lang="zh-CN" altLang="en-US" dirty="0"/>
              <a:t>文件格式将内存属性相同的数据统一保存在一个被称为“区块”（</a:t>
            </a:r>
            <a:r>
              <a:rPr lang="en-US" altLang="zh-CN" dirty="0"/>
              <a:t>Section</a:t>
            </a:r>
            <a:r>
              <a:rPr lang="zh-CN" altLang="en-US" dirty="0"/>
              <a:t>）的地方</a:t>
            </a:r>
          </a:p>
        </p:txBody>
      </p:sp>
    </p:spTree>
    <p:extLst>
      <p:ext uri="{BB962C8B-B14F-4D97-AF65-F5344CB8AC3E}">
        <p14:creationId xmlns:p14="http://schemas.microsoft.com/office/powerpoint/2010/main" val="1124940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AABA8-C9E9-41D3-BE6E-A7F86D1C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IMAGE_EXPORT_DIRECTORY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D3160-5EF5-427B-8072-8AB8592F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130"/>
            <a:ext cx="10515600" cy="4351338"/>
          </a:xfrm>
        </p:spPr>
        <p:txBody>
          <a:bodyPr/>
          <a:lstStyle/>
          <a:p>
            <a:r>
              <a:rPr lang="en-US" altLang="zh-CN" dirty="0"/>
              <a:t>EAT</a:t>
            </a:r>
            <a:r>
              <a:rPr lang="zh-CN" altLang="en-US" dirty="0"/>
              <a:t>是</a:t>
            </a:r>
            <a:r>
              <a:rPr lang="en-US" altLang="zh-CN" dirty="0"/>
              <a:t>DLL</a:t>
            </a:r>
            <a:r>
              <a:rPr lang="zh-CN" altLang="en-US" dirty="0"/>
              <a:t>的核心机制（主要用于</a:t>
            </a:r>
            <a:r>
              <a:rPr lang="en-US" altLang="zh-CN" dirty="0"/>
              <a:t>DLL</a:t>
            </a:r>
            <a:r>
              <a:rPr lang="zh-CN" altLang="en-US" dirty="0"/>
              <a:t>中）</a:t>
            </a:r>
            <a:endParaRPr lang="en-US" altLang="zh-CN" dirty="0"/>
          </a:p>
          <a:p>
            <a:pPr lvl="1"/>
            <a:r>
              <a:rPr lang="zh-CN" altLang="en-US" dirty="0"/>
              <a:t>不同程序可以调用库文件中提供的函数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EAT</a:t>
            </a:r>
            <a:r>
              <a:rPr lang="zh-CN" altLang="en-US" dirty="0"/>
              <a:t>，得到库文件导出</a:t>
            </a:r>
            <a:r>
              <a:rPr lang="zh-CN" altLang="en-US" dirty="0">
                <a:solidFill>
                  <a:srgbClr val="FF0000"/>
                </a:solidFill>
              </a:rPr>
              <a:t>函数的入口地址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58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C2AD-236C-45BD-9988-5312F04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43999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IMAGE_EXPORT_DIRECTORY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E88264-C4D0-43A1-9A5B-BD8C6C216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3" y="2144736"/>
            <a:ext cx="8316813" cy="37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5F4B-F68E-4B74-B769-3172C96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6894"/>
            <a:ext cx="9144000" cy="8683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IMAGE_EXPORT_DIRECTORY</a:t>
            </a:r>
            <a:r>
              <a:rPr lang="zh-CN" altLang="en-US" dirty="0"/>
              <a:t>（</a:t>
            </a:r>
            <a:r>
              <a:rPr lang="en-US" altLang="zh-CN" dirty="0"/>
              <a:t>IED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5447E-90F2-42F7-9D3E-375BF9C4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54932"/>
            <a:ext cx="9494837" cy="501621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Name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库文件名字符串地址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 err="1"/>
              <a:t>NumberOfFunctions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实际</a:t>
            </a:r>
            <a:r>
              <a:rPr lang="en-US" altLang="zh-CN" sz="1800" dirty="0"/>
              <a:t>Export</a:t>
            </a:r>
            <a:r>
              <a:rPr lang="zh-CN" altLang="en-US" sz="1800" dirty="0"/>
              <a:t>函数的个数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 err="1"/>
              <a:t>NumberOfNames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Export</a:t>
            </a:r>
            <a:r>
              <a:rPr lang="zh-CN" altLang="en-US" sz="1800" dirty="0"/>
              <a:t>函数中具有名字的函数个数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AddressOfFunctions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Export</a:t>
            </a:r>
            <a:r>
              <a:rPr lang="zh-CN" altLang="en-US" sz="1800" dirty="0"/>
              <a:t>函数地址数组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AddressOfNames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函数名称地址数组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AddressOfNameOrdinals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Ordinal</a:t>
            </a:r>
            <a:r>
              <a:rPr lang="zh-CN" altLang="en-US" sz="1800" dirty="0"/>
              <a:t>地址数组</a:t>
            </a:r>
            <a:endParaRPr lang="en-US" altLang="zh-CN" sz="1800" dirty="0"/>
          </a:p>
          <a:p>
            <a:pPr lvl="1"/>
            <a:endParaRPr lang="en-US" altLang="zh-CN" sz="700" dirty="0"/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71417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30DA-B170-49BC-B111-9870D41E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EAT</a:t>
            </a:r>
            <a:r>
              <a:rPr lang="zh-CN" altLang="en-US" dirty="0"/>
              <a:t>与函数起始地址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1176870" y="2030894"/>
            <a:ext cx="2267500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IED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 err="1">
                <a:solidFill>
                  <a:schemeClr val="tx1"/>
                </a:solidFill>
              </a:rPr>
              <a:t>AddressOfName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43863" y="2030894"/>
            <a:ext cx="1873992" cy="483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Name Array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8" idx="2"/>
          </p:cNvCxnSpPr>
          <p:nvPr/>
        </p:nvCxnSpPr>
        <p:spPr>
          <a:xfrm flipV="1">
            <a:off x="3444370" y="2272747"/>
            <a:ext cx="399493" cy="6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24" idx="2"/>
          </p:cNvCxnSpPr>
          <p:nvPr/>
        </p:nvCxnSpPr>
        <p:spPr>
          <a:xfrm flipV="1">
            <a:off x="5717855" y="2261059"/>
            <a:ext cx="1739431" cy="11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55410" y="1913113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61845" y="193544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Cmp</a:t>
            </a:r>
            <a:r>
              <a:rPr lang="en-US" altLang="zh-CN" dirty="0"/>
              <a:t> string</a:t>
            </a:r>
          </a:p>
          <a:p>
            <a:r>
              <a:rPr lang="zh-CN" altLang="en-US" dirty="0"/>
              <a:t>（目标函数）</a:t>
            </a:r>
          </a:p>
        </p:txBody>
      </p:sp>
      <p:sp>
        <p:nvSpPr>
          <p:cNvPr id="24" name="椭圆 23"/>
          <p:cNvSpPr/>
          <p:nvPr/>
        </p:nvSpPr>
        <p:spPr>
          <a:xfrm>
            <a:off x="7457286" y="2019206"/>
            <a:ext cx="2610133" cy="483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Name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name_index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6" name="矩形 25"/>
          <p:cNvSpPr/>
          <p:nvPr/>
        </p:nvSpPr>
        <p:spPr>
          <a:xfrm>
            <a:off x="1176870" y="3406979"/>
            <a:ext cx="2539998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IED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AddressOfNameOridinals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58705" y="3413076"/>
            <a:ext cx="2247628" cy="483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Ordinal Array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6" idx="3"/>
            <a:endCxn id="28" idx="2"/>
          </p:cNvCxnSpPr>
          <p:nvPr/>
        </p:nvCxnSpPr>
        <p:spPr>
          <a:xfrm flipV="1">
            <a:off x="3716868" y="3654929"/>
            <a:ext cx="741837" cy="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66556" y="3279501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695388" y="3413367"/>
            <a:ext cx="2166410" cy="4837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Ordinal Value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8" idx="6"/>
            <a:endCxn id="38" idx="2"/>
          </p:cNvCxnSpPr>
          <p:nvPr/>
        </p:nvCxnSpPr>
        <p:spPr>
          <a:xfrm>
            <a:off x="6706333" y="3654929"/>
            <a:ext cx="989055" cy="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995441" y="333514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4" idx="4"/>
            <a:endCxn id="38" idx="0"/>
          </p:cNvCxnSpPr>
          <p:nvPr/>
        </p:nvCxnSpPr>
        <p:spPr>
          <a:xfrm>
            <a:off x="8762353" y="2502911"/>
            <a:ext cx="16240" cy="910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292134" y="2773473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176870" y="4676979"/>
            <a:ext cx="2539998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IED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AddressOfFunctions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593166" y="4617171"/>
            <a:ext cx="2591503" cy="607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Address Array (EAT)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7" idx="3"/>
            <a:endCxn id="50" idx="2"/>
          </p:cNvCxnSpPr>
          <p:nvPr/>
        </p:nvCxnSpPr>
        <p:spPr>
          <a:xfrm flipV="1">
            <a:off x="3716868" y="4920678"/>
            <a:ext cx="876298" cy="4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680371" y="4617501"/>
            <a:ext cx="2215046" cy="60701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Address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RVA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6" name="矩形 55"/>
          <p:cNvSpPr/>
          <p:nvPr/>
        </p:nvSpPr>
        <p:spPr>
          <a:xfrm>
            <a:off x="3974267" y="451103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 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0" idx="6"/>
            <a:endCxn id="55" idx="2"/>
          </p:cNvCxnSpPr>
          <p:nvPr/>
        </p:nvCxnSpPr>
        <p:spPr>
          <a:xfrm>
            <a:off x="7184669" y="4920678"/>
            <a:ext cx="495702" cy="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342665" y="456032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6. 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38" idx="4"/>
            <a:endCxn id="55" idx="0"/>
          </p:cNvCxnSpPr>
          <p:nvPr/>
        </p:nvCxnSpPr>
        <p:spPr>
          <a:xfrm>
            <a:off x="8778593" y="3897072"/>
            <a:ext cx="9301" cy="720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757860" y="4128921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6. 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7687647" y="5708155"/>
            <a:ext cx="2215046" cy="607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Address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78" name="直接箭头连接符 77"/>
          <p:cNvCxnSpPr>
            <a:stCxn id="55" idx="4"/>
            <a:endCxn id="77" idx="0"/>
          </p:cNvCxnSpPr>
          <p:nvPr/>
        </p:nvCxnSpPr>
        <p:spPr>
          <a:xfrm>
            <a:off x="8787894" y="5224515"/>
            <a:ext cx="7276" cy="48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805330" y="5322043"/>
            <a:ext cx="159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 +</a:t>
            </a:r>
            <a:r>
              <a:rPr lang="en-US" altLang="zh-CN" dirty="0" err="1"/>
              <a:t>ImageBase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032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D887-AB0D-40B9-A658-CCB9DDA3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GetProcAddress</a:t>
            </a:r>
            <a:r>
              <a:rPr lang="en-US" altLang="zh-CN" dirty="0"/>
              <a:t>()</a:t>
            </a:r>
            <a:r>
              <a:rPr lang="zh-CN" altLang="en-US" dirty="0"/>
              <a:t>操作原理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669BE-B7A1-4C0E-8340-B0959E10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96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AddressOfName</a:t>
            </a:r>
            <a:r>
              <a:rPr lang="zh-CN" altLang="en-US" dirty="0"/>
              <a:t>定位“函数名称数组”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在“</a:t>
            </a:r>
            <a:r>
              <a:rPr lang="zh-CN" altLang="en-US" dirty="0">
                <a:solidFill>
                  <a:srgbClr val="0070C0"/>
                </a:solidFill>
              </a:rPr>
              <a:t>函数名称数组</a:t>
            </a:r>
            <a:r>
              <a:rPr lang="zh-CN" altLang="en-US" dirty="0"/>
              <a:t>”中，通过比较字符串（</a:t>
            </a:r>
            <a:r>
              <a:rPr lang="en-US" altLang="zh-CN" dirty="0" err="1"/>
              <a:t>strcmp</a:t>
            </a:r>
            <a:r>
              <a:rPr lang="zh-CN" altLang="en-US" dirty="0"/>
              <a:t>），查找指定的函数名称</a:t>
            </a:r>
            <a:endParaRPr lang="en-US" altLang="zh-CN" dirty="0"/>
          </a:p>
          <a:p>
            <a:pPr lvl="1"/>
            <a:r>
              <a:rPr lang="zh-CN" altLang="en-US" dirty="0"/>
              <a:t>此时的数组索引称为</a:t>
            </a:r>
            <a:r>
              <a:rPr lang="en-US" altLang="zh-CN" dirty="0" err="1">
                <a:solidFill>
                  <a:srgbClr val="FF0000"/>
                </a:solidFill>
              </a:rPr>
              <a:t>name_index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 </a:t>
            </a:r>
            <a:r>
              <a:rPr lang="zh-CN" altLang="en-US" dirty="0"/>
              <a:t>利用</a:t>
            </a:r>
            <a:r>
              <a:rPr lang="en-US" altLang="zh-CN" dirty="0" err="1">
                <a:solidFill>
                  <a:srgbClr val="FF0000"/>
                </a:solidFill>
              </a:rPr>
              <a:t>AddressOfNameOrdinals</a:t>
            </a:r>
            <a:r>
              <a:rPr lang="zh-CN" altLang="en-US" dirty="0"/>
              <a:t>成员，定位</a:t>
            </a:r>
            <a:r>
              <a:rPr lang="en-US" altLang="zh-CN" dirty="0">
                <a:solidFill>
                  <a:srgbClr val="0070C0"/>
                </a:solidFill>
              </a:rPr>
              <a:t>ordinal</a:t>
            </a:r>
            <a:r>
              <a:rPr lang="zh-CN" altLang="en-US" dirty="0">
                <a:solidFill>
                  <a:srgbClr val="0070C0"/>
                </a:solidFill>
              </a:rPr>
              <a:t>数组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4. </a:t>
            </a:r>
            <a:r>
              <a:rPr lang="zh-CN" altLang="en-US" dirty="0"/>
              <a:t>在</a:t>
            </a:r>
            <a:r>
              <a:rPr lang="en-US" altLang="zh-CN" dirty="0">
                <a:solidFill>
                  <a:srgbClr val="0070C0"/>
                </a:solidFill>
              </a:rPr>
              <a:t>ordinal</a:t>
            </a:r>
            <a:r>
              <a:rPr lang="zh-CN" altLang="en-US" dirty="0">
                <a:solidFill>
                  <a:srgbClr val="0070C0"/>
                </a:solidFill>
              </a:rPr>
              <a:t>数组</a:t>
            </a:r>
            <a:r>
              <a:rPr lang="zh-CN" altLang="en-US" dirty="0"/>
              <a:t>中，通过</a:t>
            </a:r>
            <a:r>
              <a:rPr lang="en-US" altLang="zh-CN" dirty="0" err="1"/>
              <a:t>name_index</a:t>
            </a:r>
            <a:r>
              <a:rPr lang="zh-CN" altLang="en-US" dirty="0"/>
              <a:t>查找相应的</a:t>
            </a:r>
            <a:r>
              <a:rPr lang="en-US" altLang="zh-CN" dirty="0">
                <a:solidFill>
                  <a:srgbClr val="FF0000"/>
                </a:solidFill>
              </a:rPr>
              <a:t>ordinal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>
                <a:solidFill>
                  <a:srgbClr val="FF0000"/>
                </a:solidFill>
              </a:rPr>
              <a:t>AddressOfFunctions</a:t>
            </a:r>
            <a:r>
              <a:rPr lang="zh-CN" altLang="en-US" dirty="0"/>
              <a:t>，定位“</a:t>
            </a:r>
            <a:r>
              <a:rPr lang="zh-CN" altLang="en-US" dirty="0">
                <a:solidFill>
                  <a:srgbClr val="0070C0"/>
                </a:solidFill>
              </a:rPr>
              <a:t>函数地址数组</a:t>
            </a:r>
            <a:r>
              <a:rPr lang="zh-CN" altLang="en-US" dirty="0"/>
              <a:t>”（</a:t>
            </a:r>
            <a:r>
              <a:rPr lang="en-US" altLang="zh-CN" dirty="0"/>
              <a:t>EAT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smtClean="0"/>
              <a:t>6. </a:t>
            </a:r>
            <a:r>
              <a:rPr lang="zh-CN" altLang="en-US" smtClean="0"/>
              <a:t>在</a:t>
            </a:r>
            <a:r>
              <a:rPr lang="zh-CN" altLang="en-US" dirty="0"/>
              <a:t>“函数地址数组”中，利用</a:t>
            </a:r>
            <a:r>
              <a:rPr lang="en-US" altLang="zh-CN" dirty="0"/>
              <a:t>ordinal</a:t>
            </a:r>
            <a:r>
              <a:rPr lang="zh-CN" altLang="en-US" dirty="0"/>
              <a:t>值作为索引，获得指定函数的起始地址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17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3125C-7260-4165-8F08-40DA46E2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B7E63-9891-4CBA-82F9-4A959C09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对于没有名称的导出函数，是以</a:t>
            </a:r>
            <a:r>
              <a:rPr lang="zh-CN" altLang="en-US" dirty="0">
                <a:solidFill>
                  <a:srgbClr val="FF0000"/>
                </a:solidFill>
              </a:rPr>
              <a:t>序号</a:t>
            </a:r>
            <a:r>
              <a:rPr lang="zh-CN" altLang="en-US" dirty="0"/>
              <a:t>导出的，那么查找的时候直接用</a:t>
            </a:r>
            <a:r>
              <a:rPr lang="en-US" altLang="zh-CN" dirty="0"/>
              <a:t>ordinal</a:t>
            </a:r>
            <a:r>
              <a:rPr lang="zh-CN" altLang="en-US" dirty="0"/>
              <a:t>序号减去</a:t>
            </a:r>
            <a:r>
              <a:rPr lang="en-US" altLang="zh-CN" dirty="0" err="1"/>
              <a:t>IED.base</a:t>
            </a:r>
            <a:r>
              <a:rPr lang="zh-CN" altLang="en-US" dirty="0"/>
              <a:t>，得到的值就是函数在</a:t>
            </a:r>
            <a:r>
              <a:rPr lang="en-US" altLang="zh-CN" dirty="0" err="1">
                <a:solidFill>
                  <a:srgbClr val="FF0000"/>
                </a:solidFill>
              </a:rPr>
              <a:t>AddressOfFunctions</a:t>
            </a:r>
            <a:r>
              <a:rPr lang="zh-CN" altLang="en-US" dirty="0"/>
              <a:t>中的下标，继而找到相应的函数地址</a:t>
            </a:r>
          </a:p>
        </p:txBody>
      </p:sp>
    </p:spTree>
    <p:extLst>
      <p:ext uri="{BB962C8B-B14F-4D97-AF65-F5344CB8AC3E}">
        <p14:creationId xmlns:p14="http://schemas.microsoft.com/office/powerpoint/2010/main" val="3885287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D3C39B-F719-49E3-A459-2E96190D9C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IMAGE_EXPORT_DIRECTORY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结构的哪个成员指向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DLL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的“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函数名称数组”？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B90D1-32A2-43A4-B4D3-B3E543F477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AddressOfNames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CD8081-1E7F-4A8C-80D5-A0B457A247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AddressOfFunctions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AF1477-509D-4F46-B840-801F1E9EF7F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AddressOfNameOrdinals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CBE96-014C-4629-8928-B19AFDDBB36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NumberOfNames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B06EF8-C5C6-4957-AA93-604558A3093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8D8977-7F6F-4886-99AD-82858840F07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0F61F2-23B2-470B-A096-4587BC0C1AC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391E5F-2DA8-4F3C-94A6-4F8DDB0029B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8E7DC0-39F7-4205-B132-A0ECDE724F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666071-A3CB-428B-B22B-76BFF99309A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F101BD6-4FE3-4FAC-83FF-16F5EE610DF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3F0E064-9B5A-4F0F-BE8E-09E4A7CBCF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F1CFE75-E6BC-4CB0-AED6-F4E20CBE80D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1CD4D64-EFBA-4A5A-85BF-55ADC0CE2BD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663B46-5E99-4A87-8D47-A823BA03825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3040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D3C39B-F719-49E3-A459-2E96190D9C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IMAGE_EXPORT_DIRECTORY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结构的哪个成员指向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DLL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的“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函数地址数组”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）？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B90D1-32A2-43A4-B4D3-B3E543F477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AddressOfNames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CD8081-1E7F-4A8C-80D5-A0B457A247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AddressOfFunctions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AF1477-509D-4F46-B840-801F1E9EF7F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AddressOfNameOrdinals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CBE96-014C-4629-8928-B19AFDDBB36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NumberOfNames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B06EF8-C5C6-4957-AA93-604558A3093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8D8977-7F6F-4886-99AD-82858840F07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0F61F2-23B2-470B-A096-4587BC0C1AC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391E5F-2DA8-4F3C-94A6-4F8DDB0029B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8E7DC0-39F7-4205-B132-A0ECDE724F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666071-A3CB-428B-B22B-76BFF99309A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F101BD6-4FE3-4FAC-83FF-16F5EE610DF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3F0E064-9B5A-4F0F-BE8E-09E4A7CBCF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F1CFE75-E6BC-4CB0-AED6-F4E20CBE80D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1CD4D64-EFBA-4A5A-85BF-55ADC0CE2BD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663B46-5E99-4A87-8D47-A823BA03825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28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FEEAC0-1E2A-48D7-9DE1-4F31C59404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36956" y="1078714"/>
            <a:ext cx="8718087" cy="445547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给定库函数的函数名，定位该函数的起始地址的过程中，访问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IMAGE_EXPORT_DIRECTORY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结构成员的顺序是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直接填写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C)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AddressOfFunctions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AddressOfNames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AddressOfOrdinals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6703FA-42C5-42D2-9235-B9E0921B17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5A250B-DC96-4953-8B53-34086B570C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2400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478D70-8335-4E34-BDD3-F6C0AF62BDA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5A1BA72-C8C7-469B-B9D5-5C3DDCE9B5C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8E6F7F9B-F272-4AE5-95CD-4952BA557E5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787BA43B-80C8-4A66-84F5-5CB6B5F5137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52F23F9-F3CB-434B-873D-BDF15EB5DC6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30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733AFD-A8E0-42D0-8991-5C8C413C11D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87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9E37-246C-4666-BA55-DF797259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Lab4</a:t>
            </a:r>
            <a:r>
              <a:rPr lang="zh-CN" altLang="zh-CN" b="1" dirty="0"/>
              <a:t>读取</a:t>
            </a:r>
            <a:r>
              <a:rPr lang="en-US" altLang="zh-CN" b="1" dirty="0"/>
              <a:t>PE</a:t>
            </a:r>
            <a:r>
              <a:rPr lang="zh-CN" altLang="zh-CN" b="1" dirty="0"/>
              <a:t>文件的输入表和输出表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D68DE-31C2-4D84-A2DD-C408E3A1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8" y="2103921"/>
            <a:ext cx="5647379" cy="362101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/>
              <a:t>PE</a:t>
            </a:r>
            <a:r>
              <a:rPr lang="zh-CN" altLang="en-US" dirty="0"/>
              <a:t>文件的文件名，调用</a:t>
            </a:r>
            <a:r>
              <a:rPr lang="en-US" altLang="zh-CN" dirty="0"/>
              <a:t>Windows API</a:t>
            </a:r>
            <a:r>
              <a:rPr lang="zh-CN" altLang="en-US" dirty="0"/>
              <a:t>函数，打开指定的</a:t>
            </a:r>
            <a:r>
              <a:rPr lang="en-US" altLang="zh-CN" dirty="0"/>
              <a:t>PE</a:t>
            </a:r>
            <a:r>
              <a:rPr lang="zh-CN" altLang="en-US" dirty="0"/>
              <a:t>文件；</a:t>
            </a:r>
          </a:p>
          <a:p>
            <a:r>
              <a:rPr lang="zh-CN" altLang="en-US" dirty="0"/>
              <a:t>读取</a:t>
            </a:r>
            <a:r>
              <a:rPr lang="en-US" altLang="zh-CN" dirty="0">
                <a:solidFill>
                  <a:srgbClr val="FF0000"/>
                </a:solidFill>
              </a:rPr>
              <a:t>PE</a:t>
            </a:r>
            <a:r>
              <a:rPr lang="zh-CN" altLang="en-US" dirty="0">
                <a:solidFill>
                  <a:srgbClr val="FF0000"/>
                </a:solidFill>
              </a:rPr>
              <a:t>文件的输入表</a:t>
            </a:r>
            <a:r>
              <a:rPr lang="zh-CN" altLang="en-US" dirty="0"/>
              <a:t>，显示输入表中引入的</a:t>
            </a:r>
            <a:r>
              <a:rPr lang="en-US" altLang="zh-CN" dirty="0"/>
              <a:t>DLL</a:t>
            </a:r>
            <a:r>
              <a:rPr lang="zh-CN" altLang="en-US" dirty="0"/>
              <a:t>文件名和对应的库函数名字；</a:t>
            </a:r>
          </a:p>
          <a:p>
            <a:r>
              <a:rPr lang="zh-CN" altLang="en-US" dirty="0"/>
              <a:t>读入</a:t>
            </a:r>
            <a:r>
              <a:rPr lang="en-US" altLang="zh-CN" dirty="0">
                <a:solidFill>
                  <a:srgbClr val="FF0000"/>
                </a:solidFill>
              </a:rPr>
              <a:t>PE</a:t>
            </a:r>
            <a:r>
              <a:rPr lang="zh-CN" altLang="en-US" dirty="0">
                <a:solidFill>
                  <a:srgbClr val="FF0000"/>
                </a:solidFill>
              </a:rPr>
              <a:t>文件的输出表</a:t>
            </a:r>
            <a:r>
              <a:rPr lang="zh-CN" altLang="en-US" dirty="0"/>
              <a:t>，显示导出函数的函数名；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7DC44C-26C0-430F-8449-D0175BB20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9204" y="2435269"/>
            <a:ext cx="5210385" cy="29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48BFB-3BE3-49C7-B99F-BA46936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区块表（节区头）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2090D9-D5A3-4299-8CD0-53D3484C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002904"/>
            <a:ext cx="7940675" cy="40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3EDC4-1169-499B-A261-9058A50E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087B3-9E39-4AF2-9CCE-1C07568E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323" y="2095969"/>
            <a:ext cx="7947991" cy="3215502"/>
          </a:xfrm>
        </p:spPr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PE</a:t>
            </a:r>
            <a:r>
              <a:rPr lang="zh-CN" altLang="en-US" dirty="0"/>
              <a:t>文件的输入表的作用和数据结构</a:t>
            </a:r>
          </a:p>
          <a:p>
            <a:r>
              <a:rPr lang="zh-CN" altLang="en-US" dirty="0"/>
              <a:t>描述</a:t>
            </a:r>
            <a:r>
              <a:rPr lang="en-US" altLang="zh-CN" dirty="0"/>
              <a:t>PE</a:t>
            </a:r>
            <a:r>
              <a:rPr lang="zh-CN" altLang="en-US" dirty="0"/>
              <a:t>文件的输出表的作用和数据结构</a:t>
            </a:r>
          </a:p>
          <a:p>
            <a:r>
              <a:rPr lang="zh-CN" altLang="en-US" dirty="0"/>
              <a:t>程序的汇编语言源代码和注释</a:t>
            </a:r>
          </a:p>
          <a:p>
            <a:r>
              <a:rPr lang="zh-CN" altLang="en-US" dirty="0"/>
              <a:t>程序测试时，输出结果的截图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83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43D59-EE71-4EA6-B1B9-F2FA6C1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区块表（节表、节区头）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B7A94D-084C-4C22-AB2C-EAAF62D1D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0" y="2635455"/>
            <a:ext cx="9301360" cy="27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5574-143E-49AA-B005-3746EA6C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区块表（节表、节区头）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1B81D-8683-48EA-B320-EF7CF14E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8 BYTE</a:t>
            </a:r>
            <a:r>
              <a:rPr lang="zh-CN" altLang="en-US" dirty="0"/>
              <a:t>）：块名</a:t>
            </a:r>
            <a:endParaRPr lang="en-US" altLang="zh-CN" dirty="0"/>
          </a:p>
          <a:p>
            <a:r>
              <a:rPr lang="en-US" altLang="zh-CN" dirty="0" err="1"/>
              <a:t>VirtualSize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）：在</a:t>
            </a:r>
            <a:r>
              <a:rPr lang="zh-CN" altLang="en-US" dirty="0">
                <a:solidFill>
                  <a:srgbClr val="FF0000"/>
                </a:solidFill>
              </a:rPr>
              <a:t>内存空间</a:t>
            </a:r>
            <a:r>
              <a:rPr lang="zh-CN" altLang="en-US" dirty="0"/>
              <a:t>中，区块的大小</a:t>
            </a:r>
            <a:endParaRPr lang="en-US" altLang="zh-CN" dirty="0"/>
          </a:p>
          <a:p>
            <a:r>
              <a:rPr lang="en-US" altLang="zh-CN" dirty="0" err="1"/>
              <a:t>VirtualAddress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）：区块在</a:t>
            </a:r>
            <a:r>
              <a:rPr lang="zh-CN" altLang="en-US" dirty="0">
                <a:solidFill>
                  <a:srgbClr val="FF0000"/>
                </a:solidFill>
              </a:rPr>
              <a:t>内存空间</a:t>
            </a:r>
            <a:r>
              <a:rPr lang="zh-CN" altLang="en-US" dirty="0"/>
              <a:t>中的起始</a:t>
            </a:r>
            <a:r>
              <a:rPr lang="en-US" altLang="zh-CN" dirty="0"/>
              <a:t>RVA</a:t>
            </a:r>
          </a:p>
          <a:p>
            <a:r>
              <a:rPr lang="en-US" altLang="zh-CN" dirty="0" err="1"/>
              <a:t>SizeOfRawData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）：该区块在</a:t>
            </a:r>
            <a:r>
              <a:rPr lang="zh-CN" altLang="en-US" dirty="0">
                <a:solidFill>
                  <a:srgbClr val="FF0000"/>
                </a:solidFill>
              </a:rPr>
              <a:t>硬盘</a:t>
            </a:r>
            <a:r>
              <a:rPr lang="zh-CN" altLang="en-US" dirty="0"/>
              <a:t>中所占的空间</a:t>
            </a:r>
            <a:endParaRPr lang="en-US" altLang="zh-CN" dirty="0"/>
          </a:p>
          <a:p>
            <a:r>
              <a:rPr lang="en-US" altLang="zh-CN" dirty="0" err="1"/>
              <a:t>PointerToRawData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DWORD</a:t>
            </a:r>
            <a:r>
              <a:rPr lang="zh-CN" altLang="en-US" dirty="0"/>
              <a:t>）：该区块在</a:t>
            </a:r>
            <a:r>
              <a:rPr lang="zh-CN" altLang="en-US" dirty="0">
                <a:solidFill>
                  <a:srgbClr val="FF0000"/>
                </a:solidFill>
              </a:rPr>
              <a:t>硬盘</a:t>
            </a:r>
            <a:r>
              <a:rPr lang="zh-CN" altLang="en-US" dirty="0"/>
              <a:t>中的偏移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DAFB13-66B2-4AAF-861B-48A1733A97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VirtualSize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是否需要与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SizeOfRawData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一致？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13067-43E9-4ADC-ABB3-28D29A583B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82BB94-2229-4D55-A9F1-4395CE751D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41C0E6-9FE6-44BE-A656-49A0ABAFDFC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AE2494E-B66F-4001-87F2-CB7A6A1D330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86751BF-B070-46C2-A160-229C44A18C6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D2BDCB-B552-4DA0-B626-448E429B037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B9E1118-BB3B-4EB1-87C7-6C328E20CC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955EC04-6094-4C89-92F9-7EECB01DA9C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3137315-C560-4D9E-8997-BC37872917D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97ACB8B-DCBB-4527-8324-B538D4CC1F8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28FF371-93E2-428E-B696-1911E12D70BB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5781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723h&quot;]}]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0.0"/>
  <p:tag name="PROBLEMBLANK" val="[{&quot;num&quot;:1,&quot;caseSensitive&quot;:false,&quot;fuzzyMatch&quot;:false,&quot;Score&quot;:5.0,&quot;answers&quot;:[&quot;C&quot;]},{&quot;num&quot;:2,&quot;caseSensitive&quot;:false,&quot;fuzzyMatch&quot;:false,&quot;Score&quot;:5.0,&quot;answers&quot;:[&quot;B&quot;]},{&quot;num&quot;:3,&quot;caseSensitive&quot;:false,&quot;fuzzyMatch&quot;:false,&quot;Score&quot;:5.0,&quot;answers&quot;:[&quot;D&quot;]},{&quot;num&quot;:4,&quot;caseSensitive&quot;:false,&quot;fuzzyMatch&quot;:false,&quot;Score&quot;:5.0,&quot;answers&quot;:[&quot;A&quot;]}]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0.0"/>
  <p:tag name="PROBLEMBLANK" val="[{&quot;num&quot;:1,&quot;caseSensitive&quot;:false,&quot;fuzzyMatch&quot;:false,&quot;Score&quot;:10.0,&quot;answers&quot;:[&quot;B&quot;]},{&quot;num&quot;:2,&quot;caseSensitive&quot;:false,&quot;fuzzyMatch&quot;:false,&quot;Score&quot;:10.0,&quot;answers&quot;:[&quot;C&quot;]},{&quot;num&quot;:3,&quot;caseSensitive&quot;:false,&quot;fuzzyMatch&quot;:false,&quot;Score&quot;:10.0,&quot;answers&quot;:[&quot;A&quot;]}]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heme/theme1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2248</Words>
  <Application>Microsoft Office PowerPoint</Application>
  <PresentationFormat>宽屏</PresentationFormat>
  <Paragraphs>374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Microsoft Yahei</vt:lpstr>
      <vt:lpstr>DengXian</vt:lpstr>
      <vt:lpstr>DengXian</vt:lpstr>
      <vt:lpstr>思源黑体 CN Normal</vt:lpstr>
      <vt:lpstr>宋体</vt:lpstr>
      <vt:lpstr>Arial</vt:lpstr>
      <vt:lpstr>Calibri</vt:lpstr>
      <vt:lpstr>Times New Roman</vt:lpstr>
      <vt:lpstr>Wingdings</vt:lpstr>
      <vt:lpstr>2_400TGp_globalcity_light_ani</vt:lpstr>
      <vt:lpstr>汇编语言与逆向技术  第8章 节表、导入表、导出表</vt:lpstr>
      <vt:lpstr>本章知识点</vt:lpstr>
      <vt:lpstr>1. 区块表（节表、节区头）</vt:lpstr>
      <vt:lpstr>PowerPoint 演示文稿</vt:lpstr>
      <vt:lpstr>区块表（节表、节区头）</vt:lpstr>
      <vt:lpstr>区块表（节区头）</vt:lpstr>
      <vt:lpstr>区块表（节表、节区头）</vt:lpstr>
      <vt:lpstr>区块表（节表、节区头）</vt:lpstr>
      <vt:lpstr>PowerPoint 演示文稿</vt:lpstr>
      <vt:lpstr>区块表（节表、节区头）</vt:lpstr>
      <vt:lpstr>属性：内存属性</vt:lpstr>
      <vt:lpstr>PowerPoint 演示文稿</vt:lpstr>
      <vt:lpstr>PowerPoint 演示文稿</vt:lpstr>
      <vt:lpstr>PowerPoint 演示文稿</vt:lpstr>
      <vt:lpstr>属性：区块内容</vt:lpstr>
      <vt:lpstr>PowerPoint 演示文稿</vt:lpstr>
      <vt:lpstr>PowerPoint 演示文稿</vt:lpstr>
      <vt:lpstr>PowerPoint 演示文稿</vt:lpstr>
      <vt:lpstr>常见的区块（节）</vt:lpstr>
      <vt:lpstr>常见的区块（节）</vt:lpstr>
      <vt:lpstr>区块（节）的对齐</vt:lpstr>
      <vt:lpstr>文件偏移与虚拟内存地址转换</vt:lpstr>
      <vt:lpstr>文件偏移与虚拟内存地址转换</vt:lpstr>
      <vt:lpstr>文件偏移与虚拟内存地址转换</vt:lpstr>
      <vt:lpstr>文件偏移与虚拟内存地址转换</vt:lpstr>
      <vt:lpstr>PowerPoint 演示文稿</vt:lpstr>
      <vt:lpstr>RVA to RAW</vt:lpstr>
      <vt:lpstr>2. 导入表 IAT</vt:lpstr>
      <vt:lpstr>DLL</vt:lpstr>
      <vt:lpstr>DLL</vt:lpstr>
      <vt:lpstr>DLL</vt:lpstr>
      <vt:lpstr>DLL</vt:lpstr>
      <vt:lpstr>hello.exe</vt:lpstr>
      <vt:lpstr>JMP跳转</vt:lpstr>
      <vt:lpstr>导入表IAT</vt:lpstr>
      <vt:lpstr>IMAGE_IMPORT_DESCRIPTOR</vt:lpstr>
      <vt:lpstr>IMAGE_IMPORT_DESCRIPTOR</vt:lpstr>
      <vt:lpstr>IMAGE_IMPORT_DESCRIPTOR</vt:lpstr>
      <vt:lpstr>IMAGE_IMPORT_DESCRIPTOR</vt:lpstr>
      <vt:lpstr>INT（Import Name Table）, IAT（Import Address Table）</vt:lpstr>
      <vt:lpstr>IMAGE_IMPORT_BY_NAME</vt:lpstr>
      <vt:lpstr>PE文件加载后的IAT</vt:lpstr>
      <vt:lpstr>IAT输入过程（PE装载）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导出表 EAT</vt:lpstr>
      <vt:lpstr>IMAGE_EXPORT_DIRECTORY</vt:lpstr>
      <vt:lpstr>IMAGE_EXPORT_DIRECTORY</vt:lpstr>
      <vt:lpstr>IMAGE_EXPORT_DIRECTORY（IED）</vt:lpstr>
      <vt:lpstr>EAT与函数起始地址</vt:lpstr>
      <vt:lpstr>GetProcAddress()操作原理</vt:lpstr>
      <vt:lpstr>EAT</vt:lpstr>
      <vt:lpstr>PowerPoint 演示文稿</vt:lpstr>
      <vt:lpstr>PowerPoint 演示文稿</vt:lpstr>
      <vt:lpstr>PowerPoint 演示文稿</vt:lpstr>
      <vt:lpstr>Lab4读取PE文件的输入表和输出表</vt:lpstr>
      <vt:lpstr>实验报告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汇编与逆向技术基础  第6章 PE文件结构</dc:title>
  <dc:creator>zwang</dc:creator>
  <cp:lastModifiedBy>guochenkai</cp:lastModifiedBy>
  <cp:revision>664</cp:revision>
  <dcterms:created xsi:type="dcterms:W3CDTF">2020-04-06T07:26:55Z</dcterms:created>
  <dcterms:modified xsi:type="dcterms:W3CDTF">2023-11-23T15:51:50Z</dcterms:modified>
</cp:coreProperties>
</file>