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736" r:id="rId1"/>
  </p:sldMasterIdLst>
  <p:notesMasterIdLst>
    <p:notesMasterId r:id="rId18"/>
  </p:notesMasterIdLst>
  <p:handoutMasterIdLst>
    <p:handoutMasterId r:id="rId19"/>
  </p:handoutMasterIdLst>
  <p:sldIdLst>
    <p:sldId id="818" r:id="rId2"/>
    <p:sldId id="797" r:id="rId3"/>
    <p:sldId id="828" r:id="rId4"/>
    <p:sldId id="829" r:id="rId5"/>
    <p:sldId id="830" r:id="rId6"/>
    <p:sldId id="831" r:id="rId7"/>
    <p:sldId id="832" r:id="rId8"/>
    <p:sldId id="833" r:id="rId9"/>
    <p:sldId id="834" r:id="rId10"/>
    <p:sldId id="835" r:id="rId11"/>
    <p:sldId id="836" r:id="rId12"/>
    <p:sldId id="841" r:id="rId13"/>
    <p:sldId id="837" r:id="rId14"/>
    <p:sldId id="839" r:id="rId15"/>
    <p:sldId id="838" r:id="rId16"/>
    <p:sldId id="842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81FF"/>
    <a:srgbClr val="5B9D5E"/>
    <a:srgbClr val="00F700"/>
    <a:srgbClr val="F57221"/>
    <a:srgbClr val="007234"/>
    <a:srgbClr val="137043"/>
    <a:srgbClr val="3D4212"/>
    <a:srgbClr val="21078F"/>
    <a:srgbClr val="F5AA23"/>
    <a:srgbClr val="E3D2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54" autoAdjust="0"/>
    <p:restoredTop sz="87696" autoAdjust="0"/>
  </p:normalViewPr>
  <p:slideViewPr>
    <p:cSldViewPr snapToGrid="0">
      <p:cViewPr varScale="1">
        <p:scale>
          <a:sx n="67" d="100"/>
          <a:sy n="67" d="100"/>
        </p:scale>
        <p:origin x="552" y="60"/>
      </p:cViewPr>
      <p:guideLst>
        <p:guide orient="horz" pos="2183"/>
        <p:guide pos="29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 dirty="0">
                <a:latin typeface="Calibri" panose="020F0502020204030204" pitchFamily="34" charset="0"/>
              </a:rPr>
              <a:t>Operational Excellence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 dirty="0">
                <a:latin typeface="Calibri" panose="020F0502020204030204" pitchFamily="34" charset="0"/>
              </a:rPr>
              <a:t>March 2, 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 dirty="0">
                <a:latin typeface="Calibri" panose="020F0502020204030204" pitchFamily="34" charset="0"/>
              </a:rPr>
              <a:t>NERSC Policy Board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8806EC3-5C56-46A5-B8A5-637CCCE210AC}" type="slidenum">
              <a:rPr lang="en-US" altLang="ko-KR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altLang="ko-K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0263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ko-K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EF1A7E8-52C1-4AFA-BF80-44BDAF2F495D}" type="datetime1">
              <a:rPr lang="en-US" altLang="ko-KR" smtClean="0"/>
              <a:pPr>
                <a:defRPr/>
              </a:pPr>
              <a:t>8/12/2021</a:t>
            </a:fld>
            <a:endParaRPr lang="en-US" altLang="ko-K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8F26598-ED48-4075-AAAE-FBCCB948D754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1534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7316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9660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6691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8071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967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158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8545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2567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7320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9794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1671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4723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309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5651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548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6488"/>
            <a:ext cx="7315200" cy="1281112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4875" y="3646488"/>
            <a:ext cx="228600" cy="1281112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5125"/>
          </a:xfrm>
        </p:spPr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2033E7-101B-4607-B896-0584EBC57ED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56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BF809F-613A-41FB-A378-43D27DC121D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018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10"/>
          <p:cNvSpPr>
            <a:spLocks noChangeShapeType="1"/>
          </p:cNvSpPr>
          <p:nvPr/>
        </p:nvSpPr>
        <p:spPr bwMode="auto">
          <a:xfrm>
            <a:off x="457200" y="6351588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6" name="Straight Connector 14"/>
          <p:cNvSpPr>
            <a:spLocks noChangeShapeType="1"/>
          </p:cNvSpPr>
          <p:nvPr/>
        </p:nvSpPr>
        <p:spPr bwMode="auto">
          <a:xfrm rot="5400000">
            <a:off x="3629819" y="3201194"/>
            <a:ext cx="5853112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EE2149-32D4-40DF-9C3D-6C8ABE92378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55684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981200" y="152400"/>
            <a:ext cx="6705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1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90"/>
            <a:ext cx="4038600" cy="21875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90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" name="그림 10" descr="logo_5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59880"/>
            <a:ext cx="9144000" cy="698120"/>
          </a:xfrm>
          <a:prstGeom prst="rect">
            <a:avLst/>
          </a:prstGeom>
        </p:spPr>
      </p:pic>
      <p:sp>
        <p:nvSpPr>
          <p:cNvPr id="12" name="직사각형 19"/>
          <p:cNvSpPr/>
          <p:nvPr userDrawn="1"/>
        </p:nvSpPr>
        <p:spPr>
          <a:xfrm>
            <a:off x="283776" y="977456"/>
            <a:ext cx="8560677" cy="63063"/>
          </a:xfrm>
          <a:prstGeom prst="rect">
            <a:avLst/>
          </a:prstGeom>
          <a:gradFill flip="none" rotWithShape="1">
            <a:gsLst>
              <a:gs pos="0">
                <a:srgbClr val="809F31"/>
              </a:gs>
              <a:gs pos="69000">
                <a:srgbClr val="809F31"/>
              </a:gs>
              <a:gs pos="50000">
                <a:srgbClr val="9CB86E"/>
              </a:gs>
              <a:gs pos="100000">
                <a:srgbClr val="156B1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0" descr="logo_kaist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70" y="6357005"/>
            <a:ext cx="1005674" cy="377128"/>
          </a:xfrm>
          <a:prstGeom prst="rect">
            <a:avLst/>
          </a:prstGeom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4201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lideheader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BerkLabLogoColor_sm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172200"/>
            <a:ext cx="9144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DOE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6234113"/>
            <a:ext cx="220980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5" descr="DOE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6234113"/>
            <a:ext cx="220980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F0DFB4-C6ED-42C0-A3F1-AB12B784FBA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325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81113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81113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5125"/>
          </a:xfrm>
        </p:spPr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3304C9-4BB8-4BC6-96A7-801B1CABAA2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5454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284BDD-C468-4410-8504-46F3D0E2D97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496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2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43B2D6-8EC1-403D-A829-92567C9405A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871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691526-FB5F-4E4E-9B34-39E8A723652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19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0"/>
          <p:cNvSpPr>
            <a:spLocks noChangeShapeType="1"/>
          </p:cNvSpPr>
          <p:nvPr/>
        </p:nvSpPr>
        <p:spPr bwMode="auto">
          <a:xfrm>
            <a:off x="457200" y="6351588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F239E4A-E52B-4D48-9F40-0162D7708A2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505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57200" y="6351588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Straight Connector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2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F77D44C-43F2-4848-83FB-CAF9AE887CA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870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57200" y="6351588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501650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3CF25C-E982-4EE1-80CA-22C0F9C6BEB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9406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25" r:id="rId1"/>
    <p:sldLayoutId id="2147485626" r:id="rId2"/>
    <p:sldLayoutId id="2147485627" r:id="rId3"/>
    <p:sldLayoutId id="2147485628" r:id="rId4"/>
    <p:sldLayoutId id="2147485629" r:id="rId5"/>
    <p:sldLayoutId id="2147485630" r:id="rId6"/>
    <p:sldLayoutId id="2147485631" r:id="rId7"/>
    <p:sldLayoutId id="2147485632" r:id="rId8"/>
    <p:sldLayoutId id="2147485633" r:id="rId9"/>
    <p:sldLayoutId id="2147485634" r:id="rId10"/>
    <p:sldLayoutId id="2147485635" r:id="rId11"/>
    <p:sldLayoutId id="2147485636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6" descr="cover_5.jpg"/>
          <p:cNvPicPr>
            <a:picLocks noChangeAspect="1"/>
          </p:cNvPicPr>
          <p:nvPr/>
        </p:nvPicPr>
        <p:blipFill>
          <a:blip r:embed="rId3"/>
          <a:srcRect t="5931"/>
          <a:stretch>
            <a:fillRect/>
          </a:stretch>
        </p:blipFill>
        <p:spPr>
          <a:xfrm>
            <a:off x="0" y="3472"/>
            <a:ext cx="9144000" cy="6854528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93713" y="1399410"/>
            <a:ext cx="8128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ko-KR" sz="3200" b="1" dirty="0" smtClean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Garbage Classification</a:t>
            </a:r>
          </a:p>
          <a:p>
            <a:pPr algn="ctr" eaLnBrk="0" hangingPunct="0"/>
            <a:endParaRPr lang="en-US" altLang="ko-KR" sz="3200" b="1" dirty="0"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  <a:p>
            <a:pPr algn="ctr" eaLnBrk="0" hangingPunct="0"/>
            <a:r>
              <a:rPr lang="en-US" altLang="ko-KR" sz="3200" b="1" dirty="0" smtClean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8.20.2021</a:t>
            </a:r>
            <a:endParaRPr lang="en-US" altLang="ko-KR" sz="3200" dirty="0"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  <a:p>
            <a:pPr algn="ctr" eaLnBrk="0" hangingPunct="0"/>
            <a:endParaRPr lang="en-US" altLang="ko-KR" sz="3200" dirty="0"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  <a:p>
            <a:pPr algn="ctr" eaLnBrk="0" hangingPunct="0"/>
            <a:endParaRPr lang="en-US" altLang="ko-KR" sz="3200" dirty="0"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848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04"/>
    </mc:Choice>
    <mc:Fallback xmlns="">
      <p:transition spd="slow" advTm="860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Image Data Augmentation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5"/>
            <a:ext cx="8249670" cy="821196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augmentation 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is a strategy used to increase the amount of data by using techniques like cropping, padding, flipping, etc.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Data augmentation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makes the model more robust to slight variations, and hence prevents the model from overfitting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use a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eras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API for image data preprocessing.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import a module of “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keras.preprocessing.image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“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3743960"/>
            <a:ext cx="69723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Image Data Augmentation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249670" cy="2516991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are various methods for image data augmentation.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will use 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(1) shear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(2) zoom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(3) width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and height shifting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(4) horizontal and vertical flip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636" b="74061"/>
          <a:stretch/>
        </p:blipFill>
        <p:spPr>
          <a:xfrm>
            <a:off x="354684" y="3876907"/>
            <a:ext cx="8551736" cy="71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9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814" y="273440"/>
            <a:ext cx="5159674" cy="9446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813" y="1634844"/>
            <a:ext cx="5159674" cy="9732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9815" y="3021931"/>
            <a:ext cx="5159674" cy="8372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9814" y="3885832"/>
            <a:ext cx="5159674" cy="8444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3420" y="560558"/>
            <a:ext cx="148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cs typeface="Arial" panose="020B0604020202020204" pitchFamily="34" charset="0"/>
              </a:rPr>
              <a:t>(1) shear</a:t>
            </a:r>
            <a:endParaRPr lang="en-US" sz="1600" dirty="0"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3419" y="1932772"/>
            <a:ext cx="148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cs typeface="Arial" panose="020B0604020202020204" pitchFamily="34" charset="0"/>
              </a:rPr>
              <a:t>(2) Zoom</a:t>
            </a:r>
            <a:endParaRPr lang="en-US" sz="1600" dirty="0"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98023" y="3548891"/>
            <a:ext cx="1449436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1600" dirty="0">
                <a:cs typeface="Arial" panose="020B0604020202020204" pitchFamily="34" charset="0"/>
              </a:rPr>
              <a:t>(3) width </a:t>
            </a:r>
            <a:r>
              <a:rPr lang="en-US" altLang="ko-KR" sz="1600" dirty="0" smtClean="0">
                <a:cs typeface="Arial" panose="020B0604020202020204" pitchFamily="34" charset="0"/>
              </a:rPr>
              <a:t>&amp;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1600" dirty="0" smtClean="0">
                <a:cs typeface="Arial" panose="020B0604020202020204" pitchFamily="34" charset="0"/>
              </a:rPr>
              <a:t>height </a:t>
            </a:r>
            <a:r>
              <a:rPr lang="en-US" altLang="ko-KR" sz="1600" dirty="0">
                <a:cs typeface="Arial" panose="020B0604020202020204" pitchFamily="34" charset="0"/>
              </a:rPr>
              <a:t>shifting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98023" y="5512404"/>
            <a:ext cx="1576072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1600" dirty="0" smtClean="0">
                <a:cs typeface="Arial" panose="020B0604020202020204" pitchFamily="34" charset="0"/>
              </a:rPr>
              <a:t>(4) horizontal &amp;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1600" dirty="0" smtClean="0">
                <a:cs typeface="Arial" panose="020B0604020202020204" pitchFamily="34" charset="0"/>
              </a:rPr>
              <a:t>vertical flip</a:t>
            </a:r>
            <a:endParaRPr lang="en-US" altLang="ko-KR" sz="1600" dirty="0">
              <a:cs typeface="Arial" panose="020B060402020202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9814" y="4955463"/>
            <a:ext cx="5159674" cy="9231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9814" y="5878622"/>
            <a:ext cx="5159674" cy="84444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 flipV="1">
            <a:off x="798024" y="206862"/>
            <a:ext cx="7581208" cy="10304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/>
          <p:cNvSpPr/>
          <p:nvPr/>
        </p:nvSpPr>
        <p:spPr>
          <a:xfrm flipV="1">
            <a:off x="798023" y="1555499"/>
            <a:ext cx="7581208" cy="1132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/>
          <p:cNvSpPr/>
          <p:nvPr/>
        </p:nvSpPr>
        <p:spPr>
          <a:xfrm flipV="1">
            <a:off x="798024" y="2971801"/>
            <a:ext cx="7581208" cy="1758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6"/>
          <p:cNvSpPr/>
          <p:nvPr/>
        </p:nvSpPr>
        <p:spPr>
          <a:xfrm flipV="1">
            <a:off x="798024" y="4983399"/>
            <a:ext cx="7581208" cy="1758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90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Image Data Augmentation</a:t>
            </a:r>
            <a:endParaRPr lang="en-US" altLang="ko-KR" sz="3000" dirty="0" smtClean="0">
              <a:solidFill>
                <a:schemeClr val="tx1"/>
              </a:solidFill>
              <a:latin typeface="Calibri" panose="020F0502020204030204" pitchFamily="34" charset="0"/>
              <a:ea typeface="Dotum" pitchFamily="34" charset="-127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738" y="2000222"/>
            <a:ext cx="7067550" cy="3057525"/>
          </a:xfrm>
          <a:prstGeom prst="rect">
            <a:avLst/>
          </a:prstGeom>
        </p:spPr>
      </p:pic>
      <p:sp>
        <p:nvSpPr>
          <p:cNvPr id="16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249670" cy="2516991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Making image data generator for train and test dataset</a:t>
            </a:r>
          </a:p>
        </p:txBody>
      </p:sp>
    </p:spTree>
    <p:extLst>
      <p:ext uri="{BB962C8B-B14F-4D97-AF65-F5344CB8AC3E}">
        <p14:creationId xmlns:p14="http://schemas.microsoft.com/office/powerpoint/2010/main" val="88528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CNN with data augmentation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5"/>
            <a:ext cx="8249670" cy="821196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 CNN and compiling the same to the previous CNN model.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05" y="1692523"/>
            <a:ext cx="8077200" cy="3095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05" y="5198746"/>
            <a:ext cx="6822948" cy="47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0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CNN with data augmentation</a:t>
            </a:r>
            <a:endParaRPr lang="en-US" altLang="ko-KR" sz="3000" dirty="0" smtClean="0">
              <a:solidFill>
                <a:schemeClr val="tx1"/>
              </a:solidFill>
              <a:latin typeface="Calibri" panose="020F0502020204030204" pitchFamily="34" charset="0"/>
              <a:ea typeface="Dotum" pitchFamily="34" charset="-127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5"/>
            <a:ext cx="8249670" cy="821196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train, we use “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fit_generator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 instead of “fit” due to image data generator.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04" y="2252121"/>
            <a:ext cx="8848016" cy="32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4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Result of CNN </a:t>
            </a:r>
            <a:r>
              <a:rPr lang="en-US" altLang="ko-KR" sz="3000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with data augmentation</a:t>
            </a:r>
            <a:endParaRPr lang="en-US" altLang="ko-KR" sz="3000" dirty="0" smtClean="0">
              <a:solidFill>
                <a:schemeClr val="tx1"/>
              </a:solidFill>
              <a:latin typeface="Calibri" panose="020F0502020204030204" pitchFamily="34" charset="0"/>
              <a:ea typeface="Dotum" pitchFamily="34" charset="-127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887" y="2240914"/>
            <a:ext cx="4086225" cy="857250"/>
          </a:xfrm>
          <a:prstGeom prst="rect">
            <a:avLst/>
          </a:prstGeom>
        </p:spPr>
      </p:pic>
      <p:sp>
        <p:nvSpPr>
          <p:cNvPr id="9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5"/>
            <a:ext cx="8249670" cy="4536984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After training is over, load the model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a highest validation accuracy.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model have the validation accuracy of </a:t>
            </a:r>
            <a:r>
              <a:rPr lang="en-US" altLang="ko-KR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76%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Confusion matrix shows a result of improved classification.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0765" y="3884573"/>
            <a:ext cx="4455495" cy="247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4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Garbage classification</a:t>
            </a:r>
            <a:endParaRPr lang="en-US" altLang="ko-KR" sz="3000" dirty="0" smtClean="0">
              <a:solidFill>
                <a:schemeClr val="tx1"/>
              </a:solidFill>
              <a:latin typeface="Calibri" panose="020F0502020204030204" pitchFamily="34" charset="0"/>
              <a:ea typeface="Dotum" pitchFamily="34" charset="-127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249670" cy="5068075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Problem Set #1 part(d)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solved the problem of Garbage Classification using SGD and ANN with simple dense layers.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But, the results of training were poor (the accuracy is below 20%).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Here, we discuss about </a:t>
            </a:r>
            <a:r>
              <a:rPr lang="en-US" altLang="ko-K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Convolution Neural Network(CNN) 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 </a:t>
            </a:r>
            <a:r>
              <a:rPr lang="en-US" altLang="ko-K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Image augmentation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 They are popular and strong methods for image classification. 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1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Convolution Neural Network (CNN)</a:t>
            </a:r>
            <a:endParaRPr lang="en-US" altLang="ko-KR" sz="3000" dirty="0" smtClean="0">
              <a:solidFill>
                <a:schemeClr val="tx1"/>
              </a:solidFill>
              <a:latin typeface="Calibri" panose="020F0502020204030204" pitchFamily="34" charset="0"/>
              <a:ea typeface="Dotum" pitchFamily="34" charset="-127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7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249670" cy="5068075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CNN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is composed of three types of layers </a:t>
            </a:r>
            <a:r>
              <a:rPr lang="en-US" altLang="ko-KR" sz="2000" dirty="0" smtClean="0">
                <a:solidFill>
                  <a:srgbClr val="3281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Convolution layers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Pooling layers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altLang="ko-KR" sz="2000" dirty="0" smtClean="0">
                <a:solidFill>
                  <a:srgbClr val="5B9D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dense layers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ko-KR" sz="2000" dirty="0" smtClean="0">
                <a:solidFill>
                  <a:srgbClr val="3281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convolution layers 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ko-KR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pooling layers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perform feature extraction.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Then, </a:t>
            </a:r>
            <a:r>
              <a:rPr lang="en-US" altLang="ko-KR" sz="2000" dirty="0" smtClean="0">
                <a:solidFill>
                  <a:srgbClr val="5B9D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dense layers 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map the extracted features into final output.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Applied Sciences | Free Full-Text | A High-Accuracy Model Average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135" y="2963041"/>
            <a:ext cx="5604755" cy="277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52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Convolution layer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91440" y="1281924"/>
            <a:ext cx="5752407" cy="5068075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Convolution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means linear operation used for feature extraction, where a small array of numbers, called a </a:t>
            </a:r>
            <a:r>
              <a:rPr lang="en-US" altLang="ko-KR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is applied across the input.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are three parameters for convolution layers: kernel size, stride, and padding.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ko-K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altLang="ko-KR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Kernel size </a:t>
            </a:r>
            <a:r>
              <a:rPr lang="en-US" altLang="ko-K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: The example shows the convolution operation with a kernel size of 3 X 3. (typically 3 X 3, but sometime 5 X 5, 7 X 7) The size determines the depth of output feature maps.</a:t>
            </a:r>
          </a:p>
          <a:p>
            <a:pPr>
              <a:lnSpc>
                <a:spcPct val="90000"/>
              </a:lnSpc>
              <a:defRPr/>
            </a:pPr>
            <a:endParaRPr lang="en-US" altLang="ko-K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ko-K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altLang="ko-KR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Stride</a:t>
            </a:r>
            <a:r>
              <a:rPr lang="en-US" altLang="ko-K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: the number of pixels shifts over the input matrix. (the stride of the example is 1) When the stride is 1, then we move the filters to 1 pixel at time.</a:t>
            </a:r>
          </a:p>
        </p:txBody>
      </p:sp>
      <p:pic>
        <p:nvPicPr>
          <p:cNvPr id="2052" name="Picture 4" descr="Fig.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769" y="1166073"/>
            <a:ext cx="2723185" cy="569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94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Convolution layer </a:t>
            </a:r>
            <a:r>
              <a:rPr lang="en-US" altLang="ko-KR" sz="3000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282633" y="1339456"/>
            <a:ext cx="865354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90000"/>
              </a:lnSpc>
              <a:spcBef>
                <a:spcPts val="600"/>
              </a:spcBef>
              <a:buClr>
                <a:srgbClr val="727CA3"/>
              </a:buClr>
              <a:buSzPct val="76000"/>
              <a:defRPr/>
            </a:pPr>
            <a:r>
              <a:rPr lang="en-US" altLang="ko-KR" sz="1800" dirty="0" smtClean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3. </a:t>
            </a:r>
            <a:r>
              <a:rPr lang="en-US" altLang="ko-KR" sz="1800" b="1" dirty="0" smtClean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Padding</a:t>
            </a:r>
            <a:r>
              <a:rPr lang="en-US" altLang="ko-KR" sz="1800" dirty="0" smtClean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: When kernels cannot fit perfectly fit the input image, padding is a technique to address this issue, where rows and columns of zeros are added on each side of the input. Then, it can fit the center of a kernel on the outermost element and keep the same in-plane dimension through the convolution operation.</a:t>
            </a:r>
          </a:p>
          <a:p>
            <a:pPr marL="273050" lvl="0" indent="-273050" eaLnBrk="0" hangingPunct="0">
              <a:lnSpc>
                <a:spcPct val="90000"/>
              </a:lnSpc>
              <a:spcBef>
                <a:spcPts val="600"/>
              </a:spcBef>
              <a:buClr>
                <a:srgbClr val="727CA3"/>
              </a:buClr>
              <a:buSzPct val="76000"/>
              <a:buFont typeface="Wingdings 3" pitchFamily="18" charset="2"/>
              <a:buChar char=""/>
              <a:defRPr/>
            </a:pPr>
            <a:endParaRPr lang="en-US" altLang="ko-KR" sz="1800" dirty="0">
              <a:solidFill>
                <a:prstClr val="black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 marL="273050" lvl="0" indent="-273050" eaLnBrk="0" hangingPunct="0">
              <a:lnSpc>
                <a:spcPct val="90000"/>
              </a:lnSpc>
              <a:spcBef>
                <a:spcPts val="600"/>
              </a:spcBef>
              <a:buClr>
                <a:srgbClr val="727CA3"/>
              </a:buClr>
              <a:buSzPct val="76000"/>
              <a:buFont typeface="Wingdings 3" pitchFamily="18" charset="2"/>
              <a:buChar char=""/>
              <a:defRPr/>
            </a:pPr>
            <a:endParaRPr lang="en-US" altLang="ko-KR" sz="1800" dirty="0" smtClean="0">
              <a:solidFill>
                <a:prstClr val="black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 marL="273050" lvl="0" indent="-273050" eaLnBrk="0" hangingPunct="0">
              <a:lnSpc>
                <a:spcPct val="90000"/>
              </a:lnSpc>
              <a:spcBef>
                <a:spcPts val="600"/>
              </a:spcBef>
              <a:buClr>
                <a:srgbClr val="727CA3"/>
              </a:buClr>
              <a:buSzPct val="76000"/>
              <a:buFont typeface="Wingdings 3" pitchFamily="18" charset="2"/>
              <a:buChar char=""/>
              <a:defRPr/>
            </a:pPr>
            <a:endParaRPr lang="en-US" altLang="ko-KR" sz="1800" dirty="0" smtClean="0">
              <a:solidFill>
                <a:prstClr val="black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 marL="273050" lvl="0" indent="-273050" eaLnBrk="0" hangingPunct="0">
              <a:lnSpc>
                <a:spcPct val="90000"/>
              </a:lnSpc>
              <a:spcBef>
                <a:spcPts val="600"/>
              </a:spcBef>
              <a:buClr>
                <a:srgbClr val="727CA3"/>
              </a:buClr>
              <a:buSzPct val="76000"/>
              <a:buFont typeface="Wingdings 3" pitchFamily="18" charset="2"/>
              <a:buChar char=""/>
              <a:defRPr/>
            </a:pPr>
            <a:endParaRPr lang="en-US" altLang="ko-KR" sz="1800" dirty="0">
              <a:solidFill>
                <a:prstClr val="black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 marL="273050" lvl="0" indent="-273050" eaLnBrk="0" hangingPunct="0">
              <a:lnSpc>
                <a:spcPct val="90000"/>
              </a:lnSpc>
              <a:spcBef>
                <a:spcPts val="600"/>
              </a:spcBef>
              <a:buClr>
                <a:srgbClr val="727CA3"/>
              </a:buClr>
              <a:buSzPct val="76000"/>
              <a:buFont typeface="Wingdings 3" pitchFamily="18" charset="2"/>
              <a:buChar char=""/>
              <a:defRPr/>
            </a:pPr>
            <a:endParaRPr lang="en-US" altLang="ko-KR" sz="1800" dirty="0" smtClean="0">
              <a:solidFill>
                <a:prstClr val="black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 marL="273050" lvl="0" indent="-273050" eaLnBrk="0" hangingPunct="0">
              <a:lnSpc>
                <a:spcPct val="90000"/>
              </a:lnSpc>
              <a:spcBef>
                <a:spcPts val="600"/>
              </a:spcBef>
              <a:buClr>
                <a:srgbClr val="727CA3"/>
              </a:buClr>
              <a:buSzPct val="76000"/>
              <a:buFont typeface="Wingdings 3" pitchFamily="18" charset="2"/>
              <a:buChar char=""/>
              <a:defRPr/>
            </a:pPr>
            <a:endParaRPr lang="en-US" altLang="ko-KR" sz="1800" dirty="0">
              <a:solidFill>
                <a:prstClr val="black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 lvl="0" eaLnBrk="0" hangingPunct="0">
              <a:lnSpc>
                <a:spcPct val="90000"/>
              </a:lnSpc>
              <a:spcBef>
                <a:spcPts val="600"/>
              </a:spcBef>
              <a:buClr>
                <a:srgbClr val="727CA3"/>
              </a:buClr>
              <a:buSzPct val="76000"/>
              <a:defRPr/>
            </a:pPr>
            <a:r>
              <a:rPr lang="en-US" altLang="ko-KR" sz="18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Without padding, each successive feature map would get smaller after the convolution operation.</a:t>
            </a:r>
            <a:endParaRPr lang="en-US" altLang="ko-KR" sz="1800" dirty="0" smtClean="0">
              <a:solidFill>
                <a:prstClr val="black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 lvl="0" eaLnBrk="0" hangingPunct="0">
              <a:lnSpc>
                <a:spcPct val="90000"/>
              </a:lnSpc>
              <a:spcBef>
                <a:spcPts val="600"/>
              </a:spcBef>
              <a:buClr>
                <a:srgbClr val="727CA3"/>
              </a:buClr>
              <a:buSzPct val="76000"/>
              <a:defRPr/>
            </a:pPr>
            <a:endParaRPr lang="en-US" altLang="ko-KR" dirty="0" smtClean="0"/>
          </a:p>
        </p:txBody>
      </p:sp>
      <p:pic>
        <p:nvPicPr>
          <p:cNvPr id="3074" name="Picture 2" descr="Python】 KerasのConv2Dの引数paddingについて - 旅行好きなソフト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461" y="2635948"/>
            <a:ext cx="4892719" cy="158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21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Pooling layer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249670" cy="5068075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ko-KR" sz="2000" dirty="0">
                <a:solidFill>
                  <a:srgbClr val="3281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pooling layer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provides a typical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downsampling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operation which reduces the in-plane dimensionality of the feature maps in order to introduce a translation invariance to small shifts and 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distortions.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can decrease the number of subsequent learnable parameters.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are two types of pooling operation.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altLang="ko-K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Max pooling 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 extracting a maximum value in a filter.</a:t>
            </a:r>
          </a:p>
          <a:p>
            <a:pPr>
              <a:lnSpc>
                <a:spcPct val="90000"/>
              </a:lnSpc>
              <a:buFontTx/>
              <a:buChar char="-"/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buFontTx/>
              <a:buChar char="-"/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buFontTx/>
              <a:buChar char="-"/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altLang="ko-K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Global average pooling 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 computing the mean of each entire feature map.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8" name="Picture 2" descr="CNN에서 pooling이란? - Hobin Jeong -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677" y="3225895"/>
            <a:ext cx="2394339" cy="138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3050097" y="5119175"/>
            <a:ext cx="2528645" cy="1603888"/>
            <a:chOff x="3287163" y="5143478"/>
            <a:chExt cx="2528645" cy="1603888"/>
          </a:xfrm>
        </p:grpSpPr>
        <p:pic>
          <p:nvPicPr>
            <p:cNvPr id="4100" name="Picture 4" descr="Global Average Pooling Layers for Object Localizati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7163" y="5143478"/>
              <a:ext cx="2384712" cy="1384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3716867" y="6485756"/>
              <a:ext cx="20989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Averaging for each feature map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168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Build CNN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612775" y="3565961"/>
            <a:ext cx="8249670" cy="5068075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First, build three layers which are composed of a convolution layer for 2D (Conv2D) with an activation function of </a:t>
            </a:r>
            <a:r>
              <a:rPr lang="en-US" altLang="ko-KR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a Max pooling layer for 2D (MaxPooling2D)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convolution layers have 32 kernels with size of 3 X 3  and 1 stride (default) and use padding. And the max pooling layer have 2 X 2 size of filter.</a:t>
            </a:r>
          </a:p>
          <a:p>
            <a:pPr>
              <a:lnSpc>
                <a:spcPct val="90000"/>
              </a:lnSpc>
              <a:defRPr/>
            </a:pPr>
            <a:endParaRPr lang="en-US" altLang="ko-KR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Then, add a flatten layer and add a dense layer with 64 neurons and an activation function of </a:t>
            </a:r>
            <a:r>
              <a:rPr lang="en-US" altLang="ko-KR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Finally, add a dense layer with 6 neurons and an activation function of </a:t>
            </a:r>
            <a:r>
              <a:rPr lang="en-US" altLang="ko-KR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output.</a:t>
            </a:r>
          </a:p>
          <a:p>
            <a:pPr>
              <a:lnSpc>
                <a:spcPct val="90000"/>
              </a:lnSpc>
              <a:defRPr/>
            </a:pPr>
            <a:endParaRPr lang="en-US" altLang="ko-K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180" y="1161825"/>
            <a:ext cx="5675641" cy="206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Build CNN</a:t>
            </a:r>
            <a:endParaRPr lang="en-US" altLang="ko-KR" sz="3000" dirty="0" smtClean="0">
              <a:solidFill>
                <a:schemeClr val="tx1"/>
              </a:solidFill>
              <a:latin typeface="Calibri" panose="020F0502020204030204" pitchFamily="34" charset="0"/>
              <a:ea typeface="Dotum" pitchFamily="34" charset="-127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483678" y="2033747"/>
            <a:ext cx="8249670" cy="685001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use “</a:t>
            </a:r>
            <a:r>
              <a:rPr lang="en-US" altLang="ko-KR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callbacks_list</a:t>
            </a:r>
            <a:r>
              <a:rPr lang="en-US" altLang="ko-K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 which save the model with a highest  validation accuracy.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ko-K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(Make a directory named “CNN” to save the model)</a:t>
            </a:r>
          </a:p>
          <a:p>
            <a:pPr>
              <a:lnSpc>
                <a:spcPct val="90000"/>
              </a:lnSpc>
              <a:defRPr/>
            </a:pPr>
            <a:endParaRPr lang="en-US" altLang="ko-KR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5" y="2763837"/>
            <a:ext cx="7753350" cy="600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87" y="1285495"/>
            <a:ext cx="7972425" cy="6000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83678" y="3632768"/>
            <a:ext cx="824967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lvl="0" indent="-273050" eaLnBrk="0" hangingPunct="0">
              <a:lnSpc>
                <a:spcPct val="90000"/>
              </a:lnSpc>
              <a:spcBef>
                <a:spcPts val="600"/>
              </a:spcBef>
              <a:buClr>
                <a:srgbClr val="727CA3"/>
              </a:buClr>
              <a:buSzPct val="76000"/>
              <a:buFont typeface="Wingdings 3" pitchFamily="18" charset="2"/>
              <a:buChar char=""/>
              <a:defRPr/>
            </a:pPr>
            <a:r>
              <a:rPr lang="en-US" altLang="ko-KR" sz="18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Then, compiling the model using sparse categorical </a:t>
            </a:r>
            <a:r>
              <a:rPr lang="en-US" altLang="ko-KR" sz="1800" dirty="0" err="1">
                <a:solidFill>
                  <a:prstClr val="black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crossentropy</a:t>
            </a:r>
            <a:r>
              <a:rPr lang="en-US" altLang="ko-KR" sz="18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for loss and </a:t>
            </a:r>
            <a:r>
              <a:rPr lang="en-US" altLang="ko-KR" sz="1800" dirty="0" err="1">
                <a:solidFill>
                  <a:prstClr val="black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adam</a:t>
            </a:r>
            <a:r>
              <a:rPr lang="en-US" altLang="ko-KR" sz="18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optimizer.  </a:t>
            </a:r>
          </a:p>
        </p:txBody>
      </p:sp>
    </p:spTree>
    <p:extLst>
      <p:ext uri="{BB962C8B-B14F-4D97-AF65-F5344CB8AC3E}">
        <p14:creationId xmlns:p14="http://schemas.microsoft.com/office/powerpoint/2010/main" val="324659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Result of CNN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5"/>
            <a:ext cx="8249670" cy="1951726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After training is over, load the model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a highest validation accuracy.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 the validation accuracy of ANN with simple dense layers  doesn’t exceed </a:t>
            </a:r>
            <a:r>
              <a:rPr lang="en-US" altLang="ko-KR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20 %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Homework #4 (d), This CNN model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have the validation accuracy of </a:t>
            </a:r>
            <a:r>
              <a:rPr lang="en-US" altLang="ko-KR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62%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50" y="2795083"/>
            <a:ext cx="4305300" cy="809625"/>
          </a:xfrm>
          <a:prstGeom prst="rect">
            <a:avLst/>
          </a:prstGeom>
        </p:spPr>
      </p:pic>
      <p:sp>
        <p:nvSpPr>
          <p:cNvPr id="6" name="Content Placeholder 11"/>
          <p:cNvSpPr>
            <a:spLocks noGrp="1"/>
          </p:cNvSpPr>
          <p:nvPr>
            <p:ph sz="quarter" idx="1"/>
          </p:nvPr>
        </p:nvSpPr>
        <p:spPr>
          <a:xfrm>
            <a:off x="492796" y="3711621"/>
            <a:ext cx="8249670" cy="821196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Drawing a confusion matrix using the best model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132" y="4122219"/>
            <a:ext cx="4549959" cy="243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6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119928</TotalTime>
  <Words>849</Words>
  <Application>Microsoft Office PowerPoint</Application>
  <PresentationFormat>화면 슬라이드 쇼(4:3)</PresentationFormat>
  <Paragraphs>107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ＭＳ Ｐゴシック</vt:lpstr>
      <vt:lpstr>Dotum</vt:lpstr>
      <vt:lpstr>맑은 고딕</vt:lpstr>
      <vt:lpstr>Arial</vt:lpstr>
      <vt:lpstr>Bookman Old Style</vt:lpstr>
      <vt:lpstr>Calibri</vt:lpstr>
      <vt:lpstr>Gill Sans MT</vt:lpstr>
      <vt:lpstr>Verdana</vt:lpstr>
      <vt:lpstr>Wingdings</vt:lpstr>
      <vt:lpstr>Wingdings 3</vt:lpstr>
      <vt:lpstr>Origin</vt:lpstr>
      <vt:lpstr>PowerPoint 프레젠테이션</vt:lpstr>
      <vt:lpstr>Garbage classification</vt:lpstr>
      <vt:lpstr>Convolution Neural Network (CNN)</vt:lpstr>
      <vt:lpstr>Convolution layer (1)</vt:lpstr>
      <vt:lpstr>Convolution layer (2)</vt:lpstr>
      <vt:lpstr>Pooling layer</vt:lpstr>
      <vt:lpstr>Build CNN</vt:lpstr>
      <vt:lpstr>Build CNN</vt:lpstr>
      <vt:lpstr>Result of CNN</vt:lpstr>
      <vt:lpstr>Image Data Augmentation</vt:lpstr>
      <vt:lpstr>Image Data Augmentation</vt:lpstr>
      <vt:lpstr>PowerPoint 프레젠테이션</vt:lpstr>
      <vt:lpstr>Image Data Augmentation</vt:lpstr>
      <vt:lpstr>CNN with data augmentation</vt:lpstr>
      <vt:lpstr>CNN with data augmentation</vt:lpstr>
      <vt:lpstr>Result of CNN with data augmentation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JAHules</dc:creator>
  <cp:lastModifiedBy>Windows 사용자</cp:lastModifiedBy>
  <cp:revision>1711</cp:revision>
  <cp:lastPrinted>2010-08-03T22:47:09Z</cp:lastPrinted>
  <dcterms:created xsi:type="dcterms:W3CDTF">2011-12-05T18:51:13Z</dcterms:created>
  <dcterms:modified xsi:type="dcterms:W3CDTF">2021-08-12T07:52:48Z</dcterms:modified>
</cp:coreProperties>
</file>