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363" r:id="rId3"/>
    <p:sldId id="367" r:id="rId4"/>
    <p:sldId id="368" r:id="rId5"/>
    <p:sldId id="366" r:id="rId6"/>
    <p:sldId id="348" r:id="rId7"/>
    <p:sldId id="369" r:id="rId8"/>
    <p:sldId id="371" r:id="rId9"/>
    <p:sldId id="370" r:id="rId10"/>
    <p:sldId id="372" r:id="rId11"/>
    <p:sldId id="3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070"/>
    <a:srgbClr val="038AA5"/>
    <a:srgbClr val="224F58"/>
    <a:srgbClr val="385723"/>
    <a:srgbClr val="013039"/>
    <a:srgbClr val="BF9000"/>
    <a:srgbClr val="8497B0"/>
    <a:srgbClr val="CCEFDC"/>
    <a:srgbClr val="0195C9"/>
    <a:srgbClr val="024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93938" autoAdjust="0"/>
  </p:normalViewPr>
  <p:slideViewPr>
    <p:cSldViewPr snapToGrid="0">
      <p:cViewPr varScale="1">
        <p:scale>
          <a:sx n="29" d="100"/>
          <a:sy n="29" d="100"/>
        </p:scale>
        <p:origin x="1032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35A01-DE3F-469A-84E9-65480792D85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CD2E-6D71-49EF-AD96-5506A2262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7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59A65-EE45-4CA5-A4A9-3BEBB85FC6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37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CD2E-6D71-49EF-AD96-5506A22629A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9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CD2E-6D71-49EF-AD96-5506A22629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0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CD2E-6D71-49EF-AD96-5506A22629A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4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CD2E-6D71-49EF-AD96-5506A22629A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2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CD2E-6D71-49EF-AD96-5506A22629A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73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CD2E-6D71-49EF-AD96-5506A22629A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8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CD2E-6D71-49EF-AD96-5506A22629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3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CD2E-6D71-49EF-AD96-5506A22629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8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CD2E-6D71-49EF-AD96-5506A22629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1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CD2E-6D71-49EF-AD96-5506A22629A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7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8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6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3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8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7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6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8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0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9762-3275-4621-A6B9-D9DAF87528B0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3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388" y="1008063"/>
            <a:ext cx="8637224" cy="2387600"/>
          </a:xfrm>
        </p:spPr>
        <p:txBody>
          <a:bodyPr>
            <a:noAutofit/>
          </a:bodyPr>
          <a:lstStyle/>
          <a:p>
            <a:r>
              <a:rPr lang="en-US" altLang="ko-KR" sz="4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</a:t>
            </a:r>
            <a:endParaRPr lang="ko-KR" alt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195439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2023.08.08</a:t>
            </a: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Molecular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Simulation Group, CBE,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KAIST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F957638-FDD6-4A4E-9F86-64BA96DB9C8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 rot="5400000">
            <a:off x="-617254" y="2883785"/>
            <a:ext cx="1402456" cy="167951"/>
          </a:xfrm>
          <a:prstGeom prst="trapezoid">
            <a:avLst>
              <a:gd name="adj" fmla="val 41001"/>
            </a:avLst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/>
          <p:cNvSpPr/>
          <p:nvPr/>
        </p:nvSpPr>
        <p:spPr>
          <a:xfrm rot="16200000" flipH="1">
            <a:off x="11406797" y="2883785"/>
            <a:ext cx="1402456" cy="167951"/>
          </a:xfrm>
          <a:prstGeom prst="trapezoid">
            <a:avLst>
              <a:gd name="adj" fmla="val 41001"/>
            </a:avLst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299" y="192743"/>
            <a:ext cx="11559701" cy="653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192743"/>
            <a:ext cx="632298" cy="662138"/>
          </a:xfrm>
          <a:prstGeom prst="rect">
            <a:avLst/>
          </a:prstGeom>
          <a:solidFill>
            <a:srgbClr val="224F58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298" y="257775"/>
            <a:ext cx="803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Large Language Model (LLM</a:t>
            </a:r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) - </a:t>
            </a:r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example</a:t>
            </a:r>
            <a:endParaRPr lang="ko-KR" altLang="en-US" sz="2800" b="1" dirty="0">
              <a:solidFill>
                <a:srgbClr val="224F58"/>
              </a:solidFill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2AD0FDE-A69B-46B2-B22C-427B57B0AE01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299" y="1012718"/>
            <a:ext cx="372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GPT based Text and Table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29" y="1467190"/>
            <a:ext cx="8320971" cy="502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299" y="192743"/>
            <a:ext cx="11559701" cy="653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192743"/>
            <a:ext cx="632298" cy="662138"/>
          </a:xfrm>
          <a:prstGeom prst="rect">
            <a:avLst/>
          </a:prstGeom>
          <a:solidFill>
            <a:srgbClr val="224F58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299" y="257775"/>
            <a:ext cx="683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Prompt Engineering</a:t>
            </a:r>
            <a:endParaRPr lang="ko-KR" altLang="en-US" sz="2800" b="1" dirty="0">
              <a:solidFill>
                <a:srgbClr val="224F58"/>
              </a:solidFill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2AD0FDE-A69B-46B2-B22C-427B57B0AE01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299" y="1012718"/>
            <a:ext cx="11565987" cy="1523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이 발전함에 따라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을 적절하게 작성하여 원하는 결과를 이끌어내는 “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Prompt engineering”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이 등장하였음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다공성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소재에서는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Prompt Engineering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을 이용하여 합성 문단의 데이터를 추출하는 연구가 진행되었음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뿐만 아니라 사용자의 질문에 맞추어 적절한 도구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: AI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계산기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를 선택하고 실행하여 답을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제공하는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Autonomous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가 개발되었음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62" y="3130312"/>
            <a:ext cx="5107648" cy="33339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10633974" y="6492875"/>
            <a:ext cx="199270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ea typeface="Adobe 고딕 Std B" panose="020B0800000000000000" pitchFamily="34" charset="-127"/>
                <a:cs typeface="Arial" panose="020B0604020202020204" pitchFamily="34" charset="0"/>
              </a:rPr>
              <a:t>(</a:t>
            </a:r>
            <a:r>
              <a:rPr lang="en-US" altLang="ko-KR" sz="1100" dirty="0" err="1" smtClean="0">
                <a:ea typeface="Adobe 고딕 Std B" panose="020B0800000000000000" pitchFamily="34" charset="-127"/>
                <a:cs typeface="Arial" panose="020B0604020202020204" pitchFamily="34" charset="0"/>
              </a:rPr>
              <a:t>kang</a:t>
            </a:r>
            <a:r>
              <a:rPr lang="en-US" altLang="ko-KR" sz="1100" dirty="0" smtClean="0">
                <a:ea typeface="Adobe 고딕 Std B" panose="020B0800000000000000" pitchFamily="34" charset="-127"/>
                <a:cs typeface="Arial" panose="020B0604020202020204" pitchFamily="34" charset="0"/>
              </a:rPr>
              <a:t> et al., 2023)</a:t>
            </a:r>
            <a:endParaRPr lang="ko-KR" altLang="en-US" sz="1100" dirty="0" smtClean="0">
              <a:ea typeface="Adobe 고딕 Std B" panose="020B08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007" y="2701546"/>
            <a:ext cx="5480606" cy="3626122"/>
          </a:xfrm>
          <a:prstGeom prst="rect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554476" y="3210128"/>
            <a:ext cx="4883285" cy="1449421"/>
          </a:xfrm>
          <a:prstGeom prst="rect">
            <a:avLst/>
          </a:prstGeom>
          <a:solidFill>
            <a:schemeClr val="accent6">
              <a:lumMod val="50000"/>
              <a:alpha val="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437761" y="2675106"/>
            <a:ext cx="856035" cy="53502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437761" y="4659549"/>
            <a:ext cx="836579" cy="166343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299" y="192743"/>
            <a:ext cx="11559701" cy="653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192743"/>
            <a:ext cx="632298" cy="662138"/>
          </a:xfrm>
          <a:prstGeom prst="rect">
            <a:avLst/>
          </a:prstGeom>
          <a:solidFill>
            <a:srgbClr val="224F58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299" y="257775"/>
            <a:ext cx="683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Transfer Learning</a:t>
            </a:r>
            <a:endParaRPr lang="ko-KR" altLang="en-US" sz="2800" b="1" dirty="0">
              <a:solidFill>
                <a:srgbClr val="224F58"/>
              </a:solidFill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2AD0FDE-A69B-46B2-B22C-427B57B0AE01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299" y="1012718"/>
            <a:ext cx="9767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Transfer learning: When data is scarce to make a deep learning model, use pre-trained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b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    and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 accuracy through knowledge transfer from a similar task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11" y="2315685"/>
            <a:ext cx="8686905" cy="39923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32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299" y="192743"/>
            <a:ext cx="11559701" cy="653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192743"/>
            <a:ext cx="632298" cy="662138"/>
          </a:xfrm>
          <a:prstGeom prst="rect">
            <a:avLst/>
          </a:prstGeom>
          <a:solidFill>
            <a:srgbClr val="224F58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299" y="257775"/>
            <a:ext cx="683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Transfer Learning</a:t>
            </a:r>
            <a:endParaRPr lang="ko-KR" altLang="en-US" sz="2800" b="1" dirty="0">
              <a:solidFill>
                <a:srgbClr val="224F58"/>
              </a:solidFill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2AD0FDE-A69B-46B2-B22C-427B57B0AE01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299" y="1012718"/>
            <a:ext cx="9767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Transfer learning: When data is scarce to make a deep learning model, use pre-trained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b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    and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 accuracy through knowledge transfer from a similar task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37" y="2379193"/>
            <a:ext cx="7174942" cy="38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299" y="192743"/>
            <a:ext cx="11559701" cy="653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192743"/>
            <a:ext cx="632298" cy="662138"/>
          </a:xfrm>
          <a:prstGeom prst="rect">
            <a:avLst/>
          </a:prstGeom>
          <a:solidFill>
            <a:srgbClr val="224F58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299" y="257775"/>
            <a:ext cx="683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Transfer Learning - Example</a:t>
            </a:r>
            <a:endParaRPr lang="ko-KR" altLang="en-US" sz="2800" b="1" dirty="0">
              <a:solidFill>
                <a:srgbClr val="224F58"/>
              </a:solidFill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2AD0FDE-A69B-46B2-B22C-427B57B0AE01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299" y="1012718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of volumetric surface area using transfer learning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511FA-FC88-4D35-9CD0-55D488A76028}"/>
              </a:ext>
            </a:extLst>
          </p:cNvPr>
          <p:cNvSpPr txBox="1"/>
          <p:nvPr/>
        </p:nvSpPr>
        <p:spPr>
          <a:xfrm>
            <a:off x="2156245" y="5336862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Adobe 고딕 Std B" panose="020B0800000000000000" pitchFamily="34" charset="-127"/>
                <a:cs typeface="Arial" panose="020B0604020202020204" pitchFamily="34" charset="0"/>
              </a:rPr>
              <a:t>R2: 0.570</a:t>
            </a:r>
            <a:endParaRPr lang="ko-KR" altLang="en-US" dirty="0">
              <a:ea typeface="Adobe 고딕 Std B" panose="020B08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33E01-FB6D-4FB9-824E-05825E5DFC4B}"/>
              </a:ext>
            </a:extLst>
          </p:cNvPr>
          <p:cNvSpPr txBox="1"/>
          <p:nvPr/>
        </p:nvSpPr>
        <p:spPr>
          <a:xfrm>
            <a:off x="7160187" y="5336862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Adobe 고딕 Std B" panose="020B0800000000000000" pitchFamily="34" charset="-127"/>
                <a:cs typeface="Arial" panose="020B0604020202020204" pitchFamily="34" charset="0"/>
              </a:rPr>
              <a:t>R2: 0.714</a:t>
            </a:r>
            <a:endParaRPr lang="ko-KR" altLang="en-US" dirty="0">
              <a:ea typeface="Adobe 고딕 Std B" panose="020B08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D6978BFD-DE3E-40A3-A0E0-30C02206A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989" y="2515097"/>
            <a:ext cx="3102644" cy="26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6C0E40-4B16-4A69-A4C9-CF1E97134248}"/>
              </a:ext>
            </a:extLst>
          </p:cNvPr>
          <p:cNvSpPr txBox="1"/>
          <p:nvPr/>
        </p:nvSpPr>
        <p:spPr>
          <a:xfrm>
            <a:off x="2156245" y="1790947"/>
            <a:ext cx="225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Adobe 고딕 Std B" panose="020B0800000000000000" pitchFamily="34" charset="-127"/>
                <a:cs typeface="Arial" panose="020B0604020202020204" pitchFamily="34" charset="0"/>
              </a:rPr>
              <a:t>Single task learning</a:t>
            </a:r>
          </a:p>
          <a:p>
            <a:pPr algn="ctr"/>
            <a:r>
              <a:rPr lang="en-US" altLang="ko-KR" dirty="0">
                <a:ea typeface="Adobe 고딕 Std B" panose="020B0800000000000000" pitchFamily="34" charset="-127"/>
                <a:cs typeface="Arial" panose="020B0604020202020204" pitchFamily="34" charset="0"/>
              </a:rPr>
              <a:t>(Dataset # 10,000)</a:t>
            </a:r>
            <a:endParaRPr lang="ko-KR" altLang="en-US" dirty="0">
              <a:ea typeface="Adobe 고딕 Std B" panose="020B08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1E52A-5927-4A03-BFB4-FB543F7F976F}"/>
              </a:ext>
            </a:extLst>
          </p:cNvPr>
          <p:cNvSpPr txBox="1"/>
          <p:nvPr/>
        </p:nvSpPr>
        <p:spPr>
          <a:xfrm>
            <a:off x="7160187" y="1795283"/>
            <a:ext cx="225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Adobe 고딕 Std B" panose="020B0800000000000000" pitchFamily="34" charset="-127"/>
                <a:cs typeface="Arial" panose="020B0604020202020204" pitchFamily="34" charset="0"/>
              </a:rPr>
              <a:t>Transfer learning</a:t>
            </a:r>
          </a:p>
          <a:p>
            <a:pPr algn="ctr"/>
            <a:r>
              <a:rPr lang="en-US" altLang="ko-KR" dirty="0">
                <a:ea typeface="Adobe 고딕 Std B" panose="020B0800000000000000" pitchFamily="34" charset="-127"/>
                <a:cs typeface="Arial" panose="020B0604020202020204" pitchFamily="34" charset="0"/>
              </a:rPr>
              <a:t>(Dataset # 10,000)</a:t>
            </a:r>
            <a:endParaRPr lang="ko-KR" altLang="en-US" dirty="0">
              <a:ea typeface="Adobe 고딕 Std B" panose="020B08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FF09-D2B6-49A0-BB86-204762C76109}"/>
              </a:ext>
            </a:extLst>
          </p:cNvPr>
          <p:cNvSpPr txBox="1"/>
          <p:nvPr/>
        </p:nvSpPr>
        <p:spPr>
          <a:xfrm>
            <a:off x="9069257" y="1887615"/>
            <a:ext cx="189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ea typeface="Adobe 고딕 Std B" panose="020B0800000000000000" pitchFamily="34" charset="-127"/>
                <a:cs typeface="Arial" panose="020B0604020202020204" pitchFamily="34" charset="0"/>
              </a:rPr>
              <a:t>Using pre-trained model </a:t>
            </a:r>
          </a:p>
          <a:p>
            <a:pPr algn="ctr"/>
            <a:r>
              <a:rPr lang="en-US" altLang="ko-KR" sz="1200" dirty="0">
                <a:ea typeface="Adobe 고딕 Std B" panose="020B0800000000000000" pitchFamily="34" charset="-127"/>
                <a:cs typeface="Arial" panose="020B0604020202020204" pitchFamily="34" charset="0"/>
              </a:rPr>
              <a:t>Dataset # 20,000 </a:t>
            </a:r>
            <a:r>
              <a:rPr lang="en-US" altLang="ko-KR" sz="1200" dirty="0" err="1">
                <a:ea typeface="Adobe 고딕 Std B" panose="020B0800000000000000" pitchFamily="34" charset="-127"/>
                <a:cs typeface="Arial" panose="020B0604020202020204" pitchFamily="34" charset="0"/>
              </a:rPr>
              <a:t>Dif</a:t>
            </a:r>
            <a:endParaRPr lang="ko-KR" altLang="en-US" sz="1200" dirty="0">
              <a:ea typeface="Adobe 고딕 Std B" panose="020B08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1" y="2408237"/>
            <a:ext cx="3213396" cy="27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299" y="192743"/>
            <a:ext cx="11559701" cy="653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192743"/>
            <a:ext cx="632298" cy="662138"/>
          </a:xfrm>
          <a:prstGeom prst="rect">
            <a:avLst/>
          </a:prstGeom>
          <a:solidFill>
            <a:srgbClr val="224F58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299" y="257775"/>
            <a:ext cx="8073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Machine Learning for Language Models</a:t>
            </a:r>
            <a:endParaRPr lang="ko-KR" altLang="en-US" sz="2800" b="1" dirty="0">
              <a:solidFill>
                <a:srgbClr val="224F58"/>
              </a:solidFill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2AD0FDE-A69B-46B2-B22C-427B57B0AE01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화살표: 오른쪽 2">
            <a:extLst>
              <a:ext uri="{FF2B5EF4-FFF2-40B4-BE49-F238E27FC236}">
                <a16:creationId xmlns:a16="http://schemas.microsoft.com/office/drawing/2014/main" id="{B86C0BDA-1277-4916-A31C-34EC7AEAC67E}"/>
              </a:ext>
            </a:extLst>
          </p:cNvPr>
          <p:cNvSpPr/>
          <p:nvPr/>
        </p:nvSpPr>
        <p:spPr>
          <a:xfrm>
            <a:off x="1599502" y="3390442"/>
            <a:ext cx="8801799" cy="794802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424B5D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2000" dirty="0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380BE3C-23E6-44C8-808A-5E1EA4C523BB}"/>
              </a:ext>
            </a:extLst>
          </p:cNvPr>
          <p:cNvCxnSpPr>
            <a:cxnSpLocks/>
          </p:cNvCxnSpPr>
          <p:nvPr/>
        </p:nvCxnSpPr>
        <p:spPr>
          <a:xfrm flipH="1" flipV="1">
            <a:off x="2087474" y="2491715"/>
            <a:ext cx="3" cy="1030324"/>
          </a:xfrm>
          <a:prstGeom prst="line">
            <a:avLst/>
          </a:prstGeom>
          <a:ln w="76200">
            <a:solidFill>
              <a:srgbClr val="FFBD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3DFFF238-C5FE-48F7-AB2A-E90AA2E0FC28}"/>
              </a:ext>
            </a:extLst>
          </p:cNvPr>
          <p:cNvSpPr/>
          <p:nvPr/>
        </p:nvSpPr>
        <p:spPr>
          <a:xfrm>
            <a:off x="1820776" y="3518943"/>
            <a:ext cx="533401" cy="562630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616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2000" dirty="0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20" name="사각형: 둥근 모서리 62">
            <a:extLst>
              <a:ext uri="{FF2B5EF4-FFF2-40B4-BE49-F238E27FC236}">
                <a16:creationId xmlns:a16="http://schemas.microsoft.com/office/drawing/2014/main" id="{FFF90BC9-C9D1-4B76-BCFA-52EB04FF69A3}"/>
              </a:ext>
            </a:extLst>
          </p:cNvPr>
          <p:cNvSpPr/>
          <p:nvPr/>
        </p:nvSpPr>
        <p:spPr>
          <a:xfrm>
            <a:off x="1671378" y="1503276"/>
            <a:ext cx="1951866" cy="4426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BD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ko-KR" altLang="en-US" sz="2000" dirty="0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9549A03-9CCE-4E36-B76E-B6E7242B5D1B}"/>
              </a:ext>
            </a:extLst>
          </p:cNvPr>
          <p:cNvGrpSpPr/>
          <p:nvPr/>
        </p:nvGrpSpPr>
        <p:grpSpPr>
          <a:xfrm>
            <a:off x="1881681" y="1344096"/>
            <a:ext cx="1532708" cy="1053156"/>
            <a:chOff x="1148882" y="1901075"/>
            <a:chExt cx="1821455" cy="1251561"/>
          </a:xfrm>
        </p:grpSpPr>
        <p:sp>
          <p:nvSpPr>
            <p:cNvPr id="22" name="사각형: 둥근 모서리 8">
              <a:extLst>
                <a:ext uri="{FF2B5EF4-FFF2-40B4-BE49-F238E27FC236}">
                  <a16:creationId xmlns:a16="http://schemas.microsoft.com/office/drawing/2014/main" id="{B71CF675-99DD-4E04-9EB0-2E38525B7A9F}"/>
                </a:ext>
              </a:extLst>
            </p:cNvPr>
            <p:cNvSpPr/>
            <p:nvPr/>
          </p:nvSpPr>
          <p:spPr>
            <a:xfrm>
              <a:off x="1148882" y="2403428"/>
              <a:ext cx="490680" cy="261283"/>
            </a:xfrm>
            <a:prstGeom prst="roundRect">
              <a:avLst>
                <a:gd name="adj" fmla="val 31084"/>
              </a:avLst>
            </a:prstGeom>
            <a:solidFill>
              <a:srgbClr val="E1F7D0"/>
            </a:solidFill>
            <a:ln w="12700">
              <a:solidFill>
                <a:srgbClr val="688354"/>
              </a:solidFill>
            </a:ln>
          </p:spPr>
          <p:txBody>
            <a:bodyPr wrap="square" tIns="0" bIns="0" rtlCol="0" anchor="t">
              <a:noAutofit/>
            </a:bodyPr>
            <a:lstStyle/>
            <a:p>
              <a:pPr algn="ctr"/>
              <a:r>
                <a:rPr lang="en-US" altLang="ko-KR" sz="1400" baseline="-25000" dirty="0">
                  <a:solidFill>
                    <a:srgbClr val="424B5D"/>
                  </a:solidFill>
                  <a:latin typeface="Arial" panose="020B0604020202020204" pitchFamily="34" charset="0"/>
                </a:rPr>
                <a:t>A</a:t>
              </a:r>
              <a:endParaRPr lang="ko-KR" altLang="en-US" sz="1400" baseline="-25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사각형: 둥근 모서리 9">
              <a:extLst>
                <a:ext uri="{FF2B5EF4-FFF2-40B4-BE49-F238E27FC236}">
                  <a16:creationId xmlns:a16="http://schemas.microsoft.com/office/drawing/2014/main" id="{1E3CF1F2-90B8-4192-8D4C-9DB4689C6EFC}"/>
                </a:ext>
              </a:extLst>
            </p:cNvPr>
            <p:cNvSpPr/>
            <p:nvPr/>
          </p:nvSpPr>
          <p:spPr>
            <a:xfrm>
              <a:off x="1815857" y="2409649"/>
              <a:ext cx="490680" cy="248841"/>
            </a:xfrm>
            <a:prstGeom prst="roundRect">
              <a:avLst>
                <a:gd name="adj" fmla="val 31084"/>
              </a:avLst>
            </a:prstGeom>
            <a:solidFill>
              <a:srgbClr val="E1F7D0"/>
            </a:solidFill>
            <a:ln w="12700">
              <a:solidFill>
                <a:srgbClr val="688354"/>
              </a:solidFill>
            </a:ln>
          </p:spPr>
          <p:txBody>
            <a:bodyPr wrap="square" tIns="0" bIns="0" rtlCol="0" anchor="t">
              <a:noAutofit/>
            </a:bodyPr>
            <a:lstStyle/>
            <a:p>
              <a:pPr lvl="0" algn="ctr"/>
              <a:r>
                <a:rPr lang="en-US" altLang="ko-KR" sz="1400" baseline="-25000" dirty="0">
                  <a:solidFill>
                    <a:srgbClr val="424B5D"/>
                  </a:solidFill>
                  <a:latin typeface="Arial" panose="020B0604020202020204" pitchFamily="34" charset="0"/>
                </a:rPr>
                <a:t>A</a:t>
              </a:r>
              <a:endParaRPr lang="ko-KR" altLang="en-US" sz="1400" baseline="-25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사각형: 둥근 모서리 10">
              <a:extLst>
                <a:ext uri="{FF2B5EF4-FFF2-40B4-BE49-F238E27FC236}">
                  <a16:creationId xmlns:a16="http://schemas.microsoft.com/office/drawing/2014/main" id="{5FD3ABC1-9A21-4DEF-ACC5-F3D90B90D425}"/>
                </a:ext>
              </a:extLst>
            </p:cNvPr>
            <p:cNvSpPr/>
            <p:nvPr/>
          </p:nvSpPr>
          <p:spPr>
            <a:xfrm>
              <a:off x="2479657" y="2409649"/>
              <a:ext cx="490680" cy="248841"/>
            </a:xfrm>
            <a:prstGeom prst="roundRect">
              <a:avLst>
                <a:gd name="adj" fmla="val 31084"/>
              </a:avLst>
            </a:prstGeom>
            <a:solidFill>
              <a:srgbClr val="E1F7D0"/>
            </a:solidFill>
            <a:ln w="12700">
              <a:solidFill>
                <a:srgbClr val="688354"/>
              </a:solidFill>
            </a:ln>
          </p:spPr>
          <p:txBody>
            <a:bodyPr wrap="square" tIns="0" bIns="0" rtlCol="0" anchor="t">
              <a:noAutofit/>
            </a:bodyPr>
            <a:lstStyle/>
            <a:p>
              <a:pPr algn="ctr"/>
              <a:r>
                <a:rPr lang="en-US" altLang="ko-KR" sz="1400" baseline="-25000" dirty="0">
                  <a:solidFill>
                    <a:srgbClr val="424B5D"/>
                  </a:solidFill>
                  <a:latin typeface="Arial" panose="020B0604020202020204" pitchFamily="34" charset="0"/>
                </a:rPr>
                <a:t>A</a:t>
              </a:r>
              <a:endParaRPr lang="ko-KR" altLang="en-US" sz="1400" baseline="-25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F4D2C6C-9119-4BD6-B2BA-8E680C4C8BF9}"/>
                </a:ext>
              </a:extLst>
            </p:cNvPr>
            <p:cNvSpPr/>
            <p:nvPr/>
          </p:nvSpPr>
          <p:spPr>
            <a:xfrm>
              <a:off x="1876388" y="2828042"/>
              <a:ext cx="370128" cy="324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12700">
              <a:solidFill>
                <a:srgbClr val="424B5D"/>
              </a:solidFill>
            </a:ln>
          </p:spPr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900" dirty="0" err="1">
                  <a:solidFill>
                    <a:srgbClr val="424B5D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ko-KR" sz="900" baseline="-25000" dirty="0" err="1">
                  <a:solidFill>
                    <a:srgbClr val="424B5D"/>
                  </a:solidFill>
                  <a:latin typeface="Arial" panose="020B0604020202020204" pitchFamily="34" charset="0"/>
                </a:rPr>
                <a:t>t</a:t>
              </a:r>
              <a:endParaRPr lang="ko-KR" altLang="en-US" sz="900" baseline="-25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A687F0C-7244-4AFA-B0A1-951C985F5EC2}"/>
                </a:ext>
              </a:extLst>
            </p:cNvPr>
            <p:cNvSpPr/>
            <p:nvPr/>
          </p:nvSpPr>
          <p:spPr>
            <a:xfrm>
              <a:off x="1188872" y="1902795"/>
              <a:ext cx="410701" cy="32459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424B5D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900" dirty="0">
                  <a:solidFill>
                    <a:srgbClr val="424B5D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ko-KR" sz="900" baseline="-25000" dirty="0">
                  <a:solidFill>
                    <a:srgbClr val="424B5D"/>
                  </a:solidFill>
                  <a:latin typeface="Arial" panose="020B0604020202020204" pitchFamily="34" charset="0"/>
                </a:rPr>
                <a:t>0</a:t>
              </a:r>
              <a:endParaRPr lang="ko-KR" altLang="en-US" sz="900" baseline="-25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3963B00-2D31-4BD1-AB67-4A688AE836D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39562" y="2533977"/>
              <a:ext cx="1762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079F5D5-AFE2-4C4B-ACC0-EAA42A379C1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06260" y="2532204"/>
              <a:ext cx="1762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50F39D4-EDB3-4CE0-BB99-5681F65FC8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05477" y="2746838"/>
              <a:ext cx="1762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C7464C-2053-4C6D-B2AC-A07CD41C96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72452" y="2746838"/>
              <a:ext cx="1762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CA0D710-824D-441B-A1F0-037B13E7C1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06075" y="2316175"/>
              <a:ext cx="1762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476E3EC-E165-46F5-A59D-BB40E0453EB1}"/>
                </a:ext>
              </a:extLst>
            </p:cNvPr>
            <p:cNvSpPr/>
            <p:nvPr/>
          </p:nvSpPr>
          <p:spPr>
            <a:xfrm>
              <a:off x="2521043" y="2828042"/>
              <a:ext cx="406194" cy="324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12700">
              <a:solidFill>
                <a:srgbClr val="424B5D"/>
              </a:solidFill>
            </a:ln>
          </p:spPr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900" dirty="0" err="1">
                  <a:solidFill>
                    <a:srgbClr val="424B5D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ko-KR" sz="900" baseline="-25000" dirty="0" err="1">
                  <a:solidFill>
                    <a:srgbClr val="424B5D"/>
                  </a:solidFill>
                  <a:latin typeface="Arial" panose="020B0604020202020204" pitchFamily="34" charset="0"/>
                </a:rPr>
                <a:t>T</a:t>
              </a:r>
              <a:endParaRPr lang="ko-KR" altLang="en-US" sz="900" baseline="-25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43C1E92-F96C-4E1E-BCA1-6A719907F1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35997" y="2746838"/>
              <a:ext cx="1762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DB8601-1FA3-477E-B7E1-704E717E20BB}"/>
                </a:ext>
              </a:extLst>
            </p:cNvPr>
            <p:cNvSpPr/>
            <p:nvPr/>
          </p:nvSpPr>
          <p:spPr>
            <a:xfrm>
              <a:off x="1871625" y="1905809"/>
              <a:ext cx="379145" cy="32459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424B5D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900" dirty="0" err="1">
                  <a:solidFill>
                    <a:srgbClr val="424B5D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ko-KR" sz="900" baseline="-25000" dirty="0" err="1">
                  <a:solidFill>
                    <a:srgbClr val="424B5D"/>
                  </a:solidFill>
                  <a:latin typeface="Arial" panose="020B0604020202020204" pitchFamily="34" charset="0"/>
                </a:rPr>
                <a:t>t</a:t>
              </a:r>
              <a:endParaRPr lang="ko-KR" altLang="en-US" sz="900" baseline="-25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1316BC-EDA8-4696-9D9D-C7456E3CEF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73050" y="2319189"/>
              <a:ext cx="1762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5B0D6AC-630F-4472-BE6D-9C88919B2C43}"/>
                </a:ext>
              </a:extLst>
            </p:cNvPr>
            <p:cNvSpPr/>
            <p:nvPr/>
          </p:nvSpPr>
          <p:spPr>
            <a:xfrm>
              <a:off x="2511883" y="1901075"/>
              <a:ext cx="415211" cy="32459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424B5D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900" dirty="0" err="1">
                  <a:solidFill>
                    <a:srgbClr val="424B5D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ko-KR" sz="900" baseline="-25000" dirty="0" err="1">
                  <a:solidFill>
                    <a:srgbClr val="424B5D"/>
                  </a:solidFill>
                  <a:latin typeface="Arial" panose="020B0604020202020204" pitchFamily="34" charset="0"/>
                </a:rPr>
                <a:t>T</a:t>
              </a:r>
              <a:endParaRPr lang="ko-KR" altLang="en-US" sz="900" baseline="-25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214222D-43B1-4F0E-A441-897A126FAF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36850" y="2316391"/>
              <a:ext cx="1762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4C676B6-9C69-4E0D-A445-663EC4875075}"/>
                </a:ext>
              </a:extLst>
            </p:cNvPr>
            <p:cNvSpPr/>
            <p:nvPr/>
          </p:nvSpPr>
          <p:spPr>
            <a:xfrm>
              <a:off x="1194497" y="2828042"/>
              <a:ext cx="401686" cy="324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12700">
              <a:solidFill>
                <a:srgbClr val="424B5D"/>
              </a:solidFill>
            </a:ln>
          </p:spPr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900" dirty="0">
                  <a:solidFill>
                    <a:srgbClr val="424B5D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ko-KR" sz="900" baseline="-25000" dirty="0">
                  <a:solidFill>
                    <a:srgbClr val="424B5D"/>
                  </a:solidFill>
                  <a:latin typeface="Arial" panose="020B0604020202020204" pitchFamily="34" charset="0"/>
                </a:rPr>
                <a:t>0</a:t>
              </a:r>
              <a:endParaRPr lang="ko-KR" altLang="en-US" sz="900" baseline="-25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6E20DB8-7FE8-4A6F-9083-1B81BC827C7D}"/>
              </a:ext>
            </a:extLst>
          </p:cNvPr>
          <p:cNvSpPr txBox="1"/>
          <p:nvPr/>
        </p:nvSpPr>
        <p:spPr>
          <a:xfrm>
            <a:off x="2171057" y="944352"/>
            <a:ext cx="95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24B5D"/>
                </a:solidFill>
                <a:latin typeface="Arial" panose="020B0604020202020204" pitchFamily="34" charset="0"/>
              </a:rPr>
              <a:t>RNN</a:t>
            </a:r>
            <a:endParaRPr lang="ko-KR" altLang="en-US" sz="1600" b="1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2D8D3EC-45D3-4207-B5FE-8BF662F638D3}"/>
              </a:ext>
            </a:extLst>
          </p:cNvPr>
          <p:cNvCxnSpPr>
            <a:cxnSpLocks/>
          </p:cNvCxnSpPr>
          <p:nvPr/>
        </p:nvCxnSpPr>
        <p:spPr>
          <a:xfrm flipH="1" flipV="1">
            <a:off x="4375278" y="2491715"/>
            <a:ext cx="3" cy="1030324"/>
          </a:xfrm>
          <a:prstGeom prst="line">
            <a:avLst/>
          </a:prstGeom>
          <a:ln w="76200">
            <a:solidFill>
              <a:srgbClr val="FFBD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1B50120-8800-4D82-B1B1-681FB07A1F80}"/>
              </a:ext>
            </a:extLst>
          </p:cNvPr>
          <p:cNvSpPr/>
          <p:nvPr/>
        </p:nvSpPr>
        <p:spPr>
          <a:xfrm>
            <a:off x="4108580" y="3518943"/>
            <a:ext cx="533401" cy="562630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616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2000" dirty="0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43" name="사각형: 둥근 모서리 28">
            <a:extLst>
              <a:ext uri="{FF2B5EF4-FFF2-40B4-BE49-F238E27FC236}">
                <a16:creationId xmlns:a16="http://schemas.microsoft.com/office/drawing/2014/main" id="{E6C64309-788E-4F02-9224-E66CDD38B4C0}"/>
              </a:ext>
            </a:extLst>
          </p:cNvPr>
          <p:cNvSpPr/>
          <p:nvPr/>
        </p:nvSpPr>
        <p:spPr>
          <a:xfrm>
            <a:off x="3959182" y="1503276"/>
            <a:ext cx="1951866" cy="4426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BD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ko-KR" altLang="en-US" sz="2000" dirty="0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A223D68-0B59-478D-8A72-D92C84365965}"/>
              </a:ext>
            </a:extLst>
          </p:cNvPr>
          <p:cNvCxnSpPr>
            <a:cxnSpLocks/>
          </p:cNvCxnSpPr>
          <p:nvPr/>
        </p:nvCxnSpPr>
        <p:spPr>
          <a:xfrm flipH="1" flipV="1">
            <a:off x="6663082" y="2491715"/>
            <a:ext cx="3" cy="1030324"/>
          </a:xfrm>
          <a:prstGeom prst="line">
            <a:avLst/>
          </a:prstGeom>
          <a:ln w="76200">
            <a:solidFill>
              <a:srgbClr val="FFBD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26457D2D-5B0C-4FF0-B30C-81A236065AA3}"/>
              </a:ext>
            </a:extLst>
          </p:cNvPr>
          <p:cNvSpPr/>
          <p:nvPr/>
        </p:nvSpPr>
        <p:spPr>
          <a:xfrm>
            <a:off x="6396384" y="3518943"/>
            <a:ext cx="533401" cy="562630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616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2000" dirty="0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46" name="사각형: 둥근 모서리 33">
            <a:extLst>
              <a:ext uri="{FF2B5EF4-FFF2-40B4-BE49-F238E27FC236}">
                <a16:creationId xmlns:a16="http://schemas.microsoft.com/office/drawing/2014/main" id="{D9C45A2A-EDD5-4197-A255-F283D91FDD65}"/>
              </a:ext>
            </a:extLst>
          </p:cNvPr>
          <p:cNvSpPr/>
          <p:nvPr/>
        </p:nvSpPr>
        <p:spPr>
          <a:xfrm>
            <a:off x="6246986" y="1503276"/>
            <a:ext cx="1951866" cy="4426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BD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ko-KR" altLang="en-US" sz="2000" dirty="0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801621D-214E-48B2-A173-75B2CE0288F7}"/>
              </a:ext>
            </a:extLst>
          </p:cNvPr>
          <p:cNvCxnSpPr>
            <a:cxnSpLocks/>
          </p:cNvCxnSpPr>
          <p:nvPr/>
        </p:nvCxnSpPr>
        <p:spPr>
          <a:xfrm flipH="1" flipV="1">
            <a:off x="8950886" y="2491715"/>
            <a:ext cx="3" cy="1030324"/>
          </a:xfrm>
          <a:prstGeom prst="line">
            <a:avLst/>
          </a:prstGeom>
          <a:ln w="76200">
            <a:solidFill>
              <a:srgbClr val="FFBD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D57C0AF6-B3BF-4FA8-BEA7-D3A8DFF6919B}"/>
              </a:ext>
            </a:extLst>
          </p:cNvPr>
          <p:cNvSpPr/>
          <p:nvPr/>
        </p:nvSpPr>
        <p:spPr>
          <a:xfrm>
            <a:off x="8684188" y="3518943"/>
            <a:ext cx="533401" cy="562630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616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2000" dirty="0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id="{ACD83B9C-7443-4907-B205-1C419458920B}"/>
              </a:ext>
            </a:extLst>
          </p:cNvPr>
          <p:cNvSpPr/>
          <p:nvPr/>
        </p:nvSpPr>
        <p:spPr>
          <a:xfrm>
            <a:off x="8534790" y="1503276"/>
            <a:ext cx="1951866" cy="4426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BD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ko-KR" altLang="en-US" sz="2000" dirty="0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8A0EA8E-D0C8-4692-850C-600C0CA39A1D}"/>
              </a:ext>
            </a:extLst>
          </p:cNvPr>
          <p:cNvGrpSpPr/>
          <p:nvPr/>
        </p:nvGrpSpPr>
        <p:grpSpPr>
          <a:xfrm rot="10800000">
            <a:off x="2973659" y="3518891"/>
            <a:ext cx="533401" cy="1589858"/>
            <a:chOff x="407752" y="2508129"/>
            <a:chExt cx="533401" cy="158985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912DD2F-B541-4DB6-8FE0-90207EF3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450" y="2508129"/>
              <a:ext cx="3" cy="1030324"/>
            </a:xfrm>
            <a:prstGeom prst="line">
              <a:avLst/>
            </a:prstGeom>
            <a:ln w="76200">
              <a:solidFill>
                <a:srgbClr val="FFBD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6F95F06-EFFB-4CBE-B317-641DFE1FFC7A}"/>
                </a:ext>
              </a:extLst>
            </p:cNvPr>
            <p:cNvSpPr/>
            <p:nvPr/>
          </p:nvSpPr>
          <p:spPr>
            <a:xfrm>
              <a:off x="407752" y="3535357"/>
              <a:ext cx="533401" cy="5626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EB616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1E1BCC4-45A9-4CEF-8CAA-C05CE474178D}"/>
                </a:ext>
              </a:extLst>
            </p:cNvPr>
            <p:cNvSpPr/>
            <p:nvPr/>
          </p:nvSpPr>
          <p:spPr>
            <a:xfrm>
              <a:off x="636262" y="2508129"/>
              <a:ext cx="75600" cy="400110"/>
            </a:xfrm>
            <a:prstGeom prst="rect">
              <a:avLst/>
            </a:prstGeom>
            <a:solidFill>
              <a:srgbClr val="FFBDBD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4" name="사각형: 둥근 모서리 45">
            <a:extLst>
              <a:ext uri="{FF2B5EF4-FFF2-40B4-BE49-F238E27FC236}">
                <a16:creationId xmlns:a16="http://schemas.microsoft.com/office/drawing/2014/main" id="{4D80FF70-37CB-4748-966A-5ABC8CB79BEF}"/>
              </a:ext>
            </a:extLst>
          </p:cNvPr>
          <p:cNvSpPr/>
          <p:nvPr/>
        </p:nvSpPr>
        <p:spPr>
          <a:xfrm rot="10800000">
            <a:off x="2815280" y="5645916"/>
            <a:ext cx="1951866" cy="4426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BD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ko-KR" altLang="en-US" sz="2000" dirty="0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E26F55-78EA-4225-B6BB-90C372E5030F}"/>
              </a:ext>
            </a:extLst>
          </p:cNvPr>
          <p:cNvGrpSpPr/>
          <p:nvPr/>
        </p:nvGrpSpPr>
        <p:grpSpPr>
          <a:xfrm rot="10800000">
            <a:off x="5261463" y="3518891"/>
            <a:ext cx="533401" cy="1589858"/>
            <a:chOff x="407752" y="2508129"/>
            <a:chExt cx="533401" cy="158985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40E18D9-A00A-4880-A8AE-A4D2D0E78B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450" y="2508129"/>
              <a:ext cx="3" cy="1030324"/>
            </a:xfrm>
            <a:prstGeom prst="line">
              <a:avLst/>
            </a:prstGeom>
            <a:ln w="76200">
              <a:solidFill>
                <a:srgbClr val="FFBD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BFFC098-7322-4752-BC6C-0E77883EB979}"/>
                </a:ext>
              </a:extLst>
            </p:cNvPr>
            <p:cNvSpPr/>
            <p:nvPr/>
          </p:nvSpPr>
          <p:spPr>
            <a:xfrm>
              <a:off x="407752" y="3535357"/>
              <a:ext cx="533401" cy="5626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EB616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376F57-72B5-43D8-8847-752B86E8A7A2}"/>
                </a:ext>
              </a:extLst>
            </p:cNvPr>
            <p:cNvSpPr/>
            <p:nvPr/>
          </p:nvSpPr>
          <p:spPr>
            <a:xfrm>
              <a:off x="636262" y="2508129"/>
              <a:ext cx="75600" cy="400110"/>
            </a:xfrm>
            <a:prstGeom prst="rect">
              <a:avLst/>
            </a:prstGeom>
            <a:solidFill>
              <a:srgbClr val="FFBDBD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9" name="사각형: 둥근 모서리 49">
            <a:extLst>
              <a:ext uri="{FF2B5EF4-FFF2-40B4-BE49-F238E27FC236}">
                <a16:creationId xmlns:a16="http://schemas.microsoft.com/office/drawing/2014/main" id="{03B43DFB-7C52-4F97-B6E4-5CBDF5FB6B72}"/>
              </a:ext>
            </a:extLst>
          </p:cNvPr>
          <p:cNvSpPr/>
          <p:nvPr/>
        </p:nvSpPr>
        <p:spPr>
          <a:xfrm rot="10800000">
            <a:off x="5103084" y="5645916"/>
            <a:ext cx="1951866" cy="4426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BD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ko-KR" altLang="en-US" sz="2000" dirty="0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AC76FA3-4F7B-47F2-91AE-6F7FFDA9D106}"/>
              </a:ext>
            </a:extLst>
          </p:cNvPr>
          <p:cNvGrpSpPr/>
          <p:nvPr/>
        </p:nvGrpSpPr>
        <p:grpSpPr>
          <a:xfrm rot="10800000">
            <a:off x="7549267" y="3518891"/>
            <a:ext cx="533401" cy="1589858"/>
            <a:chOff x="407752" y="2508129"/>
            <a:chExt cx="533401" cy="158985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6364B6A-6DFE-48D3-BF55-BEFF5A7E2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450" y="2508129"/>
              <a:ext cx="3" cy="1030324"/>
            </a:xfrm>
            <a:prstGeom prst="line">
              <a:avLst/>
            </a:prstGeom>
            <a:ln w="76200">
              <a:solidFill>
                <a:srgbClr val="FFBD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577B50B-20B8-4CEA-A5A4-39B09782A520}"/>
                </a:ext>
              </a:extLst>
            </p:cNvPr>
            <p:cNvSpPr/>
            <p:nvPr/>
          </p:nvSpPr>
          <p:spPr>
            <a:xfrm>
              <a:off x="407752" y="3535357"/>
              <a:ext cx="533401" cy="5626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EB616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0F16CE9-1301-4351-AF96-3112655336B4}"/>
                </a:ext>
              </a:extLst>
            </p:cNvPr>
            <p:cNvSpPr/>
            <p:nvPr/>
          </p:nvSpPr>
          <p:spPr>
            <a:xfrm>
              <a:off x="636262" y="2508129"/>
              <a:ext cx="75600" cy="400110"/>
            </a:xfrm>
            <a:prstGeom prst="rect">
              <a:avLst/>
            </a:prstGeom>
            <a:solidFill>
              <a:srgbClr val="FFBDBD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4" name="사각형: 둥근 모서리 55">
            <a:extLst>
              <a:ext uri="{FF2B5EF4-FFF2-40B4-BE49-F238E27FC236}">
                <a16:creationId xmlns:a16="http://schemas.microsoft.com/office/drawing/2014/main" id="{86E61D03-57CB-4345-9127-AC987600722D}"/>
              </a:ext>
            </a:extLst>
          </p:cNvPr>
          <p:cNvSpPr/>
          <p:nvPr/>
        </p:nvSpPr>
        <p:spPr>
          <a:xfrm rot="10800000">
            <a:off x="7390888" y="5645916"/>
            <a:ext cx="1951866" cy="4426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BD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ko-KR" altLang="en-US" sz="2000" dirty="0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D8EC36-55F3-418E-80AF-6433A0C8C676}"/>
              </a:ext>
            </a:extLst>
          </p:cNvPr>
          <p:cNvSpPr txBox="1"/>
          <p:nvPr/>
        </p:nvSpPr>
        <p:spPr>
          <a:xfrm>
            <a:off x="4407720" y="944352"/>
            <a:ext cx="120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24B5D"/>
                </a:solidFill>
                <a:latin typeface="Arial" panose="020B0604020202020204" pitchFamily="34" charset="0"/>
              </a:rPr>
              <a:t>Word2Vec</a:t>
            </a:r>
            <a:endParaRPr lang="ko-KR" altLang="en-US" sz="1600" b="1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33ED131-D8C4-4FF3-BD47-CF6FAECF77A1}"/>
              </a:ext>
            </a:extLst>
          </p:cNvPr>
          <p:cNvGrpSpPr/>
          <p:nvPr/>
        </p:nvGrpSpPr>
        <p:grpSpPr>
          <a:xfrm>
            <a:off x="4020618" y="1332422"/>
            <a:ext cx="1798341" cy="1096473"/>
            <a:chOff x="3596863" y="1490224"/>
            <a:chExt cx="1798341" cy="1096472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406562F-3F98-477F-A0C4-490245DDD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553" y="1490224"/>
              <a:ext cx="1" cy="106483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BD9E578-EDC3-4566-B587-06653C7D6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554" y="2555054"/>
              <a:ext cx="1588634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4CE8A7-970D-4392-96E7-3DE4C73EF3FF}"/>
                </a:ext>
              </a:extLst>
            </p:cNvPr>
            <p:cNvSpPr txBox="1"/>
            <p:nvPr/>
          </p:nvSpPr>
          <p:spPr>
            <a:xfrm>
              <a:off x="3614660" y="1573604"/>
              <a:ext cx="5238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</a:rPr>
                <a:t>man</a:t>
              </a:r>
              <a:endParaRPr lang="ko-KR" altLang="en-US" sz="1000" dirty="0" err="1">
                <a:latin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F92372-19B3-49FF-A17B-92F1CECFA7C2}"/>
                </a:ext>
              </a:extLst>
            </p:cNvPr>
            <p:cNvSpPr txBox="1"/>
            <p:nvPr/>
          </p:nvSpPr>
          <p:spPr>
            <a:xfrm>
              <a:off x="3942405" y="1490224"/>
              <a:ext cx="6290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</a:rPr>
                <a:t>woman</a:t>
              </a:r>
              <a:endParaRPr lang="ko-KR" altLang="en-US" sz="1000" dirty="0" err="1">
                <a:latin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AA931A-6F71-4336-8F1F-9FF51D292332}"/>
                </a:ext>
              </a:extLst>
            </p:cNvPr>
            <p:cNvSpPr txBox="1"/>
            <p:nvPr/>
          </p:nvSpPr>
          <p:spPr>
            <a:xfrm>
              <a:off x="3872748" y="1879676"/>
              <a:ext cx="5238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</a:rPr>
                <a:t>king</a:t>
              </a:r>
              <a:endParaRPr lang="ko-KR" altLang="en-US" sz="1000" dirty="0" err="1">
                <a:latin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C7E05BD-8728-4BC5-9AD7-9569975DC8A2}"/>
                </a:ext>
              </a:extLst>
            </p:cNvPr>
            <p:cNvSpPr txBox="1"/>
            <p:nvPr/>
          </p:nvSpPr>
          <p:spPr>
            <a:xfrm>
              <a:off x="4200493" y="1796296"/>
              <a:ext cx="6290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</a:rPr>
                <a:t>queen</a:t>
              </a:r>
              <a:endParaRPr lang="ko-KR" altLang="en-US" sz="1000" dirty="0" err="1">
                <a:latin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13861BC-A565-43ED-A79B-C7C67BC6BD56}"/>
                </a:ext>
              </a:extLst>
            </p:cNvPr>
            <p:cNvSpPr txBox="1"/>
            <p:nvPr/>
          </p:nvSpPr>
          <p:spPr>
            <a:xfrm>
              <a:off x="4132997" y="2055976"/>
              <a:ext cx="6290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</a:rPr>
                <a:t>father</a:t>
              </a:r>
              <a:endParaRPr lang="ko-KR" altLang="en-US" sz="1000" dirty="0" err="1">
                <a:latin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A175E78-0FC2-40CF-A999-86D7B4E7C6D6}"/>
                </a:ext>
              </a:extLst>
            </p:cNvPr>
            <p:cNvSpPr txBox="1"/>
            <p:nvPr/>
          </p:nvSpPr>
          <p:spPr>
            <a:xfrm>
              <a:off x="4677055" y="1794827"/>
              <a:ext cx="7181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</a:rPr>
                <a:t>daughter</a:t>
              </a:r>
              <a:endParaRPr lang="ko-KR" altLang="en-US" sz="1000" dirty="0" err="1">
                <a:latin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25362E-50F5-4C7C-9466-5679E0C8BD83}"/>
                </a:ext>
              </a:extLst>
            </p:cNvPr>
            <p:cNvSpPr txBox="1"/>
            <p:nvPr/>
          </p:nvSpPr>
          <p:spPr>
            <a:xfrm>
              <a:off x="4627995" y="2215656"/>
              <a:ext cx="6290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</a:rPr>
                <a:t>son</a:t>
              </a:r>
              <a:endParaRPr lang="ko-KR" altLang="en-US" sz="1000" dirty="0" err="1">
                <a:latin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E4E703A-E41D-4F70-97D7-54C9CAB22B12}"/>
                </a:ext>
              </a:extLst>
            </p:cNvPr>
            <p:cNvSpPr txBox="1"/>
            <p:nvPr/>
          </p:nvSpPr>
          <p:spPr>
            <a:xfrm>
              <a:off x="3596863" y="2071708"/>
              <a:ext cx="6290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</a:rPr>
                <a:t>cat</a:t>
              </a:r>
              <a:endParaRPr lang="ko-KR" altLang="en-US" sz="1000" dirty="0" err="1">
                <a:latin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CB7C234-FE3A-43A3-9A1E-352B995B22FD}"/>
                </a:ext>
              </a:extLst>
            </p:cNvPr>
            <p:cNvSpPr txBox="1"/>
            <p:nvPr/>
          </p:nvSpPr>
          <p:spPr>
            <a:xfrm>
              <a:off x="3864988" y="2340475"/>
              <a:ext cx="6290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</a:rPr>
                <a:t>cats</a:t>
              </a:r>
              <a:endParaRPr lang="ko-KR" altLang="en-US" sz="1000" dirty="0" err="1">
                <a:latin typeface="Arial" panose="020B0604020202020204" pitchFamily="34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8DD8E1D-6BAF-4BBC-8BCC-06C0484A4873}"/>
                </a:ext>
              </a:extLst>
            </p:cNvPr>
            <p:cNvCxnSpPr>
              <a:cxnSpLocks/>
            </p:cNvCxnSpPr>
            <p:nvPr/>
          </p:nvCxnSpPr>
          <p:spPr>
            <a:xfrm>
              <a:off x="3959635" y="1762422"/>
              <a:ext cx="96575" cy="170960"/>
            </a:xfrm>
            <a:prstGeom prst="line">
              <a:avLst/>
            </a:prstGeom>
            <a:ln w="12700">
              <a:solidFill>
                <a:srgbClr val="424B5D"/>
              </a:solidFill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8739297-A6C8-4FE7-AE1F-160E53CA5E53}"/>
                </a:ext>
              </a:extLst>
            </p:cNvPr>
            <p:cNvCxnSpPr>
              <a:cxnSpLocks/>
            </p:cNvCxnSpPr>
            <p:nvPr/>
          </p:nvCxnSpPr>
          <p:spPr>
            <a:xfrm>
              <a:off x="4264221" y="1691913"/>
              <a:ext cx="96575" cy="170960"/>
            </a:xfrm>
            <a:prstGeom prst="line">
              <a:avLst/>
            </a:prstGeom>
            <a:ln w="12700">
              <a:solidFill>
                <a:srgbClr val="424B5D"/>
              </a:solidFill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5A5B434-4775-4761-B6E1-54E705E99B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7996" y="2004016"/>
              <a:ext cx="193085" cy="131509"/>
            </a:xfrm>
            <a:prstGeom prst="line">
              <a:avLst/>
            </a:prstGeom>
            <a:ln w="12700">
              <a:solidFill>
                <a:srgbClr val="424B5D"/>
              </a:solidFill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2B32F92-B43B-4CE0-B577-D15432CF25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7995" y="2235423"/>
              <a:ext cx="201842" cy="104663"/>
            </a:xfrm>
            <a:prstGeom prst="line">
              <a:avLst/>
            </a:prstGeom>
            <a:ln w="12700">
              <a:solidFill>
                <a:srgbClr val="424B5D"/>
              </a:solidFill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8EBDD58-4E0E-4A53-999C-EDD9E4B906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9710" y="2276305"/>
              <a:ext cx="134052" cy="128340"/>
            </a:xfrm>
            <a:prstGeom prst="line">
              <a:avLst/>
            </a:prstGeom>
            <a:ln w="12700">
              <a:solidFill>
                <a:srgbClr val="424B5D"/>
              </a:solidFill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Picture 8" descr="https://machinelearningmastery.com/wp-content/uploads/2021/08/attention_research_1.png">
            <a:extLst>
              <a:ext uri="{FF2B5EF4-FFF2-40B4-BE49-F238E27FC236}">
                <a16:creationId xmlns:a16="http://schemas.microsoft.com/office/drawing/2014/main" id="{9DA89EEF-AFBB-4A4B-96D7-C0DC6CBFE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b="27972"/>
          <a:stretch/>
        </p:blipFill>
        <p:spPr bwMode="auto">
          <a:xfrm>
            <a:off x="6435281" y="1292809"/>
            <a:ext cx="1586018" cy="11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F3A6440-1ADC-48EA-AFDF-9D82B77B475F}"/>
              </a:ext>
            </a:extLst>
          </p:cNvPr>
          <p:cNvSpPr txBox="1"/>
          <p:nvPr/>
        </p:nvSpPr>
        <p:spPr>
          <a:xfrm>
            <a:off x="6529745" y="940774"/>
            <a:ext cx="1386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24B5D"/>
                </a:solidFill>
                <a:latin typeface="Arial" panose="020B0604020202020204" pitchFamily="34" charset="0"/>
              </a:rPr>
              <a:t>Transformer</a:t>
            </a:r>
            <a:endParaRPr lang="ko-KR" altLang="en-US" sz="1600" b="1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5213A1-E386-40BE-B6BA-567BA6F9AE48}"/>
              </a:ext>
            </a:extLst>
          </p:cNvPr>
          <p:cNvSpPr txBox="1"/>
          <p:nvPr/>
        </p:nvSpPr>
        <p:spPr>
          <a:xfrm>
            <a:off x="8825660" y="940774"/>
            <a:ext cx="1386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424B5D"/>
                </a:solidFill>
                <a:latin typeface="Arial" panose="020B0604020202020204" pitchFamily="34" charset="0"/>
              </a:rPr>
              <a:t>ChatGPT</a:t>
            </a:r>
            <a:endParaRPr lang="ko-KR" altLang="en-US" sz="1600" b="1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pic>
        <p:nvPicPr>
          <p:cNvPr id="86" name="Picture 2" descr="Understanding LSTM Networks -- colah's blog">
            <a:extLst>
              <a:ext uri="{FF2B5EF4-FFF2-40B4-BE49-F238E27FC236}">
                <a16:creationId xmlns:a16="http://schemas.microsoft.com/office/drawing/2014/main" id="{538EEF7D-DEA2-49C3-9E82-7C60E2F23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12358"/>
          <a:stretch/>
        </p:blipFill>
        <p:spPr bwMode="auto">
          <a:xfrm>
            <a:off x="2944276" y="5262081"/>
            <a:ext cx="1680360" cy="101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9DD86C4-DD96-453F-B8B4-3FF6919E191A}"/>
              </a:ext>
            </a:extLst>
          </p:cNvPr>
          <p:cNvSpPr txBox="1"/>
          <p:nvPr/>
        </p:nvSpPr>
        <p:spPr>
          <a:xfrm>
            <a:off x="3314959" y="6317339"/>
            <a:ext cx="95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24B5D"/>
                </a:solidFill>
                <a:latin typeface="Arial" panose="020B0604020202020204" pitchFamily="34" charset="0"/>
              </a:rPr>
              <a:t>LSTM</a:t>
            </a:r>
            <a:endParaRPr lang="ko-KR" altLang="en-US" sz="1600" b="1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4FC7542-DE82-42F1-954D-503131148E1B}"/>
              </a:ext>
            </a:extLst>
          </p:cNvPr>
          <p:cNvSpPr txBox="1"/>
          <p:nvPr/>
        </p:nvSpPr>
        <p:spPr>
          <a:xfrm>
            <a:off x="5541793" y="6317339"/>
            <a:ext cx="1120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24B5D"/>
                </a:solidFill>
                <a:latin typeface="Arial" panose="020B0604020202020204" pitchFamily="34" charset="0"/>
              </a:rPr>
              <a:t>Attention</a:t>
            </a:r>
            <a:endParaRPr lang="ko-KR" altLang="en-US" sz="1600" b="1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7E693F9-CE88-4030-82F0-DAD3585E9334}"/>
              </a:ext>
            </a:extLst>
          </p:cNvPr>
          <p:cNvGrpSpPr/>
          <p:nvPr/>
        </p:nvGrpSpPr>
        <p:grpSpPr>
          <a:xfrm>
            <a:off x="5417296" y="5001794"/>
            <a:ext cx="1323440" cy="1430804"/>
            <a:chOff x="5509195" y="4821214"/>
            <a:chExt cx="1323439" cy="143080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7665388-0E40-4F26-95F7-CB4F2A714835}"/>
                </a:ext>
              </a:extLst>
            </p:cNvPr>
            <p:cNvSpPr/>
            <p:nvPr/>
          </p:nvSpPr>
          <p:spPr>
            <a:xfrm>
              <a:off x="5575120" y="5758786"/>
              <a:ext cx="82800" cy="400110"/>
            </a:xfrm>
            <a:prstGeom prst="rect">
              <a:avLst/>
            </a:prstGeom>
            <a:solidFill>
              <a:srgbClr val="DBF8FF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902DE7D-A7DB-426F-B738-5BFD541C1C9B}"/>
                </a:ext>
              </a:extLst>
            </p:cNvPr>
            <p:cNvSpPr/>
            <p:nvPr/>
          </p:nvSpPr>
          <p:spPr>
            <a:xfrm>
              <a:off x="5701492" y="5758786"/>
              <a:ext cx="82800" cy="400110"/>
            </a:xfrm>
            <a:prstGeom prst="rect">
              <a:avLst/>
            </a:prstGeom>
            <a:solidFill>
              <a:srgbClr val="02CFFF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F377A8C-6E29-47AE-8C04-A2E25B01374F}"/>
                </a:ext>
              </a:extLst>
            </p:cNvPr>
            <p:cNvSpPr/>
            <p:nvPr/>
          </p:nvSpPr>
          <p:spPr>
            <a:xfrm>
              <a:off x="6068787" y="5758786"/>
              <a:ext cx="82800" cy="400110"/>
            </a:xfrm>
            <a:prstGeom prst="rect">
              <a:avLst/>
            </a:prstGeom>
            <a:solidFill>
              <a:srgbClr val="A4EEFF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F25E660-E818-459A-A6CC-F376D8CCA569}"/>
                </a:ext>
              </a:extLst>
            </p:cNvPr>
            <p:cNvSpPr/>
            <p:nvPr/>
          </p:nvSpPr>
          <p:spPr>
            <a:xfrm>
              <a:off x="6308719" y="5758786"/>
              <a:ext cx="82800" cy="400110"/>
            </a:xfrm>
            <a:prstGeom prst="rect">
              <a:avLst/>
            </a:prstGeom>
            <a:solidFill>
              <a:srgbClr val="DEF9FF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ABC185-F6F0-4B82-BD77-20E2E2F36C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4729" y="5388298"/>
              <a:ext cx="765390" cy="367740"/>
            </a:xfrm>
            <a:prstGeom prst="line">
              <a:avLst/>
            </a:prstGeom>
            <a:ln>
              <a:solidFill>
                <a:srgbClr val="DEF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874B166-EF99-45BC-90C0-E25C2CDC877B}"/>
                </a:ext>
              </a:extLst>
            </p:cNvPr>
            <p:cNvCxnSpPr>
              <a:cxnSpLocks/>
            </p:cNvCxnSpPr>
            <p:nvPr/>
          </p:nvCxnSpPr>
          <p:spPr>
            <a:xfrm>
              <a:off x="6350119" y="5395694"/>
              <a:ext cx="0" cy="360344"/>
            </a:xfrm>
            <a:prstGeom prst="line">
              <a:avLst/>
            </a:prstGeom>
            <a:ln>
              <a:solidFill>
                <a:srgbClr val="DBF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80A9FA75-6326-4922-9820-0310BD6230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3844" y="5388298"/>
              <a:ext cx="626277" cy="367740"/>
            </a:xfrm>
            <a:prstGeom prst="line">
              <a:avLst/>
            </a:prstGeom>
            <a:ln>
              <a:solidFill>
                <a:srgbClr val="02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694CCC5-1BFC-4B29-A8C2-9744F751B5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5388298"/>
              <a:ext cx="254120" cy="367740"/>
            </a:xfrm>
            <a:prstGeom prst="line">
              <a:avLst/>
            </a:prstGeom>
            <a:ln>
              <a:solidFill>
                <a:srgbClr val="A4E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2350383-5693-4388-A40E-B48E33BF6F81}"/>
                </a:ext>
              </a:extLst>
            </p:cNvPr>
            <p:cNvSpPr/>
            <p:nvPr/>
          </p:nvSpPr>
          <p:spPr>
            <a:xfrm>
              <a:off x="6675940" y="5758786"/>
              <a:ext cx="82800" cy="400110"/>
            </a:xfrm>
            <a:prstGeom prst="rect">
              <a:avLst/>
            </a:prstGeom>
            <a:solidFill>
              <a:srgbClr val="DEF9FF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7ED00E0-6C64-4187-AD5A-4448DD400A10}"/>
                </a:ext>
              </a:extLst>
            </p:cNvPr>
            <p:cNvSpPr txBox="1"/>
            <p:nvPr/>
          </p:nvSpPr>
          <p:spPr>
            <a:xfrm rot="16200000">
              <a:off x="5846123" y="5265507"/>
              <a:ext cx="649584" cy="1323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the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animal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didn’t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cross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street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because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it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was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too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tired</a:t>
              </a:r>
              <a:endParaRPr lang="ko-KR" altLang="en-US" sz="800" dirty="0" err="1">
                <a:latin typeface="Arial" panose="020B0604020202020204" pitchFamily="34" charset="0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F60877D-6E82-4C23-8F9C-DAE47E974B88}"/>
                </a:ext>
              </a:extLst>
            </p:cNvPr>
            <p:cNvCxnSpPr>
              <a:cxnSpLocks/>
            </p:cNvCxnSpPr>
            <p:nvPr/>
          </p:nvCxnSpPr>
          <p:spPr>
            <a:xfrm>
              <a:off x="6350119" y="5388298"/>
              <a:ext cx="367222" cy="354541"/>
            </a:xfrm>
            <a:prstGeom prst="line">
              <a:avLst/>
            </a:prstGeom>
            <a:ln>
              <a:solidFill>
                <a:srgbClr val="DBF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AD95EA6-B40D-4580-86CC-24389BBB6E02}"/>
                </a:ext>
              </a:extLst>
            </p:cNvPr>
            <p:cNvSpPr/>
            <p:nvPr/>
          </p:nvSpPr>
          <p:spPr>
            <a:xfrm>
              <a:off x="6308719" y="4974626"/>
              <a:ext cx="82800" cy="400110"/>
            </a:xfrm>
            <a:prstGeom prst="rect">
              <a:avLst/>
            </a:prstGeom>
            <a:solidFill>
              <a:srgbClr val="02CFFF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2A89962-522A-48C9-9851-998AF7C3C014}"/>
                </a:ext>
              </a:extLst>
            </p:cNvPr>
            <p:cNvSpPr txBox="1"/>
            <p:nvPr/>
          </p:nvSpPr>
          <p:spPr>
            <a:xfrm rot="16200000">
              <a:off x="5846122" y="4484287"/>
              <a:ext cx="649584" cy="1323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the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animal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didn’t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cross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street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because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it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was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too</a:t>
              </a:r>
            </a:p>
            <a:p>
              <a:pPr algn="l"/>
              <a:r>
                <a:rPr lang="en-US" altLang="ko-KR" sz="800" dirty="0">
                  <a:latin typeface="Arial" panose="020B0604020202020204" pitchFamily="34" charset="0"/>
                </a:rPr>
                <a:t>tired</a:t>
              </a:r>
              <a:endParaRPr lang="ko-KR" altLang="en-US" sz="800" dirty="0" err="1">
                <a:latin typeface="Arial" panose="020B0604020202020204" pitchFamily="34" charset="0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7CDC9BA-10EE-45BB-88E3-831D00E7F86B}"/>
              </a:ext>
            </a:extLst>
          </p:cNvPr>
          <p:cNvGrpSpPr/>
          <p:nvPr/>
        </p:nvGrpSpPr>
        <p:grpSpPr>
          <a:xfrm>
            <a:off x="8235194" y="5259742"/>
            <a:ext cx="1270973" cy="972992"/>
            <a:chOff x="9167947" y="5103811"/>
            <a:chExt cx="1393087" cy="1066470"/>
          </a:xfrm>
        </p:grpSpPr>
        <p:sp>
          <p:nvSpPr>
            <p:cNvPr id="104" name="사각형: 둥근 모서리 111">
              <a:extLst>
                <a:ext uri="{FF2B5EF4-FFF2-40B4-BE49-F238E27FC236}">
                  <a16:creationId xmlns:a16="http://schemas.microsoft.com/office/drawing/2014/main" id="{4A681105-F5BD-4A3B-A320-7916603DE87D}"/>
                </a:ext>
              </a:extLst>
            </p:cNvPr>
            <p:cNvSpPr/>
            <p:nvPr/>
          </p:nvSpPr>
          <p:spPr>
            <a:xfrm>
              <a:off x="9415933" y="5405794"/>
              <a:ext cx="889876" cy="455515"/>
            </a:xfrm>
            <a:prstGeom prst="roundRect">
              <a:avLst>
                <a:gd name="adj" fmla="val 6738"/>
              </a:avLst>
            </a:prstGeom>
            <a:noFill/>
            <a:ln w="22225">
              <a:solidFill>
                <a:srgbClr val="C298DA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" name="사각형: 둥근 모서리 112">
              <a:extLst>
                <a:ext uri="{FF2B5EF4-FFF2-40B4-BE49-F238E27FC236}">
                  <a16:creationId xmlns:a16="http://schemas.microsoft.com/office/drawing/2014/main" id="{8E7254C8-770C-436D-8A10-DFE0B087FBD7}"/>
                </a:ext>
              </a:extLst>
            </p:cNvPr>
            <p:cNvSpPr/>
            <p:nvPr/>
          </p:nvSpPr>
          <p:spPr>
            <a:xfrm>
              <a:off x="9480957" y="5103811"/>
              <a:ext cx="767070" cy="289224"/>
            </a:xfrm>
            <a:prstGeom prst="roundRect">
              <a:avLst>
                <a:gd name="adj" fmla="val 6738"/>
              </a:avLst>
            </a:prstGeom>
            <a:solidFill>
              <a:srgbClr val="C298DA">
                <a:alpha val="30000"/>
              </a:srgb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1" dirty="0">
                  <a:solidFill>
                    <a:srgbClr val="424B5D"/>
                  </a:solidFill>
                  <a:latin typeface="Arial" panose="020B0604020202020204" pitchFamily="34" charset="0"/>
                </a:rPr>
                <a:t>decoder</a:t>
              </a:r>
              <a:endParaRPr lang="ko-KR" altLang="en-US" sz="1051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" name="사각형: 둥근 모서리 113">
              <a:extLst>
                <a:ext uri="{FF2B5EF4-FFF2-40B4-BE49-F238E27FC236}">
                  <a16:creationId xmlns:a16="http://schemas.microsoft.com/office/drawing/2014/main" id="{3538DAEE-578C-465C-AE72-43B358E6138C}"/>
                </a:ext>
              </a:extLst>
            </p:cNvPr>
            <p:cNvSpPr/>
            <p:nvPr/>
          </p:nvSpPr>
          <p:spPr>
            <a:xfrm>
              <a:off x="9480957" y="5881057"/>
              <a:ext cx="767070" cy="289224"/>
            </a:xfrm>
            <a:prstGeom prst="roundRect">
              <a:avLst>
                <a:gd name="adj" fmla="val 6738"/>
              </a:avLst>
            </a:prstGeom>
            <a:solidFill>
              <a:srgbClr val="C298DA">
                <a:alpha val="30000"/>
              </a:srgb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1" dirty="0">
                  <a:solidFill>
                    <a:srgbClr val="424B5D"/>
                  </a:solidFill>
                  <a:latin typeface="Arial" panose="020B0604020202020204" pitchFamily="34" charset="0"/>
                </a:rPr>
                <a:t>decoder</a:t>
              </a:r>
              <a:endParaRPr lang="ko-KR" altLang="en-US" sz="1051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" name="사각형: 둥근 모서리 114">
              <a:extLst>
                <a:ext uri="{FF2B5EF4-FFF2-40B4-BE49-F238E27FC236}">
                  <a16:creationId xmlns:a16="http://schemas.microsoft.com/office/drawing/2014/main" id="{733F71C1-9330-4DEB-914C-A91F13F0FFC6}"/>
                </a:ext>
              </a:extLst>
            </p:cNvPr>
            <p:cNvSpPr/>
            <p:nvPr/>
          </p:nvSpPr>
          <p:spPr>
            <a:xfrm>
              <a:off x="9480957" y="5563778"/>
              <a:ext cx="767070" cy="289224"/>
            </a:xfrm>
            <a:prstGeom prst="roundRect">
              <a:avLst>
                <a:gd name="adj" fmla="val 6738"/>
              </a:avLst>
            </a:prstGeom>
            <a:solidFill>
              <a:srgbClr val="C298DA">
                <a:alpha val="30000"/>
              </a:srgb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1" dirty="0">
                  <a:solidFill>
                    <a:srgbClr val="424B5D"/>
                  </a:solidFill>
                  <a:latin typeface="Arial" panose="020B0604020202020204" pitchFamily="34" charset="0"/>
                </a:rPr>
                <a:t>decoder</a:t>
              </a:r>
              <a:endParaRPr lang="ko-KR" altLang="en-US" sz="1051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7282A8E-BBD7-4327-A94E-D0C17625E176}"/>
                </a:ext>
              </a:extLst>
            </p:cNvPr>
            <p:cNvSpPr txBox="1"/>
            <p:nvPr/>
          </p:nvSpPr>
          <p:spPr>
            <a:xfrm>
              <a:off x="9167947" y="5238436"/>
              <a:ext cx="1393087" cy="37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</a:rPr>
                <a:t>…</a:t>
              </a:r>
              <a:endParaRPr lang="ko-KR" altLang="en-US" sz="1600" dirty="0" err="1"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3BEA34F-CB77-491B-A247-D4A55C0ACA65}"/>
              </a:ext>
            </a:extLst>
          </p:cNvPr>
          <p:cNvGrpSpPr/>
          <p:nvPr/>
        </p:nvGrpSpPr>
        <p:grpSpPr>
          <a:xfrm>
            <a:off x="7236999" y="5259723"/>
            <a:ext cx="1270973" cy="972987"/>
            <a:chOff x="9167947" y="5103811"/>
            <a:chExt cx="1393087" cy="1066470"/>
          </a:xfrm>
        </p:grpSpPr>
        <p:sp>
          <p:nvSpPr>
            <p:cNvPr id="110" name="사각형: 둥근 모서리 106">
              <a:extLst>
                <a:ext uri="{FF2B5EF4-FFF2-40B4-BE49-F238E27FC236}">
                  <a16:creationId xmlns:a16="http://schemas.microsoft.com/office/drawing/2014/main" id="{4769CB6C-540F-4093-89B6-248805B1ABA6}"/>
                </a:ext>
              </a:extLst>
            </p:cNvPr>
            <p:cNvSpPr>
              <a:spLocks/>
            </p:cNvSpPr>
            <p:nvPr/>
          </p:nvSpPr>
          <p:spPr>
            <a:xfrm>
              <a:off x="9423061" y="5405816"/>
              <a:ext cx="891770" cy="455517"/>
            </a:xfrm>
            <a:prstGeom prst="roundRect">
              <a:avLst>
                <a:gd name="adj" fmla="val 6738"/>
              </a:avLst>
            </a:prstGeom>
            <a:noFill/>
            <a:ln w="22225">
              <a:solidFill>
                <a:srgbClr val="FEE24E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2000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" name="사각형: 둥근 모서리 107">
              <a:extLst>
                <a:ext uri="{FF2B5EF4-FFF2-40B4-BE49-F238E27FC236}">
                  <a16:creationId xmlns:a16="http://schemas.microsoft.com/office/drawing/2014/main" id="{F10BAA52-C1C6-4CA7-8486-1B5A56C3A309}"/>
                </a:ext>
              </a:extLst>
            </p:cNvPr>
            <p:cNvSpPr/>
            <p:nvPr/>
          </p:nvSpPr>
          <p:spPr>
            <a:xfrm>
              <a:off x="9480957" y="5103811"/>
              <a:ext cx="767070" cy="289224"/>
            </a:xfrm>
            <a:prstGeom prst="roundRect">
              <a:avLst>
                <a:gd name="adj" fmla="val 6738"/>
              </a:avLst>
            </a:prstGeom>
            <a:solidFill>
              <a:srgbClr val="FEE24E">
                <a:alpha val="30000"/>
              </a:srgb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1" dirty="0">
                  <a:solidFill>
                    <a:srgbClr val="424B5D"/>
                  </a:solidFill>
                  <a:latin typeface="Arial" panose="020B0604020202020204" pitchFamily="34" charset="0"/>
                </a:rPr>
                <a:t>encoder</a:t>
              </a:r>
              <a:endParaRPr lang="ko-KR" altLang="en-US" sz="1051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" name="사각형: 둥근 모서리 108">
              <a:extLst>
                <a:ext uri="{FF2B5EF4-FFF2-40B4-BE49-F238E27FC236}">
                  <a16:creationId xmlns:a16="http://schemas.microsoft.com/office/drawing/2014/main" id="{52B21D50-AFA5-46F4-ABA1-C3F16A2B2071}"/>
                </a:ext>
              </a:extLst>
            </p:cNvPr>
            <p:cNvSpPr/>
            <p:nvPr/>
          </p:nvSpPr>
          <p:spPr>
            <a:xfrm>
              <a:off x="9480957" y="5881057"/>
              <a:ext cx="767070" cy="289224"/>
            </a:xfrm>
            <a:prstGeom prst="roundRect">
              <a:avLst>
                <a:gd name="adj" fmla="val 6738"/>
              </a:avLst>
            </a:prstGeom>
            <a:solidFill>
              <a:srgbClr val="FEE24E">
                <a:alpha val="30000"/>
              </a:srgb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1" dirty="0">
                  <a:solidFill>
                    <a:srgbClr val="424B5D"/>
                  </a:solidFill>
                  <a:latin typeface="Arial" panose="020B0604020202020204" pitchFamily="34" charset="0"/>
                </a:rPr>
                <a:t>encoder</a:t>
              </a:r>
              <a:endParaRPr lang="ko-KR" altLang="en-US" sz="1051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" name="사각형: 둥근 모서리 109">
              <a:extLst>
                <a:ext uri="{FF2B5EF4-FFF2-40B4-BE49-F238E27FC236}">
                  <a16:creationId xmlns:a16="http://schemas.microsoft.com/office/drawing/2014/main" id="{357F54DF-070A-441E-9574-24D44A04739B}"/>
                </a:ext>
              </a:extLst>
            </p:cNvPr>
            <p:cNvSpPr/>
            <p:nvPr/>
          </p:nvSpPr>
          <p:spPr>
            <a:xfrm>
              <a:off x="9480957" y="5563778"/>
              <a:ext cx="767070" cy="289224"/>
            </a:xfrm>
            <a:prstGeom prst="roundRect">
              <a:avLst>
                <a:gd name="adj" fmla="val 6738"/>
              </a:avLst>
            </a:prstGeom>
            <a:solidFill>
              <a:srgbClr val="FEE24E">
                <a:alpha val="30000"/>
              </a:srgb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1" dirty="0">
                  <a:solidFill>
                    <a:srgbClr val="424B5D"/>
                  </a:solidFill>
                  <a:latin typeface="Arial" panose="020B0604020202020204" pitchFamily="34" charset="0"/>
                </a:rPr>
                <a:t>encoder</a:t>
              </a:r>
              <a:endParaRPr lang="ko-KR" altLang="en-US" sz="1051" dirty="0">
                <a:solidFill>
                  <a:srgbClr val="424B5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B20B42A-963C-49C0-96A6-E4DA8A82E513}"/>
                </a:ext>
              </a:extLst>
            </p:cNvPr>
            <p:cNvSpPr txBox="1"/>
            <p:nvPr/>
          </p:nvSpPr>
          <p:spPr>
            <a:xfrm>
              <a:off x="9167947" y="5238436"/>
              <a:ext cx="1393087" cy="37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</a:rPr>
                <a:t>…</a:t>
              </a:r>
              <a:endParaRPr lang="ko-KR" altLang="en-US" sz="1600" dirty="0" err="1">
                <a:latin typeface="Arial" panose="020B0604020202020204" pitchFamily="34" charset="0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C3BC52A-A0CB-4E55-8A5D-BFFDDDA77E9D}"/>
              </a:ext>
            </a:extLst>
          </p:cNvPr>
          <p:cNvSpPr txBox="1"/>
          <p:nvPr/>
        </p:nvSpPr>
        <p:spPr>
          <a:xfrm>
            <a:off x="8310304" y="6317339"/>
            <a:ext cx="1120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24B5D"/>
                </a:solidFill>
                <a:latin typeface="Arial" panose="020B0604020202020204" pitchFamily="34" charset="0"/>
              </a:rPr>
              <a:t>BERT</a:t>
            </a:r>
            <a:endParaRPr lang="ko-KR" altLang="en-US" sz="1600" b="1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59DF2A0-DFCA-4BA9-AF2E-792824D61ACA}"/>
              </a:ext>
            </a:extLst>
          </p:cNvPr>
          <p:cNvSpPr txBox="1"/>
          <p:nvPr/>
        </p:nvSpPr>
        <p:spPr>
          <a:xfrm>
            <a:off x="7310238" y="6317339"/>
            <a:ext cx="1120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24B5D"/>
                </a:solidFill>
                <a:latin typeface="Arial" panose="020B0604020202020204" pitchFamily="34" charset="0"/>
              </a:rPr>
              <a:t>GPT</a:t>
            </a:r>
            <a:endParaRPr lang="ko-KR" altLang="en-US" sz="1600" b="1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ACE2F0-52E6-4E3A-85AD-67F803F278B8}"/>
              </a:ext>
            </a:extLst>
          </p:cNvPr>
          <p:cNvSpPr txBox="1"/>
          <p:nvPr/>
        </p:nvSpPr>
        <p:spPr>
          <a:xfrm>
            <a:off x="1703298" y="4071990"/>
            <a:ext cx="76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24B5D"/>
                </a:solidFill>
                <a:latin typeface="Arial" panose="020B0604020202020204" pitchFamily="34" charset="0"/>
              </a:rPr>
              <a:t>1986</a:t>
            </a:r>
            <a:endParaRPr lang="ko-KR" altLang="en-US" sz="1600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A89A3A-546A-4818-8461-11FF8BA728C3}"/>
              </a:ext>
            </a:extLst>
          </p:cNvPr>
          <p:cNvSpPr txBox="1"/>
          <p:nvPr/>
        </p:nvSpPr>
        <p:spPr>
          <a:xfrm>
            <a:off x="3991098" y="4071990"/>
            <a:ext cx="76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24B5D"/>
                </a:solidFill>
                <a:latin typeface="Arial" panose="020B0604020202020204" pitchFamily="34" charset="0"/>
              </a:rPr>
              <a:t>2013</a:t>
            </a:r>
            <a:endParaRPr lang="ko-KR" altLang="en-US" sz="1600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0D9638C-E0B4-4A64-B4E5-8A50F79A6844}"/>
              </a:ext>
            </a:extLst>
          </p:cNvPr>
          <p:cNvSpPr txBox="1"/>
          <p:nvPr/>
        </p:nvSpPr>
        <p:spPr>
          <a:xfrm>
            <a:off x="2854515" y="3197557"/>
            <a:ext cx="76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24B5D"/>
                </a:solidFill>
                <a:latin typeface="Arial" panose="020B0604020202020204" pitchFamily="34" charset="0"/>
              </a:rPr>
              <a:t>1997</a:t>
            </a:r>
            <a:endParaRPr lang="ko-KR" altLang="en-US" sz="1600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590F6DF-65FC-4B15-9021-A38C07FFAC7A}"/>
              </a:ext>
            </a:extLst>
          </p:cNvPr>
          <p:cNvSpPr txBox="1"/>
          <p:nvPr/>
        </p:nvSpPr>
        <p:spPr>
          <a:xfrm>
            <a:off x="5135006" y="3197557"/>
            <a:ext cx="76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24B5D"/>
                </a:solidFill>
                <a:latin typeface="Arial" panose="020B0604020202020204" pitchFamily="34" charset="0"/>
              </a:rPr>
              <a:t>2015</a:t>
            </a:r>
            <a:endParaRPr lang="ko-KR" altLang="en-US" sz="1600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C359C6-889C-45C7-81C5-639820F61BAC}"/>
              </a:ext>
            </a:extLst>
          </p:cNvPr>
          <p:cNvSpPr txBox="1"/>
          <p:nvPr/>
        </p:nvSpPr>
        <p:spPr>
          <a:xfrm>
            <a:off x="6278898" y="4071990"/>
            <a:ext cx="76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24B5D"/>
                </a:solidFill>
                <a:latin typeface="Arial" panose="020B0604020202020204" pitchFamily="34" charset="0"/>
              </a:rPr>
              <a:t>2017</a:t>
            </a:r>
            <a:endParaRPr lang="ko-KR" altLang="en-US" sz="1600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DE8218B-D084-4BA5-B6B0-75D8F4F8786A}"/>
              </a:ext>
            </a:extLst>
          </p:cNvPr>
          <p:cNvSpPr txBox="1"/>
          <p:nvPr/>
        </p:nvSpPr>
        <p:spPr>
          <a:xfrm>
            <a:off x="7437925" y="3197557"/>
            <a:ext cx="76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24B5D"/>
                </a:solidFill>
                <a:latin typeface="Arial" panose="020B0604020202020204" pitchFamily="34" charset="0"/>
              </a:rPr>
              <a:t>2018</a:t>
            </a:r>
            <a:endParaRPr lang="ko-KR" altLang="en-US" sz="1600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8876B5A-01CA-47F6-B6B0-3CC0DFBB2D95}"/>
              </a:ext>
            </a:extLst>
          </p:cNvPr>
          <p:cNvSpPr txBox="1"/>
          <p:nvPr/>
        </p:nvSpPr>
        <p:spPr>
          <a:xfrm>
            <a:off x="8566698" y="4071990"/>
            <a:ext cx="76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24B5D"/>
                </a:solidFill>
                <a:latin typeface="Arial" panose="020B0604020202020204" pitchFamily="34" charset="0"/>
              </a:rPr>
              <a:t>2022</a:t>
            </a:r>
            <a:endParaRPr lang="ko-KR" altLang="en-US" sz="1600" dirty="0" err="1">
              <a:solidFill>
                <a:srgbClr val="424B5D"/>
              </a:solidFill>
              <a:latin typeface="Arial" panose="020B0604020202020204" pitchFamily="34" charset="0"/>
            </a:endParaRPr>
          </a:p>
        </p:txBody>
      </p:sp>
      <p:sp>
        <p:nvSpPr>
          <p:cNvPr id="124" name="물결 123">
            <a:extLst>
              <a:ext uri="{FF2B5EF4-FFF2-40B4-BE49-F238E27FC236}">
                <a16:creationId xmlns:a16="http://schemas.microsoft.com/office/drawing/2014/main" id="{4C27DDA4-4881-4A39-8931-3BA594171182}"/>
              </a:ext>
            </a:extLst>
          </p:cNvPr>
          <p:cNvSpPr/>
          <p:nvPr/>
        </p:nvSpPr>
        <p:spPr>
          <a:xfrm rot="5400000">
            <a:off x="3416131" y="3673239"/>
            <a:ext cx="794802" cy="245847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CF782CC-B22C-4E7D-93FA-38127AF1CDEF}"/>
              </a:ext>
            </a:extLst>
          </p:cNvPr>
          <p:cNvSpPr/>
          <p:nvPr/>
        </p:nvSpPr>
        <p:spPr>
          <a:xfrm>
            <a:off x="3644610" y="3213968"/>
            <a:ext cx="434422" cy="202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7DB62BB-4E9E-4B18-ABA9-BCC84DFF13DF}"/>
              </a:ext>
            </a:extLst>
          </p:cNvPr>
          <p:cNvSpPr/>
          <p:nvPr/>
        </p:nvSpPr>
        <p:spPr>
          <a:xfrm>
            <a:off x="3619546" y="4174181"/>
            <a:ext cx="434422" cy="222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27" name="개체 126">
            <a:extLst>
              <a:ext uri="{FF2B5EF4-FFF2-40B4-BE49-F238E27FC236}">
                <a16:creationId xmlns:a16="http://schemas.microsoft.com/office/drawing/2014/main" id="{4E948F6D-11D7-46C8-83E6-A487F128F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6139" y="1369252"/>
          <a:ext cx="920055" cy="92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6" imgW="4762220" imgH="4762330" progId="Acrobat.Document.11">
                  <p:embed/>
                </p:oleObj>
              </mc:Choice>
              <mc:Fallback>
                <p:oleObj name="Acrobat Document" r:id="rId6" imgW="4762220" imgH="4762330" progId="Acrobat.Document.11">
                  <p:embed/>
                  <p:pic>
                    <p:nvPicPr>
                      <p:cNvPr id="126" name="개체 125">
                        <a:extLst>
                          <a:ext uri="{FF2B5EF4-FFF2-40B4-BE49-F238E27FC236}">
                            <a16:creationId xmlns:a16="http://schemas.microsoft.com/office/drawing/2014/main" id="{4E948F6D-11D7-46C8-83E6-A487F128F5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46139" y="1369252"/>
                        <a:ext cx="920055" cy="92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5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299" y="192743"/>
            <a:ext cx="11559701" cy="653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192743"/>
            <a:ext cx="632298" cy="662138"/>
          </a:xfrm>
          <a:prstGeom prst="rect">
            <a:avLst/>
          </a:prstGeom>
          <a:solidFill>
            <a:srgbClr val="224F58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299" y="257775"/>
            <a:ext cx="683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Large Language Model (LLM)</a:t>
            </a:r>
            <a:endParaRPr lang="ko-KR" altLang="en-US" sz="2800" b="1" dirty="0">
              <a:solidFill>
                <a:srgbClr val="224F58"/>
              </a:solidFill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2AD0FDE-A69B-46B2-B22C-427B57B0AE01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299" y="1012718"/>
            <a:ext cx="83245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의 발전은 대규모 언어 모델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(LLM)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을 통해 기하급수적으로 이루어짐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은 수많은 데이터와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Transformer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구조를 통해 구현된 언어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모델임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은 자연어 처리 뿐만 아니라 추론에 기반하여 소수 학습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(few-shot)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또는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제로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샷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(zero-shot)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학습에서도 높은 정확도를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보여줌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4" descr="Few-shot learning in practice: GPT-Neo and the 🤗 Accelerated Inference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40" y="3397153"/>
            <a:ext cx="5807492" cy="268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31226" y="6425223"/>
            <a:ext cx="22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ea typeface="Adobe 고딕 Std B" panose="020B0800000000000000" pitchFamily="34" charset="-127"/>
                <a:cs typeface="Arial" panose="020B0604020202020204" pitchFamily="34" charset="0"/>
              </a:rPr>
              <a:t>LLM (</a:t>
            </a:r>
            <a:r>
              <a:rPr lang="en-US" altLang="ko-KR" b="1" dirty="0" err="1" smtClean="0">
                <a:latin typeface="Arial" panose="020B0604020202020204" pitchFamily="34" charset="0"/>
                <a:ea typeface="Adobe 고딕 Std B" panose="020B0800000000000000" pitchFamily="34" charset="-127"/>
                <a:cs typeface="Arial" panose="020B0604020202020204" pitchFamily="34" charset="0"/>
              </a:rPr>
              <a:t>ChatGPT</a:t>
            </a:r>
            <a:r>
              <a:rPr lang="en-US" altLang="ko-KR" b="1" dirty="0" smtClean="0">
                <a:latin typeface="Arial" panose="020B0604020202020204" pitchFamily="34" charset="0"/>
                <a:ea typeface="Adobe 고딕 Std B" panose="020B0800000000000000" pitchFamily="34" charset="-127"/>
                <a:cs typeface="Arial" panose="020B0604020202020204" pitchFamily="34" charset="0"/>
              </a:rPr>
              <a:t>)</a:t>
            </a:r>
            <a:endParaRPr lang="ko-KR" altLang="en-US" b="1" dirty="0" smtClean="0">
              <a:latin typeface="Arial" panose="020B0604020202020204" pitchFamily="34" charset="0"/>
              <a:ea typeface="Adobe 고딕 Std B" panose="020B08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0236" y="6029106"/>
            <a:ext cx="3333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ea typeface="Adobe 고딕 Std B" panose="020B0800000000000000" pitchFamily="34" charset="-127"/>
                <a:cs typeface="Arial" panose="020B0604020202020204" pitchFamily="34" charset="0"/>
              </a:rPr>
              <a:t>Few-shot &amp; zero-shot learning</a:t>
            </a:r>
            <a:endParaRPr lang="ko-KR" altLang="en-US" b="1" dirty="0" smtClean="0">
              <a:latin typeface="Arial" panose="020B0604020202020204" pitchFamily="34" charset="0"/>
              <a:ea typeface="Adobe 고딕 Std B" panose="020B08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71" y="2745517"/>
            <a:ext cx="4167808" cy="36447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6" descr="ChatGPT - 위키백과, 우리 모두의 백과사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948" y="2603709"/>
            <a:ext cx="793444" cy="7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8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299" y="192743"/>
            <a:ext cx="11559701" cy="653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192743"/>
            <a:ext cx="632298" cy="662138"/>
          </a:xfrm>
          <a:prstGeom prst="rect">
            <a:avLst/>
          </a:prstGeom>
          <a:solidFill>
            <a:srgbClr val="224F58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298" y="257775"/>
            <a:ext cx="803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Large Language Model (LLM</a:t>
            </a:r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) - </a:t>
            </a:r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example</a:t>
            </a:r>
            <a:endParaRPr lang="ko-KR" altLang="en-US" sz="2800" b="1" dirty="0">
              <a:solidFill>
                <a:srgbClr val="224F58"/>
              </a:solidFill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2AD0FDE-A69B-46B2-B22C-427B57B0AE01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299" y="1012718"/>
            <a:ext cx="343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Original Text and Table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39" y="1523023"/>
            <a:ext cx="9490739" cy="47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299" y="192743"/>
            <a:ext cx="11559701" cy="653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192743"/>
            <a:ext cx="632298" cy="662138"/>
          </a:xfrm>
          <a:prstGeom prst="rect">
            <a:avLst/>
          </a:prstGeom>
          <a:solidFill>
            <a:srgbClr val="224F58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298" y="257775"/>
            <a:ext cx="803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Large Language Model (LLM</a:t>
            </a:r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) - </a:t>
            </a:r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example</a:t>
            </a:r>
            <a:endParaRPr lang="ko-KR" altLang="en-US" sz="2800" b="1" dirty="0">
              <a:solidFill>
                <a:srgbClr val="224F58"/>
              </a:solidFill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2AD0FDE-A69B-46B2-B22C-427B57B0AE01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299" y="1012718"/>
            <a:ext cx="3727239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GPT based Text and Table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5D9D28FA-5D97-4806-9486-31E76551B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679928"/>
              </p:ext>
            </p:extLst>
          </p:nvPr>
        </p:nvGraphicFramePr>
        <p:xfrm>
          <a:off x="7745909" y="1522178"/>
          <a:ext cx="681132" cy="68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4" imgW="4762500" imgH="4762500" progId="Acrobat.Document.11">
                  <p:embed/>
                </p:oleObj>
              </mc:Choice>
              <mc:Fallback>
                <p:oleObj name="Acrobat Document" r:id="rId4" imgW="4762500" imgH="4762500" progId="Acrobat.Document.11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5D9D28FA-5D97-4806-9486-31E76551BB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5909" y="1522178"/>
                        <a:ext cx="681132" cy="681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9794" y="2468606"/>
            <a:ext cx="102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&lt;Prompt&gt;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75023" y="1708855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4.0&gt;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182" y="4557086"/>
            <a:ext cx="721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&lt;Text&gt;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" descr="Cmd, command, prompt, shell, termin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7" y="183358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399948" y="1756208"/>
            <a:ext cx="607351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Please </a:t>
            </a:r>
            <a:r>
              <a:rPr lang="en-US" altLang="ko-KR" sz="1300" b="1" dirty="0">
                <a:solidFill>
                  <a:srgbClr val="FF0000"/>
                </a:solidFill>
              </a:rPr>
              <a:t>check</a:t>
            </a:r>
            <a:r>
              <a:rPr lang="en-US" altLang="ko-KR" sz="1300" dirty="0"/>
              <a:t> if the paragraph has a </a:t>
            </a:r>
            <a:r>
              <a:rPr lang="en-US" altLang="ko-KR" sz="1300" b="1" dirty="0">
                <a:solidFill>
                  <a:srgbClr val="FF0000"/>
                </a:solidFill>
              </a:rPr>
              <a:t>intensive property </a:t>
            </a:r>
            <a:r>
              <a:rPr lang="en-US" altLang="ko-KR" sz="1300" dirty="0"/>
              <a:t>which include unit and value. If not, return an empty list. Else, please </a:t>
            </a:r>
            <a:r>
              <a:rPr lang="en-US" altLang="ko-KR" sz="1300" b="1" dirty="0">
                <a:solidFill>
                  <a:srgbClr val="FF0000"/>
                </a:solidFill>
              </a:rPr>
              <a:t>extract</a:t>
            </a:r>
            <a:r>
              <a:rPr lang="en-US" altLang="ko-KR" sz="1300" dirty="0"/>
              <a:t> the </a:t>
            </a:r>
            <a:r>
              <a:rPr lang="en-US" altLang="ko-KR" sz="1300" dirty="0" smtClean="0"/>
              <a:t>intensive </a:t>
            </a:r>
            <a:r>
              <a:rPr lang="en-US" altLang="ko-KR" sz="1300" dirty="0"/>
              <a:t>properties of materials mentioned in the following paragraph and present them as </a:t>
            </a:r>
            <a:r>
              <a:rPr lang="en-US" altLang="ko-KR" sz="1300" dirty="0" smtClean="0"/>
              <a:t>a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list of dictionaries</a:t>
            </a:r>
            <a:r>
              <a:rPr lang="en-US" altLang="ko-KR" sz="1300" dirty="0" smtClean="0"/>
              <a:t>. </a:t>
            </a:r>
            <a:r>
              <a:rPr lang="en-US" altLang="ko-KR" sz="1300" dirty="0"/>
              <a:t>Each dictionary should include the keys </a:t>
            </a:r>
            <a:r>
              <a:rPr lang="en-US" altLang="ko-KR" sz="1300" b="1" dirty="0">
                <a:solidFill>
                  <a:srgbClr val="FF0000"/>
                </a:solidFill>
              </a:rPr>
              <a:t>'Material', 'Property',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'Value</a:t>
            </a:r>
            <a:r>
              <a:rPr lang="en-US" altLang="ko-KR" sz="1300" b="1" dirty="0">
                <a:solidFill>
                  <a:srgbClr val="FF0000"/>
                </a:solidFill>
              </a:rPr>
              <a:t>', 'Unit', and 'Condition'. </a:t>
            </a:r>
            <a:r>
              <a:rPr lang="en-US" altLang="ko-KR" sz="1300" dirty="0"/>
              <a:t>Include all properties if multiple are present, and list all relevant conditions for each property in the form of a dictionary.</a:t>
            </a:r>
            <a:endParaRPr lang="ko-KR" altLang="en-US" sz="1300" dirty="0"/>
          </a:p>
        </p:txBody>
      </p:sp>
      <p:pic>
        <p:nvPicPr>
          <p:cNvPr id="25" name="Picture 5" descr="Agreement, business, document, paper, pen, text, offi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7" y="38569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399948" y="4043252"/>
            <a:ext cx="59591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IRMOF-8 has the potential to be a hydrogen and fuel gas storage material due to its adsorption ability of gases of small molecular weight such as hydrogen and methane. The comparison of some properties of IRMOF-8 with other IRMOFs is shown in Table 1. Though the intrinsic surface area and pore volume of IRMOF-8 is lower than those of the three IRMOFs we introduced above, the capacities of IRMOF-8 are quite satisfying. The strong interaction between </a:t>
            </a:r>
            <a:r>
              <a:rPr lang="en-US" altLang="ko-KR" sz="1300" dirty="0" err="1"/>
              <a:t>adsorbates</a:t>
            </a:r>
            <a:r>
              <a:rPr lang="en-US" altLang="ko-KR" sz="1300" dirty="0"/>
              <a:t> and IRMOF-8 is likely to contribute to such high capacities. For example, the interaction between CH4 and IRMOF-8 proves to be greater than for some other IRMOFs like IRMOF-1, IRMOF-6, IRMOF-16, and IRMOF-18. (72) </a:t>
            </a:r>
            <a:r>
              <a:rPr lang="en-US" altLang="ko-KR" sz="1300" b="1" dirty="0">
                <a:solidFill>
                  <a:srgbClr val="FF0000"/>
                </a:solidFill>
              </a:rPr>
              <a:t>The adsorption capacities of IRMOF-8 for H2 and CH4 reach 15.0 </a:t>
            </a:r>
            <a:r>
              <a:rPr lang="en-US" altLang="ko-KR" sz="1300" b="1" dirty="0" err="1">
                <a:solidFill>
                  <a:srgbClr val="FF0000"/>
                </a:solidFill>
              </a:rPr>
              <a:t>mg·g</a:t>
            </a:r>
            <a:r>
              <a:rPr lang="en-US" altLang="ko-KR" sz="1300" b="1" dirty="0">
                <a:solidFill>
                  <a:srgbClr val="FF0000"/>
                </a:solidFill>
              </a:rPr>
              <a:t>–1 and 254 cm3·g–1, respectively, </a:t>
            </a:r>
            <a:r>
              <a:rPr lang="en-US" altLang="ko-KR" sz="1300" dirty="0"/>
              <a:t>under the given conditions (shown in Table 2.), which are both greater than those of IRMOF-1. (30,56)</a:t>
            </a:r>
            <a:endParaRPr lang="ko-KR" altLang="en-US" sz="13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4563" y="2622494"/>
            <a:ext cx="38004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299" y="192743"/>
            <a:ext cx="11559701" cy="653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192743"/>
            <a:ext cx="632298" cy="662138"/>
          </a:xfrm>
          <a:prstGeom prst="rect">
            <a:avLst/>
          </a:prstGeom>
          <a:solidFill>
            <a:srgbClr val="224F58"/>
          </a:solidFill>
          <a:ln>
            <a:noFill/>
          </a:ln>
          <a:effectLst>
            <a:outerShdw blurRad="254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298" y="257775"/>
            <a:ext cx="803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Large Language Model (LLM</a:t>
            </a:r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) - </a:t>
            </a:r>
            <a:r>
              <a:rPr lang="en-US" altLang="ko-KR" sz="2800" b="1" dirty="0" smtClean="0">
                <a:solidFill>
                  <a:srgbClr val="224F58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example</a:t>
            </a:r>
            <a:endParaRPr lang="ko-KR" altLang="en-US" sz="2800" b="1" dirty="0">
              <a:solidFill>
                <a:srgbClr val="224F58"/>
              </a:solidFill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2AD0FDE-A69B-46B2-B22C-427B57B0AE01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299" y="1012718"/>
            <a:ext cx="343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Original Text and Table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8" y="1474383"/>
            <a:ext cx="9588015" cy="48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649</Words>
  <Application>Microsoft Office PowerPoint</Application>
  <PresentationFormat>와이드스크린</PresentationFormat>
  <Paragraphs>125</Paragraphs>
  <Slides>11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Adobe 고딕 Std B</vt:lpstr>
      <vt:lpstr>나눔스퀘어 ExtraBold</vt:lpstr>
      <vt:lpstr>맑은 고딕</vt:lpstr>
      <vt:lpstr>Arial</vt:lpstr>
      <vt:lpstr>Times New Roman</vt:lpstr>
      <vt:lpstr>Wingdings</vt:lpstr>
      <vt:lpstr>Office 테마</vt:lpstr>
      <vt:lpstr>Acrobat Document</vt:lpstr>
      <vt:lpstr>Introduce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Windows 사용자</cp:lastModifiedBy>
  <cp:revision>108</cp:revision>
  <dcterms:created xsi:type="dcterms:W3CDTF">2019-03-11T01:03:02Z</dcterms:created>
  <dcterms:modified xsi:type="dcterms:W3CDTF">2023-08-08T04:27:54Z</dcterms:modified>
</cp:coreProperties>
</file>