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6.jpeg" ContentType="image/jpeg"/>
  <Override PartName="/ppt/media/image14.png" ContentType="image/png"/>
  <Override PartName="/ppt/media/image13.png" ContentType="image/png"/>
  <Override PartName="/ppt/media/image12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86400"/>
            <a:ext cx="6368040" cy="148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Fai clic per modificare il formato del testo del titoloFare clic per modificare lo stile del titolo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it-IT" sz="1200" strike="noStrike">
                <a:solidFill>
                  <a:srgbClr val="8b8b8b"/>
                </a:solidFill>
                <a:latin typeface="Calibri"/>
              </a:rPr>
              <a:t>26/05/16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D9F9545-7A9F-4BD2-8937-01AD9220FD5F}" type="slidenum">
              <a:rPr lang="it-IT" sz="1200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Calibri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400">
                <a:latin typeface="Calibri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000">
                <a:latin typeface="Calibri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Fai clic per modificare il formato del testo del titoloFare clic per modificare lo stile del titolo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it-IT" sz="2400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it-IT" sz="2400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it-IT" sz="2400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it-IT" sz="2400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it-IT" sz="2400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it-IT" sz="2400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/>
          </a:p>
          <a:p>
            <a:pPr>
              <a:lnSpc>
                <a:spcPct val="100000"/>
              </a:lnSpc>
            </a:pPr>
            <a:r>
              <a:rPr b="1" lang="it-IT" sz="2400" strike="noStrike">
                <a:solidFill>
                  <a:srgbClr val="000000"/>
                </a:solidFill>
                <a:latin typeface="Calibri"/>
              </a:rPr>
              <a:t>Settimo livello strutturaFare clic per modificare stili del testo dello schema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Sesto livello struttura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Settimo livello strutturaFare clic per modificare stili del testo dello schema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Secondo livello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Terzo livello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it-IT" sz="1600" strike="noStrike">
                <a:solidFill>
                  <a:srgbClr val="000000"/>
                </a:solidFill>
                <a:latin typeface="Calibri"/>
              </a:rPr>
              <a:t>Quarto livello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it-IT" sz="1600" strike="noStrike">
                <a:solidFill>
                  <a:srgbClr val="000000"/>
                </a:solidFill>
                <a:latin typeface="Calibri"/>
              </a:rPr>
              <a:t>Quinto livello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it-IT" sz="2400" strike="noStrike">
                <a:solidFill>
                  <a:srgbClr val="8b8b8b"/>
                </a:solidFill>
                <a:latin typeface="Calibri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it-IT" sz="2400" strike="noStrike">
                <a:solidFill>
                  <a:srgbClr val="8b8b8b"/>
                </a:solidFill>
                <a:latin typeface="Calibri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it-IT" sz="2400" strike="noStrike">
                <a:solidFill>
                  <a:srgbClr val="8b8b8b"/>
                </a:solidFill>
                <a:latin typeface="Calibri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it-IT" sz="2400" strike="noStrike">
                <a:solidFill>
                  <a:srgbClr val="8b8b8b"/>
                </a:solidFill>
                <a:latin typeface="Calibri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it-IT" sz="2400" strike="noStrike">
                <a:solidFill>
                  <a:srgbClr val="8b8b8b"/>
                </a:solidFill>
                <a:latin typeface="Calibri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it-IT" sz="2400" strike="noStrike">
                <a:solidFill>
                  <a:srgbClr val="8b8b8b"/>
                </a:solidFill>
                <a:latin typeface="Calibri"/>
              </a:rPr>
              <a:t>Sesto livello struttura</a:t>
            </a:r>
            <a:endParaRPr/>
          </a:p>
          <a:p>
            <a:pPr>
              <a:lnSpc>
                <a:spcPct val="100000"/>
              </a:lnSpc>
            </a:pPr>
            <a:r>
              <a:rPr b="1" lang="it-IT" sz="2400" strike="noStrike">
                <a:solidFill>
                  <a:srgbClr val="8b8b8b"/>
                </a:solidFill>
                <a:latin typeface="Calibri"/>
              </a:rPr>
              <a:t>Settimo livello strutturaFare clic per modificare stili del testo dello schema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Sesto livello struttura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Settimo livello strutturaFare clic per modificare stili del testo dello schema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Secondo livello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it-IT" strike="noStrike">
                <a:solidFill>
                  <a:srgbClr val="000000"/>
                </a:solidFill>
                <a:latin typeface="Calibri"/>
              </a:rPr>
              <a:t>Terzo livello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it-IT" sz="1600" strike="noStrike">
                <a:solidFill>
                  <a:srgbClr val="000000"/>
                </a:solidFill>
                <a:latin typeface="Calibri"/>
              </a:rPr>
              <a:t>Quarto livello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it-IT" sz="1600" strike="noStrike">
                <a:solidFill>
                  <a:srgbClr val="000000"/>
                </a:solidFill>
                <a:latin typeface="Calibri"/>
              </a:rPr>
              <a:t>Quinto livello</a:t>
            </a:r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it-IT" sz="1200" strike="noStrike">
                <a:solidFill>
                  <a:srgbClr val="8b8b8b"/>
                </a:solidFill>
                <a:latin typeface="Calibri"/>
              </a:rPr>
              <a:t>26/05/16</a:t>
            </a:r>
            <a:endParaRPr/>
          </a:p>
        </p:txBody>
      </p:sp>
      <p:sp>
        <p:nvSpPr>
          <p:cNvPr id="45" name="PlaceHolder 7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8886748-7886-419A-BF7D-111FB06D82DC}" type="slidenum">
              <a:rPr lang="it-IT" sz="1200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Fai clic per modificare il formato del testo del titoloFare clic per modificare lo stile del titolo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Settimo livello strutturaFare clic per modificare stili del testo dello schema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Secondo livello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Calibri"/>
              </a:rPr>
              <a:t>Terzo livello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Quarto livello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Quinto livello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it-IT" sz="1200" strike="noStrike">
                <a:solidFill>
                  <a:srgbClr val="8b8b8b"/>
                </a:solidFill>
                <a:latin typeface="Calibri"/>
              </a:rPr>
              <a:t>26/05/16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C2F0858-3D68-4734-8BE7-41A875F497AF}" type="slidenum">
              <a:rPr lang="it-IT" sz="1200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3990">
                <a:latin typeface="Arial"/>
              </a:rPr>
              <a:t>Fai clic per modificare il formato del testo del titolo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2900">
                <a:latin typeface="Arial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539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179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181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181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181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1810">
                <a:latin typeface="Arial"/>
              </a:rPr>
              <a:t>Settimo livello struttura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lang="it-IT" sz="1400">
                <a:latin typeface="Times New Roman"/>
              </a:rPr>
              <a:t>&lt;data/ora&gt;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it-IT" sz="1400">
                <a:latin typeface="Times New Roman"/>
              </a:rPr>
              <a:t>&lt;piè di pagina&gt;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DE97072A-FECC-48E0-A6E1-4F585F5070FA}" type="slidenum">
              <a:rPr lang="it-IT" sz="1400">
                <a:latin typeface="Times New Roman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-52560" y="97920"/>
            <a:ext cx="7070760" cy="1458360"/>
          </a:xfrm>
          <a:prstGeom prst="rect">
            <a:avLst/>
          </a:prstGeom>
          <a:ln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5220">
                <a:latin typeface="Arial"/>
              </a:rPr>
              <a:t>Fai clic per modificare il formato del testo del titolo</a:t>
            </a:r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800">
                <a:latin typeface="Arial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3329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85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379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379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379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379">
                <a:latin typeface="Arial"/>
              </a:rPr>
              <a:t>Settimo livello struttura</a:t>
            </a:r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r>
              <a:rPr lang="it-IT" sz="1400">
                <a:latin typeface="Times New Roman"/>
              </a:rPr>
              <a:t>&lt;data/ora&gt;</a:t>
            </a:r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2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it-IT" sz="1400">
                <a:latin typeface="Times New Roman"/>
              </a:rPr>
              <a:t>&lt;piè di pagina&gt;</a:t>
            </a:r>
            <a:endParaRPr/>
          </a:p>
        </p:txBody>
      </p:sp>
      <p:sp>
        <p:nvSpPr>
          <p:cNvPr id="164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pPr algn="r"/>
            <a:fld id="{AFE8DC20-852F-4FBC-BD6E-2DF39DA118F9}" type="slidenum">
              <a:rPr lang="it-IT" sz="1400">
                <a:latin typeface="Times New Roman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5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-144000" y="72000"/>
            <a:ext cx="727200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Bauhaus 93"/>
              </a:rPr>
              <a:t>SERVIZIO PORTAVIVANDE</a:t>
            </a:r>
            <a:r>
              <a:rPr lang="it-IT" sz="4400" strike="noStrike">
                <a:solidFill>
                  <a:srgbClr val="000000"/>
                </a:solidFill>
                <a:latin typeface="Bauhaus 93"/>
              </a:rPr>
              <a:t>
</a:t>
            </a:r>
            <a:r>
              <a:rPr lang="it-IT" sz="4400" strike="noStrike">
                <a:solidFill>
                  <a:srgbClr val="000000"/>
                </a:solidFill>
                <a:latin typeface="Bauhaus 93"/>
              </a:rPr>
              <a:t>SEMI-AUTOMATICO</a:t>
            </a:r>
            <a:endParaRPr/>
          </a:p>
        </p:txBody>
      </p:sp>
      <p:pic>
        <p:nvPicPr>
          <p:cNvPr id="200" name="Picture 3" descr=""/>
          <p:cNvPicPr/>
          <p:nvPr/>
        </p:nvPicPr>
        <p:blipFill>
          <a:blip r:embed="rId1"/>
          <a:stretch/>
        </p:blipFill>
        <p:spPr>
          <a:xfrm rot="954600">
            <a:off x="5252760" y="3296880"/>
            <a:ext cx="2561760" cy="2695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it-IT" sz="5220">
                <a:latin typeface="Arial"/>
              </a:rPr>
              <a:t>IDEA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432000" y="2286720"/>
            <a:ext cx="822960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800">
                <a:latin typeface="Arial"/>
              </a:rPr>
              <a:t>Possibilità di richiedere approvvigionamenti;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3800">
                <a:latin typeface="Arial"/>
              </a:rPr>
              <a:t>Utilizzo di un automa Semi-Automatico;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3800">
                <a:latin typeface="Arial"/>
              </a:rPr>
              <a:t>Servizio di ordinazione via internet;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-1533240" y="225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FASI PROGETTO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482760" y="20160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PROGETTAZIONE;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COSTRUZIONE VEICOLO;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PROGRAMMAZIONE VEICOLO;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CREAZIONE DATABASE;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CREAZIONE SITO;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-576000" y="14400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PROGETTAZIONE (il mio ruolo)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482760" y="173844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WBS;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CPM;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SCHEMA ER;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MANUALE FUNZIONAMENTO;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-2397240" y="297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WBS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194760" y="16560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Work Breakdown Structure;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Organizzazione;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Programmazione;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Coordinazione;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9" name="Picture 4" descr=""/>
          <p:cNvPicPr/>
          <p:nvPr/>
        </p:nvPicPr>
        <p:blipFill>
          <a:blip r:embed="rId1"/>
          <a:stretch/>
        </p:blipFill>
        <p:spPr>
          <a:xfrm>
            <a:off x="3862440" y="2214720"/>
            <a:ext cx="5128920" cy="448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-2541240" y="225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CPM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338760" y="166644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Durata minima;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Analisi;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Grafica.</a:t>
            </a:r>
            <a:endParaRPr/>
          </a:p>
        </p:txBody>
      </p:sp>
      <p:pic>
        <p:nvPicPr>
          <p:cNvPr id="212" name="Picture 5" descr=""/>
          <p:cNvPicPr/>
          <p:nvPr/>
        </p:nvPicPr>
        <p:blipFill>
          <a:blip r:embed="rId1"/>
          <a:stretch/>
        </p:blipFill>
        <p:spPr>
          <a:xfrm>
            <a:off x="250920" y="3284640"/>
            <a:ext cx="8746920" cy="323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-2016000" y="21600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SCHEMA ER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Modello concettuale;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5" name="Picture 4" descr=""/>
          <p:cNvPicPr/>
          <p:nvPr/>
        </p:nvPicPr>
        <p:blipFill>
          <a:blip r:embed="rId1"/>
          <a:stretch/>
        </p:blipFill>
        <p:spPr>
          <a:xfrm>
            <a:off x="971640" y="3068640"/>
            <a:ext cx="6981480" cy="343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it-IT" sz="5220">
                <a:latin typeface="Arial"/>
              </a:rPr>
              <a:t>COSTRUZIONE</a:t>
            </a:r>
            <a:endParaRPr/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2021760" y="3726360"/>
            <a:ext cx="4890240" cy="2897640"/>
          </a:xfrm>
          <a:prstGeom prst="rect">
            <a:avLst/>
          </a:prstGeom>
          <a:ln>
            <a:noFill/>
          </a:ln>
        </p:spPr>
      </p:pic>
      <p:sp>
        <p:nvSpPr>
          <p:cNvPr id="218" name="TextShape 2"/>
          <p:cNvSpPr txBox="1"/>
          <p:nvPr/>
        </p:nvSpPr>
        <p:spPr>
          <a:xfrm>
            <a:off x="482400" y="1584000"/>
            <a:ext cx="8229600" cy="239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it-IT" sz="3200">
                <a:latin typeface="Arial"/>
              </a:rPr>
              <a:t>Piccolo veicolo;</a:t>
            </a:r>
            <a:endParaRPr/>
          </a:p>
          <a:p>
            <a:r>
              <a:rPr lang="it-IT" sz="3200">
                <a:latin typeface="Arial"/>
              </a:rPr>
              <a:t>Comandato;</a:t>
            </a:r>
            <a:endParaRPr/>
          </a:p>
          <a:p>
            <a:r>
              <a:rPr lang="it-IT" sz="3200">
                <a:latin typeface="Arial"/>
              </a:rPr>
              <a:t>Trasporta carico;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50760" y="2253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FUNZIONI DEL SITO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it-IT" sz="2400" strike="noStrike">
                <a:solidFill>
                  <a:srgbClr val="000000"/>
                </a:solidFill>
                <a:latin typeface="Calibri"/>
              </a:rPr>
              <a:t>UTENTE</a:t>
            </a:r>
            <a:endParaRPr/>
          </a:p>
        </p:txBody>
      </p:sp>
      <p:sp>
        <p:nvSpPr>
          <p:cNvPr id="221" name="TextShape 3"/>
          <p:cNvSpPr txBox="1"/>
          <p:nvPr/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ORDINAZIONE;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PAGAMENTO;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ATTESA;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CONSUMAZIONE.</a:t>
            </a:r>
            <a:endParaRPr/>
          </a:p>
        </p:txBody>
      </p:sp>
      <p:sp>
        <p:nvSpPr>
          <p:cNvPr id="222" name="TextShape 4"/>
          <p:cNvSpPr txBox="1"/>
          <p:nvPr/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it-IT" sz="2400" strike="noStrike">
                <a:solidFill>
                  <a:srgbClr val="8b8b8b"/>
                </a:solidFill>
                <a:latin typeface="Calibri"/>
              </a:rPr>
              <a:t>AMMINISTRATORE</a:t>
            </a:r>
            <a:r>
              <a:rPr b="1" lang="it-IT" sz="2400" strike="noStrike">
                <a:solidFill>
                  <a:srgbClr val="8b8b8b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223" name="TextShape 5"/>
          <p:cNvSpPr txBox="1"/>
          <p:nvPr/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RICEZIONE;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AGGIORNAMENTO;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CARICAMENTO;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8b8b8b"/>
                </a:solidFill>
                <a:latin typeface="Calibri"/>
              </a:rPr>
              <a:t>AVVIO ROBOT.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