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30" r:id="rId3"/>
    <p:sldId id="333" r:id="rId4"/>
    <p:sldId id="340" r:id="rId5"/>
    <p:sldId id="342" r:id="rId6"/>
    <p:sldId id="343" r:id="rId7"/>
    <p:sldId id="344" r:id="rId8"/>
    <p:sldId id="345" r:id="rId9"/>
    <p:sldId id="339" r:id="rId10"/>
  </p:sldIdLst>
  <p:sldSz cx="12192000" cy="6858000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DC4D0D-BA7A-4155-B22C-A19B5724AE27}">
          <p14:sldIdLst>
            <p14:sldId id="326"/>
            <p14:sldId id="330"/>
            <p14:sldId id="333"/>
            <p14:sldId id="340"/>
            <p14:sldId id="342"/>
            <p14:sldId id="343"/>
            <p14:sldId id="344"/>
            <p14:sldId id="345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8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88F"/>
    <a:srgbClr val="0075B0"/>
    <a:srgbClr val="FFFF66"/>
    <a:srgbClr val="D4D6D8"/>
    <a:srgbClr val="46555F"/>
    <a:srgbClr val="FEFEFD"/>
    <a:srgbClr val="FDFEFE"/>
    <a:srgbClr val="FEFEFE"/>
    <a:srgbClr val="FEFFFE"/>
    <a:srgbClr val="FF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96486BA-2EA3-4681-8CD4-8ABC319098A3}">
  <a:tblStyle styleId="{E96486BA-2EA3-4681-8CD4-8ABC319098A3}" styleName="ams table style">
    <a:tblBg/>
    <a:wholeTbl>
      <a:tcTxStyle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Ref idx="1">
              <a:schemeClr val="bg1"/>
            </a:lnRef>
          </a:insideH>
          <a:insideV>
            <a:lnRef idx="1">
              <a:schemeClr val="bg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bg1"/>
          </a:solidFill>
        </a:fill>
      </a:tcStyle>
    </a:band1H>
    <a:band2H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Row>
      <a:tcTxStyle b="on"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11" autoAdjust="0"/>
  </p:normalViewPr>
  <p:slideViewPr>
    <p:cSldViewPr>
      <p:cViewPr>
        <p:scale>
          <a:sx n="50" d="100"/>
          <a:sy n="50" d="100"/>
        </p:scale>
        <p:origin x="1934" y="874"/>
      </p:cViewPr>
      <p:guideLst>
        <p:guide orient="horz" pos="2298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05"/>
    </p:cViewPr>
  </p:sorterViewPr>
  <p:notesViewPr>
    <p:cSldViewPr>
      <p:cViewPr varScale="1">
        <p:scale>
          <a:sx n="93" d="100"/>
          <a:sy n="93" d="100"/>
        </p:scale>
        <p:origin x="-3762" y="-1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6/26/2017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7A371-6CD5-4A64-B762-C3A540A07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00"/>
            </a:lvl1pPr>
          </a:lstStyle>
          <a:p>
            <a:r>
              <a:rPr lang="en-US" noProof="0" dirty="0" smtClean="0"/>
              <a:t>6/26/2017</a:t>
            </a:r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0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0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0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0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/>
            </a:lvl1pPr>
          </a:lstStyle>
          <a:p>
            <a:fld id="{094618EB-3A2D-4455-84BB-8FAD014273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1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27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68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7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200456" y="6021288"/>
            <a:ext cx="172819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13780" r="37190" b="51987"/>
          <a:stretch/>
        </p:blipFill>
        <p:spPr>
          <a:xfrm>
            <a:off x="5519937" y="1976268"/>
            <a:ext cx="6672740" cy="4881732"/>
          </a:xfrm>
          <a:prstGeom prst="rect">
            <a:avLst/>
          </a:prstGeom>
        </p:spPr>
      </p:pic>
      <p:sp>
        <p:nvSpPr>
          <p:cNvPr id="11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536400" y="3070800"/>
            <a:ext cx="5914800" cy="370800"/>
          </a:xfrm>
        </p:spPr>
        <p:txBody>
          <a:bodyPr lIns="90000">
            <a:spAutoFit/>
          </a:bodyPr>
          <a:lstStyle>
            <a:lvl1pPr>
              <a:defRPr sz="1800">
                <a:solidFill>
                  <a:srgbClr val="0075B0"/>
                </a:solidFill>
              </a:defRPr>
            </a:lvl1pPr>
          </a:lstStyle>
          <a:p>
            <a:r>
              <a:rPr lang="en-US" b="1" dirty="0" smtClean="0">
                <a:solidFill>
                  <a:schemeClr val="tx2"/>
                </a:solidFill>
              </a:rPr>
              <a:t>Shaping the world with sensor solutions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Headline"/>
          <p:cNvSpPr>
            <a:spLocks noGrp="1"/>
          </p:cNvSpPr>
          <p:nvPr>
            <p:ph type="body" sz="quarter" idx="10" hasCustomPrompt="1"/>
          </p:nvPr>
        </p:nvSpPr>
        <p:spPr>
          <a:xfrm>
            <a:off x="536400" y="2494800"/>
            <a:ext cx="4392000" cy="648000"/>
          </a:xfrm>
        </p:spPr>
        <p:txBody>
          <a:bodyPr lIns="90000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err="1" smtClean="0"/>
              <a:t>ams</a:t>
            </a:r>
            <a:endParaRPr lang="en-US" dirty="0"/>
          </a:p>
        </p:txBody>
      </p:sp>
      <p:sp>
        <p:nvSpPr>
          <p:cNvPr id="4" name="Bodytext"/>
          <p:cNvSpPr>
            <a:spLocks noGrp="1"/>
          </p:cNvSpPr>
          <p:nvPr>
            <p:ph type="body" sz="quarter" idx="12" hasCustomPrompt="1"/>
          </p:nvPr>
        </p:nvSpPr>
        <p:spPr>
          <a:xfrm>
            <a:off x="637200" y="5382016"/>
            <a:ext cx="3744913" cy="1071320"/>
          </a:xfrm>
        </p:spPr>
        <p:txBody>
          <a:bodyPr lIns="90000">
            <a:noAutofit/>
          </a:bodyPr>
          <a:lstStyle>
            <a:lvl1pPr>
              <a:defRPr sz="1000">
                <a:solidFill>
                  <a:srgbClr val="7D888F"/>
                </a:solidFill>
                <a:latin typeface="+mn-lt"/>
              </a:defRPr>
            </a:lvl1pPr>
          </a:lstStyle>
          <a:p>
            <a:r>
              <a:rPr lang="en-US" sz="1000" b="1" dirty="0" smtClean="0">
                <a:solidFill>
                  <a:srgbClr val="7D888F"/>
                </a:solidFill>
              </a:rPr>
              <a:t>First name Last name</a:t>
            </a:r>
            <a:br>
              <a:rPr lang="en-US" sz="1000" b="1" dirty="0" smtClean="0">
                <a:solidFill>
                  <a:srgbClr val="7D888F"/>
                </a:solidFill>
              </a:rPr>
            </a:br>
            <a:r>
              <a:rPr lang="en-US" sz="1000" b="1" dirty="0" smtClean="0">
                <a:solidFill>
                  <a:srgbClr val="7D888F"/>
                </a:solidFill>
              </a:rPr>
              <a:t>Date</a:t>
            </a:r>
            <a:endParaRPr lang="en-US" sz="1000" b="1" dirty="0">
              <a:solidFill>
                <a:srgbClr val="7D88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5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0" y="1772816"/>
            <a:ext cx="12192000" cy="525115"/>
          </a:xfrm>
          <a:prstGeom prst="rect">
            <a:avLst/>
          </a:prstGeom>
        </p:spPr>
        <p:txBody>
          <a:bodyPr lIns="0"/>
          <a:lstStyle>
            <a:lvl1pPr algn="ctr">
              <a:defRPr sz="33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38827"/>
            <a:ext cx="12192000" cy="292805"/>
          </a:xfrm>
          <a:prstGeom prst="rect">
            <a:avLst/>
          </a:prstGeom>
        </p:spPr>
        <p:txBody>
          <a:bodyPr lIns="0" tIns="0"/>
          <a:lstStyle>
            <a:lvl1pPr algn="ctr">
              <a:defRPr sz="1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subline</a:t>
            </a:r>
          </a:p>
        </p:txBody>
      </p:sp>
      <p:sp>
        <p:nvSpPr>
          <p:cNvPr id="10" name="Bodytext"/>
          <p:cNvSpPr>
            <a:spLocks noGrp="1"/>
          </p:cNvSpPr>
          <p:nvPr>
            <p:ph type="body" sz="quarter" idx="13" hasCustomPrompt="1"/>
          </p:nvPr>
        </p:nvSpPr>
        <p:spPr>
          <a:xfrm>
            <a:off x="3792000" y="3427200"/>
            <a:ext cx="4608000" cy="2092881"/>
          </a:xfrm>
        </p:spPr>
        <p:txBody>
          <a:bodyPr lIns="90000">
            <a:spAutoFit/>
          </a:bodyPr>
          <a:lstStyle>
            <a:lvl1pPr algn="ctr"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2">
                    <a:lumMod val="9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1"/>
            <a:r>
              <a:rPr lang="en-US" dirty="0" smtClean="0"/>
              <a:t>Topic #1</a:t>
            </a:r>
          </a:p>
          <a:p>
            <a:pPr lvl="1"/>
            <a:r>
              <a:rPr lang="en-US" dirty="0" smtClean="0"/>
              <a:t>Topic #2</a:t>
            </a:r>
          </a:p>
          <a:p>
            <a:pPr lvl="1"/>
            <a:r>
              <a:rPr lang="en-US" dirty="0" smtClean="0"/>
              <a:t>Topic #3</a:t>
            </a:r>
          </a:p>
          <a:p>
            <a:pPr lvl="1"/>
            <a:r>
              <a:rPr lang="en-US" dirty="0" smtClean="0"/>
              <a:t>Topic #4</a:t>
            </a:r>
          </a:p>
          <a:p>
            <a:pPr lvl="1"/>
            <a:r>
              <a:rPr lang="en-US" dirty="0" smtClean="0"/>
              <a:t>Topic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0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159552" cy="685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759825" y="1628775"/>
            <a:ext cx="2841625" cy="3890963"/>
          </a:xfrm>
          <a:prstGeom prst="rect">
            <a:avLst/>
          </a:prstGeom>
        </p:spPr>
        <p:txBody>
          <a:bodyPr anchor="ctr"/>
          <a:lstStyle>
            <a:lvl1pPr algn="ctr"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 smtClean="0"/>
              <a:t>Add a chapter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noProof="1">
              <a:solidFill>
                <a:srgbClr val="4655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4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942751"/>
            <a:ext cx="9336162" cy="322085"/>
          </a:xfrm>
          <a:prstGeom prst="rect">
            <a:avLst/>
          </a:prstGeom>
        </p:spPr>
        <p:txBody>
          <a:bodyPr lIns="0" tIns="0"/>
          <a:lstStyle>
            <a:lvl1pPr>
              <a:defRPr sz="1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subline</a:t>
            </a:r>
          </a:p>
        </p:txBody>
      </p:sp>
      <p:sp>
        <p:nvSpPr>
          <p:cNvPr id="8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3" name="Bodytext"/>
          <p:cNvSpPr>
            <a:spLocks noGrp="1"/>
          </p:cNvSpPr>
          <p:nvPr>
            <p:ph sz="quarter" idx="14" hasCustomPrompt="1"/>
          </p:nvPr>
        </p:nvSpPr>
        <p:spPr>
          <a:xfrm>
            <a:off x="576263" y="1555200"/>
            <a:ext cx="11026800" cy="48240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8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/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text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557338"/>
            <a:ext cx="8400058" cy="2375718"/>
          </a:xfrm>
          <a:prstGeom prst="rect">
            <a:avLst/>
          </a:prstGeom>
          <a:noFill/>
        </p:spPr>
        <p:txBody>
          <a:bodyPr lIns="0"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spcBef>
                <a:spcPts val="360"/>
              </a:spcBef>
              <a:defRPr sz="1600"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576262" y="1557338"/>
            <a:ext cx="2519362" cy="2376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4006032"/>
            <a:ext cx="8400058" cy="2375718"/>
          </a:xfrm>
          <a:prstGeom prst="rect">
            <a:avLst/>
          </a:prstGeom>
          <a:noFill/>
        </p:spPr>
        <p:txBody>
          <a:bodyPr l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spcBef>
                <a:spcPts val="360"/>
              </a:spcBef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576262" y="4006032"/>
            <a:ext cx="2519362" cy="23762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</a:p>
        </p:txBody>
      </p:sp>
      <p:sp>
        <p:nvSpPr>
          <p:cNvPr id="12" name="Headline"/>
          <p:cNvSpPr>
            <a:spLocks noGrp="1"/>
          </p:cNvSpPr>
          <p:nvPr>
            <p:ph type="title" hasCustomPrompt="1"/>
          </p:nvPr>
        </p:nvSpPr>
        <p:spPr>
          <a:xfrm>
            <a:off x="576262" y="365125"/>
            <a:ext cx="9336162" cy="577627"/>
          </a:xfrm>
          <a:prstGeom prst="rect">
            <a:avLst/>
          </a:prstGeom>
        </p:spPr>
        <p:txBody>
          <a:bodyPr lIns="0"/>
          <a:lstStyle>
            <a:lvl1pPr>
              <a:defRPr sz="33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942751"/>
            <a:ext cx="9336162" cy="322085"/>
          </a:xfrm>
          <a:prstGeom prst="rect">
            <a:avLst/>
          </a:prstGeom>
        </p:spPr>
        <p:txBody>
          <a:bodyPr lIns="0" tIns="0"/>
          <a:lstStyle>
            <a:lvl1pPr>
              <a:defRPr sz="1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subline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noProof="1">
              <a:solidFill>
                <a:srgbClr val="4655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6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576262" y="1557338"/>
            <a:ext cx="2519362" cy="23762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576262" y="4006032"/>
            <a:ext cx="2519362" cy="23762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</a:p>
        </p:txBody>
      </p:sp>
      <p:sp>
        <p:nvSpPr>
          <p:cNvPr id="12" name="Headline"/>
          <p:cNvSpPr>
            <a:spLocks noGrp="1"/>
          </p:cNvSpPr>
          <p:nvPr>
            <p:ph type="title" hasCustomPrompt="1"/>
          </p:nvPr>
        </p:nvSpPr>
        <p:spPr>
          <a:xfrm>
            <a:off x="576262" y="365125"/>
            <a:ext cx="9336162" cy="577627"/>
          </a:xfrm>
          <a:prstGeom prst="rect">
            <a:avLst/>
          </a:prstGeom>
        </p:spPr>
        <p:txBody>
          <a:bodyPr lIns="0"/>
          <a:lstStyle>
            <a:lvl1pPr>
              <a:defRPr sz="33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942751"/>
            <a:ext cx="9336162" cy="322085"/>
          </a:xfrm>
          <a:prstGeom prst="rect">
            <a:avLst/>
          </a:prstGeom>
        </p:spPr>
        <p:txBody>
          <a:bodyPr lIns="0" tIns="0"/>
          <a:lstStyle>
            <a:lvl1pPr>
              <a:defRPr sz="1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subline</a:t>
            </a:r>
            <a:endParaRPr lang="en-US" noProof="0" dirty="0"/>
          </a:p>
        </p:txBody>
      </p:sp>
      <p:sp>
        <p:nvSpPr>
          <p:cNvPr id="15" name="Bodytext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1557338"/>
            <a:ext cx="8400058" cy="4824412"/>
          </a:xfrm>
          <a:prstGeom prst="rect">
            <a:avLst/>
          </a:prstGeom>
          <a:noFill/>
        </p:spPr>
        <p:txBody>
          <a:bodyPr l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noProof="1">
              <a:solidFill>
                <a:srgbClr val="4655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/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576262" y="1561976"/>
            <a:ext cx="3503514" cy="23762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</a:p>
        </p:txBody>
      </p:sp>
      <p:sp>
        <p:nvSpPr>
          <p:cNvPr id="8" name="Bodytext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2" y="4077618"/>
            <a:ext cx="3503514" cy="2159694"/>
          </a:xfrm>
          <a:prstGeom prst="rect">
            <a:avLst/>
          </a:prstGeom>
          <a:noFill/>
        </p:spPr>
        <p:txBody>
          <a:bodyPr l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spcBef>
                <a:spcPts val="360"/>
              </a:spcBef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8112224" y="1561976"/>
            <a:ext cx="3503514" cy="23762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</a:p>
        </p:txBody>
      </p:sp>
      <p:sp>
        <p:nvSpPr>
          <p:cNvPr id="12" name="Headline"/>
          <p:cNvSpPr>
            <a:spLocks noGrp="1"/>
          </p:cNvSpPr>
          <p:nvPr>
            <p:ph type="title" hasCustomPrompt="1"/>
          </p:nvPr>
        </p:nvSpPr>
        <p:spPr>
          <a:xfrm>
            <a:off x="576262" y="365125"/>
            <a:ext cx="9336162" cy="577627"/>
          </a:xfrm>
          <a:prstGeom prst="rect">
            <a:avLst/>
          </a:prstGeom>
        </p:spPr>
        <p:txBody>
          <a:bodyPr lIns="0"/>
          <a:lstStyle>
            <a:lvl1pPr>
              <a:defRPr sz="33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942751"/>
            <a:ext cx="9336162" cy="322085"/>
          </a:xfrm>
          <a:prstGeom prst="rect">
            <a:avLst/>
          </a:prstGeom>
        </p:spPr>
        <p:txBody>
          <a:bodyPr lIns="0" tIns="0"/>
          <a:lstStyle>
            <a:lvl1pPr>
              <a:defRPr sz="1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subline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67808" y="4077072"/>
            <a:ext cx="3503514" cy="2159694"/>
          </a:xfrm>
          <a:prstGeom prst="rect">
            <a:avLst/>
          </a:prstGeom>
          <a:noFill/>
        </p:spPr>
        <p:txBody>
          <a:bodyPr l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spcBef>
                <a:spcPts val="360"/>
              </a:spcBef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112224" y="4077618"/>
            <a:ext cx="3503514" cy="2159694"/>
          </a:xfrm>
          <a:prstGeom prst="rect">
            <a:avLst/>
          </a:prstGeom>
          <a:noFill/>
        </p:spPr>
        <p:txBody>
          <a:bodyPr l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spcBef>
                <a:spcPts val="360"/>
              </a:spcBef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2" hasCustomPrompt="1"/>
          </p:nvPr>
        </p:nvSpPr>
        <p:spPr>
          <a:xfrm>
            <a:off x="4367808" y="1556792"/>
            <a:ext cx="3503514" cy="23762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4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text"/>
          <p:cNvSpPr>
            <a:spLocks noGrp="1"/>
          </p:cNvSpPr>
          <p:nvPr>
            <p:ph sz="quarter" idx="19" hasCustomPrompt="1"/>
          </p:nvPr>
        </p:nvSpPr>
        <p:spPr>
          <a:xfrm>
            <a:off x="576262" y="1557338"/>
            <a:ext cx="5447730" cy="4824412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156881" y="1557338"/>
            <a:ext cx="5447730" cy="4824412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Headline"/>
          <p:cNvSpPr>
            <a:spLocks noGrp="1"/>
          </p:cNvSpPr>
          <p:nvPr>
            <p:ph type="title" hasCustomPrompt="1"/>
          </p:nvPr>
        </p:nvSpPr>
        <p:spPr>
          <a:xfrm>
            <a:off x="576262" y="365125"/>
            <a:ext cx="9336162" cy="577627"/>
          </a:xfrm>
          <a:prstGeom prst="rect">
            <a:avLst/>
          </a:prstGeom>
        </p:spPr>
        <p:txBody>
          <a:bodyPr lIns="0"/>
          <a:lstStyle>
            <a:lvl1pPr>
              <a:defRPr sz="33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line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942751"/>
            <a:ext cx="9336162" cy="322085"/>
          </a:xfrm>
          <a:prstGeom prst="rect">
            <a:avLst/>
          </a:prstGeom>
        </p:spPr>
        <p:txBody>
          <a:bodyPr lIns="0" tIns="0"/>
          <a:lstStyle>
            <a:lvl1pPr>
              <a:defRPr sz="1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add subline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noProof="1">
              <a:solidFill>
                <a:srgbClr val="4655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(stat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-8748" b="8748"/>
          <a:stretch/>
        </p:blipFill>
        <p:spPr>
          <a:xfrm>
            <a:off x="2135560" y="836712"/>
            <a:ext cx="4716016" cy="4907810"/>
          </a:xfrm>
          <a:prstGeom prst="rect">
            <a:avLst/>
          </a:prstGeom>
        </p:spPr>
      </p:pic>
      <p:sp>
        <p:nvSpPr>
          <p:cNvPr id="3" name="Textplatzhalter 2"/>
          <p:cNvSpPr txBox="1">
            <a:spLocks/>
          </p:cNvSpPr>
          <p:nvPr userDrawn="1"/>
        </p:nvSpPr>
        <p:spPr>
          <a:xfrm>
            <a:off x="6504082" y="2636912"/>
            <a:ext cx="3563028" cy="47835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▪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000" b="1" dirty="0" smtClean="0">
                <a:solidFill>
                  <a:schemeClr val="tx2"/>
                </a:solidFill>
              </a:rPr>
              <a:t>Thank you!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" name="Textplatzhalter 2"/>
          <p:cNvSpPr txBox="1">
            <a:spLocks/>
          </p:cNvSpPr>
          <p:nvPr userDrawn="1"/>
        </p:nvSpPr>
        <p:spPr>
          <a:xfrm>
            <a:off x="6600056" y="3457575"/>
            <a:ext cx="2016224" cy="47835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▪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Please visit our website 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www.ams.com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5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65" y="476672"/>
            <a:ext cx="1363451" cy="568105"/>
          </a:xfrm>
          <a:prstGeom prst="rect">
            <a:avLst/>
          </a:prstGeom>
        </p:spPr>
      </p:pic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576000" y="1555200"/>
            <a:ext cx="11026800" cy="4824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First level</a:t>
            </a:r>
          </a:p>
          <a:p>
            <a:pPr lvl="2"/>
            <a:r>
              <a:rPr lang="en-US" noProof="0" dirty="0" smtClean="0"/>
              <a:t>Second level</a:t>
            </a:r>
          </a:p>
          <a:p>
            <a:pPr lvl="3"/>
            <a:r>
              <a:rPr lang="en-US" noProof="0" dirty="0" smtClean="0"/>
              <a:t>Third level</a:t>
            </a:r>
          </a:p>
          <a:p>
            <a:pPr lvl="4"/>
            <a:r>
              <a:rPr lang="en-US" noProof="0" dirty="0" smtClean="0"/>
              <a:t>Fourth level</a:t>
            </a:r>
          </a:p>
          <a:p>
            <a:pPr lvl="5"/>
            <a:r>
              <a:rPr lang="en-US" noProof="0" dirty="0" smtClean="0"/>
              <a:t>Fifth level</a:t>
            </a:r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457200" y="6382800"/>
            <a:ext cx="2160000" cy="338554"/>
          </a:xfrm>
          <a:prstGeom prst="rect">
            <a:avLst/>
          </a:prstGeom>
        </p:spPr>
        <p:txBody>
          <a:bodyPr vert="horz" lIns="91440" tIns="45720" rIns="0" bIns="45720" rtlCol="0" anchor="t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‹Nr.›</a:t>
            </a:r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6" name="Headline"/>
          <p:cNvSpPr>
            <a:spLocks noGrp="1"/>
          </p:cNvSpPr>
          <p:nvPr>
            <p:ph type="title"/>
          </p:nvPr>
        </p:nvSpPr>
        <p:spPr>
          <a:xfrm>
            <a:off x="576000" y="365125"/>
            <a:ext cx="9334800" cy="579600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4" r:id="rId3"/>
    <p:sldLayoutId id="2147483654" r:id="rId4"/>
    <p:sldLayoutId id="2147483655" r:id="rId5"/>
    <p:sldLayoutId id="2147483676" r:id="rId6"/>
    <p:sldLayoutId id="2147483680" r:id="rId7"/>
    <p:sldLayoutId id="2147483677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3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5pPr eaLnBrk="1" hangingPunct="1">
        <a:defRPr/>
      </a:lvl5pPr>
    </p:titleStyle>
    <p:bodyStyle>
      <a:lvl1pPr marL="0" indent="0" algn="l" defTabSz="914400" rtl="0" eaLnBrk="1" latinLnBrk="0" hangingPunct="1">
        <a:spcBef>
          <a:spcPts val="360"/>
        </a:spcBef>
        <a:buFont typeface="Arial" panose="020B0604020202020204" pitchFamily="34" charset="0"/>
        <a:buNone/>
        <a:defRPr sz="1600" b="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68000" indent="-285750" algn="l" defTabSz="914400" rtl="0" eaLnBrk="1" latinLnBrk="0" hangingPunct="1">
        <a:spcBef>
          <a:spcPts val="36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48000" indent="-284400" algn="l" defTabSz="914400" rtl="0" eaLnBrk="1" latinLnBrk="0" hangingPunct="1">
        <a:spcBef>
          <a:spcPts val="360"/>
        </a:spcBef>
        <a:buClr>
          <a:schemeClr val="tx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828000" indent="-284400" algn="l" defTabSz="914400" rtl="0" eaLnBrk="1" latinLnBrk="0" hangingPunct="1">
        <a:spcBef>
          <a:spcPts val="360"/>
        </a:spcBef>
        <a:buClr>
          <a:schemeClr val="tx2"/>
        </a:buClr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08000" indent="-284400" algn="l" defTabSz="914400" rtl="0" eaLnBrk="1" latinLnBrk="0" hangingPunct="1">
        <a:spcBef>
          <a:spcPts val="360"/>
        </a:spcBef>
        <a:buClr>
          <a:schemeClr val="tx2"/>
        </a:buClr>
        <a:buSzPct val="100000"/>
        <a:buFont typeface="Arial" panose="020B0604020202020204" pitchFamily="34" charset="0"/>
        <a:buChar char="▪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188000" indent="-284400" algn="l" defTabSz="914400" rtl="0" eaLnBrk="1" latinLnBrk="0" hangingPunct="1">
        <a:spcBef>
          <a:spcPts val="360"/>
        </a:spcBef>
        <a:buClr>
          <a:schemeClr val="tx2"/>
        </a:buClr>
        <a:buFont typeface="Arial" panose="020B0604020202020204" pitchFamily="34" charset="0"/>
        <a:buChar char="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84400" algn="l" defTabSz="914400" rtl="0" eaLnBrk="1" latinLnBrk="0" hangingPunct="1">
        <a:spcBef>
          <a:spcPct val="36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84400" algn="l" defTabSz="914400" rtl="0" eaLnBrk="1" latinLnBrk="0" hangingPunct="1">
        <a:spcBef>
          <a:spcPct val="36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84400" algn="l" defTabSz="914400" rtl="0" eaLnBrk="1" latinLnBrk="0" hangingPunct="1">
        <a:spcBef>
          <a:spcPct val="36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spcBef>
          <a:spcPts val="360"/>
        </a:spcBef>
        <a:buNone/>
        <a:defRPr sz="1600" b="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68000" indent="-285750" algn="l" defTabSz="914400" rtl="0" eaLnBrk="1" latinLnBrk="0" hangingPunct="1">
        <a:spcBef>
          <a:spcPts val="36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48000" indent="-284400" algn="l" defTabSz="914400" rtl="0" eaLnBrk="1" latinLnBrk="0" hangingPunct="1">
        <a:spcBef>
          <a:spcPts val="360"/>
        </a:spcBef>
        <a:buClr>
          <a:schemeClr val="tx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828000" indent="-284400" algn="l" defTabSz="914400" rtl="0" eaLnBrk="1" latinLnBrk="0" hangingPunct="1">
        <a:spcBef>
          <a:spcPts val="360"/>
        </a:spcBef>
        <a:buClr>
          <a:schemeClr val="tx2"/>
        </a:buClr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08000" indent="-284400" algn="l" defTabSz="914400" rtl="0" eaLnBrk="1" latinLnBrk="0" hangingPunct="1">
        <a:spcBef>
          <a:spcPts val="36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188000" indent="-284400" algn="l" defTabSz="914400" rtl="0" eaLnBrk="1" latinLnBrk="0" hangingPunct="1">
        <a:spcBef>
          <a:spcPts val="360"/>
        </a:spcBef>
        <a:buClr>
          <a:schemeClr val="tx2"/>
        </a:buClr>
        <a:buFont typeface="Courier New" panose="02070309020205020404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84400" algn="l" defTabSz="914400" rtl="0" eaLnBrk="1" latinLnBrk="0" hangingPunct="1">
        <a:spcBef>
          <a:spcPct val="36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84400" algn="l" defTabSz="914400" rtl="0" eaLnBrk="1" latinLnBrk="0" hangingPunct="1">
        <a:spcBef>
          <a:spcPct val="36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84400" algn="l" defTabSz="914400" rtl="0" eaLnBrk="1" latinLnBrk="0" hangingPunct="1">
        <a:spcBef>
          <a:spcPct val="36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20" userDrawn="1">
          <p15:clr>
            <a:srgbClr val="F26B43"/>
          </p15:clr>
        </p15:guide>
        <p15:guide id="2" pos="7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Suggested Workflow and Program Features</a:t>
            </a:r>
            <a:endParaRPr lang="en-US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10"/>
          </p:nvPr>
        </p:nvSpPr>
        <p:spPr>
          <a:xfrm>
            <a:off x="536400" y="2494801"/>
            <a:ext cx="6093000" cy="576000"/>
          </a:xfrm>
        </p:spPr>
        <p:txBody>
          <a:bodyPr/>
          <a:lstStyle/>
          <a:p>
            <a:r>
              <a:rPr lang="en-US" dirty="0" smtClean="0"/>
              <a:t>Reliability Plotting Program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Evan Chong</a:t>
            </a:r>
          </a:p>
          <a:p>
            <a:r>
              <a:rPr lang="de-DE" dirty="0" smtClean="0"/>
              <a:t>25 April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6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76263" y="944725"/>
            <a:ext cx="11026800" cy="5434475"/>
          </a:xfrm>
        </p:spPr>
        <p:txBody>
          <a:bodyPr/>
          <a:lstStyle/>
          <a:p>
            <a:r>
              <a:rPr lang="de-DE" dirty="0" err="1" smtClean="0"/>
              <a:t>Currently</a:t>
            </a:r>
            <a:r>
              <a:rPr lang="de-DE" dirty="0" smtClean="0"/>
              <a:t>, Drift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Excel. </a:t>
            </a: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form </a:t>
            </a:r>
            <a:r>
              <a:rPr lang="de-DE" dirty="0" err="1" smtClean="0"/>
              <a:t>of</a:t>
            </a:r>
            <a:r>
              <a:rPr lang="de-DE" dirty="0" smtClean="0"/>
              <a:t> CSV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formats</a:t>
            </a:r>
            <a:r>
              <a:rPr lang="de-DE" dirty="0" smtClean="0"/>
              <a:t> (different </a:t>
            </a:r>
            <a:r>
              <a:rPr lang="de-DE" dirty="0" err="1" smtClean="0"/>
              <a:t>headers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RTO </a:t>
            </a:r>
            <a:r>
              <a:rPr lang="de-DE" dirty="0" err="1" smtClean="0"/>
              <a:t>boards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singular</a:t>
            </a:r>
            <a:r>
              <a:rPr lang="de-DE" dirty="0" smtClean="0"/>
              <a:t> SNs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retests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Plotting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r>
              <a:rPr lang="de-DE" dirty="0" smtClean="0"/>
              <a:t> Engineers at AMS </a:t>
            </a:r>
            <a:r>
              <a:rPr lang="de-DE" dirty="0" err="1" smtClean="0"/>
              <a:t>Tampines</a:t>
            </a:r>
            <a:r>
              <a:rPr lang="de-DE" dirty="0" smtClean="0"/>
              <a:t> a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Raw</a:t>
            </a:r>
            <a:r>
              <a:rPr lang="de-DE" dirty="0" smtClean="0"/>
              <a:t> CSV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RTO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CSV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`</a:t>
            </a:r>
            <a:r>
              <a:rPr lang="de-DE" dirty="0" err="1" smtClean="0"/>
              <a:t>database</a:t>
            </a:r>
            <a:r>
              <a:rPr lang="de-DE" dirty="0" smtClean="0"/>
              <a:t>` </a:t>
            </a:r>
            <a:r>
              <a:rPr lang="de-DE" dirty="0" err="1" smtClean="0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Batch Drift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Interactive Plot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monitoring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Batch Boxplot Generation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US" sz="800" noProof="1">
              <a:solidFill>
                <a:srgbClr val="46555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6" y="1752600"/>
            <a:ext cx="6981674" cy="14278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474720" y="2057400"/>
            <a:ext cx="4026072" cy="18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67600" y="1777425"/>
            <a:ext cx="172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NFT Measurement 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for SN25 at 167Hrs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46328" y="2743200"/>
            <a:ext cx="4026072" cy="18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24049" y="2438400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NFT Measurement 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for Entire Board at 168Hrs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14155"/>
            <a:ext cx="4572000" cy="3497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Proposed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User Interface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8752115" y="4038601"/>
            <a:ext cx="2776538" cy="68580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36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8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2. Batch </a:t>
            </a:r>
            <a:r>
              <a:rPr lang="de-DE" dirty="0"/>
              <a:t>Drift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pPr algn="ctr"/>
            <a:r>
              <a:rPr lang="de-DE" sz="1400" dirty="0" err="1" smtClean="0">
                <a:solidFill>
                  <a:schemeClr val="accent5"/>
                </a:solidFill>
              </a:rPr>
              <a:t>Invokes</a:t>
            </a:r>
            <a:r>
              <a:rPr lang="de-DE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drift_calculation</a:t>
            </a:r>
            <a:r>
              <a:rPr lang="en-US" sz="1400" dirty="0">
                <a:solidFill>
                  <a:schemeClr val="accent5"/>
                </a:solidFill>
              </a:rPr>
              <a:t>()</a:t>
            </a:r>
          </a:p>
          <a:p>
            <a:pPr algn="ctr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Inhaltsplatzhalter 7"/>
          <p:cNvSpPr txBox="1">
            <a:spLocks/>
          </p:cNvSpPr>
          <p:nvPr/>
        </p:nvSpPr>
        <p:spPr>
          <a:xfrm>
            <a:off x="8752115" y="5124450"/>
            <a:ext cx="2776538" cy="66675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36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8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4. Batch Plot </a:t>
            </a:r>
            <a:r>
              <a:rPr lang="de-DE" dirty="0" err="1" smtClean="0"/>
              <a:t>Saving</a:t>
            </a:r>
            <a:endParaRPr lang="de-DE" dirty="0" smtClean="0"/>
          </a:p>
          <a:p>
            <a:pPr algn="ctr"/>
            <a:r>
              <a:rPr lang="de-DE" sz="1400" dirty="0" err="1" smtClean="0">
                <a:solidFill>
                  <a:schemeClr val="accent5"/>
                </a:solidFill>
              </a:rPr>
              <a:t>Invokes</a:t>
            </a:r>
            <a:r>
              <a:rPr lang="de-DE" sz="1400" dirty="0" smtClean="0">
                <a:solidFill>
                  <a:schemeClr val="accent5"/>
                </a:solidFill>
              </a:rPr>
              <a:t> </a:t>
            </a:r>
            <a:r>
              <a:rPr lang="de-DE" sz="1400" dirty="0" err="1" smtClean="0">
                <a:solidFill>
                  <a:schemeClr val="accent5"/>
                </a:solidFill>
              </a:rPr>
              <a:t>folder_save_img</a:t>
            </a:r>
            <a:r>
              <a:rPr lang="de-DE" sz="1400" dirty="0" smtClean="0">
                <a:solidFill>
                  <a:schemeClr val="accent5"/>
                </a:solidFill>
              </a:rPr>
              <a:t>()</a:t>
            </a:r>
            <a:endParaRPr lang="de-DE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Inhaltsplatzhalter 7"/>
          <p:cNvSpPr txBox="1">
            <a:spLocks/>
          </p:cNvSpPr>
          <p:nvPr/>
        </p:nvSpPr>
        <p:spPr>
          <a:xfrm>
            <a:off x="595856" y="4038601"/>
            <a:ext cx="2844029" cy="68580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36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8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1. Database File </a:t>
            </a:r>
            <a:r>
              <a:rPr lang="de-DE" dirty="0" err="1" smtClean="0"/>
              <a:t>Compilation</a:t>
            </a:r>
            <a:endParaRPr lang="de-DE" dirty="0" smtClean="0"/>
          </a:p>
          <a:p>
            <a:pPr algn="ctr"/>
            <a:r>
              <a:rPr lang="de-DE" sz="1400" dirty="0" err="1" smtClean="0">
                <a:solidFill>
                  <a:schemeClr val="accent5"/>
                </a:solidFill>
              </a:rPr>
              <a:t>Invokes</a:t>
            </a:r>
            <a:r>
              <a:rPr lang="de-DE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err="1" smtClean="0">
                <a:solidFill>
                  <a:schemeClr val="accent5"/>
                </a:solidFill>
              </a:rPr>
              <a:t>build_database</a:t>
            </a:r>
            <a:r>
              <a:rPr lang="en-US" sz="1400" dirty="0">
                <a:solidFill>
                  <a:schemeClr val="accent5"/>
                </a:solidFill>
              </a:rPr>
              <a:t>()</a:t>
            </a:r>
          </a:p>
          <a:p>
            <a:pPr algn="ctr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9"/>
          </p:nvPr>
        </p:nvSpPr>
        <p:spPr>
          <a:xfrm>
            <a:off x="576262" y="1112870"/>
            <a:ext cx="11040938" cy="1554129"/>
          </a:xfrm>
        </p:spPr>
        <p:txBody>
          <a:bodyPr/>
          <a:lstStyle/>
          <a:p>
            <a:r>
              <a:rPr lang="en-US" dirty="0" smtClean="0"/>
              <a:t>The proposed user interface is as shown below. In the user interface there are four buttons to execute tasks as labeled and one ‘Task Progress’ bar to indicate task progress.</a:t>
            </a:r>
          </a:p>
          <a:p>
            <a:endParaRPr lang="en-US" dirty="0"/>
          </a:p>
          <a:p>
            <a:r>
              <a:rPr lang="en-US" dirty="0" smtClean="0"/>
              <a:t>Each button invokes a helper function to execute the task described by the label. The manner of execution will be explained for each function in the subsequent slides.</a:t>
            </a:r>
            <a:endParaRPr lang="en-US" dirty="0"/>
          </a:p>
        </p:txBody>
      </p:sp>
      <p:sp>
        <p:nvSpPr>
          <p:cNvPr id="14" name="Inhaltsplatzhalter 7"/>
          <p:cNvSpPr txBox="1">
            <a:spLocks/>
          </p:cNvSpPr>
          <p:nvPr/>
        </p:nvSpPr>
        <p:spPr>
          <a:xfrm>
            <a:off x="595855" y="5124450"/>
            <a:ext cx="2844029" cy="66675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36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88000" indent="-284400" algn="l" defTabSz="914400" rtl="0" eaLnBrk="1" latinLnBrk="0" hangingPunct="1">
              <a:spcBef>
                <a:spcPts val="360"/>
              </a:spcBef>
              <a:buClr>
                <a:schemeClr val="tx2"/>
              </a:buClr>
              <a:buFont typeface="Arial" panose="020B0604020202020204" pitchFamily="34" charset="0"/>
              <a:buChar char="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84400" algn="l" defTabSz="914400" rtl="0" eaLnBrk="1" latinLnBrk="0" hangingPunct="1">
              <a:spcBef>
                <a:spcPct val="36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3. Interactive </a:t>
            </a:r>
            <a:r>
              <a:rPr lang="de-DE" dirty="0" err="1" smtClean="0"/>
              <a:t>Plotting</a:t>
            </a:r>
            <a:endParaRPr lang="de-DE" dirty="0" smtClean="0"/>
          </a:p>
          <a:p>
            <a:pPr algn="ctr"/>
            <a:r>
              <a:rPr lang="de-DE" sz="1400" dirty="0" err="1" smtClean="0">
                <a:solidFill>
                  <a:schemeClr val="accent5"/>
                </a:solidFill>
              </a:rPr>
              <a:t>Invokes</a:t>
            </a:r>
            <a:r>
              <a:rPr lang="de-DE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err="1" smtClean="0">
                <a:solidFill>
                  <a:schemeClr val="accent5"/>
                </a:solidFill>
              </a:rPr>
              <a:t>file_plot_interactive</a:t>
            </a:r>
            <a:r>
              <a:rPr lang="en-US" sz="1400" dirty="0">
                <a:solidFill>
                  <a:schemeClr val="accent5"/>
                </a:solidFill>
              </a:rPr>
              <a:t>()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4433751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539115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57455" y="44435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44393" y="5371555"/>
            <a:ext cx="622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5"/>
                </a:solidFill>
              </a:rPr>
              <a:t>Invokes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build_database</a:t>
            </a:r>
            <a:r>
              <a:rPr lang="en-US" dirty="0">
                <a:solidFill>
                  <a:schemeClr val="accent5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Button 1: Database </a:t>
            </a:r>
            <a:r>
              <a:rPr lang="de-DE" dirty="0"/>
              <a:t>File </a:t>
            </a:r>
            <a:r>
              <a:rPr lang="de-DE" dirty="0" err="1" smtClean="0"/>
              <a:t>Compilation</a:t>
            </a:r>
            <a:r>
              <a:rPr lang="de-DE" dirty="0" smtClean="0"/>
              <a:t>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this button is pressed, a file dialogue appears. The user is intended to select the RTO folder in the shared </a:t>
            </a:r>
            <a:r>
              <a:rPr lang="en-US" dirty="0" err="1" smtClean="0"/>
              <a:t>Rel</a:t>
            </a:r>
            <a:r>
              <a:rPr lang="en-US" dirty="0" smtClean="0"/>
              <a:t> folder for which the user wants to create a compiled database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then looks through the folder and groups files by the </a:t>
            </a:r>
            <a:r>
              <a:rPr lang="en-US" b="1" dirty="0" err="1"/>
              <a:t>stress_test</a:t>
            </a:r>
            <a:r>
              <a:rPr lang="en-US" dirty="0"/>
              <a:t> keywords </a:t>
            </a:r>
            <a:r>
              <a:rPr lang="en-US" dirty="0">
                <a:solidFill>
                  <a:schemeClr val="accent5"/>
                </a:solidFill>
              </a:rPr>
              <a:t>'HTOL, THB, TH, TC, HSTL'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followed </a:t>
            </a:r>
            <a:r>
              <a:rPr lang="en-US" dirty="0"/>
              <a:t>by the </a:t>
            </a:r>
            <a:r>
              <a:rPr lang="en-US" b="1" dirty="0" err="1"/>
              <a:t>measurement_type</a:t>
            </a:r>
            <a:r>
              <a:rPr lang="en-US" dirty="0"/>
              <a:t> keywords </a:t>
            </a:r>
            <a:r>
              <a:rPr lang="en-US" dirty="0">
                <a:solidFill>
                  <a:schemeClr val="accent5"/>
                </a:solidFill>
              </a:rPr>
              <a:t>'NFT, LIV, FFT</a:t>
            </a:r>
            <a:r>
              <a:rPr lang="en-US" dirty="0" smtClean="0">
                <a:solidFill>
                  <a:schemeClr val="accent5"/>
                </a:solidFill>
              </a:rPr>
              <a:t>'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name is used to identify the cycle time for the file. </a:t>
            </a:r>
            <a:r>
              <a:rPr lang="en-US" dirty="0" err="1" smtClean="0"/>
              <a:t>ie</a:t>
            </a:r>
            <a:r>
              <a:rPr lang="en-US" dirty="0" smtClean="0"/>
              <a:t>. ‘RTO-4149_</a:t>
            </a:r>
            <a:r>
              <a:rPr lang="en-US" dirty="0" smtClean="0">
                <a:solidFill>
                  <a:schemeClr val="accent3"/>
                </a:solidFill>
              </a:rPr>
              <a:t>168</a:t>
            </a:r>
            <a:r>
              <a:rPr lang="en-US" dirty="0" smtClean="0"/>
              <a:t>C_NFT.csv’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there are any files that are singular SN measurements, </a:t>
            </a:r>
            <a:r>
              <a:rPr lang="en-US" dirty="0" smtClean="0"/>
              <a:t>the values in these files will </a:t>
            </a:r>
            <a:r>
              <a:rPr lang="en-US" i="1" dirty="0"/>
              <a:t>replace any older measurements made</a:t>
            </a:r>
            <a:r>
              <a:rPr lang="en-US" dirty="0"/>
              <a:t> (based on measurement </a:t>
            </a:r>
            <a:r>
              <a:rPr lang="en-US" dirty="0" smtClean="0"/>
              <a:t>time/date)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any files are excel files, sheets with sheet names from 0 - 1000 will </a:t>
            </a:r>
            <a:r>
              <a:rPr lang="en-US" dirty="0" smtClean="0"/>
              <a:t>be processed </a:t>
            </a:r>
            <a:r>
              <a:rPr lang="en-US" dirty="0"/>
              <a:t>into the dataset with empty sheets being </a:t>
            </a:r>
            <a:r>
              <a:rPr lang="en-US" dirty="0" smtClean="0"/>
              <a:t>ignored.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is saved in .csv files stored in the same folder with the following directory structure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[Reliability Public Folder] </a:t>
            </a:r>
            <a:r>
              <a:rPr lang="en-US" dirty="0"/>
              <a:t>&gt; [RTO Number] &gt; [</a:t>
            </a:r>
            <a:r>
              <a:rPr lang="en-US" dirty="0" err="1"/>
              <a:t>Stress_Test</a:t>
            </a:r>
            <a:r>
              <a:rPr lang="en-US" dirty="0"/>
              <a:t>] &gt; </a:t>
            </a:r>
            <a:r>
              <a:rPr lang="en-US" dirty="0" smtClean="0"/>
              <a:t>[</a:t>
            </a:r>
            <a:r>
              <a:rPr lang="en-US" dirty="0" err="1" smtClean="0"/>
              <a:t>DataBaseFile</a:t>
            </a:r>
            <a:r>
              <a:rPr lang="en-US" dirty="0" smtClean="0"/>
              <a:t>].csv'.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example of this directory structure would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‘/Reliability/Public/</a:t>
            </a:r>
            <a:r>
              <a:rPr lang="en-US" dirty="0" err="1" smtClean="0">
                <a:solidFill>
                  <a:schemeClr val="accent5"/>
                </a:solidFill>
              </a:rPr>
              <a:t>Datalogs</a:t>
            </a:r>
            <a:r>
              <a:rPr lang="en-US" dirty="0" smtClean="0">
                <a:solidFill>
                  <a:schemeClr val="accent5"/>
                </a:solidFill>
              </a:rPr>
              <a:t>/RTO-4149/HTSL/RTO-4149_NFT_Data.csv</a:t>
            </a:r>
            <a:r>
              <a:rPr lang="en-US" dirty="0">
                <a:solidFill>
                  <a:schemeClr val="accent5"/>
                </a:solidFill>
              </a:rPr>
              <a:t>'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2438400" cy="11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Proposed Database Folder Format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1: Database File Compilation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support of the proposed database building scheme, I would also like to propose the following standardization of the folder organization to both make it easier to keep track of RTO data, compile RTO data and to plot them. </a:t>
            </a:r>
            <a:br>
              <a:rPr lang="en-US" dirty="0" smtClean="0"/>
            </a:br>
            <a:r>
              <a:rPr lang="en-US" dirty="0" smtClean="0"/>
              <a:t>Highlighted in </a:t>
            </a:r>
            <a:r>
              <a:rPr lang="en-US" dirty="0" smtClean="0">
                <a:solidFill>
                  <a:schemeClr val="accent5"/>
                </a:solidFill>
              </a:rPr>
              <a:t>orange</a:t>
            </a:r>
            <a:r>
              <a:rPr lang="en-US" dirty="0" smtClean="0"/>
              <a:t> are the files/folders generated by the program</a:t>
            </a:r>
          </a:p>
          <a:p>
            <a:endParaRPr lang="en-US" dirty="0" smtClean="0"/>
          </a:p>
          <a:p>
            <a:r>
              <a:rPr lang="en-US" sz="1400" dirty="0" smtClean="0"/>
              <a:t>Folder Structure:</a:t>
            </a:r>
          </a:p>
          <a:p>
            <a:r>
              <a:rPr lang="en-US" sz="1400" dirty="0" smtClean="0"/>
              <a:t>\\fstpdata\Team\Reliability\Public\</a:t>
            </a:r>
          </a:p>
          <a:p>
            <a:pPr lvl="1">
              <a:buSzPct val="100000"/>
            </a:pPr>
            <a:r>
              <a:rPr lang="en-US" sz="1400" dirty="0" err="1" smtClean="0"/>
              <a:t>D</a:t>
            </a:r>
            <a:r>
              <a:rPr lang="en-US" sz="1400" dirty="0" err="1" smtClean="0">
                <a:latin typeface="Arial" panose="020B0604020202020204" pitchFamily="34" charset="0"/>
              </a:rPr>
              <a:t>atalogs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-"/>
            </a:pPr>
            <a:r>
              <a:rPr lang="en-US" sz="1400" dirty="0" smtClean="0">
                <a:latin typeface="Arial" panose="020B0604020202020204" pitchFamily="34" charset="0"/>
              </a:rPr>
              <a:t>RTO-XXXX</a:t>
            </a:r>
          </a:p>
          <a:p>
            <a:pPr lvl="3">
              <a:buSzPct val="100000"/>
              <a:buFont typeface="Arial" panose="020B0604020202020204" pitchFamily="34" charset="0"/>
              <a:buChar char="»"/>
            </a:pPr>
            <a:r>
              <a:rPr lang="en-US" sz="1400" dirty="0" smtClean="0">
                <a:latin typeface="Arial" panose="020B0604020202020204" pitchFamily="34" charset="0"/>
              </a:rPr>
              <a:t>HTOL</a:t>
            </a:r>
          </a:p>
          <a:p>
            <a:pPr lvl="3">
              <a:buSzPct val="100000"/>
              <a:buFont typeface="Arial" panose="020B0604020202020204" pitchFamily="34" charset="0"/>
              <a:buChar char="»"/>
            </a:pPr>
            <a:r>
              <a:rPr lang="en-US" sz="1400" dirty="0" smtClean="0">
                <a:latin typeface="Arial" panose="020B0604020202020204" pitchFamily="34" charset="0"/>
              </a:rPr>
              <a:t>…</a:t>
            </a:r>
          </a:p>
          <a:p>
            <a:pPr lvl="3">
              <a:buSzPct val="100000"/>
              <a:buFont typeface="Arial" panose="020B0604020202020204" pitchFamily="34" charset="0"/>
              <a:buChar char="»"/>
            </a:pPr>
            <a:r>
              <a:rPr lang="en-US" sz="1400" dirty="0" smtClean="0">
                <a:latin typeface="Arial" panose="020B0604020202020204" pitchFamily="34" charset="0"/>
              </a:rPr>
              <a:t>THB</a:t>
            </a:r>
          </a:p>
          <a:p>
            <a:pPr lvl="4"/>
            <a:r>
              <a:rPr lang="en-US" sz="1400" dirty="0" smtClean="0">
                <a:solidFill>
                  <a:schemeClr val="accent5"/>
                </a:solidFill>
              </a:rPr>
              <a:t>RTO-4251_NFT_Data.csv</a:t>
            </a:r>
          </a:p>
          <a:p>
            <a:pPr lvl="4"/>
            <a:r>
              <a:rPr lang="en-US" sz="1400" dirty="0" smtClean="0">
                <a:solidFill>
                  <a:schemeClr val="accent5"/>
                </a:solidFill>
                <a:latin typeface="Arial" panose="020B0604020202020204" pitchFamily="34" charset="0"/>
              </a:rPr>
              <a:t>...</a:t>
            </a:r>
          </a:p>
          <a:p>
            <a:pPr lvl="4">
              <a:buFont typeface="Arial" panose="020B0604020202020204" pitchFamily="34" charset="0"/>
              <a:buChar char="▪"/>
            </a:pPr>
            <a:r>
              <a:rPr lang="en-US" sz="1400" dirty="0" smtClean="0">
                <a:latin typeface="Arial" panose="020B0604020202020204" pitchFamily="34" charset="0"/>
              </a:rPr>
              <a:t>0H, 120H, 240H, …</a:t>
            </a:r>
          </a:p>
          <a:p>
            <a:pPr lvl="5">
              <a:buSzPct val="100000"/>
              <a:buFont typeface="Arial" panose="020B0604020202020204" pitchFamily="34" charset="0"/>
              <a:buChar char="○"/>
            </a:pPr>
            <a:r>
              <a:rPr lang="en-US" sz="1400" dirty="0" smtClean="0">
                <a:solidFill>
                  <a:schemeClr val="accent5"/>
                </a:solidFill>
                <a:latin typeface="Arial" panose="020B0604020202020204" pitchFamily="34" charset="0"/>
              </a:rPr>
              <a:t>RTO-4251_TH_240X_C01-11_03042019_FFT</a:t>
            </a:r>
          </a:p>
          <a:p>
            <a:pPr lvl="4">
              <a:buFont typeface="Arial" panose="020B0604020202020204" pitchFamily="34" charset="0"/>
              <a:buChar char="▪"/>
            </a:pP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</a:rPr>
              <a:t>NFT_Boxplots</a:t>
            </a:r>
            <a:endParaRPr lang="en-US" dirty="0" smtClean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 lvl="4">
              <a:buFont typeface="Arial" panose="020B0604020202020204" pitchFamily="34" charset="0"/>
              <a:buChar char="▪"/>
            </a:pPr>
            <a:r>
              <a:rPr lang="en-US" dirty="0" smtClean="0">
                <a:latin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</a:endParaRPr>
          </a:p>
          <a:p>
            <a:pPr lvl="5">
              <a:buSzPct val="100000"/>
              <a:buFont typeface="Arial" panose="020B0604020202020204" pitchFamily="34" charset="0"/>
              <a:buChar char="○"/>
            </a:pPr>
            <a:endParaRPr lang="en-US" sz="1400" dirty="0" smtClean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5"/>
                </a:solidFill>
              </a:rPr>
              <a:t>Invokes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folder_save_img</a:t>
            </a:r>
            <a:r>
              <a:rPr lang="de-DE" dirty="0">
                <a:solidFill>
                  <a:schemeClr val="accent5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2: </a:t>
            </a:r>
            <a:r>
              <a:rPr lang="de-DE" dirty="0"/>
              <a:t>Batch Drift </a:t>
            </a:r>
            <a:r>
              <a:rPr lang="de-DE" dirty="0" err="1"/>
              <a:t>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a database .csv file generated using </a:t>
            </a:r>
            <a:r>
              <a:rPr lang="en-US" dirty="0" err="1"/>
              <a:t>build_database</a:t>
            </a:r>
            <a:r>
              <a:rPr lang="en-US" dirty="0"/>
              <a:t>() </a:t>
            </a:r>
            <a:r>
              <a:rPr lang="en-US" dirty="0" smtClean="0"/>
              <a:t>for </a:t>
            </a:r>
            <a:r>
              <a:rPr lang="en-US" dirty="0"/>
              <a:t>a single </a:t>
            </a:r>
            <a:r>
              <a:rPr lang="en-US" dirty="0" smtClean="0"/>
              <a:t>RTO.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Calculates </a:t>
            </a:r>
            <a:r>
              <a:rPr lang="en-US" dirty="0"/>
              <a:t>the following drift </a:t>
            </a:r>
            <a:r>
              <a:rPr lang="en-US" dirty="0" smtClean="0"/>
              <a:t>statistics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calculation, a save prompt </a:t>
            </a:r>
            <a:r>
              <a:rPr lang="en-US" dirty="0" smtClean="0"/>
              <a:t>opens asking the user where to save the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Saves </a:t>
            </a:r>
            <a:r>
              <a:rPr lang="en-US" i="1" dirty="0"/>
              <a:t>drift statistics as an excel </a:t>
            </a:r>
            <a:r>
              <a:rPr lang="en-US" i="1" dirty="0" smtClean="0"/>
              <a:t>file (?)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5"/>
                </a:solidFill>
              </a:rPr>
              <a:t>Invokes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file_plot_interactive</a:t>
            </a:r>
            <a:r>
              <a:rPr lang="en-US" dirty="0">
                <a:solidFill>
                  <a:schemeClr val="accent5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3: </a:t>
            </a:r>
            <a:r>
              <a:rPr lang="de-DE" dirty="0" smtClean="0"/>
              <a:t>Interactive </a:t>
            </a:r>
            <a:r>
              <a:rPr lang="de-DE" dirty="0" err="1" smtClean="0"/>
              <a:t>Plotting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a database .csv file generated using </a:t>
            </a:r>
            <a:r>
              <a:rPr lang="en-US" dirty="0" err="1"/>
              <a:t>build_database</a:t>
            </a:r>
            <a:r>
              <a:rPr lang="en-US" dirty="0"/>
              <a:t>() </a:t>
            </a:r>
            <a:r>
              <a:rPr lang="en-US" dirty="0" smtClean="0"/>
              <a:t>for </a:t>
            </a:r>
            <a:r>
              <a:rPr lang="en-US" dirty="0"/>
              <a:t>a single </a:t>
            </a:r>
            <a:r>
              <a:rPr lang="en-US" dirty="0" smtClean="0"/>
              <a:t>RTO.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</a:t>
            </a:r>
            <a:r>
              <a:rPr lang="en-US" dirty="0"/>
              <a:t>an interactive </a:t>
            </a:r>
            <a:r>
              <a:rPr lang="en-US" dirty="0" smtClean="0"/>
              <a:t>plot that opens in the user’s default browser.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3" y="2286000"/>
            <a:ext cx="6881700" cy="3691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01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5"/>
                </a:solidFill>
              </a:rPr>
              <a:t>Invokes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folder_save_img</a:t>
            </a:r>
            <a:r>
              <a:rPr lang="de-DE" dirty="0" smtClean="0">
                <a:solidFill>
                  <a:schemeClr val="accent5"/>
                </a:solidFill>
              </a:rPr>
              <a:t>()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de-DE" dirty="0" smtClean="0"/>
              <a:t>4: </a:t>
            </a:r>
            <a:r>
              <a:rPr lang="de-DE" dirty="0"/>
              <a:t>Batch Plot </a:t>
            </a:r>
            <a:r>
              <a:rPr lang="de-DE" dirty="0" err="1" smtClean="0"/>
              <a:t>Saving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Confidential © ams AG</a:t>
            </a:r>
          </a:p>
          <a:p>
            <a:pPr>
              <a:defRPr/>
            </a:pPr>
            <a:r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t>Page </a:t>
            </a:r>
            <a:fld id="{2FD01DF8-2F0B-4C07-A807-531352C2D77F}" type="slidenum">
              <a:rPr lang="en-US" sz="800" b="1" noProof="1" smtClean="0">
                <a:solidFill>
                  <a:srgbClr val="ACB2B7"/>
                </a:solidFill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800" noProof="1">
              <a:solidFill>
                <a:srgbClr val="46555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multiple database .csv files of the format generated by </a:t>
            </a:r>
            <a:r>
              <a:rPr lang="en-US" dirty="0" smtClean="0"/>
              <a:t>the </a:t>
            </a:r>
            <a:r>
              <a:rPr lang="en-US" dirty="0" err="1"/>
              <a:t>build_database</a:t>
            </a:r>
            <a:r>
              <a:rPr lang="en-US" dirty="0"/>
              <a:t>() function.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then looks through the folder and groups </a:t>
            </a:r>
            <a:r>
              <a:rPr lang="en-US" dirty="0" smtClean="0"/>
              <a:t>files first by </a:t>
            </a:r>
            <a:r>
              <a:rPr lang="en-US" dirty="0" smtClean="0">
                <a:solidFill>
                  <a:schemeClr val="accent5"/>
                </a:solidFill>
              </a:rPr>
              <a:t>RTO 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followed </a:t>
            </a:r>
            <a:r>
              <a:rPr lang="en-US" dirty="0"/>
              <a:t>by </a:t>
            </a:r>
            <a:r>
              <a:rPr lang="en-US" dirty="0" smtClean="0"/>
              <a:t>the </a:t>
            </a:r>
            <a:r>
              <a:rPr lang="en-US" b="1" dirty="0" err="1"/>
              <a:t>stress_test</a:t>
            </a:r>
            <a:r>
              <a:rPr lang="en-US" dirty="0"/>
              <a:t> keywords </a:t>
            </a:r>
            <a:r>
              <a:rPr lang="en-US" dirty="0">
                <a:solidFill>
                  <a:schemeClr val="accent5"/>
                </a:solidFill>
              </a:rPr>
              <a:t>'HTOL, THB, TH, TC, HSTL'  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/>
              <a:t>followed </a:t>
            </a:r>
            <a:r>
              <a:rPr lang="en-US" dirty="0"/>
              <a:t>by the </a:t>
            </a:r>
            <a:r>
              <a:rPr lang="en-US" b="1" dirty="0" err="1"/>
              <a:t>measurement_type</a:t>
            </a:r>
            <a:r>
              <a:rPr lang="en-US" dirty="0"/>
              <a:t> keywords </a:t>
            </a:r>
            <a:r>
              <a:rPr lang="en-US" dirty="0">
                <a:solidFill>
                  <a:schemeClr val="accent5"/>
                </a:solidFill>
              </a:rPr>
              <a:t>'NFT, LIV, FFT</a:t>
            </a:r>
            <a:r>
              <a:rPr lang="en-US" dirty="0" smtClean="0">
                <a:solidFill>
                  <a:schemeClr val="accent5"/>
                </a:solidFill>
              </a:rPr>
              <a:t>'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Saves </a:t>
            </a:r>
            <a:r>
              <a:rPr lang="en-US" dirty="0"/>
              <a:t>files in the second lowest folder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ie</a:t>
            </a:r>
            <a:r>
              <a:rPr lang="en-US" dirty="0" smtClean="0"/>
              <a:t>. '[</a:t>
            </a:r>
            <a:r>
              <a:rPr lang="en-US" dirty="0"/>
              <a:t>relative path] &gt; [RTO Number] &gt; [</a:t>
            </a:r>
            <a:r>
              <a:rPr lang="en-US" dirty="0" err="1"/>
              <a:t>Stress_Test_Plot</a:t>
            </a:r>
            <a:r>
              <a:rPr lang="en-US" dirty="0"/>
              <a:t>] &gt; [</a:t>
            </a:r>
            <a:r>
              <a:rPr lang="en-US" dirty="0" err="1"/>
              <a:t>Measurement_Type</a:t>
            </a:r>
            <a:r>
              <a:rPr lang="en-US" dirty="0"/>
              <a:t> Plot Folder</a:t>
            </a:r>
            <a:r>
              <a:rPr lang="en-US" dirty="0" smtClean="0"/>
              <a:t>]‘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of this directory structure would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/>
                </a:solidFill>
              </a:rPr>
              <a:t>‘/</a:t>
            </a:r>
            <a:r>
              <a:rPr lang="en-US" dirty="0" smtClean="0">
                <a:solidFill>
                  <a:schemeClr val="accent5"/>
                </a:solidFill>
              </a:rPr>
              <a:t>Reliability/Public/</a:t>
            </a:r>
            <a:r>
              <a:rPr lang="en-US" dirty="0" err="1" smtClean="0">
                <a:solidFill>
                  <a:schemeClr val="accent5"/>
                </a:solidFill>
              </a:rPr>
              <a:t>Datalogs</a:t>
            </a:r>
            <a:r>
              <a:rPr lang="en-US" dirty="0" smtClean="0">
                <a:solidFill>
                  <a:schemeClr val="accent5"/>
                </a:solidFill>
              </a:rPr>
              <a:t>/RTO-4149/HTSL/</a:t>
            </a:r>
            <a:r>
              <a:rPr lang="en-US" dirty="0" err="1" smtClean="0">
                <a:solidFill>
                  <a:schemeClr val="accent5"/>
                </a:solidFill>
              </a:rPr>
              <a:t>NFT_boxplot</a:t>
            </a:r>
            <a:r>
              <a:rPr lang="en-US" dirty="0" smtClean="0">
                <a:solidFill>
                  <a:schemeClr val="accent5"/>
                </a:solidFill>
              </a:rPr>
              <a:t>'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5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s 16:9 Master">
  <a:themeElements>
    <a:clrScheme name="ams PowerPoint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0075B0"/>
      </a:accent2>
      <a:accent3>
        <a:srgbClr val="8DBE22"/>
      </a:accent3>
      <a:accent4>
        <a:srgbClr val="EDE43E"/>
      </a:accent4>
      <a:accent5>
        <a:srgbClr val="F28F0E"/>
      </a:accent5>
      <a:accent6>
        <a:srgbClr val="C66AA6"/>
      </a:accent6>
      <a:hlink>
        <a:srgbClr val="0000FF"/>
      </a:hlink>
      <a:folHlink>
        <a:srgbClr val="800080"/>
      </a:folHlink>
    </a:clrScheme>
    <a:fontScheme name="ams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>
              <a:lumMod val="7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>
      <a:srgbClr val="AEB4BE"/>
    </a:custClr>
    <a:custClr>
      <a:srgbClr val="6EC3C7"/>
    </a:custClr>
    <a:custClr>
      <a:srgbClr val="58B685"/>
    </a:custClr>
    <a:custClr>
      <a:srgbClr val="EAB00C"/>
    </a:custClr>
    <a:custClr>
      <a:srgbClr val="9580BA"/>
    </a:custClr>
    <a:custClr>
      <a:srgbClr val="D4A2CA"/>
    </a:custClr>
  </a:custClrLst>
  <a:extLst>
    <a:ext uri="{05A4C25C-085E-4340-85A3-A5531E510DB2}">
      <thm15:themeFamily xmlns:thm15="http://schemas.microsoft.com/office/thememl/2012/main" name="Presentation1" id="{3FC70D65-4EC8-41AC-9B1E-5E6A7E841E9A}" vid="{6DB21B64-E253-4DE4-AA62-2037F919FFC4}"/>
    </a:ext>
  </a:extLst>
</a:theme>
</file>

<file path=ppt/theme/theme2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197</TotalTime>
  <Words>621</Words>
  <Application>Microsoft Office PowerPoint</Application>
  <PresentationFormat>Widescreen</PresentationFormat>
  <Paragraphs>100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Symbol</vt:lpstr>
      <vt:lpstr>ams 16:9 Master</vt:lpstr>
      <vt:lpstr>PowerPoint Presentation</vt:lpstr>
      <vt:lpstr>Background</vt:lpstr>
      <vt:lpstr>Proposed Program User Interface</vt:lpstr>
      <vt:lpstr>Button 1: Database File Compilation (1/2)</vt:lpstr>
      <vt:lpstr>Button 1: Database File Compilation (2/2)</vt:lpstr>
      <vt:lpstr>Button 2: Batch Drift Computation</vt:lpstr>
      <vt:lpstr>Button 3: Interactive Plotting</vt:lpstr>
      <vt:lpstr>Button 4: Batch Plot Saving</vt:lpstr>
      <vt:lpstr>PowerPoint Presentation</vt:lpstr>
    </vt:vector>
  </TitlesOfParts>
  <Company>ams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Chong</dc:creator>
  <cp:lastModifiedBy>Evan Chong</cp:lastModifiedBy>
  <cp:revision>69</cp:revision>
  <cp:lastPrinted>2014-01-16T09:47:14Z</cp:lastPrinted>
  <dcterms:created xsi:type="dcterms:W3CDTF">2019-04-25T01:56:17Z</dcterms:created>
  <dcterms:modified xsi:type="dcterms:W3CDTF">2019-04-25T05:13:46Z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Name">
    <vt:lpwstr>amsPresentation</vt:lpwstr>
  </property>
  <property fmtid="{D5CDD505-2E9C-101B-9397-08002B2CF9AE}" pid="3" name="Translated">
    <vt:i4>0</vt:i4>
  </property>
</Properties>
</file>