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58" r:id="rId4"/>
    <p:sldId id="259" r:id="rId5"/>
    <p:sldId id="261" r:id="rId6"/>
    <p:sldId id="268" r:id="rId7"/>
    <p:sldId id="271" r:id="rId8"/>
    <p:sldId id="262" r:id="rId9"/>
    <p:sldId id="265" r:id="rId10"/>
    <p:sldId id="269" r:id="rId11"/>
    <p:sldId id="264" r:id="rId12"/>
    <p:sldId id="272" r:id="rId13"/>
    <p:sldId id="266" r:id="rId14"/>
    <p:sldId id="273" r:id="rId15"/>
    <p:sldId id="267"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532" autoAdjust="0"/>
  </p:normalViewPr>
  <p:slideViewPr>
    <p:cSldViewPr snapToGrid="0">
      <p:cViewPr varScale="1">
        <p:scale>
          <a:sx n="95" d="100"/>
          <a:sy n="95" d="100"/>
        </p:scale>
        <p:origin x="11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DAD8D-4DC4-498A-875B-9B5D27BC8E90}" type="datetimeFigureOut">
              <a:rPr lang="zh-CN" altLang="en-US" smtClean="0"/>
              <a:t>2020/2/5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DEC37-D1BE-47F5-BAE1-2324CAA5C497}" type="slidenum">
              <a:rPr lang="zh-CN" altLang="en-US" smtClean="0"/>
              <a:t>‹#›</a:t>
            </a:fld>
            <a:endParaRPr lang="zh-CN" altLang="en-US"/>
          </a:p>
        </p:txBody>
      </p:sp>
    </p:spTree>
    <p:extLst>
      <p:ext uri="{BB962C8B-B14F-4D97-AF65-F5344CB8AC3E}">
        <p14:creationId xmlns:p14="http://schemas.microsoft.com/office/powerpoint/2010/main" val="261445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0DDEC37-D1BE-47F5-BAE1-2324CAA5C497}" type="slidenum">
              <a:rPr lang="zh-CN" altLang="en-US" smtClean="0"/>
              <a:t>1</a:t>
            </a:fld>
            <a:endParaRPr lang="zh-CN" altLang="en-US"/>
          </a:p>
        </p:txBody>
      </p:sp>
    </p:spTree>
    <p:extLst>
      <p:ext uri="{BB962C8B-B14F-4D97-AF65-F5344CB8AC3E}">
        <p14:creationId xmlns:p14="http://schemas.microsoft.com/office/powerpoint/2010/main" val="89887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截至</a:t>
            </a:r>
            <a:r>
              <a:rPr lang="en-US" altLang="zh-CN" dirty="0">
                <a:latin typeface="微软雅黑" panose="020B0503020204020204" pitchFamily="34" charset="-122"/>
                <a:ea typeface="微软雅黑" panose="020B0503020204020204" pitchFamily="34" charset="-122"/>
              </a:rPr>
              <a:t>2017</a:t>
            </a:r>
            <a:r>
              <a:rPr lang="zh-CN" altLang="en-US" dirty="0">
                <a:latin typeface="微软雅黑" panose="020B0503020204020204" pitchFamily="34" charset="-122"/>
                <a:ea typeface="微软雅黑" panose="020B0503020204020204" pitchFamily="34" charset="-122"/>
              </a:rPr>
              <a:t>年第四季度，国内最著名的弹幕视屏网站哔哩哔哩的月度</a:t>
            </a:r>
            <a:r>
              <a:rPr lang="zh-CN" altLang="en-US" dirty="0">
                <a:solidFill>
                  <a:srgbClr val="00B050"/>
                </a:solidFill>
                <a:latin typeface="微软雅黑" panose="020B0503020204020204" pitchFamily="34" charset="-122"/>
                <a:ea typeface="微软雅黑" panose="020B0503020204020204" pitchFamily="34" charset="-122"/>
              </a:rPr>
              <a:t>活跃用户为</a:t>
            </a:r>
            <a:r>
              <a:rPr lang="en-US" altLang="zh-CN" dirty="0">
                <a:solidFill>
                  <a:srgbClr val="00B050"/>
                </a:solidFill>
                <a:latin typeface="微软雅黑" panose="020B0503020204020204" pitchFamily="34" charset="-122"/>
                <a:ea typeface="微软雅黑" panose="020B0503020204020204" pitchFamily="34" charset="-122"/>
              </a:rPr>
              <a:t>7180</a:t>
            </a:r>
            <a:r>
              <a:rPr lang="zh-CN" altLang="en-US" dirty="0">
                <a:solidFill>
                  <a:srgbClr val="00B050"/>
                </a:solidFill>
                <a:latin typeface="微软雅黑" panose="020B0503020204020204" pitchFamily="34" charset="-122"/>
                <a:ea typeface="微软雅黑" panose="020B0503020204020204" pitchFamily="34" charset="-122"/>
              </a:rPr>
              <a:t>万</a:t>
            </a:r>
            <a:r>
              <a:rPr lang="zh-CN" altLang="en-US" dirty="0">
                <a:latin typeface="微软雅黑" panose="020B0503020204020204" pitchFamily="34" charset="-122"/>
                <a:ea typeface="微软雅黑" panose="020B0503020204020204" pitchFamily="34" charset="-122"/>
              </a:rPr>
              <a:t>，用户</a:t>
            </a:r>
            <a:r>
              <a:rPr lang="zh-CN" altLang="en-US" dirty="0">
                <a:solidFill>
                  <a:srgbClr val="00B050"/>
                </a:solidFill>
                <a:latin typeface="微软雅黑" panose="020B0503020204020204" pitchFamily="34" charset="-122"/>
                <a:ea typeface="微软雅黑" panose="020B0503020204020204" pitchFamily="34" charset="-122"/>
              </a:rPr>
              <a:t>日均使用时长达到</a:t>
            </a:r>
            <a:r>
              <a:rPr lang="en-US" altLang="zh-CN" dirty="0">
                <a:solidFill>
                  <a:srgbClr val="00B050"/>
                </a:solidFill>
                <a:latin typeface="微软雅黑" panose="020B0503020204020204" pitchFamily="34" charset="-122"/>
                <a:ea typeface="微软雅黑" panose="020B0503020204020204" pitchFamily="34" charset="-122"/>
              </a:rPr>
              <a:t>76.3</a:t>
            </a:r>
            <a:r>
              <a:rPr lang="zh-CN" altLang="en-US" dirty="0">
                <a:solidFill>
                  <a:srgbClr val="00B050"/>
                </a:solidFill>
                <a:latin typeface="微软雅黑" panose="020B0503020204020204" pitchFamily="34" charset="-122"/>
                <a:ea typeface="微软雅黑" panose="020B0503020204020204" pitchFamily="34" charset="-122"/>
              </a:rPr>
              <a:t>分钟</a:t>
            </a:r>
            <a:endParaRPr lang="en-US" altLang="zh-CN" dirty="0">
              <a:solidFill>
                <a:srgbClr val="00B050"/>
              </a:solidFill>
              <a:latin typeface="微软雅黑" panose="020B0503020204020204" pitchFamily="34" charset="-122"/>
              <a:ea typeface="微软雅黑" panose="020B0503020204020204" pitchFamily="34" charset="-122"/>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大多数学生都是</a:t>
            </a:r>
            <a:r>
              <a:rPr lang="zh-CN" altLang="en-US" dirty="0">
                <a:solidFill>
                  <a:srgbClr val="00B050"/>
                </a:solidFill>
                <a:latin typeface="微软雅黑" panose="020B0503020204020204" pitchFamily="34" charset="-122"/>
                <a:ea typeface="微软雅黑" panose="020B0503020204020204" pitchFamily="34" charset="-122"/>
              </a:rPr>
              <a:t>独生子女</a:t>
            </a:r>
            <a:r>
              <a:rPr lang="zh-CN" altLang="en-US" dirty="0">
                <a:latin typeface="微软雅黑" panose="020B0503020204020204" pitchFamily="34" charset="-122"/>
                <a:ea typeface="微软雅黑" panose="020B0503020204020204" pitchFamily="34" charset="-122"/>
              </a:rPr>
              <a:t>，很多年轻人在城市中都处于</a:t>
            </a:r>
            <a:r>
              <a:rPr lang="zh-CN" altLang="en-US" dirty="0">
                <a:solidFill>
                  <a:srgbClr val="00B050"/>
                </a:solidFill>
                <a:latin typeface="微软雅黑" panose="020B0503020204020204" pitchFamily="34" charset="-122"/>
                <a:ea typeface="微软雅黑" panose="020B0503020204020204" pitchFamily="34" charset="-122"/>
              </a:rPr>
              <a:t>独居状态。</a:t>
            </a:r>
            <a:r>
              <a:rPr lang="zh-CN" altLang="en-US" dirty="0">
                <a:latin typeface="微软雅黑" panose="020B0503020204020204" pitchFamily="34" charset="-122"/>
                <a:ea typeface="微软雅黑" panose="020B0503020204020204" pitchFamily="34" charset="-122"/>
              </a:rPr>
              <a:t>在看视频时</a:t>
            </a:r>
            <a:r>
              <a:rPr lang="zh-CN" altLang="en-US" dirty="0">
                <a:solidFill>
                  <a:srgbClr val="00B050"/>
                </a:solidFill>
                <a:latin typeface="微软雅黑" panose="020B0503020204020204" pitchFamily="34" charset="-122"/>
                <a:ea typeface="微软雅黑" panose="020B0503020204020204" pitchFamily="34" charset="-122"/>
              </a:rPr>
              <a:t>渴望与他人交流</a:t>
            </a:r>
            <a:r>
              <a:rPr lang="zh-CN" altLang="en-US" dirty="0">
                <a:latin typeface="微软雅黑" panose="020B0503020204020204" pitchFamily="34" charset="-122"/>
                <a:ea typeface="微软雅黑" panose="020B0503020204020204" pitchFamily="34" charset="-122"/>
              </a:rPr>
              <a:t>，分享看法，寻找认同感与共同点，缓解自己的孤独，在与他人的交流互动中感受到陪伴的温暖。</a:t>
            </a:r>
          </a:p>
          <a:p>
            <a:endParaRPr lang="zh-CN" altLang="en-US" dirty="0"/>
          </a:p>
        </p:txBody>
      </p:sp>
      <p:sp>
        <p:nvSpPr>
          <p:cNvPr id="4" name="灯片编号占位符 3"/>
          <p:cNvSpPr>
            <a:spLocks noGrp="1"/>
          </p:cNvSpPr>
          <p:nvPr>
            <p:ph type="sldNum" sz="quarter" idx="5"/>
          </p:nvPr>
        </p:nvSpPr>
        <p:spPr/>
        <p:txBody>
          <a:bodyPr/>
          <a:lstStyle/>
          <a:p>
            <a:fld id="{E0DDEC37-D1BE-47F5-BAE1-2324CAA5C497}" type="slidenum">
              <a:rPr lang="zh-CN" altLang="en-US" smtClean="0"/>
              <a:t>3</a:t>
            </a:fld>
            <a:endParaRPr lang="zh-CN" altLang="en-US"/>
          </a:p>
        </p:txBody>
      </p:sp>
    </p:spTree>
    <p:extLst>
      <p:ext uri="{BB962C8B-B14F-4D97-AF65-F5344CB8AC3E}">
        <p14:creationId xmlns:p14="http://schemas.microsoft.com/office/powerpoint/2010/main" val="202773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word2vec</a:t>
            </a:r>
            <a:r>
              <a:rPr lang="zh-CN" altLang="en-US" dirty="0"/>
              <a:t>这样需要词的上下文且要求语料必须准确的无监督学习得到词向量的方法不好用</a:t>
            </a:r>
            <a:endParaRPr lang="en-US" altLang="zh-CN" dirty="0"/>
          </a:p>
          <a:p>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语料必须准确。 也就是说所选取的语料能够正确反映该语言的语义和语法关系，这一点似乎不难做到，例如中文里，</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人民日报</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的语料比较准确。 但是，更多的时候，并不是语料的选取引发了对准确性问题的担忧，而是处理的方法。 </a:t>
            </a:r>
            <a:r>
              <a:rPr lang="en-US" altLang="zh-CN" sz="1200" b="0" i="0" u="none" strike="noStrike" kern="1200" dirty="0">
                <a:solidFill>
                  <a:schemeClr val="tx1"/>
                </a:solidFill>
                <a:effectLst/>
                <a:latin typeface="+mn-lt"/>
                <a:ea typeface="+mn-ea"/>
                <a:cs typeface="+mn-cs"/>
              </a:rPr>
              <a:t>n</a:t>
            </a:r>
            <a:r>
              <a:rPr lang="zh-CN" altLang="en-US" sz="1200" b="0" i="0" u="none" strike="noStrike" kern="1200" dirty="0">
                <a:solidFill>
                  <a:schemeClr val="tx1"/>
                </a:solidFill>
                <a:effectLst/>
                <a:latin typeface="+mn-lt"/>
                <a:ea typeface="+mn-ea"/>
                <a:cs typeface="+mn-cs"/>
              </a:rPr>
              <a:t>元模型中，因为窗口大小的限制，导致超出窗口范围的词语与当前词之间的关系不能被正确地反映到模型之中</a:t>
            </a:r>
            <a:endParaRPr lang="zh-CN" altLang="en-US" dirty="0"/>
          </a:p>
        </p:txBody>
      </p:sp>
      <p:sp>
        <p:nvSpPr>
          <p:cNvPr id="4" name="灯片编号占位符 3"/>
          <p:cNvSpPr>
            <a:spLocks noGrp="1"/>
          </p:cNvSpPr>
          <p:nvPr>
            <p:ph type="sldNum" sz="quarter" idx="5"/>
          </p:nvPr>
        </p:nvSpPr>
        <p:spPr/>
        <p:txBody>
          <a:bodyPr/>
          <a:lstStyle/>
          <a:p>
            <a:fld id="{E0DDEC37-D1BE-47F5-BAE1-2324CAA5C497}" type="slidenum">
              <a:rPr lang="zh-CN" altLang="en-US" smtClean="0"/>
              <a:t>5</a:t>
            </a:fld>
            <a:endParaRPr lang="zh-CN" altLang="en-US"/>
          </a:p>
        </p:txBody>
      </p:sp>
    </p:spTree>
    <p:extLst>
      <p:ext uri="{BB962C8B-B14F-4D97-AF65-F5344CB8AC3E}">
        <p14:creationId xmlns:p14="http://schemas.microsoft.com/office/powerpoint/2010/main" val="3148902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语料必须准确。 也就是说所选取的语料能够正确反映该语言的语义和语法关系，这一点似乎不难做到，例如中文里，</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人民日报</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的语料比较准确。 但是，更多的时候，并不是语料的选取引发了对准确性问题的担忧，而是处理的方法。 </a:t>
            </a:r>
            <a:r>
              <a:rPr lang="en-US" altLang="zh-CN" sz="1200" b="0" i="0" u="none" strike="noStrike" kern="1200" dirty="0">
                <a:solidFill>
                  <a:schemeClr val="tx1"/>
                </a:solidFill>
                <a:effectLst/>
                <a:latin typeface="+mn-lt"/>
                <a:ea typeface="+mn-ea"/>
                <a:cs typeface="+mn-cs"/>
              </a:rPr>
              <a:t>n</a:t>
            </a:r>
            <a:r>
              <a:rPr lang="zh-CN" altLang="en-US" sz="1200" b="0" i="0" u="none" strike="noStrike" kern="1200" dirty="0">
                <a:solidFill>
                  <a:schemeClr val="tx1"/>
                </a:solidFill>
                <a:effectLst/>
                <a:latin typeface="+mn-lt"/>
                <a:ea typeface="+mn-ea"/>
                <a:cs typeface="+mn-cs"/>
              </a:rPr>
              <a:t>元模型中，因为窗口大小的限制，导致超出窗口范围的词语与当前词之间的关系不能被正确地反映到模型之中</a:t>
            </a:r>
            <a:endParaRPr lang="zh-CN" altLang="en-US" dirty="0"/>
          </a:p>
        </p:txBody>
      </p:sp>
      <p:sp>
        <p:nvSpPr>
          <p:cNvPr id="4" name="灯片编号占位符 3"/>
          <p:cNvSpPr>
            <a:spLocks noGrp="1"/>
          </p:cNvSpPr>
          <p:nvPr>
            <p:ph type="sldNum" sz="quarter" idx="5"/>
          </p:nvPr>
        </p:nvSpPr>
        <p:spPr/>
        <p:txBody>
          <a:bodyPr/>
          <a:lstStyle/>
          <a:p>
            <a:fld id="{E0DDEC37-D1BE-47F5-BAE1-2324CAA5C497}" type="slidenum">
              <a:rPr lang="zh-CN" altLang="en-US" smtClean="0"/>
              <a:t>6</a:t>
            </a:fld>
            <a:endParaRPr lang="zh-CN" altLang="en-US"/>
          </a:p>
        </p:txBody>
      </p:sp>
    </p:spTree>
    <p:extLst>
      <p:ext uri="{BB962C8B-B14F-4D97-AF65-F5344CB8AC3E}">
        <p14:creationId xmlns:p14="http://schemas.microsoft.com/office/powerpoint/2010/main" val="288801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footnote</a:t>
            </a:r>
            <a:endParaRPr lang="zh-CN" altLang="en-US" dirty="0"/>
          </a:p>
        </p:txBody>
      </p:sp>
      <p:sp>
        <p:nvSpPr>
          <p:cNvPr id="4" name="灯片编号占位符 3"/>
          <p:cNvSpPr>
            <a:spLocks noGrp="1"/>
          </p:cNvSpPr>
          <p:nvPr>
            <p:ph type="sldNum" sz="quarter" idx="5"/>
          </p:nvPr>
        </p:nvSpPr>
        <p:spPr/>
        <p:txBody>
          <a:bodyPr/>
          <a:lstStyle/>
          <a:p>
            <a:fld id="{E0DDEC37-D1BE-47F5-BAE1-2324CAA5C497}" type="slidenum">
              <a:rPr lang="zh-CN" altLang="en-US" smtClean="0"/>
              <a:t>7</a:t>
            </a:fld>
            <a:endParaRPr lang="zh-CN" altLang="en-US"/>
          </a:p>
        </p:txBody>
      </p:sp>
    </p:spTree>
    <p:extLst>
      <p:ext uri="{BB962C8B-B14F-4D97-AF65-F5344CB8AC3E}">
        <p14:creationId xmlns:p14="http://schemas.microsoft.com/office/powerpoint/2010/main" val="517246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半监督学习部分使用</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self-training</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的思想，但是由于本项目是</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回归问题</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，置信度的处理</a:t>
            </a:r>
            <a:r>
              <a:rPr lang="zh-CN"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无法用</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现有的那些</a:t>
            </a:r>
            <a:r>
              <a:rPr lang="zh-CN"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半监督分类的那些判断置信度方法</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同时此处要考虑新加入的弹幕词和其对应预测标签与原有已有标签的数量比，如果新加入的弹幕词所占数量过少的话，会出现预测情感向量的模越小的词的那组最后得到的均方差小的问题</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所以在更新输入后预测时保持原有已标签样本：将预测标签视作真值新加入的弹幕词样本</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来计算均方差。</a:t>
            </a:r>
          </a:p>
          <a:p>
            <a:r>
              <a:rPr lang="zh-CN" altLang="zh-CN" sz="1200" dirty="0"/>
              <a:t>因为这样的组使输入的改变量变化最小，大量原有已标签样本预测结果很好，即使新加入的弹幕词的再预测值和之前被视作真实值的预测值相差很远，由于其所占比例过小，没有什么影响。</a:t>
            </a:r>
            <a:endParaRPr lang="zh-CN" altLang="en-US" dirty="0"/>
          </a:p>
        </p:txBody>
      </p:sp>
      <p:sp>
        <p:nvSpPr>
          <p:cNvPr id="4" name="灯片编号占位符 3"/>
          <p:cNvSpPr>
            <a:spLocks noGrp="1"/>
          </p:cNvSpPr>
          <p:nvPr>
            <p:ph type="sldNum" sz="quarter" idx="5"/>
          </p:nvPr>
        </p:nvSpPr>
        <p:spPr/>
        <p:txBody>
          <a:bodyPr/>
          <a:lstStyle/>
          <a:p>
            <a:fld id="{E0DDEC37-D1BE-47F5-BAE1-2324CAA5C497}" type="slidenum">
              <a:rPr lang="zh-CN" altLang="en-US" smtClean="0"/>
              <a:t>10</a:t>
            </a:fld>
            <a:endParaRPr lang="zh-CN" altLang="en-US"/>
          </a:p>
        </p:txBody>
      </p:sp>
    </p:spTree>
    <p:extLst>
      <p:ext uri="{BB962C8B-B14F-4D97-AF65-F5344CB8AC3E}">
        <p14:creationId xmlns:p14="http://schemas.microsoft.com/office/powerpoint/2010/main" val="313867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0DDEC37-D1BE-47F5-BAE1-2324CAA5C497}" type="slidenum">
              <a:rPr lang="zh-CN" altLang="en-US" smtClean="0"/>
              <a:t>12</a:t>
            </a:fld>
            <a:endParaRPr lang="zh-CN" altLang="en-US"/>
          </a:p>
        </p:txBody>
      </p:sp>
    </p:spTree>
    <p:extLst>
      <p:ext uri="{BB962C8B-B14F-4D97-AF65-F5344CB8AC3E}">
        <p14:creationId xmlns:p14="http://schemas.microsoft.com/office/powerpoint/2010/main" val="1908126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（对比自己的弹幕情感词典得到视频</a:t>
            </a:r>
            <a:r>
              <a:rPr lang="en-US" altLang="zh-CN" sz="1200" dirty="0"/>
              <a:t>7</a:t>
            </a:r>
            <a:r>
              <a:rPr lang="zh-CN" altLang="en-US" sz="1200" dirty="0"/>
              <a:t>为情感随时间变化的曲线，方便观众看视频前有个大致预期）</a:t>
            </a:r>
            <a:endParaRPr lang="zh-CN" altLang="en-US" dirty="0"/>
          </a:p>
        </p:txBody>
      </p:sp>
      <p:sp>
        <p:nvSpPr>
          <p:cNvPr id="4" name="灯片编号占位符 3"/>
          <p:cNvSpPr>
            <a:spLocks noGrp="1"/>
          </p:cNvSpPr>
          <p:nvPr>
            <p:ph type="sldNum" sz="quarter" idx="5"/>
          </p:nvPr>
        </p:nvSpPr>
        <p:spPr/>
        <p:txBody>
          <a:bodyPr/>
          <a:lstStyle/>
          <a:p>
            <a:fld id="{E0DDEC37-D1BE-47F5-BAE1-2324CAA5C497}" type="slidenum">
              <a:rPr lang="zh-CN" altLang="en-US" smtClean="0"/>
              <a:t>13</a:t>
            </a:fld>
            <a:endParaRPr lang="zh-CN" altLang="en-US"/>
          </a:p>
        </p:txBody>
      </p:sp>
    </p:spTree>
    <p:extLst>
      <p:ext uri="{BB962C8B-B14F-4D97-AF65-F5344CB8AC3E}">
        <p14:creationId xmlns:p14="http://schemas.microsoft.com/office/powerpoint/2010/main" val="3875549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2/5/2020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2/5/2020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51C9-E867-4D69-96E9-0B7CFBEE9BA6}"/>
              </a:ext>
            </a:extLst>
          </p:cNvPr>
          <p:cNvSpPr>
            <a:spLocks noGrp="1"/>
          </p:cNvSpPr>
          <p:nvPr>
            <p:ph type="ctrTitle"/>
          </p:nvPr>
        </p:nvSpPr>
        <p:spPr/>
        <p:txBody>
          <a:bodyPr/>
          <a:lstStyle/>
          <a:p>
            <a:r>
              <a:rPr lang="zh-CN" altLang="en-US" dirty="0"/>
              <a:t>基于半监督学习的弹幕情感分析与过滤</a:t>
            </a:r>
          </a:p>
        </p:txBody>
      </p:sp>
      <p:sp>
        <p:nvSpPr>
          <p:cNvPr id="3" name="矩形 2">
            <a:extLst>
              <a:ext uri="{FF2B5EF4-FFF2-40B4-BE49-F238E27FC236}">
                <a16:creationId xmlns:a16="http://schemas.microsoft.com/office/drawing/2014/main" id="{B294E2BF-2C0D-4653-900F-5554FDF41ECF}"/>
              </a:ext>
            </a:extLst>
          </p:cNvPr>
          <p:cNvSpPr/>
          <p:nvPr/>
        </p:nvSpPr>
        <p:spPr>
          <a:xfrm>
            <a:off x="6851523" y="4553712"/>
            <a:ext cx="1069524" cy="461665"/>
          </a:xfrm>
          <a:prstGeom prst="rect">
            <a:avLst/>
          </a:prstGeom>
          <a:noFill/>
        </p:spPr>
        <p:txBody>
          <a:bodyPr wrap="none" lIns="91440" tIns="45720" rIns="91440" bIns="45720">
            <a:spAutoFit/>
          </a:bodyPr>
          <a:lstStyle/>
          <a:p>
            <a:pPr algn="ctr"/>
            <a:r>
              <a:rPr lang="zh-CN" altLang="en-US" sz="2400" spc="-100" dirty="0">
                <a:solidFill>
                  <a:srgbClr val="FFFFFF"/>
                </a:solidFill>
                <a:latin typeface="+mj-lt"/>
                <a:ea typeface="+mj-ea"/>
                <a:cs typeface="+mj-cs"/>
              </a:rPr>
              <a:t>王思程</a:t>
            </a:r>
          </a:p>
        </p:txBody>
      </p:sp>
      <p:sp>
        <p:nvSpPr>
          <p:cNvPr id="4" name="矩形 3">
            <a:extLst>
              <a:ext uri="{FF2B5EF4-FFF2-40B4-BE49-F238E27FC236}">
                <a16:creationId xmlns:a16="http://schemas.microsoft.com/office/drawing/2014/main" id="{24CC6B37-75B6-4AC8-A283-3F93259AA25E}"/>
              </a:ext>
            </a:extLst>
          </p:cNvPr>
          <p:cNvSpPr/>
          <p:nvPr/>
        </p:nvSpPr>
        <p:spPr>
          <a:xfrm>
            <a:off x="653256" y="5015377"/>
            <a:ext cx="8148384" cy="461665"/>
          </a:xfrm>
          <a:prstGeom prst="rect">
            <a:avLst/>
          </a:prstGeom>
          <a:noFill/>
        </p:spPr>
        <p:txBody>
          <a:bodyPr wrap="none" lIns="91440" tIns="45720" rIns="91440" bIns="45720">
            <a:spAutoFit/>
          </a:bodyPr>
          <a:lstStyle/>
          <a:p>
            <a:pPr algn="ctr"/>
            <a:r>
              <a:rPr lang="zh-CN" altLang="en-US" sz="2400" spc="-100" dirty="0">
                <a:solidFill>
                  <a:srgbClr val="FFFFFF"/>
                </a:solidFill>
                <a:latin typeface="+mj-lt"/>
                <a:ea typeface="+mj-ea"/>
                <a:cs typeface="+mj-cs"/>
              </a:rPr>
              <a:t>清华大学第三十七届“挑战杯”二等奖（一作），最佳新秀奖</a:t>
            </a:r>
          </a:p>
        </p:txBody>
      </p:sp>
    </p:spTree>
    <p:extLst>
      <p:ext uri="{BB962C8B-B14F-4D97-AF65-F5344CB8AC3E}">
        <p14:creationId xmlns:p14="http://schemas.microsoft.com/office/powerpoint/2010/main" val="1140119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3B344-459D-4A36-AA2F-194A74E315CC}"/>
              </a:ext>
            </a:extLst>
          </p:cNvPr>
          <p:cNvSpPr>
            <a:spLocks noGrp="1"/>
          </p:cNvSpPr>
          <p:nvPr>
            <p:ph type="title"/>
          </p:nvPr>
        </p:nvSpPr>
        <p:spPr/>
        <p:txBody>
          <a:bodyPr/>
          <a:lstStyle/>
          <a:p>
            <a:r>
              <a:rPr lang="zh-CN" altLang="en-US" dirty="0"/>
              <a:t>    </a:t>
            </a:r>
            <a:r>
              <a:rPr lang="zh-CN" altLang="en-US" sz="5400" dirty="0"/>
              <a:t>创新点</a:t>
            </a:r>
            <a:br>
              <a:rPr lang="en-US" altLang="zh-CN" sz="5400" dirty="0"/>
            </a:br>
            <a:br>
              <a:rPr lang="en-US" altLang="zh-CN" dirty="0"/>
            </a:br>
            <a:r>
              <a:rPr lang="zh-CN" altLang="en-US" dirty="0"/>
              <a:t>半监督学习的 </a:t>
            </a:r>
            <a:br>
              <a:rPr lang="en-US" altLang="zh-CN" dirty="0"/>
            </a:br>
            <a:r>
              <a:rPr lang="en-US" altLang="zh-CN" dirty="0"/>
              <a:t>   </a:t>
            </a:r>
            <a:r>
              <a:rPr lang="zh-CN" altLang="en-US" dirty="0"/>
              <a:t>置信度判断</a:t>
            </a:r>
          </a:p>
        </p:txBody>
      </p:sp>
      <p:sp>
        <p:nvSpPr>
          <p:cNvPr id="3" name="内容占位符 2">
            <a:extLst>
              <a:ext uri="{FF2B5EF4-FFF2-40B4-BE49-F238E27FC236}">
                <a16:creationId xmlns:a16="http://schemas.microsoft.com/office/drawing/2014/main" id="{1CBA3C94-5C77-4753-9B30-89AE3BFDDCBF}"/>
              </a:ext>
            </a:extLst>
          </p:cNvPr>
          <p:cNvSpPr>
            <a:spLocks noGrp="1"/>
          </p:cNvSpPr>
          <p:nvPr>
            <p:ph idx="1"/>
          </p:nvPr>
        </p:nvSpPr>
        <p:spPr/>
        <p:txBody>
          <a:bodyPr/>
          <a:lstStyle/>
          <a:p>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和一般半监督学习区别：未标签样本的的预测值</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影响输入</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My Solution</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将弹幕词的</a:t>
            </a:r>
            <a:r>
              <a:rPr lang="zh-CN"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预测值当作真实值</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，去</a:t>
            </a:r>
            <a:r>
              <a:rPr lang="zh-CN"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更新</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有标签样本的输入，运用</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原神经网络</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对</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更新后</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的输入</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进行预测，将新的预测值和原有标签求均方差。</a:t>
            </a:r>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均方差大则表明弹幕词的预测值和原有的情感向量随时间变化的情感背景冲突大，认为其可信度低。</a:t>
            </a:r>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zh-CN" altLang="zh-CN" dirty="0"/>
          </a:p>
          <a:p>
            <a:endParaRPr lang="zh-CN" altLang="en-US" dirty="0"/>
          </a:p>
        </p:txBody>
      </p:sp>
    </p:spTree>
    <p:extLst>
      <p:ext uri="{BB962C8B-B14F-4D97-AF65-F5344CB8AC3E}">
        <p14:creationId xmlns:p14="http://schemas.microsoft.com/office/powerpoint/2010/main" val="55399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3B344-459D-4A36-AA2F-194A74E315CC}"/>
              </a:ext>
            </a:extLst>
          </p:cNvPr>
          <p:cNvSpPr>
            <a:spLocks noGrp="1"/>
          </p:cNvSpPr>
          <p:nvPr>
            <p:ph type="title"/>
          </p:nvPr>
        </p:nvSpPr>
        <p:spPr/>
        <p:txBody>
          <a:bodyPr/>
          <a:lstStyle/>
          <a:p>
            <a:pPr algn="ctr"/>
            <a:r>
              <a:rPr lang="zh-CN" altLang="en-US" dirty="0"/>
              <a:t>最终的</a:t>
            </a:r>
            <a:br>
              <a:rPr lang="en-US" altLang="zh-CN" dirty="0"/>
            </a:br>
            <a:r>
              <a:rPr lang="zh-CN" altLang="en-US" dirty="0"/>
              <a:t>弹幕词典</a:t>
            </a:r>
            <a:br>
              <a:rPr lang="en-US" altLang="zh-CN" dirty="0"/>
            </a:br>
            <a:endParaRPr lang="zh-CN" altLang="en-US" dirty="0"/>
          </a:p>
        </p:txBody>
      </p:sp>
      <p:graphicFrame>
        <p:nvGraphicFramePr>
          <p:cNvPr id="3" name="表格 2">
            <a:extLst>
              <a:ext uri="{FF2B5EF4-FFF2-40B4-BE49-F238E27FC236}">
                <a16:creationId xmlns:a16="http://schemas.microsoft.com/office/drawing/2014/main" id="{A49999E6-7077-499E-AC6F-BB2D3DFD12CF}"/>
              </a:ext>
            </a:extLst>
          </p:cNvPr>
          <p:cNvGraphicFramePr>
            <a:graphicFrameLocks noGrp="1"/>
          </p:cNvGraphicFramePr>
          <p:nvPr>
            <p:extLst>
              <p:ext uri="{D42A27DB-BD31-4B8C-83A1-F6EECF244321}">
                <p14:modId xmlns:p14="http://schemas.microsoft.com/office/powerpoint/2010/main" val="4117073685"/>
              </p:ext>
            </p:extLst>
          </p:nvPr>
        </p:nvGraphicFramePr>
        <p:xfrm>
          <a:off x="3630966" y="1793099"/>
          <a:ext cx="7992072" cy="4241942"/>
        </p:xfrm>
        <a:graphic>
          <a:graphicData uri="http://schemas.openxmlformats.org/drawingml/2006/table">
            <a:tbl>
              <a:tblPr firstRow="1" bandRow="1">
                <a:tableStyleId>{5C22544A-7EE6-4342-B048-85BDC9FD1C3A}</a:tableStyleId>
              </a:tblPr>
              <a:tblGrid>
                <a:gridCol w="999009">
                  <a:extLst>
                    <a:ext uri="{9D8B030D-6E8A-4147-A177-3AD203B41FA5}">
                      <a16:colId xmlns:a16="http://schemas.microsoft.com/office/drawing/2014/main" val="4246402010"/>
                    </a:ext>
                  </a:extLst>
                </a:gridCol>
                <a:gridCol w="999009">
                  <a:extLst>
                    <a:ext uri="{9D8B030D-6E8A-4147-A177-3AD203B41FA5}">
                      <a16:colId xmlns:a16="http://schemas.microsoft.com/office/drawing/2014/main" val="128557167"/>
                    </a:ext>
                  </a:extLst>
                </a:gridCol>
                <a:gridCol w="999009">
                  <a:extLst>
                    <a:ext uri="{9D8B030D-6E8A-4147-A177-3AD203B41FA5}">
                      <a16:colId xmlns:a16="http://schemas.microsoft.com/office/drawing/2014/main" val="93624464"/>
                    </a:ext>
                  </a:extLst>
                </a:gridCol>
                <a:gridCol w="999009">
                  <a:extLst>
                    <a:ext uri="{9D8B030D-6E8A-4147-A177-3AD203B41FA5}">
                      <a16:colId xmlns:a16="http://schemas.microsoft.com/office/drawing/2014/main" val="572512943"/>
                    </a:ext>
                  </a:extLst>
                </a:gridCol>
                <a:gridCol w="999009">
                  <a:extLst>
                    <a:ext uri="{9D8B030D-6E8A-4147-A177-3AD203B41FA5}">
                      <a16:colId xmlns:a16="http://schemas.microsoft.com/office/drawing/2014/main" val="1329733497"/>
                    </a:ext>
                  </a:extLst>
                </a:gridCol>
                <a:gridCol w="999009">
                  <a:extLst>
                    <a:ext uri="{9D8B030D-6E8A-4147-A177-3AD203B41FA5}">
                      <a16:colId xmlns:a16="http://schemas.microsoft.com/office/drawing/2014/main" val="3749721060"/>
                    </a:ext>
                  </a:extLst>
                </a:gridCol>
                <a:gridCol w="999009">
                  <a:extLst>
                    <a:ext uri="{9D8B030D-6E8A-4147-A177-3AD203B41FA5}">
                      <a16:colId xmlns:a16="http://schemas.microsoft.com/office/drawing/2014/main" val="2378169956"/>
                    </a:ext>
                  </a:extLst>
                </a:gridCol>
                <a:gridCol w="999009">
                  <a:extLst>
                    <a:ext uri="{9D8B030D-6E8A-4147-A177-3AD203B41FA5}">
                      <a16:colId xmlns:a16="http://schemas.microsoft.com/office/drawing/2014/main" val="2218131795"/>
                    </a:ext>
                  </a:extLst>
                </a:gridCol>
              </a:tblGrid>
              <a:tr h="435071">
                <a:tc>
                  <a:txBody>
                    <a:bodyPr/>
                    <a:lstStyle/>
                    <a:p>
                      <a:r>
                        <a:rPr lang="en-US" altLang="zh-CN" dirty="0"/>
                        <a:t>word</a:t>
                      </a:r>
                      <a:endParaRPr lang="zh-CN" altLang="en-US" dirty="0"/>
                    </a:p>
                  </a:txBody>
                  <a:tcPr/>
                </a:tc>
                <a:tc>
                  <a:txBody>
                    <a:bodyPr/>
                    <a:lstStyle/>
                    <a:p>
                      <a:r>
                        <a:rPr lang="zh-CN" altLang="en-US" dirty="0"/>
                        <a:t>乐</a:t>
                      </a:r>
                    </a:p>
                  </a:txBody>
                  <a:tcPr/>
                </a:tc>
                <a:tc>
                  <a:txBody>
                    <a:bodyPr/>
                    <a:lstStyle/>
                    <a:p>
                      <a:r>
                        <a:rPr lang="zh-CN" altLang="en-US" dirty="0"/>
                        <a:t>好</a:t>
                      </a:r>
                    </a:p>
                  </a:txBody>
                  <a:tcPr/>
                </a:tc>
                <a:tc>
                  <a:txBody>
                    <a:bodyPr/>
                    <a:lstStyle/>
                    <a:p>
                      <a:r>
                        <a:rPr lang="zh-CN" altLang="en-US" dirty="0"/>
                        <a:t>怒</a:t>
                      </a:r>
                    </a:p>
                  </a:txBody>
                  <a:tcPr/>
                </a:tc>
                <a:tc>
                  <a:txBody>
                    <a:bodyPr/>
                    <a:lstStyle/>
                    <a:p>
                      <a:r>
                        <a:rPr lang="zh-CN" altLang="en-US" dirty="0"/>
                        <a:t>哀</a:t>
                      </a:r>
                    </a:p>
                  </a:txBody>
                  <a:tcPr/>
                </a:tc>
                <a:tc>
                  <a:txBody>
                    <a:bodyPr/>
                    <a:lstStyle/>
                    <a:p>
                      <a:r>
                        <a:rPr lang="zh-CN" altLang="en-US" dirty="0"/>
                        <a:t>惧</a:t>
                      </a:r>
                    </a:p>
                  </a:txBody>
                  <a:tcPr/>
                </a:tc>
                <a:tc>
                  <a:txBody>
                    <a:bodyPr/>
                    <a:lstStyle/>
                    <a:p>
                      <a:r>
                        <a:rPr lang="zh-CN" altLang="en-US" dirty="0"/>
                        <a:t>恶</a:t>
                      </a:r>
                    </a:p>
                  </a:txBody>
                  <a:tcPr/>
                </a:tc>
                <a:tc>
                  <a:txBody>
                    <a:bodyPr/>
                    <a:lstStyle/>
                    <a:p>
                      <a:r>
                        <a:rPr lang="zh-CN" altLang="en-US" dirty="0"/>
                        <a:t>惊</a:t>
                      </a:r>
                    </a:p>
                  </a:txBody>
                  <a:tcPr/>
                </a:tc>
                <a:extLst>
                  <a:ext uri="{0D108BD9-81ED-4DB2-BD59-A6C34878D82A}">
                    <a16:rowId xmlns:a16="http://schemas.microsoft.com/office/drawing/2014/main" val="648808232"/>
                  </a:ext>
                </a:extLst>
              </a:tr>
              <a:tr h="435071">
                <a:tc>
                  <a:txBody>
                    <a:bodyPr/>
                    <a:lstStyle/>
                    <a:p>
                      <a:pPr marL="0" algn="l" defTabSz="914400" rtl="0" eaLnBrk="1" latinLnBrk="0" hangingPunct="1"/>
                      <a:r>
                        <a:rPr lang="zh-CN" altLang="en-US" sz="1800" kern="1200" dirty="0">
                          <a:solidFill>
                            <a:schemeClr val="dk1"/>
                          </a:solidFill>
                          <a:latin typeface="微软雅黑" panose="020B0503020204020204" pitchFamily="34" charset="-122"/>
                          <a:ea typeface="微软雅黑" panose="020B0503020204020204" pitchFamily="34" charset="-122"/>
                          <a:cs typeface="+mn-cs"/>
                        </a:rPr>
                        <a:t>一脸</a:t>
                      </a: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865865009"/>
                  </a:ext>
                </a:extLst>
              </a:tr>
              <a:tr h="435071">
                <a:tc>
                  <a:txBody>
                    <a:bodyPr/>
                    <a:lstStyle/>
                    <a:p>
                      <a:pPr marL="0" algn="l" defTabSz="914400" rtl="0" eaLnBrk="1" latinLnBrk="0" hangingPunct="1"/>
                      <a:r>
                        <a:rPr lang="zh-CN" altLang="en-US" sz="1800" kern="1200" dirty="0">
                          <a:solidFill>
                            <a:schemeClr val="dk1"/>
                          </a:solidFill>
                          <a:latin typeface="微软雅黑" panose="020B0503020204020204" pitchFamily="34" charset="-122"/>
                          <a:ea typeface="微软雅黑" panose="020B0503020204020204" pitchFamily="34" charset="-122"/>
                          <a:cs typeface="+mn-cs"/>
                        </a:rPr>
                        <a:t>魔鬼</a:t>
                      </a: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3</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1</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7276963"/>
                  </a:ext>
                </a:extLst>
              </a:tr>
              <a:tr h="435071">
                <a:tc>
                  <a:txBody>
                    <a:bodyPr/>
                    <a:lstStyle/>
                    <a:p>
                      <a:pPr marL="0" algn="l" defTabSz="914400" rtl="0" eaLnBrk="1" latinLnBrk="0" hangingPunct="1"/>
                      <a:r>
                        <a:rPr lang="en-US" altLang="zh-CN" sz="1800" kern="1200" dirty="0" err="1">
                          <a:solidFill>
                            <a:schemeClr val="dk1"/>
                          </a:solidFill>
                          <a:latin typeface="微软雅黑" panose="020B0503020204020204" pitchFamily="34" charset="-122"/>
                          <a:ea typeface="微软雅黑" panose="020B0503020204020204" pitchFamily="34" charset="-122"/>
                          <a:cs typeface="+mn-cs"/>
                        </a:rPr>
                        <a:t>awsl</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3</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80274647"/>
                  </a:ext>
                </a:extLst>
              </a:tr>
              <a:tr h="435071">
                <a:tc>
                  <a:txBody>
                    <a:bodyPr/>
                    <a:lstStyle/>
                    <a:p>
                      <a:pPr marL="0" algn="l" defTabSz="914400" rtl="0" eaLnBrk="1" latinLnBrk="0" hangingPunct="1"/>
                      <a:r>
                        <a:rPr lang="zh-CN" altLang="en-US" sz="1800" kern="1200" dirty="0">
                          <a:solidFill>
                            <a:schemeClr val="dk1"/>
                          </a:solidFill>
                          <a:latin typeface="微软雅黑" panose="020B0503020204020204" pitchFamily="34" charset="-122"/>
                          <a:ea typeface="微软雅黑" panose="020B0503020204020204" pitchFamily="34" charset="-122"/>
                          <a:cs typeface="+mn-cs"/>
                        </a:rPr>
                        <a:t>泥垢</a:t>
                      </a: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3</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376382137"/>
                  </a:ext>
                </a:extLst>
              </a:tr>
              <a:tr h="435071">
                <a:tc>
                  <a:txBody>
                    <a:bodyPr/>
                    <a:lstStyle/>
                    <a:p>
                      <a:pPr marL="0" algn="l" defTabSz="914400" rtl="0" eaLnBrk="1" latinLnBrk="0" hangingPunct="1"/>
                      <a:r>
                        <a:rPr lang="zh-CN" altLang="en-US" sz="1800" kern="1200" dirty="0">
                          <a:solidFill>
                            <a:schemeClr val="dk1"/>
                          </a:solidFill>
                          <a:latin typeface="微软雅黑" panose="020B0503020204020204" pitchFamily="34" charset="-122"/>
                          <a:ea typeface="微软雅黑" panose="020B0503020204020204" pitchFamily="34" charset="-122"/>
                          <a:cs typeface="+mn-cs"/>
                        </a:rPr>
                        <a:t>黑化</a:t>
                      </a: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4</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592163372"/>
                  </a:ext>
                </a:extLst>
              </a:tr>
              <a:tr h="435071">
                <a:tc>
                  <a:txBody>
                    <a:bodyPr/>
                    <a:lstStyle/>
                    <a:p>
                      <a:pPr marL="0" algn="l" defTabSz="914400" rtl="0" eaLnBrk="1" latinLnBrk="0" hangingPunct="1"/>
                      <a:r>
                        <a:rPr lang="zh-CN" altLang="en-US" sz="1800" kern="1200" dirty="0">
                          <a:solidFill>
                            <a:schemeClr val="dk1"/>
                          </a:solidFill>
                          <a:latin typeface="微软雅黑" panose="020B0503020204020204" pitchFamily="34" charset="-122"/>
                          <a:ea typeface="微软雅黑" panose="020B0503020204020204" pitchFamily="34" charset="-122"/>
                          <a:cs typeface="+mn-cs"/>
                        </a:rPr>
                        <a:t>绿色</a:t>
                      </a: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2</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1</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941250701"/>
                  </a:ext>
                </a:extLst>
              </a:tr>
              <a:tr h="761374">
                <a:tc>
                  <a:txBody>
                    <a:bodyPr/>
                    <a:lstStyle/>
                    <a:p>
                      <a:pPr marL="0" algn="l" defTabSz="914400" rtl="0" eaLnBrk="1" latinLnBrk="0" hangingPunct="1"/>
                      <a:r>
                        <a:rPr lang="zh-CN" altLang="en-US" sz="1800" kern="1200" dirty="0">
                          <a:solidFill>
                            <a:schemeClr val="dk1"/>
                          </a:solidFill>
                          <a:latin typeface="微软雅黑" panose="020B0503020204020204" pitchFamily="34" charset="-122"/>
                          <a:ea typeface="微软雅黑" panose="020B0503020204020204" pitchFamily="34" charset="-122"/>
                          <a:cs typeface="+mn-cs"/>
                        </a:rPr>
                        <a:t>橘里橘气</a:t>
                      </a: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2</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1</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96866731"/>
                  </a:ext>
                </a:extLst>
              </a:tr>
              <a:tr h="435071">
                <a:tc>
                  <a:txBody>
                    <a:bodyPr/>
                    <a:lstStyle/>
                    <a:p>
                      <a:pPr marL="0" algn="l" defTabSz="914400" rtl="0" eaLnBrk="1" latinLnBrk="0" hangingPunct="1"/>
                      <a:r>
                        <a:rPr lang="zh-CN" altLang="en-US" sz="1800" kern="1200" dirty="0">
                          <a:solidFill>
                            <a:schemeClr val="dk1"/>
                          </a:solidFill>
                          <a:latin typeface="微软雅黑" panose="020B0503020204020204" pitchFamily="34" charset="-122"/>
                          <a:ea typeface="微软雅黑" panose="020B0503020204020204" pitchFamily="34" charset="-122"/>
                          <a:cs typeface="+mn-cs"/>
                        </a:rPr>
                        <a:t>学霸</a:t>
                      </a: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1</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3</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kern="1200" dirty="0">
                          <a:solidFill>
                            <a:schemeClr val="dk1"/>
                          </a:solidFill>
                          <a:latin typeface="微软雅黑" panose="020B0503020204020204" pitchFamily="34" charset="-122"/>
                          <a:ea typeface="微软雅黑" panose="020B0503020204020204" pitchFamily="34" charset="-122"/>
                          <a:cs typeface="+mn-cs"/>
                        </a:rPr>
                        <a:t>0</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556691"/>
                  </a:ext>
                </a:extLst>
              </a:tr>
            </a:tbl>
          </a:graphicData>
        </a:graphic>
      </p:graphicFrame>
      <p:sp>
        <p:nvSpPr>
          <p:cNvPr id="17" name="矩形 16">
            <a:extLst>
              <a:ext uri="{FF2B5EF4-FFF2-40B4-BE49-F238E27FC236}">
                <a16:creationId xmlns:a16="http://schemas.microsoft.com/office/drawing/2014/main" id="{F0DD3426-51DD-415A-9F44-58157C3272B3}"/>
              </a:ext>
            </a:extLst>
          </p:cNvPr>
          <p:cNvSpPr/>
          <p:nvPr/>
        </p:nvSpPr>
        <p:spPr>
          <a:xfrm>
            <a:off x="2249594" y="714093"/>
            <a:ext cx="10764825" cy="1077218"/>
          </a:xfrm>
          <a:prstGeom prst="rect">
            <a:avLst/>
          </a:prstGeom>
          <a:noFill/>
        </p:spPr>
        <p:txBody>
          <a:bodyPr wrap="squar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各维情感的强度值一般在</a:t>
            </a:r>
            <a:r>
              <a:rPr lang="en-US" altLang="zh-CN" sz="32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0~7</a:t>
            </a:r>
            <a:r>
              <a:rPr lang="zh-CN" altLang="en-US" sz="32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分布</a:t>
            </a:r>
            <a:endParaRPr lang="en-US" altLang="zh-CN" sz="32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32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词的情感不一定是只在单一维度上有非零值</a:t>
            </a:r>
          </a:p>
        </p:txBody>
      </p:sp>
    </p:spTree>
    <p:extLst>
      <p:ext uri="{BB962C8B-B14F-4D97-AF65-F5344CB8AC3E}">
        <p14:creationId xmlns:p14="http://schemas.microsoft.com/office/powerpoint/2010/main" val="382766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5D5F8-2705-4F7C-A738-E32FA8D19F8F}"/>
              </a:ext>
            </a:extLst>
          </p:cNvPr>
          <p:cNvSpPr>
            <a:spLocks noGrp="1"/>
          </p:cNvSpPr>
          <p:nvPr>
            <p:ph type="title"/>
          </p:nvPr>
        </p:nvSpPr>
        <p:spPr/>
        <p:txBody>
          <a:bodyPr/>
          <a:lstStyle/>
          <a:p>
            <a:pPr algn="ctr"/>
            <a:r>
              <a:rPr lang="zh-CN" altLang="en-US" dirty="0"/>
              <a:t>效果</a:t>
            </a:r>
          </a:p>
        </p:txBody>
      </p:sp>
      <p:graphicFrame>
        <p:nvGraphicFramePr>
          <p:cNvPr id="4" name="内容占位符 3">
            <a:extLst>
              <a:ext uri="{FF2B5EF4-FFF2-40B4-BE49-F238E27FC236}">
                <a16:creationId xmlns:a16="http://schemas.microsoft.com/office/drawing/2014/main" id="{4F16EFF6-9CBC-4B89-A45C-4A77C8B17720}"/>
              </a:ext>
            </a:extLst>
          </p:cNvPr>
          <p:cNvGraphicFramePr>
            <a:graphicFrameLocks noGrp="1"/>
          </p:cNvGraphicFramePr>
          <p:nvPr>
            <p:ph idx="1"/>
            <p:extLst>
              <p:ext uri="{D42A27DB-BD31-4B8C-83A1-F6EECF244321}">
                <p14:modId xmlns:p14="http://schemas.microsoft.com/office/powerpoint/2010/main" val="861638114"/>
              </p:ext>
            </p:extLst>
          </p:nvPr>
        </p:nvGraphicFramePr>
        <p:xfrm>
          <a:off x="4108434" y="2221882"/>
          <a:ext cx="5584206" cy="2660836"/>
        </p:xfrm>
        <a:graphic>
          <a:graphicData uri="http://schemas.openxmlformats.org/drawingml/2006/table">
            <a:tbl>
              <a:tblPr firstRow="1" bandRow="1">
                <a:tableStyleId>{5C22544A-7EE6-4342-B048-85BDC9FD1C3A}</a:tableStyleId>
              </a:tblPr>
              <a:tblGrid>
                <a:gridCol w="2792103">
                  <a:extLst>
                    <a:ext uri="{9D8B030D-6E8A-4147-A177-3AD203B41FA5}">
                      <a16:colId xmlns:a16="http://schemas.microsoft.com/office/drawing/2014/main" val="885494088"/>
                    </a:ext>
                  </a:extLst>
                </a:gridCol>
                <a:gridCol w="2792103">
                  <a:extLst>
                    <a:ext uri="{9D8B030D-6E8A-4147-A177-3AD203B41FA5}">
                      <a16:colId xmlns:a16="http://schemas.microsoft.com/office/drawing/2014/main" val="1032534979"/>
                    </a:ext>
                  </a:extLst>
                </a:gridCol>
              </a:tblGrid>
              <a:tr h="1330418">
                <a:tc>
                  <a:txBody>
                    <a:bodyPr/>
                    <a:lstStyle/>
                    <a:p>
                      <a:pPr algn="ctr"/>
                      <a:r>
                        <a:rPr lang="en-US" altLang="zh-CN" sz="3600" dirty="0"/>
                        <a:t>MSE</a:t>
                      </a:r>
                    </a:p>
                    <a:p>
                      <a:pPr algn="ctr"/>
                      <a:r>
                        <a:rPr lang="zh-CN" altLang="en-US" sz="3600" dirty="0"/>
                        <a:t>（均方差）</a:t>
                      </a:r>
                    </a:p>
                  </a:txBody>
                  <a:tcPr/>
                </a:tc>
                <a:tc>
                  <a:txBody>
                    <a:bodyPr/>
                    <a:lstStyle/>
                    <a:p>
                      <a:pPr marL="0" algn="ctr" defTabSz="914400" rtl="0" eaLnBrk="1" latinLnBrk="0" hangingPunct="1"/>
                      <a:r>
                        <a:rPr lang="en-US" altLang="zh-CN" sz="3600" b="1" kern="1200" dirty="0">
                          <a:solidFill>
                            <a:schemeClr val="lt1"/>
                          </a:solidFill>
                          <a:latin typeface="+mn-lt"/>
                          <a:ea typeface="+mn-ea"/>
                          <a:cs typeface="+mn-cs"/>
                        </a:rPr>
                        <a:t>R-square</a:t>
                      </a:r>
                    </a:p>
                    <a:p>
                      <a:pPr marL="0" algn="ctr" defTabSz="914400" rtl="0" eaLnBrk="1" latinLnBrk="0" hangingPunct="1"/>
                      <a:r>
                        <a:rPr lang="zh-CN" altLang="en-US" sz="3600" b="1" kern="1200" dirty="0">
                          <a:solidFill>
                            <a:schemeClr val="lt1"/>
                          </a:solidFill>
                          <a:latin typeface="+mn-lt"/>
                          <a:ea typeface="+mn-ea"/>
                          <a:cs typeface="+mn-cs"/>
                        </a:rPr>
                        <a:t>（确定系数）</a:t>
                      </a:r>
                    </a:p>
                  </a:txBody>
                  <a:tcPr/>
                </a:tc>
                <a:extLst>
                  <a:ext uri="{0D108BD9-81ED-4DB2-BD59-A6C34878D82A}">
                    <a16:rowId xmlns:a16="http://schemas.microsoft.com/office/drawing/2014/main" val="3237691423"/>
                  </a:ext>
                </a:extLst>
              </a:tr>
              <a:tr h="1330418">
                <a:tc>
                  <a:txBody>
                    <a:bodyPr/>
                    <a:lstStyle/>
                    <a:p>
                      <a:pPr algn="ctr"/>
                      <a:r>
                        <a:rPr lang="en-US" altLang="zh-CN" sz="4400" dirty="0">
                          <a:latin typeface="微软雅黑" panose="020B0503020204020204" pitchFamily="34" charset="-122"/>
                          <a:ea typeface="微软雅黑" panose="020B0503020204020204" pitchFamily="34" charset="-122"/>
                        </a:rPr>
                        <a:t>0.7133</a:t>
                      </a:r>
                      <a:endParaRPr lang="zh-CN" altLang="en-US" sz="4400" dirty="0">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r>
                        <a:rPr lang="en-US" altLang="zh-CN" sz="4400" kern="1200" dirty="0">
                          <a:solidFill>
                            <a:schemeClr val="dk1"/>
                          </a:solidFill>
                          <a:latin typeface="微软雅黑" panose="020B0503020204020204" pitchFamily="34" charset="-122"/>
                          <a:ea typeface="微软雅黑" panose="020B0503020204020204" pitchFamily="34" charset="-122"/>
                          <a:cs typeface="+mn-cs"/>
                        </a:rPr>
                        <a:t>0.9037</a:t>
                      </a:r>
                      <a:endParaRPr lang="zh-CN" altLang="en-US" sz="4400" kern="1200" dirty="0">
                        <a:solidFill>
                          <a:schemeClr val="dk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683318109"/>
                  </a:ext>
                </a:extLst>
              </a:tr>
            </a:tbl>
          </a:graphicData>
        </a:graphic>
      </p:graphicFrame>
      <p:sp>
        <p:nvSpPr>
          <p:cNvPr id="5" name="矩形 4">
            <a:extLst>
              <a:ext uri="{FF2B5EF4-FFF2-40B4-BE49-F238E27FC236}">
                <a16:creationId xmlns:a16="http://schemas.microsoft.com/office/drawing/2014/main" id="{8303DAB7-F671-43C2-A942-526DB8DA0499}"/>
              </a:ext>
            </a:extLst>
          </p:cNvPr>
          <p:cNvSpPr/>
          <p:nvPr/>
        </p:nvSpPr>
        <p:spPr>
          <a:xfrm>
            <a:off x="-495187" y="739040"/>
            <a:ext cx="14844930" cy="1077218"/>
          </a:xfrm>
          <a:prstGeom prst="rect">
            <a:avLst/>
          </a:prstGeom>
          <a:noFill/>
        </p:spPr>
        <p:txBody>
          <a:bodyPr wrap="squar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最终训练好的网络在</a:t>
            </a:r>
            <a:endParaRPr lang="en-US" altLang="zh-CN" sz="3200" dirty="0">
              <a:ln w="0"/>
              <a:effectLst>
                <a:outerShdw blurRad="38100" dist="19050" dir="2700000" algn="tl" rotWithShape="0">
                  <a:schemeClr val="dk1">
                    <a:alpha val="40000"/>
                  </a:schemeClr>
                </a:outerShdw>
              </a:effectLst>
            </a:endParaRPr>
          </a:p>
          <a:p>
            <a:pPr algn="ctr"/>
            <a:r>
              <a:rPr lang="zh-CN" altLang="en-US" sz="3200" dirty="0">
                <a:ln w="0"/>
                <a:effectLst>
                  <a:outerShdw blurRad="38100" dist="19050" dir="2700000" algn="tl" rotWithShape="0">
                    <a:schemeClr val="dk1">
                      <a:alpha val="40000"/>
                    </a:schemeClr>
                  </a:outerShdw>
                </a:effectLst>
              </a:rPr>
              <a:t>最初的有标签样本上的效果</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889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3B344-459D-4A36-AA2F-194A74E315CC}"/>
              </a:ext>
            </a:extLst>
          </p:cNvPr>
          <p:cNvSpPr>
            <a:spLocks noGrp="1"/>
          </p:cNvSpPr>
          <p:nvPr>
            <p:ph type="title"/>
          </p:nvPr>
        </p:nvSpPr>
        <p:spPr/>
        <p:txBody>
          <a:bodyPr/>
          <a:lstStyle/>
          <a:p>
            <a:r>
              <a:rPr lang="zh-CN" altLang="en-US" dirty="0"/>
              <a:t>视频情感曲线</a:t>
            </a:r>
            <a:br>
              <a:rPr lang="en-US" altLang="zh-CN" dirty="0"/>
            </a:br>
            <a:endParaRPr lang="zh-CN" altLang="en-US" sz="2000" dirty="0"/>
          </a:p>
        </p:txBody>
      </p:sp>
      <p:sp>
        <p:nvSpPr>
          <p:cNvPr id="3" name="内容占位符 2">
            <a:extLst>
              <a:ext uri="{FF2B5EF4-FFF2-40B4-BE49-F238E27FC236}">
                <a16:creationId xmlns:a16="http://schemas.microsoft.com/office/drawing/2014/main" id="{1CBA3C94-5C77-4753-9B30-89AE3BFDDCBF}"/>
              </a:ext>
            </a:extLst>
          </p:cNvPr>
          <p:cNvSpPr>
            <a:spLocks noGrp="1"/>
          </p:cNvSpPr>
          <p:nvPr>
            <p:ph idx="1"/>
          </p:nvPr>
        </p:nvSpPr>
        <p:spPr/>
        <p:txBody>
          <a:bodyPr/>
          <a:lstStyle/>
          <a:p>
            <a:pPr marL="0" indent="0">
              <a:buNone/>
            </a:pPr>
            <a:endParaRPr lang="zh-CN" altLang="zh-CN" dirty="0"/>
          </a:p>
          <a:p>
            <a:endParaRPr lang="zh-CN" altLang="en-US" dirty="0"/>
          </a:p>
        </p:txBody>
      </p:sp>
      <p:pic>
        <p:nvPicPr>
          <p:cNvPr id="4" name="图片 3">
            <a:extLst>
              <a:ext uri="{FF2B5EF4-FFF2-40B4-BE49-F238E27FC236}">
                <a16:creationId xmlns:a16="http://schemas.microsoft.com/office/drawing/2014/main" id="{1813DF0B-BFA3-4AEE-95E7-75FB9FAC9794}"/>
              </a:ext>
            </a:extLst>
          </p:cNvPr>
          <p:cNvPicPr>
            <a:picLocks noChangeAspect="1"/>
          </p:cNvPicPr>
          <p:nvPr/>
        </p:nvPicPr>
        <p:blipFill rotWithShape="1">
          <a:blip r:embed="rId3"/>
          <a:srcRect l="28684" t="15361" r="30000" b="14143"/>
          <a:stretch/>
        </p:blipFill>
        <p:spPr>
          <a:xfrm>
            <a:off x="3550755" y="301233"/>
            <a:ext cx="6716763" cy="6255533"/>
          </a:xfrm>
          <a:prstGeom prst="rect">
            <a:avLst/>
          </a:prstGeom>
        </p:spPr>
      </p:pic>
      <p:pic>
        <p:nvPicPr>
          <p:cNvPr id="5" name="图片 4">
            <a:extLst>
              <a:ext uri="{FF2B5EF4-FFF2-40B4-BE49-F238E27FC236}">
                <a16:creationId xmlns:a16="http://schemas.microsoft.com/office/drawing/2014/main" id="{FEDB6758-20F6-4FC8-8B12-BA059A07E539}"/>
              </a:ext>
            </a:extLst>
          </p:cNvPr>
          <p:cNvPicPr>
            <a:picLocks noChangeAspect="1"/>
          </p:cNvPicPr>
          <p:nvPr/>
        </p:nvPicPr>
        <p:blipFill rotWithShape="1">
          <a:blip r:embed="rId3"/>
          <a:srcRect l="28684" t="57371" r="30000" b="14143"/>
          <a:stretch/>
        </p:blipFill>
        <p:spPr>
          <a:xfrm>
            <a:off x="3632133" y="3923930"/>
            <a:ext cx="6675837" cy="2623693"/>
          </a:xfrm>
          <a:prstGeom prst="rect">
            <a:avLst/>
          </a:prstGeom>
        </p:spPr>
      </p:pic>
    </p:spTree>
    <p:extLst>
      <p:ext uri="{BB962C8B-B14F-4D97-AF65-F5344CB8AC3E}">
        <p14:creationId xmlns:p14="http://schemas.microsoft.com/office/powerpoint/2010/main" val="378141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04DC24-A50E-451D-B4DD-AEA5DC64B285}"/>
              </a:ext>
            </a:extLst>
          </p:cNvPr>
          <p:cNvSpPr>
            <a:spLocks noGrp="1"/>
          </p:cNvSpPr>
          <p:nvPr>
            <p:ph type="title"/>
          </p:nvPr>
        </p:nvSpPr>
        <p:spPr/>
        <p:txBody>
          <a:bodyPr/>
          <a:lstStyle/>
          <a:p>
            <a:r>
              <a:rPr lang="zh-CN" altLang="en-US" dirty="0"/>
              <a:t>过滤前后</a:t>
            </a:r>
            <a:br>
              <a:rPr lang="en-US" altLang="zh-CN" dirty="0"/>
            </a:br>
            <a:r>
              <a:rPr lang="zh-CN" altLang="en-US" dirty="0"/>
              <a:t>对比效果</a:t>
            </a:r>
          </a:p>
        </p:txBody>
      </p:sp>
      <p:sp>
        <p:nvSpPr>
          <p:cNvPr id="5" name="内容占位符 4">
            <a:extLst>
              <a:ext uri="{FF2B5EF4-FFF2-40B4-BE49-F238E27FC236}">
                <a16:creationId xmlns:a16="http://schemas.microsoft.com/office/drawing/2014/main" id="{A8F69CA5-513B-49D9-A314-57BB3317D2A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2890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3B344-459D-4A36-AA2F-194A74E315CC}"/>
              </a:ext>
            </a:extLst>
          </p:cNvPr>
          <p:cNvSpPr>
            <a:spLocks noGrp="1"/>
          </p:cNvSpPr>
          <p:nvPr>
            <p:ph type="title" idx="4294967295"/>
          </p:nvPr>
        </p:nvSpPr>
        <p:spPr>
          <a:xfrm>
            <a:off x="0" y="1123950"/>
            <a:ext cx="2947988" cy="4600575"/>
          </a:xfrm>
        </p:spPr>
        <p:txBody>
          <a:bodyPr/>
          <a:lstStyle/>
          <a:p>
            <a:r>
              <a:rPr lang="zh-CN" altLang="en-US" dirty="0"/>
              <a:t>弹幕过滤的效果</a:t>
            </a:r>
          </a:p>
        </p:txBody>
      </p:sp>
      <p:sp>
        <p:nvSpPr>
          <p:cNvPr id="3" name="内容占位符 2">
            <a:extLst>
              <a:ext uri="{FF2B5EF4-FFF2-40B4-BE49-F238E27FC236}">
                <a16:creationId xmlns:a16="http://schemas.microsoft.com/office/drawing/2014/main" id="{1CBA3C94-5C77-4753-9B30-89AE3BFDDCBF}"/>
              </a:ext>
            </a:extLst>
          </p:cNvPr>
          <p:cNvSpPr>
            <a:spLocks noGrp="1"/>
          </p:cNvSpPr>
          <p:nvPr>
            <p:ph idx="4294967295"/>
          </p:nvPr>
        </p:nvSpPr>
        <p:spPr>
          <a:xfrm>
            <a:off x="4876800" y="863600"/>
            <a:ext cx="7315200" cy="5121275"/>
          </a:xfrm>
        </p:spPr>
        <p:txBody>
          <a:bodyPr/>
          <a:lstStyle/>
          <a:p>
            <a:r>
              <a:rPr lang="zh-CN" altLang="zh-CN" dirty="0"/>
              <a:t>。</a:t>
            </a:r>
            <a:endParaRPr lang="en-US" altLang="zh-CN" dirty="0"/>
          </a:p>
          <a:p>
            <a:pPr marL="0" indent="0">
              <a:buNone/>
            </a:pPr>
            <a:endParaRPr lang="zh-CN" altLang="zh-CN" dirty="0"/>
          </a:p>
          <a:p>
            <a:endParaRPr lang="zh-CN" altLang="en-US" dirty="0"/>
          </a:p>
        </p:txBody>
      </p:sp>
      <p:pic>
        <p:nvPicPr>
          <p:cNvPr id="4" name="图片 3">
            <a:extLst>
              <a:ext uri="{FF2B5EF4-FFF2-40B4-BE49-F238E27FC236}">
                <a16:creationId xmlns:a16="http://schemas.microsoft.com/office/drawing/2014/main" id="{77E877D5-8584-46EB-9F18-E39251412F63}"/>
              </a:ext>
            </a:extLst>
          </p:cNvPr>
          <p:cNvPicPr/>
          <p:nvPr/>
        </p:nvPicPr>
        <p:blipFill rotWithShape="1">
          <a:blip r:embed="rId2"/>
          <a:srcRect b="49433"/>
          <a:stretch/>
        </p:blipFill>
        <p:spPr bwMode="auto">
          <a:xfrm>
            <a:off x="731521" y="393067"/>
            <a:ext cx="10414000" cy="3272772"/>
          </a:xfrm>
          <a:prstGeom prst="rect">
            <a:avLst/>
          </a:prstGeom>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4B1E04A7-34EA-4925-A7A3-FB9547F704FC}"/>
              </a:ext>
            </a:extLst>
          </p:cNvPr>
          <p:cNvPicPr/>
          <p:nvPr/>
        </p:nvPicPr>
        <p:blipFill rotWithShape="1">
          <a:blip r:embed="rId3"/>
          <a:srcRect b="48148"/>
          <a:stretch/>
        </p:blipFill>
        <p:spPr bwMode="auto">
          <a:xfrm>
            <a:off x="731521" y="3665838"/>
            <a:ext cx="10414000" cy="30499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5500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DD4099B-B84B-42D5-9BBC-2DE52C7A65C0}"/>
              </a:ext>
            </a:extLst>
          </p:cNvPr>
          <p:cNvSpPr>
            <a:spLocks noGrp="1"/>
          </p:cNvSpPr>
          <p:nvPr>
            <p:ph type="ctrTitle"/>
          </p:nvPr>
        </p:nvSpPr>
        <p:spPr>
          <a:xfrm>
            <a:off x="2438400" y="1254060"/>
            <a:ext cx="7315200" cy="3255264"/>
          </a:xfrm>
        </p:spPr>
        <p:txBody>
          <a:bodyPr>
            <a:normAutofit/>
          </a:bodyPr>
          <a:lstStyle/>
          <a:p>
            <a:r>
              <a:rPr lang="zh-CN" altLang="en-US" sz="8800" dirty="0"/>
              <a:t>感谢观看！</a:t>
            </a:r>
            <a:br>
              <a:rPr lang="en-US" altLang="zh-CN" sz="8800" dirty="0"/>
            </a:br>
            <a:r>
              <a:rPr lang="zh-CN" altLang="en-US" sz="8800" dirty="0"/>
              <a:t>欢迎提问</a:t>
            </a:r>
          </a:p>
        </p:txBody>
      </p:sp>
    </p:spTree>
    <p:extLst>
      <p:ext uri="{BB962C8B-B14F-4D97-AF65-F5344CB8AC3E}">
        <p14:creationId xmlns:p14="http://schemas.microsoft.com/office/powerpoint/2010/main" val="80691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AF3ED-23BC-4DD6-8AD0-6BB712D679BA}"/>
              </a:ext>
            </a:extLst>
          </p:cNvPr>
          <p:cNvSpPr>
            <a:spLocks noGrp="1"/>
          </p:cNvSpPr>
          <p:nvPr>
            <p:ph type="title"/>
          </p:nvPr>
        </p:nvSpPr>
        <p:spPr/>
        <p:txBody>
          <a:bodyPr/>
          <a:lstStyle/>
          <a:p>
            <a:pPr algn="ctr"/>
            <a:r>
              <a:rPr lang="zh-CN" altLang="en-US" dirty="0"/>
              <a:t>弹幕是什么？</a:t>
            </a:r>
          </a:p>
        </p:txBody>
      </p:sp>
      <p:sp>
        <p:nvSpPr>
          <p:cNvPr id="3" name="内容占位符 2">
            <a:extLst>
              <a:ext uri="{FF2B5EF4-FFF2-40B4-BE49-F238E27FC236}">
                <a16:creationId xmlns:a16="http://schemas.microsoft.com/office/drawing/2014/main" id="{05ADAD9A-2BE0-4A9B-B860-D7E94ED6E09E}"/>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latin typeface="微软雅黑" panose="020B0503020204020204" pitchFamily="34" charset="-122"/>
                <a:ea typeface="微软雅黑" panose="020B0503020204020204" pitchFamily="34" charset="-122"/>
              </a:rPr>
              <a:t>弹幕（</a:t>
            </a:r>
            <a:r>
              <a:rPr lang="en-US" altLang="zh-CN" dirty="0">
                <a:latin typeface="微软雅黑" panose="020B0503020204020204" pitchFamily="34" charset="-122"/>
                <a:ea typeface="微软雅黑" panose="020B0503020204020204" pitchFamily="34" charset="-122"/>
              </a:rPr>
              <a:t>barrage</a:t>
            </a:r>
            <a:r>
              <a:rPr lang="zh-CN" altLang="en-US" dirty="0">
                <a:latin typeface="微软雅黑" panose="020B0503020204020204" pitchFamily="34" charset="-122"/>
                <a:ea typeface="微软雅黑" panose="020B0503020204020204" pitchFamily="34" charset="-122"/>
              </a:rPr>
              <a:t>），指的是在网络上观看</a:t>
            </a:r>
            <a:r>
              <a:rPr lang="zh-CN" altLang="en-US" dirty="0">
                <a:solidFill>
                  <a:srgbClr val="00B050"/>
                </a:solidFill>
                <a:latin typeface="微软雅黑" panose="020B0503020204020204" pitchFamily="34" charset="-122"/>
                <a:ea typeface="微软雅黑" panose="020B0503020204020204" pitchFamily="34" charset="-122"/>
              </a:rPr>
              <a:t>视频</a:t>
            </a:r>
            <a:r>
              <a:rPr lang="zh-CN" altLang="en-US" dirty="0">
                <a:latin typeface="微软雅黑" panose="020B0503020204020204" pitchFamily="34" charset="-122"/>
                <a:ea typeface="微软雅黑" panose="020B0503020204020204" pitchFamily="34" charset="-122"/>
              </a:rPr>
              <a:t>时弹出的</a:t>
            </a:r>
            <a:r>
              <a:rPr lang="zh-CN" altLang="en-US" dirty="0">
                <a:solidFill>
                  <a:srgbClr val="00B050"/>
                </a:solidFill>
                <a:latin typeface="微软雅黑" panose="020B0503020204020204" pitchFamily="34" charset="-122"/>
                <a:ea typeface="微软雅黑" panose="020B0503020204020204" pitchFamily="34" charset="-122"/>
              </a:rPr>
              <a:t>评论性字幕</a:t>
            </a:r>
            <a:r>
              <a:rPr lang="zh-CN" altLang="en-US" dirty="0">
                <a:latin typeface="微软雅黑" panose="020B0503020204020204" pitchFamily="34" charset="-122"/>
                <a:ea typeface="微软雅黑" panose="020B0503020204020204" pitchFamily="34" charset="-122"/>
              </a:rPr>
              <a:t>，因其大量飘过的特征而得其名。</a:t>
            </a:r>
          </a:p>
        </p:txBody>
      </p:sp>
      <p:pic>
        <p:nvPicPr>
          <p:cNvPr id="4" name="图片 3">
            <a:extLst>
              <a:ext uri="{FF2B5EF4-FFF2-40B4-BE49-F238E27FC236}">
                <a16:creationId xmlns:a16="http://schemas.microsoft.com/office/drawing/2014/main" id="{8493378A-C615-43F7-9EEF-F4EEC09B5D7A}"/>
              </a:ext>
            </a:extLst>
          </p:cNvPr>
          <p:cNvPicPr>
            <a:picLocks noChangeAspect="1"/>
          </p:cNvPicPr>
          <p:nvPr/>
        </p:nvPicPr>
        <p:blipFill rotWithShape="1">
          <a:blip r:embed="rId2"/>
          <a:srcRect l="11433" t="23618" r="35703" b="13066"/>
          <a:stretch/>
        </p:blipFill>
        <p:spPr>
          <a:xfrm>
            <a:off x="4412203" y="713186"/>
            <a:ext cx="5513032" cy="3576637"/>
          </a:xfrm>
          <a:prstGeom prst="rect">
            <a:avLst/>
          </a:prstGeom>
        </p:spPr>
      </p:pic>
    </p:spTree>
    <p:extLst>
      <p:ext uri="{BB962C8B-B14F-4D97-AF65-F5344CB8AC3E}">
        <p14:creationId xmlns:p14="http://schemas.microsoft.com/office/powerpoint/2010/main" val="364869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E33A9-20C9-4435-966E-D98424C41062}"/>
              </a:ext>
            </a:extLst>
          </p:cNvPr>
          <p:cNvSpPr>
            <a:spLocks noGrp="1"/>
          </p:cNvSpPr>
          <p:nvPr>
            <p:ph type="title"/>
          </p:nvPr>
        </p:nvSpPr>
        <p:spPr/>
        <p:txBody>
          <a:bodyPr/>
          <a:lstStyle/>
          <a:p>
            <a:pPr algn="ctr"/>
            <a:r>
              <a:rPr lang="zh-CN" altLang="en-US" dirty="0"/>
              <a:t>项目重要性</a:t>
            </a:r>
          </a:p>
        </p:txBody>
      </p:sp>
      <p:sp>
        <p:nvSpPr>
          <p:cNvPr id="3" name="内容占位符 2">
            <a:extLst>
              <a:ext uri="{FF2B5EF4-FFF2-40B4-BE49-F238E27FC236}">
                <a16:creationId xmlns:a16="http://schemas.microsoft.com/office/drawing/2014/main" id="{81EA1448-F965-4EA8-9524-998845DF933C}"/>
              </a:ext>
            </a:extLst>
          </p:cNvPr>
          <p:cNvSpPr>
            <a:spLocks noGrp="1"/>
          </p:cNvSpPr>
          <p:nvPr>
            <p:ph idx="1"/>
          </p:nvPr>
        </p:nvSpPr>
        <p:spPr/>
        <p:txBody>
          <a:bodyPr>
            <a:normAutofit/>
          </a:bodyPr>
          <a:lstStyle/>
          <a:p>
            <a:pPr>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弹幕在青年群体影响力很大</a:t>
            </a:r>
            <a:endParaRPr lang="en-US" altLang="zh-CN" sz="2400" dirty="0">
              <a:solidFill>
                <a:schemeClr val="tx1"/>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活跃用户为</a:t>
            </a:r>
            <a:r>
              <a:rPr lang="en-US" altLang="zh-CN" sz="2400" dirty="0">
                <a:solidFill>
                  <a:srgbClr val="00B050"/>
                </a:solidFill>
                <a:latin typeface="微软雅黑" panose="020B0503020204020204" pitchFamily="34" charset="-122"/>
                <a:ea typeface="微软雅黑" panose="020B0503020204020204" pitchFamily="34" charset="-122"/>
              </a:rPr>
              <a:t>7180</a:t>
            </a:r>
            <a:r>
              <a:rPr lang="zh-CN" altLang="en-US" sz="2400" dirty="0">
                <a:solidFill>
                  <a:srgbClr val="00B050"/>
                </a:solidFill>
                <a:latin typeface="微软雅黑" panose="020B0503020204020204" pitchFamily="34" charset="-122"/>
                <a:ea typeface="微软雅黑" panose="020B0503020204020204" pitchFamily="34" charset="-122"/>
              </a:rPr>
              <a:t>万</a:t>
            </a:r>
            <a:endParaRPr lang="en-US" altLang="zh-CN" sz="2400" dirty="0">
              <a:solidFill>
                <a:srgbClr val="00B050"/>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日均使用时长达到</a:t>
            </a:r>
            <a:r>
              <a:rPr lang="en-US" altLang="zh-CN" sz="2400" dirty="0">
                <a:solidFill>
                  <a:srgbClr val="00B050"/>
                </a:solidFill>
                <a:latin typeface="微软雅黑" panose="020B0503020204020204" pitchFamily="34" charset="-122"/>
                <a:ea typeface="微软雅黑" panose="020B0503020204020204" pitchFamily="34" charset="-122"/>
              </a:rPr>
              <a:t>76.3</a:t>
            </a:r>
            <a:r>
              <a:rPr lang="zh-CN" altLang="en-US" sz="2400" dirty="0">
                <a:solidFill>
                  <a:srgbClr val="00B050"/>
                </a:solidFill>
                <a:latin typeface="微软雅黑" panose="020B0503020204020204" pitchFamily="34" charset="-122"/>
                <a:ea typeface="微软雅黑" panose="020B0503020204020204" pitchFamily="34" charset="-122"/>
              </a:rPr>
              <a:t>分钟</a:t>
            </a:r>
            <a:endParaRPr lang="en-US" altLang="zh-CN" sz="2400" dirty="0">
              <a:solidFill>
                <a:srgbClr val="00B050"/>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弹幕有其存在价值</a:t>
            </a:r>
            <a:endParaRPr lang="en-US" altLang="zh-CN" sz="2400" dirty="0">
              <a:solidFill>
                <a:schemeClr val="tx1"/>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独生子女和城市独居青年较为普遍</a:t>
            </a:r>
            <a:endParaRPr lang="en-US" altLang="zh-CN" sz="2400" dirty="0">
              <a:solidFill>
                <a:schemeClr val="tx1"/>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2400" dirty="0">
                <a:solidFill>
                  <a:schemeClr val="tx1"/>
                </a:solidFill>
                <a:latin typeface="微软雅黑" panose="020B0503020204020204" pitchFamily="34" charset="-122"/>
                <a:ea typeface="微软雅黑" panose="020B0503020204020204" pitchFamily="34" charset="-122"/>
              </a:rPr>
              <a:t>通过弹幕在看视频时即时交流，获得陪伴感，缓解孤独</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30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DD6E6-D3F6-49DA-B76F-98A6268D6234}"/>
              </a:ext>
            </a:extLst>
          </p:cNvPr>
          <p:cNvSpPr>
            <a:spLocks noGrp="1"/>
          </p:cNvSpPr>
          <p:nvPr>
            <p:ph type="title"/>
          </p:nvPr>
        </p:nvSpPr>
        <p:spPr/>
        <p:txBody>
          <a:bodyPr/>
          <a:lstStyle/>
          <a:p>
            <a:r>
              <a:rPr lang="zh-CN" altLang="en-US" dirty="0"/>
              <a:t>弹幕存在问题</a:t>
            </a:r>
          </a:p>
        </p:txBody>
      </p:sp>
      <p:sp>
        <p:nvSpPr>
          <p:cNvPr id="3" name="内容占位符 2">
            <a:extLst>
              <a:ext uri="{FF2B5EF4-FFF2-40B4-BE49-F238E27FC236}">
                <a16:creationId xmlns:a16="http://schemas.microsoft.com/office/drawing/2014/main" id="{7843D35C-4E7C-4BED-9A9B-1D01C57F80A8}"/>
              </a:ext>
            </a:extLst>
          </p:cNvPr>
          <p:cNvSpPr>
            <a:spLocks noGrp="1"/>
          </p:cNvSpPr>
          <p:nvPr>
            <p:ph idx="1"/>
          </p:nvPr>
        </p:nvSpPr>
        <p:spPr/>
        <p:txBody>
          <a:bodyPr>
            <a:normAutofit/>
          </a:bodyPr>
          <a:lstStyle/>
          <a:p>
            <a:r>
              <a:rPr lang="zh-CN" altLang="en-US" sz="2400" dirty="0">
                <a:solidFill>
                  <a:schemeClr val="tx1"/>
                </a:solidFill>
                <a:latin typeface="微软雅黑" panose="020B0503020204020204" pitchFamily="34" charset="-122"/>
                <a:ea typeface="微软雅黑" panose="020B0503020204020204" pitchFamily="34" charset="-122"/>
              </a:rPr>
              <a:t>过多刷屏，影响观看</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相近弹幕合并容易解决</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吵架，负能量宣泄</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需要通过情感分析进行过滤</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72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5DE87-60C4-4183-A6FC-ECB3776B22DF}"/>
              </a:ext>
            </a:extLst>
          </p:cNvPr>
          <p:cNvSpPr>
            <a:spLocks noGrp="1"/>
          </p:cNvSpPr>
          <p:nvPr>
            <p:ph type="title"/>
          </p:nvPr>
        </p:nvSpPr>
        <p:spPr/>
        <p:txBody>
          <a:bodyPr/>
          <a:lstStyle/>
          <a:p>
            <a:pPr algn="ctr"/>
            <a:r>
              <a:rPr lang="zh-CN" altLang="en-US" dirty="0"/>
              <a:t>弹幕特点</a:t>
            </a:r>
            <a:br>
              <a:rPr lang="en-US" altLang="zh-CN" dirty="0"/>
            </a:br>
            <a:r>
              <a:rPr lang="zh-CN" altLang="en-US" dirty="0"/>
              <a:t>决定方法</a:t>
            </a:r>
          </a:p>
        </p:txBody>
      </p:sp>
      <p:sp>
        <p:nvSpPr>
          <p:cNvPr id="5" name="内容占位符 4">
            <a:extLst>
              <a:ext uri="{FF2B5EF4-FFF2-40B4-BE49-F238E27FC236}">
                <a16:creationId xmlns:a16="http://schemas.microsoft.com/office/drawing/2014/main" id="{AE693CC1-DB55-41A7-A673-3B1D2D617626}"/>
              </a:ext>
            </a:extLst>
          </p:cNvPr>
          <p:cNvSpPr>
            <a:spLocks noGrp="1"/>
          </p:cNvSpPr>
          <p:nvPr>
            <p:ph sz="half" idx="2"/>
          </p:nvPr>
        </p:nvSpPr>
        <p:spPr>
          <a:xfrm>
            <a:off x="3755616" y="938413"/>
            <a:ext cx="7906993" cy="4981173"/>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特点</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超短文本，不符合语法规范</a:t>
            </a:r>
            <a:r>
              <a:rPr lang="zh-CN" altLang="en-US" dirty="0">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分析微博文本的方法不好直接搬用过来。需要上下文要求语料准确的</a:t>
            </a:r>
            <a:r>
              <a:rPr lang="en-US" altLang="zh-CN" dirty="0">
                <a:solidFill>
                  <a:schemeClr val="tx1"/>
                </a:solidFill>
                <a:latin typeface="微软雅黑" panose="020B0503020204020204" pitchFamily="34" charset="-122"/>
                <a:ea typeface="微软雅黑" panose="020B0503020204020204" pitchFamily="34" charset="-122"/>
              </a:rPr>
              <a:t>word2vec</a:t>
            </a:r>
            <a:r>
              <a:rPr lang="zh-CN" altLang="en-US" dirty="0">
                <a:solidFill>
                  <a:schemeClr val="tx1"/>
                </a:solidFill>
                <a:latin typeface="微软雅黑" panose="020B0503020204020204" pitchFamily="34" charset="-122"/>
                <a:ea typeface="微软雅黑" panose="020B0503020204020204" pitchFamily="34" charset="-122"/>
              </a:rPr>
              <a:t>也不好用</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特点</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：部分词</a:t>
            </a:r>
            <a:r>
              <a:rPr lang="zh-CN" altLang="en-US" dirty="0">
                <a:solidFill>
                  <a:srgbClr val="FF0000"/>
                </a:solidFill>
                <a:latin typeface="微软雅黑" panose="020B0503020204020204" pitchFamily="34" charset="-122"/>
                <a:ea typeface="微软雅黑" panose="020B0503020204020204" pitchFamily="34" charset="-122"/>
              </a:rPr>
              <a:t>含义变化</a:t>
            </a:r>
            <a:r>
              <a:rPr lang="zh-CN" altLang="en-US" dirty="0">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不是人们平时使用他们的用法，很多</a:t>
            </a:r>
            <a:r>
              <a:rPr lang="zh-CN" altLang="en-US" dirty="0">
                <a:solidFill>
                  <a:srgbClr val="FF0000"/>
                </a:solidFill>
                <a:latin typeface="微软雅黑" panose="020B0503020204020204" pitchFamily="34" charset="-122"/>
                <a:ea typeface="微软雅黑" panose="020B0503020204020204" pitchFamily="34" charset="-122"/>
              </a:rPr>
              <a:t>新创网络用语</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为什么选择了半监督学习而不直接当作监督学习处理呢？</a:t>
            </a:r>
          </a:p>
          <a:p>
            <a:endParaRPr lang="en-US" altLang="zh-CN" dirty="0">
              <a:solidFill>
                <a:schemeClr val="tx1"/>
              </a:solidFill>
            </a:endParaRPr>
          </a:p>
          <a:p>
            <a:endParaRPr lang="en-US" altLang="zh-CN" dirty="0"/>
          </a:p>
        </p:txBody>
      </p:sp>
      <p:graphicFrame>
        <p:nvGraphicFramePr>
          <p:cNvPr id="6" name="表格 5">
            <a:extLst>
              <a:ext uri="{FF2B5EF4-FFF2-40B4-BE49-F238E27FC236}">
                <a16:creationId xmlns:a16="http://schemas.microsoft.com/office/drawing/2014/main" id="{8641BF3E-7D75-43CA-9881-256A32CA1D5D}"/>
              </a:ext>
            </a:extLst>
          </p:cNvPr>
          <p:cNvGraphicFramePr>
            <a:graphicFrameLocks noGrp="1"/>
          </p:cNvGraphicFramePr>
          <p:nvPr>
            <p:extLst>
              <p:ext uri="{D42A27DB-BD31-4B8C-83A1-F6EECF244321}">
                <p14:modId xmlns:p14="http://schemas.microsoft.com/office/powerpoint/2010/main" val="1948338414"/>
              </p:ext>
            </p:extLst>
          </p:nvPr>
        </p:nvGraphicFramePr>
        <p:xfrm>
          <a:off x="3933171" y="2583976"/>
          <a:ext cx="5823390" cy="1508917"/>
        </p:xfrm>
        <a:graphic>
          <a:graphicData uri="http://schemas.openxmlformats.org/drawingml/2006/table">
            <a:tbl>
              <a:tblPr firstRow="1" bandRow="1">
                <a:tableStyleId>{5C22544A-7EE6-4342-B048-85BDC9FD1C3A}</a:tableStyleId>
              </a:tblPr>
              <a:tblGrid>
                <a:gridCol w="2911695">
                  <a:extLst>
                    <a:ext uri="{9D8B030D-6E8A-4147-A177-3AD203B41FA5}">
                      <a16:colId xmlns:a16="http://schemas.microsoft.com/office/drawing/2014/main" val="664996033"/>
                    </a:ext>
                  </a:extLst>
                </a:gridCol>
                <a:gridCol w="2911695">
                  <a:extLst>
                    <a:ext uri="{9D8B030D-6E8A-4147-A177-3AD203B41FA5}">
                      <a16:colId xmlns:a16="http://schemas.microsoft.com/office/drawing/2014/main" val="2435800528"/>
                    </a:ext>
                  </a:extLst>
                </a:gridCol>
              </a:tblGrid>
              <a:tr h="594517">
                <a:tc>
                  <a:txBody>
                    <a:bodyPr/>
                    <a:lstStyle/>
                    <a:p>
                      <a:r>
                        <a:rPr lang="zh-CN" altLang="en-US" dirty="0"/>
                        <a:t>选出的弹幕词</a:t>
                      </a:r>
                    </a:p>
                  </a:txBody>
                  <a:tcPr/>
                </a:tc>
                <a:tc>
                  <a:txBody>
                    <a:bodyPr/>
                    <a:lstStyle/>
                    <a:p>
                      <a:r>
                        <a:rPr lang="zh-CN" altLang="en-US" dirty="0"/>
                        <a:t>其他词</a:t>
                      </a:r>
                    </a:p>
                  </a:txBody>
                  <a:tcPr/>
                </a:tc>
                <a:extLst>
                  <a:ext uri="{0D108BD9-81ED-4DB2-BD59-A6C34878D82A}">
                    <a16:rowId xmlns:a16="http://schemas.microsoft.com/office/drawing/2014/main" val="3758235516"/>
                  </a:ext>
                </a:extLst>
              </a:tr>
              <a:tr h="594517">
                <a:tc>
                  <a:txBody>
                    <a:bodyPr/>
                    <a:lstStyle/>
                    <a:p>
                      <a:r>
                        <a:rPr lang="zh-CN" altLang="en-US" dirty="0"/>
                        <a:t>待学习目标</a:t>
                      </a:r>
                    </a:p>
                  </a:txBody>
                  <a:tcPr/>
                </a:tc>
                <a:tc>
                  <a:txBody>
                    <a:bodyPr/>
                    <a:lstStyle/>
                    <a:p>
                      <a:r>
                        <a:rPr lang="zh-CN" altLang="en-US" dirty="0"/>
                        <a:t>认为是正常中文的用法。</a:t>
                      </a:r>
                      <a:endParaRPr lang="en-US" altLang="zh-CN" dirty="0"/>
                    </a:p>
                    <a:p>
                      <a:r>
                        <a:rPr lang="zh-CN" altLang="en-US" dirty="0"/>
                        <a:t>利用上现有的成熟的中文情感词汇库去进行打标签</a:t>
                      </a:r>
                    </a:p>
                  </a:txBody>
                  <a:tcPr/>
                </a:tc>
                <a:extLst>
                  <a:ext uri="{0D108BD9-81ED-4DB2-BD59-A6C34878D82A}">
                    <a16:rowId xmlns:a16="http://schemas.microsoft.com/office/drawing/2014/main" val="413964790"/>
                  </a:ext>
                </a:extLst>
              </a:tr>
            </a:tbl>
          </a:graphicData>
        </a:graphic>
      </p:graphicFrame>
    </p:spTree>
    <p:extLst>
      <p:ext uri="{BB962C8B-B14F-4D97-AF65-F5344CB8AC3E}">
        <p14:creationId xmlns:p14="http://schemas.microsoft.com/office/powerpoint/2010/main" val="152357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5DE87-60C4-4183-A6FC-ECB3776B22DF}"/>
              </a:ext>
            </a:extLst>
          </p:cNvPr>
          <p:cNvSpPr>
            <a:spLocks noGrp="1"/>
          </p:cNvSpPr>
          <p:nvPr>
            <p:ph type="title"/>
          </p:nvPr>
        </p:nvSpPr>
        <p:spPr/>
        <p:txBody>
          <a:bodyPr/>
          <a:lstStyle/>
          <a:p>
            <a:pPr algn="ctr"/>
            <a:r>
              <a:rPr lang="zh-CN" altLang="en-US" dirty="0"/>
              <a:t>弹幕特点</a:t>
            </a:r>
            <a:br>
              <a:rPr lang="en-US" altLang="zh-CN" dirty="0"/>
            </a:br>
            <a:r>
              <a:rPr lang="zh-CN" altLang="en-US" dirty="0"/>
              <a:t>决定方法</a:t>
            </a:r>
          </a:p>
        </p:txBody>
      </p:sp>
      <p:sp>
        <p:nvSpPr>
          <p:cNvPr id="5" name="内容占位符 4">
            <a:extLst>
              <a:ext uri="{FF2B5EF4-FFF2-40B4-BE49-F238E27FC236}">
                <a16:creationId xmlns:a16="http://schemas.microsoft.com/office/drawing/2014/main" id="{AE693CC1-DB55-41A7-A673-3B1D2D617626}"/>
              </a:ext>
            </a:extLst>
          </p:cNvPr>
          <p:cNvSpPr>
            <a:spLocks noGrp="1"/>
          </p:cNvSpPr>
          <p:nvPr>
            <p:ph sz="half" idx="2"/>
          </p:nvPr>
        </p:nvSpPr>
        <p:spPr>
          <a:xfrm>
            <a:off x="4243527" y="867392"/>
            <a:ext cx="4820213" cy="1336491"/>
          </a:xfrm>
        </p:spPr>
        <p:txBody>
          <a:bodyPr>
            <a:normAutofit fontScale="92500" lnSpcReduction="10000"/>
          </a:bodyPr>
          <a:lstStyle/>
          <a:p>
            <a:pPr marL="0" indent="0">
              <a:buNone/>
            </a:pPr>
            <a:r>
              <a:rPr lang="zh-CN" altLang="en-US" sz="22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爬取了</a:t>
            </a:r>
            <a:r>
              <a:rPr lang="en-US" altLang="zh-CN" sz="22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a:t>
            </a:r>
            <a:r>
              <a:rPr lang="zh-CN" altLang="en-US" sz="22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万多条弹幕，通过</a:t>
            </a:r>
            <a:r>
              <a:rPr lang="en-US" altLang="zh-CN" sz="22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TF-IDF</a:t>
            </a:r>
            <a:r>
              <a:rPr lang="zh-CN" altLang="en-US" sz="22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选出了</a:t>
            </a:r>
            <a:r>
              <a:rPr lang="en-US" altLang="zh-CN" sz="22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500</a:t>
            </a:r>
            <a:r>
              <a:rPr lang="zh-CN" altLang="en-US" sz="22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个弹幕词</a:t>
            </a:r>
            <a:endParaRPr lang="en-US" altLang="zh-CN" sz="22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0" indent="0">
              <a:buNone/>
            </a:pPr>
            <a:r>
              <a:rPr lang="zh-CN" altLang="en-US" sz="16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16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TF</a:t>
            </a:r>
            <a:r>
              <a:rPr lang="zh-CN" altLang="en-US" sz="16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词频，</a:t>
            </a:r>
            <a:r>
              <a:rPr lang="en-US" altLang="zh-CN" sz="16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IDF</a:t>
            </a:r>
            <a:r>
              <a:rPr lang="zh-CN" altLang="en-US" sz="16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逆文本频率指数</a:t>
            </a:r>
            <a:endParaRPr lang="en-US" altLang="zh-CN" sz="16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0" indent="0">
              <a:buNone/>
            </a:pPr>
            <a:r>
              <a:rPr lang="en-US" altLang="zh-CN" sz="16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TF-IDF</a:t>
            </a:r>
            <a:r>
              <a:rPr lang="zh-CN" altLang="en-US" sz="16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用以评估一个词对一个语料库的重要程度）</a:t>
            </a:r>
          </a:p>
          <a:p>
            <a:endParaRPr lang="en-US" altLang="zh-CN" dirty="0"/>
          </a:p>
          <a:p>
            <a:endParaRPr lang="en-US" altLang="zh-CN" dirty="0"/>
          </a:p>
        </p:txBody>
      </p:sp>
      <p:graphicFrame>
        <p:nvGraphicFramePr>
          <p:cNvPr id="3" name="表格 2">
            <a:extLst>
              <a:ext uri="{FF2B5EF4-FFF2-40B4-BE49-F238E27FC236}">
                <a16:creationId xmlns:a16="http://schemas.microsoft.com/office/drawing/2014/main" id="{76625679-4505-489E-AA99-736184395FB5}"/>
              </a:ext>
            </a:extLst>
          </p:cNvPr>
          <p:cNvGraphicFramePr>
            <a:graphicFrameLocks noGrp="1"/>
          </p:cNvGraphicFramePr>
          <p:nvPr>
            <p:extLst>
              <p:ext uri="{D42A27DB-BD31-4B8C-83A1-F6EECF244321}">
                <p14:modId xmlns:p14="http://schemas.microsoft.com/office/powerpoint/2010/main" val="3250472834"/>
              </p:ext>
            </p:extLst>
          </p:nvPr>
        </p:nvGraphicFramePr>
        <p:xfrm>
          <a:off x="4243526" y="1865336"/>
          <a:ext cx="6005250" cy="2709333"/>
        </p:xfrm>
        <a:graphic>
          <a:graphicData uri="http://schemas.openxmlformats.org/drawingml/2006/table">
            <a:tbl>
              <a:tblPr firstRow="1" bandRow="1">
                <a:tableStyleId>{5C22544A-7EE6-4342-B048-85BDC9FD1C3A}</a:tableStyleId>
              </a:tblPr>
              <a:tblGrid>
                <a:gridCol w="2001750">
                  <a:extLst>
                    <a:ext uri="{9D8B030D-6E8A-4147-A177-3AD203B41FA5}">
                      <a16:colId xmlns:a16="http://schemas.microsoft.com/office/drawing/2014/main" val="2661975516"/>
                    </a:ext>
                  </a:extLst>
                </a:gridCol>
                <a:gridCol w="2001750">
                  <a:extLst>
                    <a:ext uri="{9D8B030D-6E8A-4147-A177-3AD203B41FA5}">
                      <a16:colId xmlns:a16="http://schemas.microsoft.com/office/drawing/2014/main" val="1854555808"/>
                    </a:ext>
                  </a:extLst>
                </a:gridCol>
                <a:gridCol w="2001750">
                  <a:extLst>
                    <a:ext uri="{9D8B030D-6E8A-4147-A177-3AD203B41FA5}">
                      <a16:colId xmlns:a16="http://schemas.microsoft.com/office/drawing/2014/main" val="2404113411"/>
                    </a:ext>
                  </a:extLst>
                </a:gridCol>
              </a:tblGrid>
              <a:tr h="903111">
                <a:tc>
                  <a:txBody>
                    <a:bodyPr/>
                    <a:lstStyle/>
                    <a:p>
                      <a:endParaRPr lang="zh-CN" altLang="en-US" dirty="0"/>
                    </a:p>
                  </a:txBody>
                  <a:tcPr/>
                </a:tc>
                <a:tc>
                  <a:txBody>
                    <a:bodyPr/>
                    <a:lstStyle/>
                    <a:p>
                      <a:r>
                        <a:rPr lang="zh-CN" altLang="en-US" dirty="0"/>
                        <a:t>弹幕词</a:t>
                      </a:r>
                    </a:p>
                  </a:txBody>
                  <a:tcPr/>
                </a:tc>
                <a:tc>
                  <a:txBody>
                    <a:bodyPr/>
                    <a:lstStyle/>
                    <a:p>
                      <a:r>
                        <a:rPr lang="zh-CN" altLang="en-US" dirty="0"/>
                        <a:t>在中文情感词汇库中有的词</a:t>
                      </a:r>
                    </a:p>
                  </a:txBody>
                  <a:tcPr/>
                </a:tc>
                <a:extLst>
                  <a:ext uri="{0D108BD9-81ED-4DB2-BD59-A6C34878D82A}">
                    <a16:rowId xmlns:a16="http://schemas.microsoft.com/office/drawing/2014/main" val="2545729779"/>
                  </a:ext>
                </a:extLst>
              </a:tr>
              <a:tr h="903111">
                <a:tc>
                  <a:txBody>
                    <a:bodyPr/>
                    <a:lstStyle/>
                    <a:p>
                      <a:r>
                        <a:rPr lang="zh-CN" altLang="en-US" dirty="0"/>
                        <a:t>个数</a:t>
                      </a:r>
                    </a:p>
                  </a:txBody>
                  <a:tcPr/>
                </a:tc>
                <a:tc>
                  <a:txBody>
                    <a:bodyPr/>
                    <a:lstStyle/>
                    <a:p>
                      <a:r>
                        <a:rPr lang="en-US" altLang="zh-CN" dirty="0"/>
                        <a:t>500</a:t>
                      </a:r>
                      <a:endParaRPr lang="zh-CN" altLang="en-US" dirty="0"/>
                    </a:p>
                  </a:txBody>
                  <a:tcPr/>
                </a:tc>
                <a:tc>
                  <a:txBody>
                    <a:bodyPr/>
                    <a:lstStyle/>
                    <a:p>
                      <a:r>
                        <a:rPr lang="zh-CN" altLang="en-US" dirty="0"/>
                        <a:t>约</a:t>
                      </a:r>
                      <a:r>
                        <a:rPr lang="en-US" altLang="zh-CN" dirty="0"/>
                        <a:t>3400</a:t>
                      </a:r>
                      <a:endParaRPr lang="zh-CN" altLang="en-US" dirty="0"/>
                    </a:p>
                  </a:txBody>
                  <a:tcPr/>
                </a:tc>
                <a:extLst>
                  <a:ext uri="{0D108BD9-81ED-4DB2-BD59-A6C34878D82A}">
                    <a16:rowId xmlns:a16="http://schemas.microsoft.com/office/drawing/2014/main" val="4000004677"/>
                  </a:ext>
                </a:extLst>
              </a:tr>
              <a:tr h="903111">
                <a:tc>
                  <a:txBody>
                    <a:bodyPr/>
                    <a:lstStyle/>
                    <a:p>
                      <a:r>
                        <a:rPr lang="zh-CN" altLang="en-US" dirty="0"/>
                        <a:t>出现次数</a:t>
                      </a:r>
                    </a:p>
                  </a:txBody>
                  <a:tcPr/>
                </a:tc>
                <a:tc>
                  <a:txBody>
                    <a:bodyPr/>
                    <a:lstStyle/>
                    <a:p>
                      <a:r>
                        <a:rPr lang="zh-CN" altLang="en-US" dirty="0"/>
                        <a:t>约</a:t>
                      </a:r>
                      <a:r>
                        <a:rPr lang="en-US" altLang="zh-CN" dirty="0"/>
                        <a:t>15000</a:t>
                      </a:r>
                      <a:endParaRPr lang="zh-CN" altLang="en-US" dirty="0"/>
                    </a:p>
                  </a:txBody>
                  <a:tcPr/>
                </a:tc>
                <a:tc>
                  <a:txBody>
                    <a:bodyPr/>
                    <a:lstStyle/>
                    <a:p>
                      <a:r>
                        <a:rPr lang="zh-CN" altLang="en-US" dirty="0"/>
                        <a:t>约</a:t>
                      </a:r>
                      <a:r>
                        <a:rPr lang="en-US" altLang="zh-CN" dirty="0"/>
                        <a:t>5500</a:t>
                      </a:r>
                      <a:endParaRPr lang="zh-CN" altLang="en-US" dirty="0"/>
                    </a:p>
                  </a:txBody>
                  <a:tcPr/>
                </a:tc>
                <a:extLst>
                  <a:ext uri="{0D108BD9-81ED-4DB2-BD59-A6C34878D82A}">
                    <a16:rowId xmlns:a16="http://schemas.microsoft.com/office/drawing/2014/main" val="2079485474"/>
                  </a:ext>
                </a:extLst>
              </a:tr>
            </a:tbl>
          </a:graphicData>
        </a:graphic>
      </p:graphicFrame>
      <p:sp>
        <p:nvSpPr>
          <p:cNvPr id="7" name="内容占位符 4">
            <a:extLst>
              <a:ext uri="{FF2B5EF4-FFF2-40B4-BE49-F238E27FC236}">
                <a16:creationId xmlns:a16="http://schemas.microsoft.com/office/drawing/2014/main" id="{E88FE80A-0A6F-453B-8257-7DE0D698549B}"/>
              </a:ext>
            </a:extLst>
          </p:cNvPr>
          <p:cNvSpPr txBox="1">
            <a:spLocks/>
          </p:cNvSpPr>
          <p:nvPr/>
        </p:nvSpPr>
        <p:spPr>
          <a:xfrm>
            <a:off x="4243526" y="5322362"/>
            <a:ext cx="4820213" cy="133649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少量有标签，大量无标签</a:t>
            </a:r>
            <a:endParaRPr lang="en-US" altLang="zh-CN"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endParaRPr lang="en-US" altLang="zh-CN" dirty="0"/>
          </a:p>
        </p:txBody>
      </p:sp>
      <p:sp>
        <p:nvSpPr>
          <p:cNvPr id="4" name="箭头: 直角上 3">
            <a:extLst>
              <a:ext uri="{FF2B5EF4-FFF2-40B4-BE49-F238E27FC236}">
                <a16:creationId xmlns:a16="http://schemas.microsoft.com/office/drawing/2014/main" id="{CC90526E-4148-4525-AFA1-330A2B0D6E49}"/>
              </a:ext>
            </a:extLst>
          </p:cNvPr>
          <p:cNvSpPr/>
          <p:nvPr/>
        </p:nvSpPr>
        <p:spPr>
          <a:xfrm>
            <a:off x="6395760" y="4288358"/>
            <a:ext cx="850392" cy="73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76686C2-FA3A-4F5F-9430-68D29C7E55AD}"/>
              </a:ext>
            </a:extLst>
          </p:cNvPr>
          <p:cNvSpPr/>
          <p:nvPr/>
        </p:nvSpPr>
        <p:spPr>
          <a:xfrm>
            <a:off x="2565753" y="4690530"/>
            <a:ext cx="5708236" cy="400110"/>
          </a:xfrm>
          <a:prstGeom prst="rect">
            <a:avLst/>
          </a:prstGeom>
          <a:noFill/>
        </p:spPr>
        <p:txBody>
          <a:bodyPr wrap="square" lIns="91440" tIns="45720" rIns="91440" bIns="45720">
            <a:spAutoFit/>
          </a:bodyPr>
          <a:lstStyle/>
          <a:p>
            <a:pPr algn="ctr"/>
            <a:r>
              <a:rPr lang="zh-CN" altLang="en-US" sz="20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大量待挖掘信息</a:t>
            </a:r>
          </a:p>
        </p:txBody>
      </p:sp>
    </p:spTree>
    <p:extLst>
      <p:ext uri="{BB962C8B-B14F-4D97-AF65-F5344CB8AC3E}">
        <p14:creationId xmlns:p14="http://schemas.microsoft.com/office/powerpoint/2010/main" val="138014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2C56C-DBC5-45BF-9300-D75CCDFBB519}"/>
              </a:ext>
            </a:extLst>
          </p:cNvPr>
          <p:cNvSpPr>
            <a:spLocks noGrp="1"/>
          </p:cNvSpPr>
          <p:nvPr>
            <p:ph type="title"/>
          </p:nvPr>
        </p:nvSpPr>
        <p:spPr/>
        <p:txBody>
          <a:bodyPr>
            <a:normAutofit/>
          </a:bodyPr>
          <a:lstStyle/>
          <a:p>
            <a:pPr algn="ctr"/>
            <a:r>
              <a:rPr lang="zh-CN" altLang="en-US" sz="4000" dirty="0"/>
              <a:t>有标签样本使用的情感词汇库</a:t>
            </a:r>
          </a:p>
        </p:txBody>
      </p:sp>
      <p:sp>
        <p:nvSpPr>
          <p:cNvPr id="4" name="内容占位符 3">
            <a:extLst>
              <a:ext uri="{FF2B5EF4-FFF2-40B4-BE49-F238E27FC236}">
                <a16:creationId xmlns:a16="http://schemas.microsoft.com/office/drawing/2014/main" id="{9980D601-E5DB-4510-8B05-4D9571FD0FEF}"/>
              </a:ext>
            </a:extLst>
          </p:cNvPr>
          <p:cNvSpPr>
            <a:spLocks noGrp="1"/>
          </p:cNvSpPr>
          <p:nvPr>
            <p:ph sz="half" idx="2"/>
          </p:nvPr>
        </p:nvSpPr>
        <p:spPr>
          <a:xfrm>
            <a:off x="3867911" y="426127"/>
            <a:ext cx="7726325" cy="5841507"/>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利用的是</a:t>
            </a:r>
            <a:r>
              <a:rPr lang="zh-CN" altLang="zh-CN" dirty="0">
                <a:solidFill>
                  <a:schemeClr val="tx1"/>
                </a:solidFill>
                <a:latin typeface="微软雅黑" panose="020B0503020204020204" pitchFamily="34" charset="-122"/>
                <a:ea typeface="微软雅黑" panose="020B0503020204020204" pitchFamily="34" charset="-122"/>
              </a:rPr>
              <a:t>大连理工大学信息检索研究室的中文情感词汇本体库</a:t>
            </a:r>
            <a:r>
              <a:rPr lang="en-US" altLang="zh-CN" sz="1050" dirty="0">
                <a:solidFill>
                  <a:schemeClr val="accent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它是在</a:t>
            </a:r>
            <a:r>
              <a:rPr lang="zh-CN" altLang="zh-CN" dirty="0">
                <a:solidFill>
                  <a:schemeClr val="tx1"/>
                </a:solidFill>
                <a:latin typeface="微软雅黑" panose="020B0503020204020204" pitchFamily="34" charset="-122"/>
                <a:ea typeface="微软雅黑" panose="020B0503020204020204" pitchFamily="34" charset="-122"/>
              </a:rPr>
              <a:t>国外比较有影响的</a:t>
            </a:r>
            <a:r>
              <a:rPr lang="en-US" altLang="zh-CN" dirty="0">
                <a:solidFill>
                  <a:srgbClr val="FF0000"/>
                </a:solidFill>
                <a:latin typeface="微软雅黑" panose="020B0503020204020204" pitchFamily="34" charset="-122"/>
                <a:ea typeface="微软雅黑" panose="020B0503020204020204" pitchFamily="34" charset="-122"/>
              </a:rPr>
              <a:t>Ekman</a:t>
            </a:r>
            <a:r>
              <a:rPr lang="zh-CN" altLang="zh-CN" dirty="0">
                <a:solidFill>
                  <a:srgbClr val="FF0000"/>
                </a:solidFill>
                <a:latin typeface="微软雅黑" panose="020B0503020204020204" pitchFamily="34" charset="-122"/>
                <a:ea typeface="微软雅黑" panose="020B0503020204020204" pitchFamily="34" charset="-122"/>
              </a:rPr>
              <a:t>的</a:t>
            </a:r>
            <a:r>
              <a:rPr lang="en-US" altLang="zh-CN" dirty="0">
                <a:solidFill>
                  <a:srgbClr val="FF0000"/>
                </a:solidFill>
                <a:latin typeface="微软雅黑" panose="020B0503020204020204" pitchFamily="34" charset="-122"/>
                <a:ea typeface="微软雅黑" panose="020B0503020204020204" pitchFamily="34" charset="-122"/>
              </a:rPr>
              <a:t>6</a:t>
            </a:r>
            <a:r>
              <a:rPr lang="zh-CN" altLang="zh-CN" dirty="0">
                <a:solidFill>
                  <a:srgbClr val="FF0000"/>
                </a:solidFill>
                <a:latin typeface="微软雅黑" panose="020B0503020204020204" pitchFamily="34" charset="-122"/>
                <a:ea typeface="微软雅黑" panose="020B0503020204020204" pitchFamily="34" charset="-122"/>
              </a:rPr>
              <a:t>大类情感分类体系</a:t>
            </a:r>
            <a:r>
              <a:rPr lang="zh-CN" altLang="zh-CN" dirty="0">
                <a:solidFill>
                  <a:schemeClr val="tx1"/>
                </a:solidFill>
                <a:latin typeface="微软雅黑" panose="020B0503020204020204" pitchFamily="34" charset="-122"/>
                <a:ea typeface="微软雅黑" panose="020B0503020204020204" pitchFamily="34" charset="-122"/>
              </a:rPr>
              <a:t>的基础上，词汇本体加入情感类别“好”对褒义情感进行了更细致的划分</a:t>
            </a:r>
            <a:r>
              <a:rPr lang="zh-CN" altLang="en-US" dirty="0">
                <a:solidFill>
                  <a:schemeClr val="tx1"/>
                </a:solidFill>
                <a:latin typeface="微软雅黑" panose="020B0503020204020204" pitchFamily="34" charset="-122"/>
                <a:ea typeface="微软雅黑" panose="020B0503020204020204" pitchFamily="34" charset="-122"/>
              </a:rPr>
              <a:t>得到</a:t>
            </a:r>
            <a:r>
              <a:rPr lang="en-US" altLang="zh-CN" dirty="0">
                <a:solidFill>
                  <a:schemeClr val="tx1"/>
                </a:solidFill>
                <a:latin typeface="微软雅黑" panose="020B0503020204020204" pitchFamily="34" charset="-122"/>
                <a:ea typeface="微软雅黑" panose="020B0503020204020204" pitchFamily="34" charset="-122"/>
              </a:rPr>
              <a:t>7</a:t>
            </a:r>
            <a:r>
              <a:rPr lang="zh-CN" altLang="en-US" dirty="0">
                <a:solidFill>
                  <a:schemeClr val="tx1"/>
                </a:solidFill>
                <a:latin typeface="微软雅黑" panose="020B0503020204020204" pitchFamily="34" charset="-122"/>
                <a:ea typeface="微软雅黑" panose="020B0503020204020204" pitchFamily="34" charset="-122"/>
              </a:rPr>
              <a:t>大类构建出的</a:t>
            </a:r>
            <a:r>
              <a:rPr lang="zh-CN" altLang="zh-CN"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将情感分为（快乐，赞扬，愤怒，悲伤，恐惧，厌恶，惊奇）</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dirty="0">
                <a:solidFill>
                  <a:schemeClr val="tx1"/>
                </a:solidFill>
                <a:latin typeface="微软雅黑" panose="020B0503020204020204" pitchFamily="34" charset="-122"/>
                <a:ea typeface="微软雅黑" panose="020B0503020204020204" pitchFamily="34" charset="-122"/>
              </a:rPr>
              <a:t>   这</a:t>
            </a:r>
            <a:r>
              <a:rPr lang="en-US" altLang="zh-CN" dirty="0">
                <a:solidFill>
                  <a:srgbClr val="FF0000"/>
                </a:solidFill>
                <a:latin typeface="微软雅黑" panose="020B0503020204020204" pitchFamily="34" charset="-122"/>
                <a:ea typeface="微软雅黑" panose="020B0503020204020204" pitchFamily="34" charset="-122"/>
              </a:rPr>
              <a:t>7</a:t>
            </a:r>
            <a:r>
              <a:rPr lang="zh-CN" altLang="en-US" dirty="0">
                <a:solidFill>
                  <a:srgbClr val="FF0000"/>
                </a:solidFill>
                <a:latin typeface="微软雅黑" panose="020B0503020204020204" pitchFamily="34" charset="-122"/>
                <a:ea typeface="微软雅黑" panose="020B0503020204020204" pitchFamily="34" charset="-122"/>
              </a:rPr>
              <a:t>维</a:t>
            </a:r>
            <a:r>
              <a:rPr lang="zh-CN" altLang="en-US" dirty="0">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有</a:t>
            </a:r>
            <a:r>
              <a:rPr lang="en-US" altLang="zh-CN" dirty="0">
                <a:solidFill>
                  <a:srgbClr val="FF0000"/>
                </a:solidFill>
                <a:latin typeface="微软雅黑" panose="020B0503020204020204" pitchFamily="34" charset="-122"/>
                <a:ea typeface="微软雅黑" panose="020B0503020204020204" pitchFamily="34" charset="-122"/>
              </a:rPr>
              <a:t>27467</a:t>
            </a:r>
            <a:r>
              <a:rPr lang="zh-CN" altLang="zh-CN" dirty="0">
                <a:solidFill>
                  <a:srgbClr val="FF0000"/>
                </a:solidFill>
                <a:latin typeface="微软雅黑" panose="020B0503020204020204" pitchFamily="34" charset="-122"/>
                <a:ea typeface="微软雅黑" panose="020B0503020204020204" pitchFamily="34" charset="-122"/>
              </a:rPr>
              <a:t>个</a:t>
            </a:r>
            <a:r>
              <a:rPr lang="zh-CN" altLang="zh-CN" dirty="0">
                <a:solidFill>
                  <a:schemeClr val="tx1"/>
                </a:solidFill>
                <a:latin typeface="微软雅黑" panose="020B0503020204020204" pitchFamily="34" charset="-122"/>
                <a:ea typeface="微软雅黑" panose="020B0503020204020204" pitchFamily="34" charset="-122"/>
              </a:rPr>
              <a:t>中文常用情感词的情感向量</a:t>
            </a:r>
            <a:endParaRPr lang="en-US" altLang="zh-CN" dirty="0">
              <a:solidFill>
                <a:schemeClr val="tx1"/>
              </a:solidFill>
              <a:latin typeface="微软雅黑" panose="020B0503020204020204" pitchFamily="34" charset="-122"/>
              <a:ea typeface="微软雅黑" panose="020B0503020204020204" pitchFamily="34" charset="-122"/>
            </a:endParaRPr>
          </a:p>
          <a:p>
            <a:endParaRPr lang="zh-CN" altLang="en-US" dirty="0"/>
          </a:p>
        </p:txBody>
      </p:sp>
      <p:sp>
        <p:nvSpPr>
          <p:cNvPr id="3" name="页脚占位符 2">
            <a:extLst>
              <a:ext uri="{FF2B5EF4-FFF2-40B4-BE49-F238E27FC236}">
                <a16:creationId xmlns:a16="http://schemas.microsoft.com/office/drawing/2014/main" id="{0C2F9044-7203-4843-B6C3-29496B5321B7}"/>
              </a:ext>
            </a:extLst>
          </p:cNvPr>
          <p:cNvSpPr>
            <a:spLocks noGrp="1"/>
          </p:cNvSpPr>
          <p:nvPr>
            <p:ph type="ftr" sz="quarter" idx="11"/>
          </p:nvPr>
        </p:nvSpPr>
        <p:spPr>
          <a:xfrm>
            <a:off x="3493348" y="6286868"/>
            <a:ext cx="8893368" cy="320449"/>
          </a:xfrm>
        </p:spPr>
        <p:txBody>
          <a:bodyPr/>
          <a:lstStyle/>
          <a:p>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徐琳宏</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林鸿飞</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潘宇</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等</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情感词汇本体的构造</a:t>
            </a:r>
            <a:r>
              <a:rPr lang="en-US" altLang="zh-CN" sz="1600" dirty="0">
                <a:solidFill>
                  <a:schemeClr val="tx1"/>
                </a:solidFill>
                <a:latin typeface="微软雅黑" panose="020B0503020204020204" pitchFamily="34" charset="-122"/>
                <a:ea typeface="微软雅黑" panose="020B0503020204020204" pitchFamily="34" charset="-122"/>
              </a:rPr>
              <a:t>[J]. </a:t>
            </a:r>
            <a:r>
              <a:rPr lang="zh-CN" altLang="en-US" sz="1600" dirty="0">
                <a:solidFill>
                  <a:schemeClr val="tx1"/>
                </a:solidFill>
                <a:latin typeface="微软雅黑" panose="020B0503020204020204" pitchFamily="34" charset="-122"/>
                <a:ea typeface="微软雅黑" panose="020B0503020204020204" pitchFamily="34" charset="-122"/>
              </a:rPr>
              <a:t>情报学报</a:t>
            </a:r>
            <a:r>
              <a:rPr lang="en-US" altLang="zh-CN" sz="1600" dirty="0">
                <a:solidFill>
                  <a:schemeClr val="tx1"/>
                </a:solidFill>
                <a:latin typeface="微软雅黑" panose="020B0503020204020204" pitchFamily="34" charset="-122"/>
                <a:ea typeface="微软雅黑" panose="020B0503020204020204" pitchFamily="34" charset="-122"/>
              </a:rPr>
              <a:t>, 2008, 27(2): 180-185.</a:t>
            </a:r>
            <a:endParaRPr lang="en-US"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717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3B344-459D-4A36-AA2F-194A74E315CC}"/>
              </a:ext>
            </a:extLst>
          </p:cNvPr>
          <p:cNvSpPr>
            <a:spLocks noGrp="1"/>
          </p:cNvSpPr>
          <p:nvPr>
            <p:ph type="title"/>
          </p:nvPr>
        </p:nvSpPr>
        <p:spPr/>
        <p:txBody>
          <a:bodyPr/>
          <a:lstStyle/>
          <a:p>
            <a:pPr algn="ctr"/>
            <a:r>
              <a:rPr lang="zh-CN" altLang="en-US" dirty="0"/>
              <a:t>输入与输出</a:t>
            </a:r>
          </a:p>
        </p:txBody>
      </p:sp>
      <p:sp>
        <p:nvSpPr>
          <p:cNvPr id="3" name="内容占位符 2">
            <a:extLst>
              <a:ext uri="{FF2B5EF4-FFF2-40B4-BE49-F238E27FC236}">
                <a16:creationId xmlns:a16="http://schemas.microsoft.com/office/drawing/2014/main" id="{1CBA3C94-5C77-4753-9B30-89AE3BFDDCBF}"/>
              </a:ext>
            </a:extLst>
          </p:cNvPr>
          <p:cNvSpPr>
            <a:spLocks noGrp="1"/>
          </p:cNvSpPr>
          <p:nvPr>
            <p:ph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solidFill>
                  <a:schemeClr val="tx1"/>
                </a:solidFill>
                <a:latin typeface="微软雅黑" panose="020B0503020204020204" pitchFamily="34" charset="-122"/>
                <a:ea typeface="微软雅黑" panose="020B0503020204020204" pitchFamily="34" charset="-122"/>
              </a:rPr>
              <a:t>每个词是一个</a:t>
            </a:r>
            <a:r>
              <a:rPr lang="en-US" altLang="zh-CN" dirty="0">
                <a:solidFill>
                  <a:schemeClr val="tx1"/>
                </a:solidFill>
                <a:latin typeface="微软雅黑" panose="020B0503020204020204" pitchFamily="34" charset="-122"/>
                <a:ea typeface="微软雅黑" panose="020B0503020204020204" pitchFamily="34" charset="-122"/>
              </a:rPr>
              <a:t>sample</a:t>
            </a:r>
          </a:p>
          <a:p>
            <a:pPr marL="0" indent="0">
              <a:buNone/>
            </a:pPr>
            <a:r>
              <a:rPr lang="zh-CN" altLang="en-US" dirty="0">
                <a:solidFill>
                  <a:schemeClr val="tx1"/>
                </a:solidFill>
                <a:latin typeface="微软雅黑" panose="020B0503020204020204" pitchFamily="34" charset="-122"/>
                <a:ea typeface="微软雅黑" panose="020B0503020204020204" pitchFamily="34" charset="-122"/>
              </a:rPr>
              <a:t>输入：本词所在弹幕的前后各</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秒的</a:t>
            </a:r>
            <a:r>
              <a:rPr lang="en-US" altLang="zh-CN" dirty="0">
                <a:solidFill>
                  <a:schemeClr val="tx1"/>
                </a:solidFill>
                <a:latin typeface="微软雅黑" panose="020B0503020204020204" pitchFamily="34" charset="-122"/>
                <a:ea typeface="微软雅黑" panose="020B0503020204020204" pitchFamily="34" charset="-122"/>
              </a:rPr>
              <a:t>7</a:t>
            </a:r>
            <a:r>
              <a:rPr lang="zh-CN" altLang="en-US" dirty="0">
                <a:solidFill>
                  <a:schemeClr val="tx1"/>
                </a:solidFill>
                <a:latin typeface="微软雅黑" panose="020B0503020204020204" pitchFamily="34" charset="-122"/>
                <a:ea typeface="微软雅黑" panose="020B0503020204020204" pitchFamily="34" charset="-122"/>
              </a:rPr>
              <a:t>维情感（</a:t>
            </a:r>
            <a:r>
              <a:rPr lang="en-US" altLang="zh-CN" dirty="0">
                <a:solidFill>
                  <a:schemeClr val="tx1"/>
                </a:solidFill>
                <a:latin typeface="微软雅黑" panose="020B0503020204020204" pitchFamily="34" charset="-122"/>
                <a:ea typeface="微软雅黑" panose="020B0503020204020204" pitchFamily="34" charset="-122"/>
              </a:rPr>
              <a:t>20×7</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dirty="0">
                <a:solidFill>
                  <a:schemeClr val="tx1"/>
                </a:solidFill>
                <a:latin typeface="微软雅黑" panose="020B0503020204020204" pitchFamily="34" charset="-122"/>
                <a:ea typeface="微软雅黑" panose="020B0503020204020204" pitchFamily="34" charset="-122"/>
              </a:rPr>
              <a:t>输出：</a:t>
            </a:r>
            <a:r>
              <a:rPr lang="en-US" altLang="zh-CN" dirty="0">
                <a:solidFill>
                  <a:schemeClr val="tx1"/>
                </a:solidFill>
                <a:latin typeface="微软雅黑" panose="020B0503020204020204" pitchFamily="34" charset="-122"/>
                <a:ea typeface="微软雅黑" panose="020B0503020204020204" pitchFamily="34" charset="-122"/>
              </a:rPr>
              <a:t>7</a:t>
            </a:r>
            <a:r>
              <a:rPr lang="zh-CN" altLang="en-US" dirty="0">
                <a:solidFill>
                  <a:schemeClr val="tx1"/>
                </a:solidFill>
                <a:latin typeface="微软雅黑" panose="020B0503020204020204" pitchFamily="34" charset="-122"/>
                <a:ea typeface="微软雅黑" panose="020B0503020204020204" pitchFamily="34" charset="-122"/>
              </a:rPr>
              <a:t>维情感的向量（</a:t>
            </a:r>
            <a:r>
              <a:rPr lang="en-US" altLang="zh-CN" dirty="0">
                <a:solidFill>
                  <a:schemeClr val="tx1"/>
                </a:solidFill>
                <a:latin typeface="微软雅黑" panose="020B0503020204020204" pitchFamily="34" charset="-122"/>
                <a:ea typeface="微软雅黑" panose="020B0503020204020204" pitchFamily="34" charset="-122"/>
              </a:rPr>
              <a:t>1×7</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None/>
            </a:pPr>
            <a:endParaRPr lang="zh-CN" altLang="zh-CN" dirty="0"/>
          </a:p>
          <a:p>
            <a:endParaRPr lang="zh-CN" altLang="en-US" dirty="0"/>
          </a:p>
        </p:txBody>
      </p:sp>
      <p:sp>
        <p:nvSpPr>
          <p:cNvPr id="4" name="矩形 3">
            <a:extLst>
              <a:ext uri="{FF2B5EF4-FFF2-40B4-BE49-F238E27FC236}">
                <a16:creationId xmlns:a16="http://schemas.microsoft.com/office/drawing/2014/main" id="{6BC49646-266B-4CAD-A321-1E62DA635CC0}"/>
              </a:ext>
            </a:extLst>
          </p:cNvPr>
          <p:cNvSpPr/>
          <p:nvPr/>
        </p:nvSpPr>
        <p:spPr>
          <a:xfrm>
            <a:off x="3869268" y="703635"/>
            <a:ext cx="4759827" cy="580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我去你们是阴谋党还是伤害幻想者啊</a:t>
            </a:r>
            <a:endParaRPr lang="en-US" altLang="zh-CN" dirty="0">
              <a:latin typeface="微软雅黑" panose="020B0503020204020204" pitchFamily="34" charset="-122"/>
              <a:ea typeface="微软雅黑" panose="020B0503020204020204" pitchFamily="34" charset="-122"/>
            </a:endParaRPr>
          </a:p>
          <a:p>
            <a:pPr algn="ctr"/>
            <a:endParaRPr lang="zh-CN" altLang="en-US" dirty="0"/>
          </a:p>
        </p:txBody>
      </p:sp>
      <p:sp>
        <p:nvSpPr>
          <p:cNvPr id="5" name="箭头: 下 4">
            <a:extLst>
              <a:ext uri="{FF2B5EF4-FFF2-40B4-BE49-F238E27FC236}">
                <a16:creationId xmlns:a16="http://schemas.microsoft.com/office/drawing/2014/main" id="{0C2726DA-6CCB-4DA9-8029-5F98465384C5}"/>
              </a:ext>
            </a:extLst>
          </p:cNvPr>
          <p:cNvSpPr/>
          <p:nvPr/>
        </p:nvSpPr>
        <p:spPr>
          <a:xfrm>
            <a:off x="4908042" y="1284311"/>
            <a:ext cx="2375916" cy="745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Jieba</a:t>
            </a:r>
            <a:r>
              <a:rPr lang="zh-CN" altLang="en-US" dirty="0"/>
              <a:t>分词</a:t>
            </a:r>
          </a:p>
        </p:txBody>
      </p:sp>
      <p:sp>
        <p:nvSpPr>
          <p:cNvPr id="6" name="矩形 5">
            <a:extLst>
              <a:ext uri="{FF2B5EF4-FFF2-40B4-BE49-F238E27FC236}">
                <a16:creationId xmlns:a16="http://schemas.microsoft.com/office/drawing/2014/main" id="{1CA85BF4-DAC7-4B51-8108-4A6AF5FF9D9F}"/>
              </a:ext>
            </a:extLst>
          </p:cNvPr>
          <p:cNvSpPr/>
          <p:nvPr/>
        </p:nvSpPr>
        <p:spPr>
          <a:xfrm>
            <a:off x="3869267" y="2030035"/>
            <a:ext cx="4759827" cy="580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你们</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阴谋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党</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还是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伤害</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幻想者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啊</a:t>
            </a:r>
            <a:endParaRPr lang="en-US" altLang="zh-CN" dirty="0">
              <a:latin typeface="微软雅黑" panose="020B0503020204020204" pitchFamily="34" charset="-122"/>
              <a:ea typeface="微软雅黑" panose="020B0503020204020204" pitchFamily="34" charset="-122"/>
            </a:endParaRPr>
          </a:p>
          <a:p>
            <a:pPr algn="ctr"/>
            <a:endParaRPr lang="zh-CN" altLang="en-US" dirty="0"/>
          </a:p>
        </p:txBody>
      </p:sp>
      <p:sp>
        <p:nvSpPr>
          <p:cNvPr id="7" name="椭圆 6">
            <a:extLst>
              <a:ext uri="{FF2B5EF4-FFF2-40B4-BE49-F238E27FC236}">
                <a16:creationId xmlns:a16="http://schemas.microsoft.com/office/drawing/2014/main" id="{296125BA-1FFF-4003-A48A-468C58615387}"/>
              </a:ext>
            </a:extLst>
          </p:cNvPr>
          <p:cNvSpPr/>
          <p:nvPr/>
        </p:nvSpPr>
        <p:spPr>
          <a:xfrm>
            <a:off x="5181600" y="27387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厌恶值</a:t>
            </a:r>
            <a:r>
              <a:rPr lang="en-US" altLang="zh-CN" dirty="0"/>
              <a:t>5</a:t>
            </a:r>
            <a:endParaRPr lang="zh-CN" altLang="en-US" dirty="0"/>
          </a:p>
        </p:txBody>
      </p:sp>
      <p:sp>
        <p:nvSpPr>
          <p:cNvPr id="8" name="椭圆 7">
            <a:extLst>
              <a:ext uri="{FF2B5EF4-FFF2-40B4-BE49-F238E27FC236}">
                <a16:creationId xmlns:a16="http://schemas.microsoft.com/office/drawing/2014/main" id="{0E45B42E-101B-454B-A407-7F753AD5649B}"/>
              </a:ext>
            </a:extLst>
          </p:cNvPr>
          <p:cNvSpPr/>
          <p:nvPr/>
        </p:nvSpPr>
        <p:spPr>
          <a:xfrm>
            <a:off x="6616737" y="277118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悲伤值</a:t>
            </a:r>
            <a:r>
              <a:rPr lang="en-US" altLang="zh-CN" dirty="0"/>
              <a:t>3</a:t>
            </a:r>
            <a:endParaRPr lang="zh-CN" altLang="en-US" dirty="0"/>
          </a:p>
        </p:txBody>
      </p:sp>
      <p:sp>
        <p:nvSpPr>
          <p:cNvPr id="11" name="箭头: 上 10">
            <a:extLst>
              <a:ext uri="{FF2B5EF4-FFF2-40B4-BE49-F238E27FC236}">
                <a16:creationId xmlns:a16="http://schemas.microsoft.com/office/drawing/2014/main" id="{5A57D3C7-CDFB-4D5B-A3ED-95FF26DB6143}"/>
              </a:ext>
            </a:extLst>
          </p:cNvPr>
          <p:cNvSpPr/>
          <p:nvPr/>
        </p:nvSpPr>
        <p:spPr>
          <a:xfrm>
            <a:off x="5570210" y="2312171"/>
            <a:ext cx="257453" cy="58067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箭头: 上 11">
            <a:extLst>
              <a:ext uri="{FF2B5EF4-FFF2-40B4-BE49-F238E27FC236}">
                <a16:creationId xmlns:a16="http://schemas.microsoft.com/office/drawing/2014/main" id="{6DE3ABE9-F42C-4F2C-83D2-329A71A31BE6}"/>
              </a:ext>
            </a:extLst>
          </p:cNvPr>
          <p:cNvSpPr/>
          <p:nvPr/>
        </p:nvSpPr>
        <p:spPr>
          <a:xfrm>
            <a:off x="6986028" y="2330602"/>
            <a:ext cx="257453" cy="58067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箭头: 上 12">
            <a:extLst>
              <a:ext uri="{FF2B5EF4-FFF2-40B4-BE49-F238E27FC236}">
                <a16:creationId xmlns:a16="http://schemas.microsoft.com/office/drawing/2014/main" id="{5E528A91-A7BE-4A7B-A5D3-C489C4CDB95F}"/>
              </a:ext>
            </a:extLst>
          </p:cNvPr>
          <p:cNvSpPr/>
          <p:nvPr/>
        </p:nvSpPr>
        <p:spPr>
          <a:xfrm rot="8220727">
            <a:off x="8839640" y="2319295"/>
            <a:ext cx="289159" cy="92973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aphicFrame>
        <p:nvGraphicFramePr>
          <p:cNvPr id="15" name="表格 14">
            <a:extLst>
              <a:ext uri="{FF2B5EF4-FFF2-40B4-BE49-F238E27FC236}">
                <a16:creationId xmlns:a16="http://schemas.microsoft.com/office/drawing/2014/main" id="{40028DE6-7A4B-4E61-A2C8-BC5F6BDF116E}"/>
              </a:ext>
            </a:extLst>
          </p:cNvPr>
          <p:cNvGraphicFramePr>
            <a:graphicFrameLocks noGrp="1"/>
          </p:cNvGraphicFramePr>
          <p:nvPr>
            <p:extLst>
              <p:ext uri="{D42A27DB-BD31-4B8C-83A1-F6EECF244321}">
                <p14:modId xmlns:p14="http://schemas.microsoft.com/office/powerpoint/2010/main" val="3520157577"/>
              </p:ext>
            </p:extLst>
          </p:nvPr>
        </p:nvGraphicFramePr>
        <p:xfrm>
          <a:off x="7676394" y="3194823"/>
          <a:ext cx="3538213" cy="731520"/>
        </p:xfrm>
        <a:graphic>
          <a:graphicData uri="http://schemas.openxmlformats.org/drawingml/2006/table">
            <a:tbl>
              <a:tblPr firstRow="1" bandRow="1">
                <a:tableStyleId>{5C22544A-7EE6-4342-B048-85BDC9FD1C3A}</a:tableStyleId>
              </a:tblPr>
              <a:tblGrid>
                <a:gridCol w="505459">
                  <a:extLst>
                    <a:ext uri="{9D8B030D-6E8A-4147-A177-3AD203B41FA5}">
                      <a16:colId xmlns:a16="http://schemas.microsoft.com/office/drawing/2014/main" val="2831629223"/>
                    </a:ext>
                  </a:extLst>
                </a:gridCol>
                <a:gridCol w="505459">
                  <a:extLst>
                    <a:ext uri="{9D8B030D-6E8A-4147-A177-3AD203B41FA5}">
                      <a16:colId xmlns:a16="http://schemas.microsoft.com/office/drawing/2014/main" val="3871816915"/>
                    </a:ext>
                  </a:extLst>
                </a:gridCol>
                <a:gridCol w="505459">
                  <a:extLst>
                    <a:ext uri="{9D8B030D-6E8A-4147-A177-3AD203B41FA5}">
                      <a16:colId xmlns:a16="http://schemas.microsoft.com/office/drawing/2014/main" val="2475179052"/>
                    </a:ext>
                  </a:extLst>
                </a:gridCol>
                <a:gridCol w="505459">
                  <a:extLst>
                    <a:ext uri="{9D8B030D-6E8A-4147-A177-3AD203B41FA5}">
                      <a16:colId xmlns:a16="http://schemas.microsoft.com/office/drawing/2014/main" val="2100193816"/>
                    </a:ext>
                  </a:extLst>
                </a:gridCol>
                <a:gridCol w="505459">
                  <a:extLst>
                    <a:ext uri="{9D8B030D-6E8A-4147-A177-3AD203B41FA5}">
                      <a16:colId xmlns:a16="http://schemas.microsoft.com/office/drawing/2014/main" val="4182112259"/>
                    </a:ext>
                  </a:extLst>
                </a:gridCol>
                <a:gridCol w="505459">
                  <a:extLst>
                    <a:ext uri="{9D8B030D-6E8A-4147-A177-3AD203B41FA5}">
                      <a16:colId xmlns:a16="http://schemas.microsoft.com/office/drawing/2014/main" val="246785915"/>
                    </a:ext>
                  </a:extLst>
                </a:gridCol>
                <a:gridCol w="505459">
                  <a:extLst>
                    <a:ext uri="{9D8B030D-6E8A-4147-A177-3AD203B41FA5}">
                      <a16:colId xmlns:a16="http://schemas.microsoft.com/office/drawing/2014/main" val="665862830"/>
                    </a:ext>
                  </a:extLst>
                </a:gridCol>
              </a:tblGrid>
              <a:tr h="282323">
                <a:tc>
                  <a:txBody>
                    <a:bodyPr/>
                    <a:lstStyle/>
                    <a:p>
                      <a:r>
                        <a:rPr lang="zh-CN" altLang="en-US" dirty="0"/>
                        <a:t>乐</a:t>
                      </a:r>
                    </a:p>
                  </a:txBody>
                  <a:tcPr/>
                </a:tc>
                <a:tc>
                  <a:txBody>
                    <a:bodyPr/>
                    <a:lstStyle/>
                    <a:p>
                      <a:r>
                        <a:rPr lang="zh-CN" altLang="en-US" dirty="0"/>
                        <a:t>好</a:t>
                      </a:r>
                    </a:p>
                  </a:txBody>
                  <a:tcPr/>
                </a:tc>
                <a:tc>
                  <a:txBody>
                    <a:bodyPr/>
                    <a:lstStyle/>
                    <a:p>
                      <a:r>
                        <a:rPr lang="zh-CN" altLang="en-US" dirty="0"/>
                        <a:t>怒</a:t>
                      </a:r>
                    </a:p>
                  </a:txBody>
                  <a:tcPr/>
                </a:tc>
                <a:tc>
                  <a:txBody>
                    <a:bodyPr/>
                    <a:lstStyle/>
                    <a:p>
                      <a:r>
                        <a:rPr lang="zh-CN" altLang="en-US" dirty="0"/>
                        <a:t>哀</a:t>
                      </a:r>
                    </a:p>
                  </a:txBody>
                  <a:tcPr/>
                </a:tc>
                <a:tc>
                  <a:txBody>
                    <a:bodyPr/>
                    <a:lstStyle/>
                    <a:p>
                      <a:r>
                        <a:rPr lang="zh-CN" altLang="en-US" dirty="0"/>
                        <a:t>惧</a:t>
                      </a:r>
                    </a:p>
                  </a:txBody>
                  <a:tcPr/>
                </a:tc>
                <a:tc>
                  <a:txBody>
                    <a:bodyPr/>
                    <a:lstStyle/>
                    <a:p>
                      <a:r>
                        <a:rPr lang="zh-CN" altLang="en-US" dirty="0"/>
                        <a:t>恶</a:t>
                      </a:r>
                    </a:p>
                  </a:txBody>
                  <a:tcPr/>
                </a:tc>
                <a:tc>
                  <a:txBody>
                    <a:bodyPr/>
                    <a:lstStyle/>
                    <a:p>
                      <a:r>
                        <a:rPr lang="zh-CN" altLang="en-US" dirty="0"/>
                        <a:t>惊</a:t>
                      </a:r>
                    </a:p>
                  </a:txBody>
                  <a:tcPr/>
                </a:tc>
                <a:extLst>
                  <a:ext uri="{0D108BD9-81ED-4DB2-BD59-A6C34878D82A}">
                    <a16:rowId xmlns:a16="http://schemas.microsoft.com/office/drawing/2014/main" val="2060928676"/>
                  </a:ext>
                </a:extLst>
              </a:tr>
              <a:tr h="282323">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109434982"/>
                  </a:ext>
                </a:extLst>
              </a:tr>
            </a:tbl>
          </a:graphicData>
        </a:graphic>
      </p:graphicFrame>
    </p:spTree>
    <p:extLst>
      <p:ext uri="{BB962C8B-B14F-4D97-AF65-F5344CB8AC3E}">
        <p14:creationId xmlns:p14="http://schemas.microsoft.com/office/powerpoint/2010/main" val="159006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3B344-459D-4A36-AA2F-194A74E315CC}"/>
              </a:ext>
            </a:extLst>
          </p:cNvPr>
          <p:cNvSpPr>
            <a:spLocks noGrp="1"/>
          </p:cNvSpPr>
          <p:nvPr>
            <p:ph type="title"/>
          </p:nvPr>
        </p:nvSpPr>
        <p:spPr/>
        <p:txBody>
          <a:bodyPr/>
          <a:lstStyle/>
          <a:p>
            <a:pPr algn="ctr"/>
            <a:r>
              <a:rPr lang="zh-CN" altLang="en-US" dirty="0"/>
              <a:t>半监督学习</a:t>
            </a:r>
            <a:br>
              <a:rPr lang="en-US" altLang="zh-CN" dirty="0"/>
            </a:br>
            <a:r>
              <a:rPr lang="zh-CN" altLang="en-US" dirty="0"/>
              <a:t>流程图</a:t>
            </a:r>
          </a:p>
        </p:txBody>
      </p:sp>
      <p:sp>
        <p:nvSpPr>
          <p:cNvPr id="4" name="矩形: 圆角 5">
            <a:extLst>
              <a:ext uri="{FF2B5EF4-FFF2-40B4-BE49-F238E27FC236}">
                <a16:creationId xmlns:a16="http://schemas.microsoft.com/office/drawing/2014/main" id="{94DF5829-91FE-4646-A57F-1B09CE91017A}"/>
              </a:ext>
            </a:extLst>
          </p:cNvPr>
          <p:cNvSpPr>
            <a:spLocks noChangeArrowheads="1"/>
          </p:cNvSpPr>
          <p:nvPr/>
        </p:nvSpPr>
        <p:spPr bwMode="auto">
          <a:xfrm>
            <a:off x="4627133" y="462032"/>
            <a:ext cx="1825625" cy="1104900"/>
          </a:xfrm>
          <a:prstGeom prst="roundRect">
            <a:avLst>
              <a:gd name="adj" fmla="val 16667"/>
            </a:avLst>
          </a:prstGeom>
          <a:solidFill>
            <a:srgbClr val="FFFFFF"/>
          </a:soli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输入有标签样本及其标签和无标签样本</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矩形: 圆角 6">
            <a:extLst>
              <a:ext uri="{FF2B5EF4-FFF2-40B4-BE49-F238E27FC236}">
                <a16:creationId xmlns:a16="http://schemas.microsoft.com/office/drawing/2014/main" id="{328C0798-823E-4AA4-913F-262E0F20A0E8}"/>
              </a:ext>
            </a:extLst>
          </p:cNvPr>
          <p:cNvSpPr>
            <a:spLocks noChangeArrowheads="1"/>
          </p:cNvSpPr>
          <p:nvPr/>
        </p:nvSpPr>
        <p:spPr bwMode="auto">
          <a:xfrm>
            <a:off x="4676345" y="2178915"/>
            <a:ext cx="1727200" cy="1653245"/>
          </a:xfrm>
          <a:prstGeom prst="roundRect">
            <a:avLst>
              <a:gd name="adj" fmla="val 16667"/>
            </a:avLst>
          </a:prstGeom>
          <a:solidFill>
            <a:srgbClr val="FFFFFF"/>
          </a:soli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LSTM</a:t>
            </a: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网络监督学习有标签样本，得到网络模型</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t>
            </a:r>
          </a:p>
        </p:txBody>
      </p:sp>
      <p:sp>
        <p:nvSpPr>
          <p:cNvPr id="6" name="矩形: 圆角 7">
            <a:extLst>
              <a:ext uri="{FF2B5EF4-FFF2-40B4-BE49-F238E27FC236}">
                <a16:creationId xmlns:a16="http://schemas.microsoft.com/office/drawing/2014/main" id="{17892EF7-A6A8-46DF-9C0B-C8D32D2FDDF1}"/>
              </a:ext>
            </a:extLst>
          </p:cNvPr>
          <p:cNvSpPr>
            <a:spLocks noChangeArrowheads="1"/>
          </p:cNvSpPr>
          <p:nvPr/>
        </p:nvSpPr>
        <p:spPr bwMode="auto">
          <a:xfrm>
            <a:off x="7781449" y="983836"/>
            <a:ext cx="2388829" cy="1053354"/>
          </a:xfrm>
          <a:prstGeom prst="roundRect">
            <a:avLst>
              <a:gd name="adj" fmla="val 16667"/>
            </a:avLst>
          </a:prstGeom>
          <a:solidFill>
            <a:srgbClr val="FFFFFF"/>
          </a:soli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用网络</a:t>
            </a: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对未标签样本进行预测，得到其预测标签</a:t>
            </a:r>
            <a:endPar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圆角 8">
            <a:extLst>
              <a:ext uri="{FF2B5EF4-FFF2-40B4-BE49-F238E27FC236}">
                <a16:creationId xmlns:a16="http://schemas.microsoft.com/office/drawing/2014/main" id="{44C266D8-B31B-439E-A9E2-7B3EFEA89942}"/>
              </a:ext>
            </a:extLst>
          </p:cNvPr>
          <p:cNvSpPr>
            <a:spLocks noChangeArrowheads="1"/>
          </p:cNvSpPr>
          <p:nvPr/>
        </p:nvSpPr>
        <p:spPr bwMode="auto">
          <a:xfrm>
            <a:off x="8131310" y="5210589"/>
            <a:ext cx="1689100" cy="1327150"/>
          </a:xfrm>
          <a:prstGeom prst="roundRect">
            <a:avLst>
              <a:gd name="adj" fmla="val 16667"/>
            </a:avLst>
          </a:prstGeom>
          <a:solidFill>
            <a:srgbClr val="FFFFFF"/>
          </a:soli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置信度最高的那组加入有标签样本</a:t>
            </a:r>
          </a:p>
        </p:txBody>
      </p:sp>
      <p:sp>
        <p:nvSpPr>
          <p:cNvPr id="8" name="矩形: 圆角 9">
            <a:extLst>
              <a:ext uri="{FF2B5EF4-FFF2-40B4-BE49-F238E27FC236}">
                <a16:creationId xmlns:a16="http://schemas.microsoft.com/office/drawing/2014/main" id="{54FAA249-368D-44C1-8C98-1F9188515DD3}"/>
              </a:ext>
            </a:extLst>
          </p:cNvPr>
          <p:cNvSpPr>
            <a:spLocks noChangeArrowheads="1"/>
          </p:cNvSpPr>
          <p:nvPr/>
        </p:nvSpPr>
        <p:spPr bwMode="auto">
          <a:xfrm>
            <a:off x="7846341" y="2966361"/>
            <a:ext cx="2259041" cy="1184205"/>
          </a:xfrm>
          <a:prstGeom prst="roundRect">
            <a:avLst>
              <a:gd name="adj" fmla="val 16667"/>
            </a:avLst>
          </a:prstGeom>
          <a:solidFill>
            <a:srgbClr val="FFFFFF"/>
          </a:soli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将未标签样本分组，计算每组的置信度</a:t>
            </a:r>
          </a:p>
        </p:txBody>
      </p:sp>
      <p:sp>
        <p:nvSpPr>
          <p:cNvPr id="9" name="流程图: 决策 10">
            <a:extLst>
              <a:ext uri="{FF2B5EF4-FFF2-40B4-BE49-F238E27FC236}">
                <a16:creationId xmlns:a16="http://schemas.microsoft.com/office/drawing/2014/main" id="{FA3D5D38-59FA-4F5A-A56F-4AD033C8FC33}"/>
              </a:ext>
            </a:extLst>
          </p:cNvPr>
          <p:cNvSpPr>
            <a:spLocks noChangeArrowheads="1"/>
          </p:cNvSpPr>
          <p:nvPr/>
        </p:nvSpPr>
        <p:spPr bwMode="auto">
          <a:xfrm>
            <a:off x="4066204" y="4467161"/>
            <a:ext cx="2947482" cy="1160676"/>
          </a:xfrm>
          <a:prstGeom prst="flowChartDecision">
            <a:avLst/>
          </a:prstGeom>
          <a:solidFill>
            <a:srgbClr val="FFFFF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是否达到训练阈值？</a:t>
            </a:r>
          </a:p>
        </p:txBody>
      </p:sp>
      <p:sp>
        <p:nvSpPr>
          <p:cNvPr id="10" name="箭头: 右 9">
            <a:extLst>
              <a:ext uri="{FF2B5EF4-FFF2-40B4-BE49-F238E27FC236}">
                <a16:creationId xmlns:a16="http://schemas.microsoft.com/office/drawing/2014/main" id="{73BF7406-2BB6-4271-AF3E-64B71FA6AC29}"/>
              </a:ext>
            </a:extLst>
          </p:cNvPr>
          <p:cNvSpPr/>
          <p:nvPr/>
        </p:nvSpPr>
        <p:spPr>
          <a:xfrm rot="5400000">
            <a:off x="8576171" y="2388718"/>
            <a:ext cx="799383" cy="260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箭头: 右 10">
            <a:extLst>
              <a:ext uri="{FF2B5EF4-FFF2-40B4-BE49-F238E27FC236}">
                <a16:creationId xmlns:a16="http://schemas.microsoft.com/office/drawing/2014/main" id="{B9D5443A-3C81-4715-A211-01405D3A70E9}"/>
              </a:ext>
            </a:extLst>
          </p:cNvPr>
          <p:cNvSpPr/>
          <p:nvPr/>
        </p:nvSpPr>
        <p:spPr>
          <a:xfrm rot="5400000">
            <a:off x="8527432" y="4574975"/>
            <a:ext cx="896855" cy="260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 name="箭头: 右 11">
            <a:extLst>
              <a:ext uri="{FF2B5EF4-FFF2-40B4-BE49-F238E27FC236}">
                <a16:creationId xmlns:a16="http://schemas.microsoft.com/office/drawing/2014/main" id="{B4587026-F21D-4F84-AA49-22C93F181FC6}"/>
              </a:ext>
            </a:extLst>
          </p:cNvPr>
          <p:cNvSpPr/>
          <p:nvPr/>
        </p:nvSpPr>
        <p:spPr>
          <a:xfrm rot="20191271">
            <a:off x="6368718" y="1885468"/>
            <a:ext cx="1462025"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箭头: 右 12">
            <a:extLst>
              <a:ext uri="{FF2B5EF4-FFF2-40B4-BE49-F238E27FC236}">
                <a16:creationId xmlns:a16="http://schemas.microsoft.com/office/drawing/2014/main" id="{4CE23790-C1ED-4C7F-AA3B-5B94BA2E9A72}"/>
              </a:ext>
            </a:extLst>
          </p:cNvPr>
          <p:cNvSpPr/>
          <p:nvPr/>
        </p:nvSpPr>
        <p:spPr>
          <a:xfrm rot="5400000">
            <a:off x="5258296" y="5783274"/>
            <a:ext cx="571855" cy="260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箭头: 右 13">
            <a:extLst>
              <a:ext uri="{FF2B5EF4-FFF2-40B4-BE49-F238E27FC236}">
                <a16:creationId xmlns:a16="http://schemas.microsoft.com/office/drawing/2014/main" id="{1D3620F6-9390-4396-8853-4A2C4F6A3616}"/>
              </a:ext>
            </a:extLst>
          </p:cNvPr>
          <p:cNvSpPr/>
          <p:nvPr/>
        </p:nvSpPr>
        <p:spPr>
          <a:xfrm rot="11854535">
            <a:off x="6781000" y="5275072"/>
            <a:ext cx="1338170" cy="287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6" name="直接箭头连接符 15">
            <a:extLst>
              <a:ext uri="{FF2B5EF4-FFF2-40B4-BE49-F238E27FC236}">
                <a16:creationId xmlns:a16="http://schemas.microsoft.com/office/drawing/2014/main" id="{F96D25E1-B6FE-449C-AB64-9C8BEB136A1D}"/>
              </a:ext>
            </a:extLst>
          </p:cNvPr>
          <p:cNvCxnSpPr/>
          <p:nvPr/>
        </p:nvCxnSpPr>
        <p:spPr>
          <a:xfrm>
            <a:off x="2820633" y="8084696"/>
            <a:ext cx="45085"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圆角 19">
            <a:extLst>
              <a:ext uri="{FF2B5EF4-FFF2-40B4-BE49-F238E27FC236}">
                <a16:creationId xmlns:a16="http://schemas.microsoft.com/office/drawing/2014/main" id="{845B135E-CDD9-4011-8E84-CCAE8C6A6D36}"/>
              </a:ext>
            </a:extLst>
          </p:cNvPr>
          <p:cNvSpPr>
            <a:spLocks noChangeArrowheads="1"/>
          </p:cNvSpPr>
          <p:nvPr/>
        </p:nvSpPr>
        <p:spPr bwMode="auto">
          <a:xfrm>
            <a:off x="4897390" y="6227809"/>
            <a:ext cx="1327216" cy="443734"/>
          </a:xfrm>
          <a:prstGeom prst="roundRect">
            <a:avLst>
              <a:gd name="adj" fmla="val 16667"/>
            </a:avLst>
          </a:prstGeom>
          <a:solidFill>
            <a:srgbClr val="FFFFFF"/>
          </a:solidFill>
          <a:ln w="1270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结束</a:t>
            </a:r>
          </a:p>
        </p:txBody>
      </p:sp>
      <p:sp>
        <p:nvSpPr>
          <p:cNvPr id="18" name="Rectangle 15">
            <a:extLst>
              <a:ext uri="{FF2B5EF4-FFF2-40B4-BE49-F238E27FC236}">
                <a16:creationId xmlns:a16="http://schemas.microsoft.com/office/drawing/2014/main" id="{B1C12888-A66A-4F26-BD0D-D5283E24B036}"/>
              </a:ext>
            </a:extLst>
          </p:cNvPr>
          <p:cNvSpPr>
            <a:spLocks noChangeArrowheads="1"/>
          </p:cNvSpPr>
          <p:nvPr/>
        </p:nvSpPr>
        <p:spPr bwMode="auto">
          <a:xfrm>
            <a:off x="179033" y="2411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0">
            <a:extLst>
              <a:ext uri="{FF2B5EF4-FFF2-40B4-BE49-F238E27FC236}">
                <a16:creationId xmlns:a16="http://schemas.microsoft.com/office/drawing/2014/main" id="{977ECB83-6F6D-46E3-926C-171A2672069D}"/>
              </a:ext>
            </a:extLst>
          </p:cNvPr>
          <p:cNvSpPr>
            <a:spLocks noChangeArrowheads="1"/>
          </p:cNvSpPr>
          <p:nvPr/>
        </p:nvSpPr>
        <p:spPr bwMode="auto">
          <a:xfrm>
            <a:off x="179033" y="82823"/>
            <a:ext cx="17107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33350" eaLnBrk="0" fontAlgn="base" hangingPunct="0">
              <a:spcBef>
                <a:spcPct val="0"/>
              </a:spcBef>
              <a:spcAft>
                <a:spcPct val="0"/>
              </a:spcAft>
              <a:tabLst>
                <a:tab pos="1511300" algn="l"/>
              </a:tabLst>
              <a:defRPr>
                <a:solidFill>
                  <a:schemeClr val="tx1"/>
                </a:solidFill>
                <a:latin typeface="Arial" panose="020B0604020202020204" pitchFamily="34" charset="0"/>
              </a:defRPr>
            </a:lvl1pPr>
            <a:lvl2pPr eaLnBrk="0" fontAlgn="base" hangingPunct="0">
              <a:spcBef>
                <a:spcPct val="0"/>
              </a:spcBef>
              <a:spcAft>
                <a:spcPct val="0"/>
              </a:spcAft>
              <a:tabLst>
                <a:tab pos="1511300" algn="l"/>
              </a:tabLst>
              <a:defRPr>
                <a:solidFill>
                  <a:schemeClr val="tx1"/>
                </a:solidFill>
                <a:latin typeface="Arial" panose="020B0604020202020204" pitchFamily="34" charset="0"/>
              </a:defRPr>
            </a:lvl2pPr>
            <a:lvl3pPr eaLnBrk="0" fontAlgn="base" hangingPunct="0">
              <a:spcBef>
                <a:spcPct val="0"/>
              </a:spcBef>
              <a:spcAft>
                <a:spcPct val="0"/>
              </a:spcAft>
              <a:tabLst>
                <a:tab pos="1511300" algn="l"/>
              </a:tabLst>
              <a:defRPr>
                <a:solidFill>
                  <a:schemeClr val="tx1"/>
                </a:solidFill>
                <a:latin typeface="Arial" panose="020B0604020202020204" pitchFamily="34" charset="0"/>
              </a:defRPr>
            </a:lvl3pPr>
            <a:lvl4pPr eaLnBrk="0" fontAlgn="base" hangingPunct="0">
              <a:spcBef>
                <a:spcPct val="0"/>
              </a:spcBef>
              <a:spcAft>
                <a:spcPct val="0"/>
              </a:spcAft>
              <a:tabLst>
                <a:tab pos="1511300" algn="l"/>
              </a:tabLst>
              <a:defRPr>
                <a:solidFill>
                  <a:schemeClr val="tx1"/>
                </a:solidFill>
                <a:latin typeface="Arial" panose="020B0604020202020204" pitchFamily="34" charset="0"/>
              </a:defRPr>
            </a:lvl4pPr>
            <a:lvl5pPr eaLnBrk="0" fontAlgn="base" hangingPunct="0">
              <a:spcBef>
                <a:spcPct val="0"/>
              </a:spcBef>
              <a:spcAft>
                <a:spcPct val="0"/>
              </a:spcAft>
              <a:tabLst>
                <a:tab pos="1511300" algn="l"/>
              </a:tabLst>
              <a:defRPr>
                <a:solidFill>
                  <a:schemeClr val="tx1"/>
                </a:solidFill>
                <a:latin typeface="Arial" panose="020B0604020202020204" pitchFamily="34" charset="0"/>
              </a:defRPr>
            </a:lvl5pPr>
            <a:lvl6pPr eaLnBrk="0" fontAlgn="base" hangingPunct="0">
              <a:spcBef>
                <a:spcPct val="0"/>
              </a:spcBef>
              <a:spcAft>
                <a:spcPct val="0"/>
              </a:spcAft>
              <a:tabLst>
                <a:tab pos="1511300" algn="l"/>
              </a:tabLst>
              <a:defRPr>
                <a:solidFill>
                  <a:schemeClr val="tx1"/>
                </a:solidFill>
                <a:latin typeface="Arial" panose="020B0604020202020204" pitchFamily="34" charset="0"/>
              </a:defRPr>
            </a:lvl6pPr>
            <a:lvl7pPr eaLnBrk="0" fontAlgn="base" hangingPunct="0">
              <a:spcBef>
                <a:spcPct val="0"/>
              </a:spcBef>
              <a:spcAft>
                <a:spcPct val="0"/>
              </a:spcAft>
              <a:tabLst>
                <a:tab pos="1511300" algn="l"/>
              </a:tabLst>
              <a:defRPr>
                <a:solidFill>
                  <a:schemeClr val="tx1"/>
                </a:solidFill>
                <a:latin typeface="Arial" panose="020B0604020202020204" pitchFamily="34" charset="0"/>
              </a:defRPr>
            </a:lvl7pPr>
            <a:lvl8pPr eaLnBrk="0" fontAlgn="base" hangingPunct="0">
              <a:spcBef>
                <a:spcPct val="0"/>
              </a:spcBef>
              <a:spcAft>
                <a:spcPct val="0"/>
              </a:spcAft>
              <a:tabLst>
                <a:tab pos="1511300" algn="l"/>
              </a:tabLst>
              <a:defRPr>
                <a:solidFill>
                  <a:schemeClr val="tx1"/>
                </a:solidFill>
                <a:latin typeface="Arial" panose="020B0604020202020204" pitchFamily="34" charset="0"/>
              </a:defRPr>
            </a:lvl8pPr>
            <a:lvl9pPr eaLnBrk="0" fontAlgn="base" hangingPunct="0">
              <a:spcBef>
                <a:spcPct val="0"/>
              </a:spcBef>
              <a:spcAft>
                <a:spcPct val="0"/>
              </a:spcAft>
              <a:tabLst>
                <a:tab pos="1511300" algn="l"/>
              </a:tabLs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tab pos="1511300" algn="l"/>
              </a:tabLst>
            </a:pPr>
            <a:endParaRPr kumimoji="0" lang="zh-CN" altLang="zh-CN" sz="800" b="0" i="0" u="none" strike="noStrike" cap="none" normalizeH="0" baseline="0" dirty="0">
              <a:ln>
                <a:noFill/>
              </a:ln>
              <a:solidFill>
                <a:schemeClr val="tx1"/>
              </a:solidFill>
              <a:effectLst/>
            </a:endParaRPr>
          </a:p>
          <a:p>
            <a:pPr marL="0" marR="0" lvl="0" indent="133350" algn="l" defTabSz="914400" rtl="0" eaLnBrk="0" fontAlgn="base" latinLnBrk="0" hangingPunct="0">
              <a:lnSpc>
                <a:spcPct val="100000"/>
              </a:lnSpc>
              <a:spcBef>
                <a:spcPct val="0"/>
              </a:spcBef>
              <a:spcAft>
                <a:spcPct val="0"/>
              </a:spcAft>
              <a:buClrTx/>
              <a:buSzTx/>
              <a:buFontTx/>
              <a:buNone/>
              <a:tabLst>
                <a:tab pos="1511300" algn="l"/>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133350" algn="l" defTabSz="914400" rtl="0" eaLnBrk="0" fontAlgn="base" latinLnBrk="0" hangingPunct="0">
              <a:lnSpc>
                <a:spcPct val="100000"/>
              </a:lnSpc>
              <a:spcBef>
                <a:spcPct val="0"/>
              </a:spcBef>
              <a:spcAft>
                <a:spcPct val="0"/>
              </a:spcAft>
              <a:buClrTx/>
              <a:buSzTx/>
              <a:buFontTx/>
              <a:buNone/>
              <a:tabLst>
                <a:tab pos="1511300" algn="l"/>
              </a:tabLst>
            </a:pPr>
            <a:r>
              <a:rPr kumimoji="0" lang="en-US" altLang="zh-CN" sz="1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zh-CN" altLang="en-US" sz="800" b="0" i="0" u="none" strike="noStrike" cap="none" normalizeH="0" baseline="0" dirty="0">
              <a:ln>
                <a:noFill/>
              </a:ln>
              <a:solidFill>
                <a:schemeClr val="tx1"/>
              </a:solidFill>
              <a:effectLst/>
            </a:endParaRPr>
          </a:p>
          <a:p>
            <a:pPr marL="0" marR="0" lvl="0" indent="133350" algn="l" defTabSz="914400" rtl="0" eaLnBrk="0" fontAlgn="base" latinLnBrk="0" hangingPunct="0">
              <a:lnSpc>
                <a:spcPct val="100000"/>
              </a:lnSpc>
              <a:spcBef>
                <a:spcPct val="0"/>
              </a:spcBef>
              <a:spcAft>
                <a:spcPct val="0"/>
              </a:spcAft>
              <a:buClrTx/>
              <a:buSzTx/>
              <a:buFontTx/>
              <a:buNone/>
              <a:tabLst>
                <a:tab pos="1511300"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23">
            <a:extLst>
              <a:ext uri="{FF2B5EF4-FFF2-40B4-BE49-F238E27FC236}">
                <a16:creationId xmlns:a16="http://schemas.microsoft.com/office/drawing/2014/main" id="{17C4AA6B-9BDB-4E7B-9C3E-1E8B96DFE9B4}"/>
              </a:ext>
            </a:extLst>
          </p:cNvPr>
          <p:cNvSpPr>
            <a:spLocks noChangeArrowheads="1"/>
          </p:cNvSpPr>
          <p:nvPr/>
        </p:nvSpPr>
        <p:spPr bwMode="auto">
          <a:xfrm>
            <a:off x="179033" y="82823"/>
            <a:ext cx="102784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33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pPr>
            <a:endParaRPr kumimoji="0" lang="zh-CN" altLang="zh-CN" sz="800" b="0" i="0" u="none" strike="noStrike" cap="none" normalizeH="0" baseline="0" dirty="0">
              <a:ln>
                <a:noFill/>
              </a:ln>
              <a:solidFill>
                <a:schemeClr val="tx1"/>
              </a:solidFill>
              <a:effectLst/>
            </a:endParaRPr>
          </a:p>
          <a:p>
            <a:pPr marL="0" marR="0" lvl="0" indent="1333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13335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zh-CN" altLang="en-US" sz="800" b="0" i="0" u="none" strike="noStrike" cap="none" normalizeH="0" baseline="0" dirty="0">
              <a:ln>
                <a:noFill/>
              </a:ln>
              <a:solidFill>
                <a:schemeClr val="tx1"/>
              </a:solidFill>
              <a:effectLst/>
            </a:endParaRPr>
          </a:p>
          <a:p>
            <a:pPr marL="0" marR="0" lvl="0" indent="13335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2" name="箭头: 右 21">
            <a:extLst>
              <a:ext uri="{FF2B5EF4-FFF2-40B4-BE49-F238E27FC236}">
                <a16:creationId xmlns:a16="http://schemas.microsoft.com/office/drawing/2014/main" id="{6B21D27A-983A-4B56-A038-AC4555309E36}"/>
              </a:ext>
            </a:extLst>
          </p:cNvPr>
          <p:cNvSpPr/>
          <p:nvPr/>
        </p:nvSpPr>
        <p:spPr>
          <a:xfrm rot="5400000">
            <a:off x="5233709" y="1740122"/>
            <a:ext cx="621030" cy="260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 name="箭头: 右 22">
            <a:extLst>
              <a:ext uri="{FF2B5EF4-FFF2-40B4-BE49-F238E27FC236}">
                <a16:creationId xmlns:a16="http://schemas.microsoft.com/office/drawing/2014/main" id="{1568B645-6DC8-489A-9AE7-C574C1EA4029}"/>
              </a:ext>
            </a:extLst>
          </p:cNvPr>
          <p:cNvSpPr/>
          <p:nvPr/>
        </p:nvSpPr>
        <p:spPr>
          <a:xfrm rot="16200000">
            <a:off x="5233709" y="4019168"/>
            <a:ext cx="621030" cy="260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4286943110"/>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807</TotalTime>
  <Words>1390</Words>
  <Application>Microsoft Office PowerPoint</Application>
  <PresentationFormat>宽屏</PresentationFormat>
  <Paragraphs>219</Paragraphs>
  <Slides>16</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微软雅黑</vt:lpstr>
      <vt:lpstr>Arial</vt:lpstr>
      <vt:lpstr>Corbel</vt:lpstr>
      <vt:lpstr>Wingdings 2</vt:lpstr>
      <vt:lpstr>框架</vt:lpstr>
      <vt:lpstr>基于半监督学习的弹幕情感分析与过滤</vt:lpstr>
      <vt:lpstr>弹幕是什么？</vt:lpstr>
      <vt:lpstr>项目重要性</vt:lpstr>
      <vt:lpstr>弹幕存在问题</vt:lpstr>
      <vt:lpstr>弹幕特点 决定方法</vt:lpstr>
      <vt:lpstr>弹幕特点 决定方法</vt:lpstr>
      <vt:lpstr>有标签样本使用的情感词汇库</vt:lpstr>
      <vt:lpstr>输入与输出</vt:lpstr>
      <vt:lpstr>半监督学习 流程图</vt:lpstr>
      <vt:lpstr>    创新点  半监督学习的     置信度判断</vt:lpstr>
      <vt:lpstr>最终的 弹幕词典 </vt:lpstr>
      <vt:lpstr>效果</vt:lpstr>
      <vt:lpstr>视频情感曲线 </vt:lpstr>
      <vt:lpstr>过滤前后 对比效果</vt:lpstr>
      <vt:lpstr>弹幕过滤的效果</vt:lpstr>
      <vt:lpstr>感谢观看！ 欢迎提问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基于深度学习的弹幕情感分析</dc:title>
  <dc:creator>思程 王</dc:creator>
  <cp:lastModifiedBy>王 思程</cp:lastModifiedBy>
  <cp:revision>56</cp:revision>
  <dcterms:created xsi:type="dcterms:W3CDTF">2018-12-17T07:31:06Z</dcterms:created>
  <dcterms:modified xsi:type="dcterms:W3CDTF">2020-02-05T09:02:12Z</dcterms:modified>
</cp:coreProperties>
</file>