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2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Canva Sans Bold Italics" charset="1" panose="020B0803030501040103"/>
      <p:regular r:id="rId29"/>
    </p:embeddedFont>
    <p:embeddedFont>
      <p:font typeface="Canva Sans Medium" charset="1" panose="020B0603030501040103"/>
      <p:regular r:id="rId30"/>
    </p:embeddedFont>
    <p:embeddedFont>
      <p:font typeface="Canva Sans Medium Italics" charset="1" panose="020B06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notesMasters/notesMaster1.xml" Type="http://schemas.openxmlformats.org/officeDocument/2006/relationships/notesMaster"/><Relationship Id="rId43" Target="theme/theme2.xml" Type="http://schemas.openxmlformats.org/officeDocument/2006/relationships/theme"/><Relationship Id="rId44" Target="notesSlides/notesSlide1.xml" Type="http://schemas.openxmlformats.org/officeDocument/2006/relationships/notesSlide"/><Relationship Id="rId45" Target="notesSlides/notesSlide2.xml" Type="http://schemas.openxmlformats.org/officeDocument/2006/relationships/notesSlide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7.xml" Type="http://schemas.openxmlformats.org/officeDocument/2006/relationships/notesSlide"/><Relationship Id="rId51" Target="notesSlides/notesSlide8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Good afternoon ladies and gentlemen, my name is Jayden and I am here to present AutoChart.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 the past few years, more and more physicians are experiencing burnout as a result of the covid-19 pandemic. </a:t>
            </a:r>
          </a:p>
          <a:p>
            <a:r>
              <a:rPr lang="en-US"/>
              <a:t/>
            </a:r>
          </a:p>
          <a:p>
            <a:r>
              <a:rPr lang="en-US"/>
              <a:t>Studies have shown that 70-80% of internal medicine residents in Singapore and 54% of all physicians in the US experience severe burnout</a:t>
            </a:r>
          </a:p>
          <a:p>
            <a:r>
              <a:rPr lang="en-US"/>
              <a:t/>
            </a:r>
          </a:p>
          <a:p>
            <a:r>
              <a:rPr lang="en-US"/>
              <a:t>This burnout epidemic is often associated with documentation activities and administrative burden, with healthcare workers spending up to half their time on documentation </a:t>
            </a:r>
          </a:p>
          <a:p>
            <a:r>
              <a:rPr lang="en-US"/>
              <a:t/>
            </a:r>
          </a:p>
          <a:p>
            <a:r>
              <a:rPr lang="en-US"/>
              <a:t>This affects patient care as physicians report that they feel rushed due to the need to complete documentation before they end their day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product AutoChart seeks to reduce pressure by streamlining medical documentation processes. </a:t>
            </a:r>
          </a:p>
          <a:p>
            <a:r>
              <a:rPr lang="en-US"/>
              <a:t/>
            </a:r>
          </a:p>
          <a:p>
            <a:r>
              <a:rPr lang="en-US"/>
              <a:t>In particular, it transforms doctor-patient conversations into transcribed, well-organized and medically precise charts.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Here is a screenshot of our product hosted on huggingface spaces. The recorded conversation can be dropped in the upload box. Once that's done, we hit transcribe.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After a few minutes of processing, it shows the transcribed conversation on the left, and the formatted medical chart on the right 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development process of AutoChart involves first fine tuning the whisper small model provided by openai. </a:t>
            </a:r>
          </a:p>
          <a:p>
            <a:r>
              <a:rPr lang="en-US"/>
              <a:t/>
            </a:r>
          </a:p>
          <a:p>
            <a:r>
              <a:rPr lang="en-US"/>
              <a:t>I used the publicly available Singapore Automatic Speech Recognition dataset to tune it to Singaporean english accent. </a:t>
            </a:r>
          </a:p>
          <a:p>
            <a:r>
              <a:rPr lang="en-US"/>
              <a:t/>
            </a:r>
          </a:p>
          <a:p>
            <a:r>
              <a:rPr lang="en-US"/>
              <a:t>This process involves taking raw audio data and extracting the amplitude array and applying various transformations such as the log-mel spectrogram to the array, and tokenizing the paired sentence string. </a:t>
            </a:r>
          </a:p>
          <a:p>
            <a:r>
              <a:rPr lang="en-US"/>
              <a:t/>
            </a:r>
          </a:p>
          <a:p>
            <a:r>
              <a:rPr lang="en-US"/>
              <a:t>After training the model and uploading it to huggingface model registry, I use it to transcribe the recorded conversation and then format it into a medical chart using gpt-4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get an estimate of the potential market for my product, I analysed the market for electronic health records or (EHR).</a:t>
            </a:r>
          </a:p>
          <a:p>
            <a:r>
              <a:rPr lang="en-US"/>
              <a:t/>
            </a:r>
          </a:p>
          <a:p>
            <a:r>
              <a:rPr lang="en-US"/>
              <a:t>The total available market is estimated at 29 Billion USD in 2023, and estimated to have a compound annual growth rate at 4.1% over 6 years</a:t>
            </a:r>
          </a:p>
          <a:p>
            <a:r>
              <a:rPr lang="en-US"/>
              <a:t/>
            </a:r>
          </a:p>
          <a:p>
            <a:r>
              <a:rPr lang="en-US"/>
              <a:t>The serviceable available market is the Singapore market for EHR, where we spent 660 Million SGD in 2023</a:t>
            </a:r>
          </a:p>
          <a:p>
            <a:r>
              <a:rPr lang="en-US"/>
              <a:t/>
            </a:r>
          </a:p>
          <a:p>
            <a:r>
              <a:rPr lang="en-US"/>
              <a:t>For the serviceable obtainable market, I aim to capture 30% of the market, which amounts to 198 Million SGD.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next steps for AutoChart would be to collaborate with medical professionals to improve the use case and refine the charting output</a:t>
            </a:r>
          </a:p>
          <a:p>
            <a:r>
              <a:rPr lang="en-US"/>
              <a:t/>
            </a:r>
          </a:p>
          <a:p>
            <a:r>
              <a:rPr lang="en-US"/>
              <a:t>We would also need to explore integration opportunities in hospitals and private clinics with their electronic health records to optimise work flow </a:t>
            </a:r>
          </a:p>
          <a:p>
            <a:r>
              <a:rPr lang="en-US"/>
              <a:t/>
            </a:r>
          </a:p>
          <a:p>
            <a:r>
              <a:rPr lang="en-US"/>
              <a:t>Last but not least, we would also need to pursue regulatory approvals such as ISO13485 in Singapore, or FDA if there is a opportunity to expand into the US market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2722" y="0"/>
            <a:ext cx="9422555" cy="9422555"/>
          </a:xfrm>
          <a:custGeom>
            <a:avLst/>
            <a:gdLst/>
            <a:ahLst/>
            <a:cxnLst/>
            <a:rect r="r" b="b" t="t" l="l"/>
            <a:pathLst>
              <a:path h="9422555" w="9422555">
                <a:moveTo>
                  <a:pt x="0" y="0"/>
                </a:moveTo>
                <a:lnTo>
                  <a:pt x="9422556" y="0"/>
                </a:lnTo>
                <a:lnTo>
                  <a:pt x="9422556" y="9422555"/>
                </a:lnTo>
                <a:lnTo>
                  <a:pt x="0" y="9422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774452" y="7791214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52628" y="8033816"/>
            <a:ext cx="16627784" cy="12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 spc="544">
                <a:solidFill>
                  <a:srgbClr val="2B2C30"/>
                </a:solidFill>
                <a:latin typeface="Public Sans Bold"/>
              </a:rPr>
              <a:t>Transforming doctor-patient conversations into ready-to-use medical charts.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52628" y="8518003"/>
            <a:ext cx="7862435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Jayden Yeo, Founder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QNA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THE PROBLEM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11645" y="2046090"/>
            <a:ext cx="17554792" cy="54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32809" indent="-416404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1238CC"/>
                </a:solidFill>
                <a:latin typeface="Public Sans Bold"/>
              </a:rPr>
              <a:t>High burnout rates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 in physicians</a:t>
            </a:r>
          </a:p>
          <a:p>
            <a:pPr marL="1665618" indent="-555206" lvl="2">
              <a:lnSpc>
                <a:spcPts val="7213"/>
              </a:lnSpc>
              <a:buFont typeface="Arial"/>
              <a:buChar char="⚬"/>
            </a:pPr>
            <a:r>
              <a:rPr lang="en-US" sz="3857">
                <a:solidFill>
                  <a:srgbClr val="2B2C30"/>
                </a:solidFill>
                <a:latin typeface="Public Sans Bold"/>
              </a:rPr>
              <a:t>70% - 80%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 of Internal Medicine residents in Singapore</a:t>
            </a:r>
          </a:p>
          <a:p>
            <a:pPr marL="1665618" indent="-555206" lvl="2">
              <a:lnSpc>
                <a:spcPts val="7213"/>
              </a:lnSpc>
              <a:buFont typeface="Arial"/>
              <a:buChar char="⚬"/>
            </a:pPr>
            <a:r>
              <a:rPr lang="en-US" sz="3857">
                <a:solidFill>
                  <a:srgbClr val="2B2C30"/>
                </a:solidFill>
                <a:latin typeface="Public Sans Bold"/>
              </a:rPr>
              <a:t>54%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 of physicians in the US</a:t>
            </a:r>
          </a:p>
          <a:p>
            <a:pPr marL="832809" indent="-416404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1238CC"/>
                </a:solidFill>
                <a:latin typeface="Public Sans Bold"/>
              </a:rPr>
              <a:t>Associated with documentation activities</a:t>
            </a:r>
            <a:r>
              <a:rPr lang="en-US" sz="3857">
                <a:solidFill>
                  <a:srgbClr val="1238CC"/>
                </a:solidFill>
                <a:latin typeface="Public Sans"/>
              </a:rPr>
              <a:t> 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and administrative burdens </a:t>
            </a:r>
          </a:p>
          <a:p>
            <a:pPr marL="832809" indent="-416404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2B2C30"/>
                </a:solidFill>
                <a:latin typeface="Public Sans"/>
              </a:rPr>
              <a:t>Healthcare workers spend up to</a:t>
            </a:r>
            <a:r>
              <a:rPr lang="en-US" sz="3857">
                <a:solidFill>
                  <a:srgbClr val="1238CC"/>
                </a:solidFill>
                <a:latin typeface="Public Sans Bold"/>
              </a:rPr>
              <a:t> </a:t>
            </a:r>
            <a:r>
              <a:rPr lang="en-US" sz="3857">
                <a:solidFill>
                  <a:srgbClr val="2B2C30"/>
                </a:solidFill>
                <a:latin typeface="Public Sans Bold"/>
              </a:rPr>
              <a:t>50%</a:t>
            </a:r>
            <a:r>
              <a:rPr lang="en-US" sz="3857">
                <a:solidFill>
                  <a:srgbClr val="1238CC"/>
                </a:solidFill>
                <a:latin typeface="Public Sans Bold"/>
              </a:rPr>
              <a:t> 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of their time on documentation</a:t>
            </a:r>
          </a:p>
          <a:p>
            <a:pPr marL="832809" indent="-416404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1238CC"/>
                </a:solidFill>
                <a:latin typeface="Public Sans Bold"/>
              </a:rPr>
              <a:t>Reduced patient care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220" y="3558225"/>
            <a:ext cx="16242893" cy="31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5"/>
              </a:lnSpc>
            </a:pPr>
            <a:r>
              <a:rPr lang="en-US" sz="3850" spc="19">
                <a:solidFill>
                  <a:srgbClr val="2B2C30"/>
                </a:solidFill>
                <a:latin typeface="Public Sans"/>
              </a:rPr>
              <a:t>AutoChart aims to alleviate these pressures by </a:t>
            </a:r>
            <a:r>
              <a:rPr lang="en-US" sz="3850" spc="19">
                <a:solidFill>
                  <a:srgbClr val="1238CC"/>
                </a:solidFill>
                <a:latin typeface="Public Sans Bold"/>
              </a:rPr>
              <a:t>streamlining medical documentation processes</a:t>
            </a:r>
            <a:r>
              <a:rPr lang="en-US" sz="3850" spc="19">
                <a:solidFill>
                  <a:srgbClr val="2B2C30"/>
                </a:solidFill>
                <a:latin typeface="Public Sans"/>
              </a:rPr>
              <a:t>.</a:t>
            </a:r>
          </a:p>
          <a:p>
            <a:pPr>
              <a:lnSpc>
                <a:spcPts val="5005"/>
              </a:lnSpc>
            </a:pPr>
          </a:p>
          <a:p>
            <a:pPr>
              <a:lnSpc>
                <a:spcPts val="5005"/>
              </a:lnSpc>
            </a:pPr>
            <a:r>
              <a:rPr lang="en-US" sz="3850" spc="19">
                <a:solidFill>
                  <a:srgbClr val="2B2C30"/>
                </a:solidFill>
                <a:latin typeface="Public Sans"/>
              </a:rPr>
              <a:t>AutoChart transforms </a:t>
            </a:r>
            <a:r>
              <a:rPr lang="en-US" sz="3850" spc="19">
                <a:solidFill>
                  <a:srgbClr val="1238CC"/>
                </a:solidFill>
                <a:latin typeface="Public Sans Bold"/>
              </a:rPr>
              <a:t>doctor-patient conversations</a:t>
            </a:r>
            <a:r>
              <a:rPr lang="en-US" sz="3850" spc="19">
                <a:solidFill>
                  <a:srgbClr val="2B2C30"/>
                </a:solidFill>
                <a:latin typeface="Public Sans"/>
              </a:rPr>
              <a:t> into transcribed, </a:t>
            </a:r>
            <a:r>
              <a:rPr lang="en-US" sz="3850" spc="19">
                <a:solidFill>
                  <a:srgbClr val="1238CC"/>
                </a:solidFill>
                <a:latin typeface="Public Sans Bold"/>
              </a:rPr>
              <a:t>well-organized</a:t>
            </a:r>
            <a:r>
              <a:rPr lang="en-US" sz="3850" spc="19">
                <a:solidFill>
                  <a:srgbClr val="2B2C30"/>
                </a:solidFill>
                <a:latin typeface="Public Sans"/>
              </a:rPr>
              <a:t>,</a:t>
            </a:r>
            <a:r>
              <a:rPr lang="en-US" sz="3850" spc="19">
                <a:solidFill>
                  <a:srgbClr val="2B2C30"/>
                </a:solidFill>
                <a:latin typeface="Public Sans Bold"/>
              </a:rPr>
              <a:t> </a:t>
            </a:r>
            <a:r>
              <a:rPr lang="en-US" sz="3850" spc="19">
                <a:solidFill>
                  <a:srgbClr val="1238CC"/>
                </a:solidFill>
                <a:latin typeface="Public Sans Bold"/>
              </a:rPr>
              <a:t>medically precise charts</a:t>
            </a:r>
            <a:r>
              <a:rPr lang="en-US" sz="3850" spc="19">
                <a:solidFill>
                  <a:srgbClr val="2B2C30"/>
                </a:solidFill>
                <a:latin typeface="Public Sans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PRODUCT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2" r="0" b="-22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" t="0" r="-69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DEVELOPMENT PROCESS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6407" y="2312790"/>
            <a:ext cx="8127593" cy="3488663"/>
            <a:chOff x="0" y="0"/>
            <a:chExt cx="10836790" cy="46515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10836790" cy="863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88"/>
                </a:lnSpc>
              </a:pPr>
              <a:r>
                <a:rPr lang="en-US" sz="3848">
                  <a:solidFill>
                    <a:srgbClr val="2B2C30"/>
                  </a:solidFill>
                  <a:latin typeface="Public Sans Bold"/>
                </a:rPr>
                <a:t>Fine-tune Whisper Small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07476"/>
              <a:ext cx="10836790" cy="3644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56"/>
                </a:lnSpc>
              </a:pPr>
              <a:r>
                <a:rPr lang="en-US" sz="2611">
                  <a:solidFill>
                    <a:srgbClr val="2B2C30"/>
                  </a:solidFill>
                  <a:latin typeface="Public Sans"/>
                </a:rPr>
                <a:t>For Singaporean english using publicly available Singapore ASR dataset </a:t>
              </a:r>
            </a:p>
            <a:p>
              <a:pPr>
                <a:lnSpc>
                  <a:spcPts val="3656"/>
                </a:lnSpc>
              </a:pPr>
            </a:p>
            <a:p>
              <a:pPr>
                <a:lnSpc>
                  <a:spcPts val="3656"/>
                </a:lnSpc>
              </a:pPr>
              <a:r>
                <a:rPr lang="en-US" sz="2611">
                  <a:solidFill>
                    <a:srgbClr val="2B2C30"/>
                  </a:solidFill>
                  <a:latin typeface="Public Sans"/>
                </a:rPr>
                <a:t>Transcribe recorded doctor-patient conversation using fine-tuned model</a:t>
              </a:r>
            </a:p>
            <a:p>
              <a:pPr>
                <a:lnSpc>
                  <a:spcPts val="365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418206" y="2312790"/>
            <a:ext cx="6841094" cy="1197739"/>
            <a:chOff x="0" y="0"/>
            <a:chExt cx="9121459" cy="159698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85725"/>
              <a:ext cx="9121459" cy="86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89"/>
                </a:lnSpc>
              </a:pPr>
              <a:r>
                <a:rPr lang="en-US" sz="3849">
                  <a:solidFill>
                    <a:srgbClr val="2B2C30"/>
                  </a:solidFill>
                  <a:latin typeface="Public Sans Bold"/>
                </a:rPr>
                <a:t>Reformat using GPT-4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07682"/>
              <a:ext cx="9121459" cy="589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56"/>
                </a:lnSpc>
              </a:pPr>
              <a:r>
                <a:rPr lang="en-US" sz="2612">
                  <a:solidFill>
                    <a:srgbClr val="2B2C30"/>
                  </a:solidFill>
                  <a:latin typeface="Public Sans"/>
                </a:rPr>
                <a:t>Format the transcription into medical chart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SIZE OF MARKET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02505" y="2260635"/>
            <a:ext cx="11309601" cy="113096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2197" y="4535268"/>
            <a:ext cx="9000196" cy="900019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60382" y="7254536"/>
            <a:ext cx="6583826" cy="658382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91928" y="5138727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sz="8537">
                <a:solidFill>
                  <a:srgbClr val="2B2C30"/>
                </a:solidFill>
                <a:latin typeface="Public Sans Bold"/>
              </a:rPr>
              <a:t>660M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7792" y="8006126"/>
            <a:ext cx="5849007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sz="8537">
                <a:solidFill>
                  <a:srgbClr val="2B2C30"/>
                </a:solidFill>
                <a:latin typeface="Public Sans Bold"/>
              </a:rPr>
              <a:t>198M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91928" y="2556681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sz="8537">
                <a:solidFill>
                  <a:srgbClr val="2B2C30"/>
                </a:solidFill>
                <a:latin typeface="Public Sans Bold"/>
              </a:rPr>
              <a:t>29.06B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12905" y="2312790"/>
            <a:ext cx="5146395" cy="5117141"/>
            <a:chOff x="0" y="0"/>
            <a:chExt cx="6861860" cy="682285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TAM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43374"/>
              <a:ext cx="6861860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The global electronic health records market size was estimated at USD 29.06 billion in 2023 and it is anticipated to grow at a compound annual growth rate (CAGR) of 4.1% from 2024 to 2030.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430689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SAM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240738"/>
              <a:ext cx="686186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To date, Singapore’s expenditure on EHR systems is 660 Million in 2023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5945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SOM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404601"/>
              <a:ext cx="686186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Target 30% of Singapore’s EHR market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WHAT’S NEXT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11645" y="2046090"/>
            <a:ext cx="17554792" cy="542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32809" indent="-416405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2B2C30"/>
                </a:solidFill>
                <a:latin typeface="Public Sans Bold"/>
              </a:rPr>
              <a:t>Collaborate with Medical Professionals: 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To refine the document's precision.</a:t>
            </a:r>
          </a:p>
          <a:p>
            <a:pPr marL="832809" indent="-416405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2B2C30"/>
                </a:solidFill>
                <a:latin typeface="Public Sans Bold"/>
              </a:rPr>
              <a:t>Explore Integration Opportunities: 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In hospitals and clinical settings.</a:t>
            </a:r>
          </a:p>
          <a:p>
            <a:pPr marL="832809" indent="-416405" lvl="1">
              <a:lnSpc>
                <a:spcPts val="7213"/>
              </a:lnSpc>
              <a:buFont typeface="Arial"/>
              <a:buChar char="•"/>
            </a:pPr>
            <a:r>
              <a:rPr lang="en-US" sz="3857">
                <a:solidFill>
                  <a:srgbClr val="2B2C30"/>
                </a:solidFill>
                <a:latin typeface="Public Sans Bold"/>
              </a:rPr>
              <a:t>Pursue Regulatory Approvals: </a:t>
            </a:r>
            <a:r>
              <a:rPr lang="en-US" sz="3857">
                <a:solidFill>
                  <a:srgbClr val="2B2C30"/>
                </a:solidFill>
                <a:latin typeface="Public Sans"/>
              </a:rPr>
              <a:t>Such as FDA/ISO13485 certifications, to facilitate medical industry adoption.</a:t>
            </a:r>
          </a:p>
          <a:p>
            <a:pPr>
              <a:lnSpc>
                <a:spcPts val="721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E5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REFERENCES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083571"/>
            <a:ext cx="17259300" cy="505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https://www.ama-assn.org/practice-management/physician-health/measuring-and-addressing-physician-burnout</a:t>
            </a:r>
          </a:p>
          <a:p>
            <a:pPr>
              <a:lnSpc>
                <a:spcPts val="3345"/>
              </a:lnSpc>
            </a:pPr>
          </a:p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https://www.sma.org.sg/UploadedImg/1635214699_2018MayInsight.pdf</a:t>
            </a:r>
          </a:p>
          <a:p>
            <a:pPr>
              <a:lnSpc>
                <a:spcPts val="3345"/>
              </a:lnSpc>
            </a:pPr>
          </a:p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https://www.ncbi.nlm.nih.gov/pmc/articles/PMC7083584/</a:t>
            </a:r>
          </a:p>
          <a:p>
            <a:pPr>
              <a:lnSpc>
                <a:spcPts val="3345"/>
              </a:lnSpc>
            </a:pPr>
          </a:p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https://www.grandviewresearch.com/industry-analysis/electronic-health-records-ehr-market</a:t>
            </a:r>
          </a:p>
          <a:p>
            <a:pPr>
              <a:lnSpc>
                <a:spcPts val="3345"/>
              </a:lnSpc>
            </a:pPr>
          </a:p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https://www.insights10.com/report/apac-electronic-health-records-market-analysis/</a:t>
            </a:r>
          </a:p>
          <a:p>
            <a:pPr>
              <a:lnSpc>
                <a:spcPts val="3345"/>
              </a:lnSpc>
            </a:pPr>
            <a:r>
              <a:rPr lang="en-US" sz="2389">
                <a:solidFill>
                  <a:srgbClr val="2B2C30"/>
                </a:solidFill>
                <a:latin typeface="Canva Sans"/>
              </a:rPr>
              <a:t>https://www.moh.gov.sg/news-highlights/details/expenditure-on-and-utilisation-of-national-electronic-health-record-system</a:t>
            </a:r>
          </a:p>
          <a:p>
            <a:pPr>
              <a:lnSpc>
                <a:spcPts val="334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DAF8CX1Ml30</dc:identifier>
  <dcterms:modified xsi:type="dcterms:W3CDTF">2011-08-01T06:04:30Z</dcterms:modified>
  <cp:revision>1</cp:revision>
  <dc:title>Techfest 2024 pitch</dc:title>
</cp:coreProperties>
</file>