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2" r:id="rId7"/>
    <p:sldId id="272" r:id="rId8"/>
    <p:sldId id="271" r:id="rId9"/>
    <p:sldId id="270" r:id="rId10"/>
    <p:sldId id="269" r:id="rId11"/>
    <p:sldId id="273" r:id="rId12"/>
    <p:sldId id="263" r:id="rId13"/>
    <p:sldId id="264" r:id="rId14"/>
    <p:sldId id="265" r:id="rId15"/>
    <p:sldId id="25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FDAD6-9B57-FE75-D7A9-31A310BE9452}" v="1899" dt="2021-06-10T18:38:44.252"/>
    <p1510:client id="{7D5F5EF4-FC8E-41CB-8FE5-D265712974E1}" v="86" dt="2021-06-09T22:43:03.330"/>
    <p1510:client id="{D03D9A5E-CA12-4617-AD24-79A1204590B6}" v="1994" dt="2021-06-06T21:34:10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964891"/>
            <a:ext cx="8679915" cy="1748729"/>
          </a:xfrm>
        </p:spPr>
        <p:txBody>
          <a:bodyPr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Burrows-Wheeler</a:t>
            </a:r>
            <a:r>
              <a:rPr lang="tr-TR" sz="6000">
                <a:ea typeface="+mj-lt"/>
                <a:cs typeface="+mj-lt"/>
              </a:rPr>
              <a:t> </a:t>
            </a:r>
            <a:r>
              <a:rPr lang="sr-Latn-RS" sz="6000">
                <a:ea typeface="+mj-lt"/>
                <a:cs typeface="+mj-lt"/>
              </a:rPr>
              <a:t>transformacija </a:t>
            </a:r>
            <a:r>
              <a:rPr lang="tr-TR" sz="6000">
                <a:ea typeface="+mj-lt"/>
                <a:cs typeface="+mj-lt"/>
              </a:rPr>
              <a:t>i FM </a:t>
            </a:r>
            <a:r>
              <a:rPr lang="en-US" sz="6000">
                <a:ea typeface="+mj-lt"/>
                <a:cs typeface="+mj-lt"/>
              </a:rPr>
              <a:t>index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213524"/>
            <a:ext cx="8673427" cy="1322587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tr-TR" err="1"/>
              <a:t>Drago</a:t>
            </a:r>
            <a:r>
              <a:rPr lang="tr-TR"/>
              <a:t> </a:t>
            </a:r>
            <a:r>
              <a:rPr lang="tr-TR" err="1"/>
              <a:t>Albijanić</a:t>
            </a:r>
            <a:r>
              <a:rPr lang="tr-TR"/>
              <a:t> 3451/2020</a:t>
            </a:r>
          </a:p>
          <a:p>
            <a:r>
              <a:rPr lang="tr-TR" err="1"/>
              <a:t>Momčilo</a:t>
            </a:r>
            <a:r>
              <a:rPr lang="tr-TR"/>
              <a:t> </a:t>
            </a:r>
            <a:r>
              <a:rPr lang="tr-TR" err="1"/>
              <a:t>Bajalović</a:t>
            </a:r>
            <a:r>
              <a:rPr lang="tr-TR"/>
              <a:t> 3481/2020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C49CD-48DF-4089-AC53-5FE9BB97EB92}"/>
              </a:ext>
            </a:extLst>
          </p:cNvPr>
          <p:cNvSpPr txBox="1"/>
          <p:nvPr/>
        </p:nvSpPr>
        <p:spPr>
          <a:xfrm>
            <a:off x="3433916" y="1344560"/>
            <a:ext cx="5336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solidFill>
                  <a:schemeClr val="bg1"/>
                </a:solidFill>
              </a:rPr>
              <a:t>Projekat iz Genomske Informatike 2020/2021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DB6-D501-4401-9ACB-215E19E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latin typeface="Calibri Light"/>
                <a:ea typeface="+mj-lt"/>
                <a:cs typeface="+mj-lt"/>
              </a:rPr>
              <a:t>Escherichia coli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8EE35-9408-47CA-BDEA-654CA1208E09}"/>
              </a:ext>
            </a:extLst>
          </p:cNvPr>
          <p:cNvSpPr txBox="1"/>
          <p:nvPr/>
        </p:nvSpPr>
        <p:spPr>
          <a:xfrm>
            <a:off x="2017469" y="1752830"/>
            <a:ext cx="124857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EFF"/>
                </a:solidFill>
                <a:latin typeface="Calibri Light"/>
                <a:cs typeface="Calibri Light"/>
              </a:rPr>
              <a:t>PROSTOR</a:t>
            </a:r>
            <a:endParaRPr lang="en-US"/>
          </a:p>
        </p:txBody>
      </p:sp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7778F35C-10DA-4226-9199-2B6EAEEFE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330" y="803186"/>
            <a:ext cx="2482107" cy="524862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0C0188-36A2-45C3-8CE8-BC16A0F8EBC0}"/>
              </a:ext>
            </a:extLst>
          </p:cNvPr>
          <p:cNvSpPr txBox="1"/>
          <p:nvPr/>
        </p:nvSpPr>
        <p:spPr>
          <a:xfrm>
            <a:off x="1963271" y="4347883"/>
            <a:ext cx="1353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128.37 MB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5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B32B2F7-1B12-4F9E-A70D-1C03F2F80769}"/>
              </a:ext>
            </a:extLst>
          </p:cNvPr>
          <p:cNvSpPr txBox="1">
            <a:spLocks/>
          </p:cNvSpPr>
          <p:nvPr/>
        </p:nvSpPr>
        <p:spPr>
          <a:xfrm>
            <a:off x="1759236" y="368633"/>
            <a:ext cx="8679915" cy="94074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>
                <a:cs typeface="Calibri Light"/>
              </a:rPr>
              <a:t>Vreme</a:t>
            </a:r>
            <a:endParaRPr lang="en-US" sz="6000" dirty="0">
              <a:cs typeface="Calibri Ligh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F5D195-7612-498B-A457-6692FDE0BAA3}"/>
              </a:ext>
            </a:extLst>
          </p:cNvPr>
          <p:cNvSpPr txBox="1">
            <a:spLocks/>
          </p:cNvSpPr>
          <p:nvPr/>
        </p:nvSpPr>
        <p:spPr>
          <a:xfrm>
            <a:off x="1244376" y="1696400"/>
            <a:ext cx="9265099" cy="3479705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  <a:p>
            <a:r>
              <a:rPr lang="tr-TR"/>
              <a:t>Uticaj Tally tabele</a:t>
            </a:r>
            <a:endParaRPr lang="tr-TR" dirty="0"/>
          </a:p>
          <a:p>
            <a:pPr lvl="1"/>
            <a:r>
              <a:rPr lang="tr-TR" sz="1800"/>
              <a:t>Tally tabela se koristi za razrešavanje ranga karaktera iz Last niza. </a:t>
            </a:r>
          </a:p>
          <a:p>
            <a:pPr lvl="1"/>
            <a:r>
              <a:rPr lang="tr-TR" sz="1800"/>
              <a:t>Iz nje se dohvataju vrednosti i kada se vriši poređenje sekvenici i kada se određuje offset pomoću sufiksnog </a:t>
            </a:r>
            <a:r>
              <a:rPr lang="tr-TR" sz="1800" dirty="0"/>
              <a:t>niza.</a:t>
            </a:r>
            <a:endParaRPr lang="tr-TR" dirty="0"/>
          </a:p>
          <a:p>
            <a:pPr lvl="1"/>
            <a:endParaRPr lang="tr-TR" dirty="0"/>
          </a:p>
          <a:p>
            <a:r>
              <a:rPr lang="tr-TR"/>
              <a:t>Uticaj SA </a:t>
            </a:r>
            <a:endParaRPr lang="tr-TR" dirty="0"/>
          </a:p>
          <a:p>
            <a:pPr lvl="1"/>
            <a:r>
              <a:rPr lang="tr-TR" sz="1800"/>
              <a:t>Koristi se prilikom određivanja offseta nađene sekvence.</a:t>
            </a:r>
          </a:p>
          <a:p>
            <a:endParaRPr lang="tr-TR" dirty="0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59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DB6-D501-4401-9ACB-215E19E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Coffea Arabica</a:t>
            </a:r>
            <a:endParaRPr lang="en-US">
              <a:cs typeface="Calibri Light" panose="020F0302020204030204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BE072F7-A34F-40E8-AF9C-58F4C98E77F2}"/>
              </a:ext>
            </a:extLst>
          </p:cNvPr>
          <p:cNvSpPr txBox="1"/>
          <p:nvPr/>
        </p:nvSpPr>
        <p:spPr>
          <a:xfrm>
            <a:off x="2153540" y="1712009"/>
            <a:ext cx="96282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EFF"/>
                </a:solidFill>
                <a:latin typeface="Calibri Light"/>
                <a:cs typeface="Calibri Light"/>
              </a:rPr>
              <a:t>VREME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F1901EF-70E5-45AE-87BE-D820CA7C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998" y="803186"/>
            <a:ext cx="5210771" cy="5248622"/>
          </a:xfrm>
        </p:spPr>
      </p:pic>
      <p:pic>
        <p:nvPicPr>
          <p:cNvPr id="4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B801E2B-3544-4DA1-9B93-AA1630D3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18" y="5160872"/>
            <a:ext cx="2499055" cy="9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4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DB6-D501-4401-9ACB-215E19E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Mus Pahari</a:t>
            </a:r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BE072F7-A34F-40E8-AF9C-58F4C98E77F2}"/>
              </a:ext>
            </a:extLst>
          </p:cNvPr>
          <p:cNvSpPr txBox="1"/>
          <p:nvPr/>
        </p:nvSpPr>
        <p:spPr>
          <a:xfrm>
            <a:off x="2153540" y="1712009"/>
            <a:ext cx="96282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EFF"/>
                </a:solidFill>
                <a:latin typeface="Calibri Light"/>
                <a:cs typeface="Calibri Light"/>
              </a:rPr>
              <a:t>VREME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3A71897-F872-47B6-9BA4-481691C1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998" y="803186"/>
            <a:ext cx="5184770" cy="5248622"/>
          </a:xfrm>
        </p:spPr>
      </p:pic>
      <p:pic>
        <p:nvPicPr>
          <p:cNvPr id="3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97C0FD9-CBEB-4666-A2CC-4234CF92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78" y="5136667"/>
            <a:ext cx="2283125" cy="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DB6-D501-4401-9ACB-215E19E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latin typeface="Calibri Light"/>
                <a:ea typeface="+mj-lt"/>
                <a:cs typeface="+mj-lt"/>
              </a:rPr>
              <a:t>Escherichia coli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BE072F7-A34F-40E8-AF9C-58F4C98E77F2}"/>
              </a:ext>
            </a:extLst>
          </p:cNvPr>
          <p:cNvSpPr txBox="1"/>
          <p:nvPr/>
        </p:nvSpPr>
        <p:spPr>
          <a:xfrm>
            <a:off x="2153540" y="1712009"/>
            <a:ext cx="96282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EFF"/>
                </a:solidFill>
                <a:latin typeface="Calibri Light"/>
                <a:cs typeface="Calibri Light"/>
              </a:rPr>
              <a:t>VREME</a:t>
            </a:r>
            <a:endParaRPr lang="en-US"/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94A39CF9-0D71-4F4A-9523-EE4D1FFD3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998" y="803186"/>
            <a:ext cx="5184770" cy="5248622"/>
          </a:xfrm>
        </p:spPr>
      </p:pic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23D7C0-3522-4C4B-833E-841F429B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20" y="5157715"/>
            <a:ext cx="2381918" cy="8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5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460B-84DF-460D-BD26-CE079B71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Razlika između optimizovanog i neoptimizovanog algoritma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010F-306D-46C6-8663-34777A1A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137" y="1601044"/>
            <a:ext cx="6265088" cy="685800"/>
          </a:xfrm>
        </p:spPr>
        <p:txBody>
          <a:bodyPr/>
          <a:lstStyle/>
          <a:p>
            <a:r>
              <a:rPr lang="en-US"/>
              <a:t>NEOptimizovani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106AD-15E5-474C-9605-E227ECC7E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6" y="2286843"/>
            <a:ext cx="6273314" cy="1194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Zauzima mnogo memorije</a:t>
            </a:r>
          </a:p>
          <a:p>
            <a:r>
              <a:rPr lang="en-US"/>
              <a:t>Brža pretraga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11D59-0B80-4D60-9726-8491B07A0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653" y="3361087"/>
            <a:ext cx="6264414" cy="685800"/>
          </a:xfrm>
        </p:spPr>
        <p:txBody>
          <a:bodyPr/>
          <a:lstStyle/>
          <a:p>
            <a:r>
              <a:rPr lang="en-US"/>
              <a:t>optimizovani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6C18F-2835-453A-8CC0-D9D6148C8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8447" y="4037922"/>
            <a:ext cx="6265588" cy="1704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Zauzima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memorije</a:t>
            </a:r>
          </a:p>
          <a:p>
            <a:r>
              <a:rPr lang="en-US"/>
              <a:t>Sporija </a:t>
            </a:r>
            <a:r>
              <a:rPr lang="en-US" err="1"/>
              <a:t>pretraga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4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B32B2F7-1B12-4F9E-A70D-1C03F2F80769}"/>
              </a:ext>
            </a:extLst>
          </p:cNvPr>
          <p:cNvSpPr txBox="1">
            <a:spLocks/>
          </p:cNvSpPr>
          <p:nvPr/>
        </p:nvSpPr>
        <p:spPr>
          <a:xfrm>
            <a:off x="1759236" y="3165621"/>
            <a:ext cx="8679915" cy="94074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>
                <a:cs typeface="Calibri Light"/>
              </a:rPr>
              <a:t>HVALA NA PAŽNJI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E163DF-314C-4C78-926E-DA406F211626}"/>
              </a:ext>
            </a:extLst>
          </p:cNvPr>
          <p:cNvSpPr/>
          <p:nvPr/>
        </p:nvSpPr>
        <p:spPr>
          <a:xfrm>
            <a:off x="3550025" y="3957918"/>
            <a:ext cx="5199527" cy="5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B32B2F7-1B12-4F9E-A70D-1C03F2F80769}"/>
              </a:ext>
            </a:extLst>
          </p:cNvPr>
          <p:cNvSpPr txBox="1">
            <a:spLocks/>
          </p:cNvSpPr>
          <p:nvPr/>
        </p:nvSpPr>
        <p:spPr>
          <a:xfrm>
            <a:off x="1759236" y="368633"/>
            <a:ext cx="8679915" cy="940746"/>
          </a:xfrm>
          <a:prstGeom prst="rect">
            <a:avLst/>
          </a:prstGeom>
        </p:spPr>
        <p:txBody>
          <a:bodyPr lIns="91440" tIns="45720" rIns="91440" bIns="4572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>
                <a:ea typeface="+mj-lt"/>
                <a:cs typeface="+mj-lt"/>
              </a:rPr>
              <a:t>Burrows-Wheeler</a:t>
            </a:r>
            <a:r>
              <a:rPr lang="tr-TR" sz="6000">
                <a:ea typeface="+mj-lt"/>
                <a:cs typeface="+mj-lt"/>
              </a:rPr>
              <a:t> transformacija</a:t>
            </a:r>
            <a:endParaRPr lang="en-US" sz="60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F5D195-7612-498B-A457-6692FDE0BAA3}"/>
              </a:ext>
            </a:extLst>
          </p:cNvPr>
          <p:cNvSpPr txBox="1">
            <a:spLocks/>
          </p:cNvSpPr>
          <p:nvPr/>
        </p:nvSpPr>
        <p:spPr>
          <a:xfrm>
            <a:off x="1759237" y="1388869"/>
            <a:ext cx="8673427" cy="4147242"/>
          </a:xfrm>
          <a:prstGeom prst="rect">
            <a:avLst/>
          </a:prstGeom>
        </p:spPr>
        <p:txBody>
          <a:bodyPr vert="horz" lIns="91440" tIns="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Reorganizuje string radi većeg ponavljanja</a:t>
            </a:r>
            <a:endParaRPr lang="en-US"/>
          </a:p>
          <a:p>
            <a:r>
              <a:rPr lang="tr-TR"/>
              <a:t>Reverzibilno (moguće vratiti originalni string)</a:t>
            </a:r>
          </a:p>
          <a:p>
            <a:r>
              <a:rPr lang="tr-TR">
                <a:ea typeface="+mn-lt"/>
                <a:cs typeface="+mn-lt"/>
              </a:rPr>
              <a:t>Priprema za kompresiju</a:t>
            </a:r>
            <a:endParaRPr lang="en-US">
              <a:ea typeface="+mn-lt"/>
              <a:cs typeface="+mn-lt"/>
            </a:endParaRPr>
          </a:p>
          <a:p>
            <a:r>
              <a:rPr lang="tr-TR"/>
              <a:t>Koraci za izvršavanje:</a:t>
            </a:r>
          </a:p>
          <a:p>
            <a:pPr lvl="1"/>
            <a:r>
              <a:rPr lang="tr-TR"/>
              <a:t>Napraviti sve rotacije niza</a:t>
            </a:r>
          </a:p>
          <a:p>
            <a:pPr lvl="1"/>
            <a:r>
              <a:rPr lang="tr-TR"/>
              <a:t>Sortirati redove abecedno</a:t>
            </a:r>
          </a:p>
          <a:p>
            <a:pPr lvl="1"/>
            <a:r>
              <a:rPr lang="tr-TR"/>
              <a:t>Uzeti poslednju kolonu za rezultat</a:t>
            </a:r>
          </a:p>
          <a:p>
            <a:r>
              <a:rPr lang="tr-TR"/>
              <a:t>Odlično za genome</a:t>
            </a:r>
          </a:p>
          <a:p>
            <a:pPr lvl="1"/>
            <a:r>
              <a:rPr lang="tr-TR"/>
              <a:t>Mali broj različitih karaktera</a:t>
            </a:r>
          </a:p>
          <a:p>
            <a:pPr lvl="1"/>
            <a:r>
              <a:rPr lang="tr-TR"/>
              <a:t>Veliki ulazni string</a:t>
            </a:r>
          </a:p>
          <a:p>
            <a:pPr lvl="1"/>
            <a:r>
              <a:rPr lang="tr-TR"/>
              <a:t>Dosta ponavljanja</a:t>
            </a:r>
          </a:p>
          <a:p>
            <a:endParaRPr lang="tr-TR"/>
          </a:p>
        </p:txBody>
      </p:sp>
      <p:pic>
        <p:nvPicPr>
          <p:cNvPr id="6" name="Picture 28" descr="Diagram&#10;&#10;Description automatically generated">
            <a:extLst>
              <a:ext uri="{FF2B5EF4-FFF2-40B4-BE49-F238E27FC236}">
                <a16:creationId xmlns:a16="http://schemas.microsoft.com/office/drawing/2014/main" id="{C2F9D147-8121-40E4-AB87-89BB847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44" y="3428053"/>
            <a:ext cx="5431484" cy="28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B32B2F7-1B12-4F9E-A70D-1C03F2F80769}"/>
              </a:ext>
            </a:extLst>
          </p:cNvPr>
          <p:cNvSpPr txBox="1">
            <a:spLocks/>
          </p:cNvSpPr>
          <p:nvPr/>
        </p:nvSpPr>
        <p:spPr>
          <a:xfrm>
            <a:off x="1759236" y="368633"/>
            <a:ext cx="8679915" cy="940746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>
                <a:ea typeface="+mj-lt"/>
                <a:cs typeface="+mj-lt"/>
              </a:rPr>
              <a:t>Sufiksni niz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F5D195-7612-498B-A457-6692FDE0BAA3}"/>
              </a:ext>
            </a:extLst>
          </p:cNvPr>
          <p:cNvSpPr txBox="1">
            <a:spLocks/>
          </p:cNvSpPr>
          <p:nvPr/>
        </p:nvSpPr>
        <p:spPr>
          <a:xfrm>
            <a:off x="1759237" y="1467697"/>
            <a:ext cx="8673427" cy="4147242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Vrlo sličan BWT</a:t>
            </a:r>
          </a:p>
          <a:p>
            <a:r>
              <a:rPr lang="tr-TR"/>
              <a:t>BWT se dobija gledanjem karaktera levo od sufiksnog niza za taj red</a:t>
            </a:r>
          </a:p>
          <a:p>
            <a:r>
              <a:rPr lang="tr-TR"/>
              <a:t>Brzina Burrows-Wheeler transformacije zavisi od brzine dobijanja sufiksnog niza</a:t>
            </a:r>
          </a:p>
          <a:p>
            <a:endParaRPr lang="tr-TR"/>
          </a:p>
        </p:txBody>
      </p:sp>
      <p:pic>
        <p:nvPicPr>
          <p:cNvPr id="29" name="Picture 33" descr="Text&#10;&#10;Description automatically generated">
            <a:extLst>
              <a:ext uri="{FF2B5EF4-FFF2-40B4-BE49-F238E27FC236}">
                <a16:creationId xmlns:a16="http://schemas.microsoft.com/office/drawing/2014/main" id="{46B3642E-868E-4545-91E7-5057AFB6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96" y="3090378"/>
            <a:ext cx="4713889" cy="3107763"/>
          </a:xfrm>
          <a:prstGeom prst="rect">
            <a:avLst/>
          </a:prstGeom>
        </p:spPr>
      </p:pic>
      <p:pic>
        <p:nvPicPr>
          <p:cNvPr id="34" name="Picture 35">
            <a:extLst>
              <a:ext uri="{FF2B5EF4-FFF2-40B4-BE49-F238E27FC236}">
                <a16:creationId xmlns:a16="http://schemas.microsoft.com/office/drawing/2014/main" id="{B93DFE63-D8E2-49BD-A671-92049621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44" y="2701942"/>
            <a:ext cx="4043855" cy="10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9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B32B2F7-1B12-4F9E-A70D-1C03F2F80769}"/>
              </a:ext>
            </a:extLst>
          </p:cNvPr>
          <p:cNvSpPr txBox="1">
            <a:spLocks/>
          </p:cNvSpPr>
          <p:nvPr/>
        </p:nvSpPr>
        <p:spPr>
          <a:xfrm>
            <a:off x="1759236" y="368633"/>
            <a:ext cx="8679915" cy="940746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>
                <a:ea typeface="+mj-lt"/>
                <a:cs typeface="+mj-lt"/>
              </a:rPr>
              <a:t>FM Indeks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F5D195-7612-498B-A457-6692FDE0BAA3}"/>
              </a:ext>
            </a:extLst>
          </p:cNvPr>
          <p:cNvSpPr txBox="1">
            <a:spLocks/>
          </p:cNvSpPr>
          <p:nvPr/>
        </p:nvSpPr>
        <p:spPr>
          <a:xfrm>
            <a:off x="1759237" y="1467697"/>
            <a:ext cx="8673427" cy="4147242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Zasnovan na BWT</a:t>
            </a:r>
            <a:endParaRPr lang="en-US"/>
          </a:p>
          <a:p>
            <a:r>
              <a:rPr lang="tr-TR"/>
              <a:t>Koristi se radi pretraživanja nad kompresovanim </a:t>
            </a:r>
          </a:p>
          <a:p>
            <a:pPr marL="457200" lvl="1" indent="0">
              <a:buNone/>
            </a:pPr>
            <a:r>
              <a:rPr lang="tr-TR" sz="1800"/>
              <a:t>podacima</a:t>
            </a:r>
          </a:p>
          <a:p>
            <a:r>
              <a:rPr lang="tr-TR"/>
              <a:t>Glavne pomoćne strukture</a:t>
            </a:r>
          </a:p>
          <a:p>
            <a:pPr lvl="1"/>
            <a:r>
              <a:rPr lang="tr-TR"/>
              <a:t>Tally matrica </a:t>
            </a:r>
          </a:p>
          <a:p>
            <a:pPr lvl="1"/>
            <a:r>
              <a:rPr lang="tr-TR"/>
              <a:t>B index</a:t>
            </a:r>
          </a:p>
          <a:p>
            <a:pPr lvl="1"/>
            <a:r>
              <a:rPr lang="tr-TR"/>
              <a:t>Sufiksni niz</a:t>
            </a:r>
          </a:p>
          <a:p>
            <a:pPr lvl="1"/>
            <a:r>
              <a:rPr lang="tr-TR"/>
              <a:t>FL niz</a:t>
            </a:r>
          </a:p>
          <a:p>
            <a:r>
              <a:rPr lang="tr-TR"/>
              <a:t>Među boljim kompresionim algoritmima</a:t>
            </a:r>
          </a:p>
          <a:p>
            <a:r>
              <a:rPr lang="tr-TR"/>
              <a:t>Dodatna pogodnost: pretraga niza bez dekompresije celog niza</a:t>
            </a:r>
          </a:p>
        </p:txBody>
      </p:sp>
      <p:pic>
        <p:nvPicPr>
          <p:cNvPr id="6" name="Picture 35" descr="Calendar&#10;&#10;Description automatically generated">
            <a:extLst>
              <a:ext uri="{FF2B5EF4-FFF2-40B4-BE49-F238E27FC236}">
                <a16:creationId xmlns:a16="http://schemas.microsoft.com/office/drawing/2014/main" id="{0DBD9759-1BD1-497F-98C5-2807AE45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97" y="176991"/>
            <a:ext cx="3426372" cy="45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B32B2F7-1B12-4F9E-A70D-1C03F2F80769}"/>
              </a:ext>
            </a:extLst>
          </p:cNvPr>
          <p:cNvSpPr txBox="1">
            <a:spLocks/>
          </p:cNvSpPr>
          <p:nvPr/>
        </p:nvSpPr>
        <p:spPr>
          <a:xfrm>
            <a:off x="1759236" y="368633"/>
            <a:ext cx="8679915" cy="940746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>
                <a:ea typeface="+mj-lt"/>
                <a:cs typeface="+mj-lt"/>
              </a:rPr>
              <a:t>Optimizacije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F5D195-7612-498B-A457-6692FDE0BAA3}"/>
              </a:ext>
            </a:extLst>
          </p:cNvPr>
          <p:cNvSpPr txBox="1">
            <a:spLocks/>
          </p:cNvSpPr>
          <p:nvPr/>
        </p:nvSpPr>
        <p:spPr>
          <a:xfrm>
            <a:off x="1759237" y="1467697"/>
            <a:ext cx="8673427" cy="4147242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Za Tally i SA nizove</a:t>
            </a:r>
          </a:p>
          <a:p>
            <a:r>
              <a:rPr lang="tr-TR"/>
              <a:t>Pamte se samo svaki i-ti element</a:t>
            </a:r>
          </a:p>
          <a:p>
            <a:r>
              <a:rPr lang="tr-TR"/>
              <a:t>Drastična ušteda memorije po malu cenu vremena pretrage</a:t>
            </a:r>
          </a:p>
          <a:p>
            <a:r>
              <a:rPr lang="tr-TR"/>
              <a:t>Duže vreme pretrage kad se traži u "praznom" delu niza</a:t>
            </a:r>
          </a:p>
          <a:p>
            <a:r>
              <a:rPr lang="tr-TR"/>
              <a:t>Idalje može da nađe sve šablone</a:t>
            </a:r>
          </a:p>
        </p:txBody>
      </p:sp>
      <p:pic>
        <p:nvPicPr>
          <p:cNvPr id="2" name="Picture 4" descr="A picture containing shoji, building, window&#10;&#10;Description automatically generated">
            <a:extLst>
              <a:ext uri="{FF2B5EF4-FFF2-40B4-BE49-F238E27FC236}">
                <a16:creationId xmlns:a16="http://schemas.microsoft.com/office/drawing/2014/main" id="{44059F4F-E1AD-4C2C-8158-86B4797F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4" y="826377"/>
            <a:ext cx="1642489" cy="5487713"/>
          </a:xfrm>
          <a:prstGeom prst="rect">
            <a:avLst/>
          </a:prstGeom>
        </p:spPr>
      </p:pic>
      <p:pic>
        <p:nvPicPr>
          <p:cNvPr id="5" name="Picture 28" descr="A picture containing text, shoji, building&#10;&#10;Description automatically generated">
            <a:extLst>
              <a:ext uri="{FF2B5EF4-FFF2-40B4-BE49-F238E27FC236}">
                <a16:creationId xmlns:a16="http://schemas.microsoft.com/office/drawing/2014/main" id="{9FC61787-36A6-45C4-8F6F-6665EABE3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557" y="257503"/>
            <a:ext cx="1883922" cy="59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386D-CEBE-4582-8921-61401161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Primeri nad genomima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F871-7399-4025-A7DD-3FF915AA9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015" y="482344"/>
            <a:ext cx="4469115" cy="5778011"/>
          </a:xfrm>
        </p:spPr>
        <p:txBody>
          <a:bodyPr>
            <a:normAutofit/>
          </a:bodyPr>
          <a:lstStyle/>
          <a:p>
            <a:r>
              <a:rPr lang="en-US"/>
              <a:t>Coffea Arabica (51.4MB)</a:t>
            </a:r>
          </a:p>
          <a:p>
            <a:pPr lvl="1"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ATGCATG - 6529</a:t>
            </a:r>
          </a:p>
          <a:p>
            <a:pPr lvl="1"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TCTCTCTA - 1262</a:t>
            </a:r>
          </a:p>
          <a:p>
            <a:pPr lvl="1"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TTCACTACTCTCA - 0</a:t>
            </a:r>
            <a:endParaRPr lang="en-US"/>
          </a:p>
          <a:p>
            <a:endParaRPr lang="en-US"/>
          </a:p>
          <a:p>
            <a:r>
              <a:rPr lang="en-US"/>
              <a:t>Mus Pahari (151.1MB)</a:t>
            </a:r>
          </a:p>
          <a:p>
            <a:pPr lvl="1"/>
            <a:r>
              <a:rPr lang="en-US">
                <a:ea typeface="+mn-lt"/>
                <a:cs typeface="+mn-lt"/>
              </a:rPr>
              <a:t>ATGATG - 43200</a:t>
            </a:r>
          </a:p>
          <a:p>
            <a:pPr lvl="1"/>
            <a:r>
              <a:rPr lang="en-US">
                <a:ea typeface="+mn-lt"/>
                <a:cs typeface="+mn-lt"/>
              </a:rPr>
              <a:t>CTCTCTA - 10237</a:t>
            </a:r>
          </a:p>
          <a:p>
            <a:pPr lvl="1"/>
            <a:r>
              <a:rPr lang="en-US">
                <a:ea typeface="+mn-lt"/>
                <a:cs typeface="+mn-lt"/>
              </a:rPr>
              <a:t>TCACTACTCTCA - 8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Escherichia coli (4.7MB)</a:t>
            </a:r>
            <a:endParaRPr lang="en-US"/>
          </a:p>
          <a:p>
            <a:pPr lvl="1"/>
            <a:r>
              <a:rPr lang="en-US"/>
              <a:t>TACGTACG - </a:t>
            </a:r>
            <a:r>
              <a:rPr lang="en-US">
                <a:ea typeface="+mn-lt"/>
                <a:cs typeface="+mn-lt"/>
              </a:rPr>
              <a:t>20</a:t>
            </a:r>
          </a:p>
          <a:p>
            <a:pPr lvl="1"/>
            <a:r>
              <a:rPr lang="en-US"/>
              <a:t>TCGATGCAG - </a:t>
            </a:r>
            <a:r>
              <a:rPr lang="en-US">
                <a:ea typeface="+mn-lt"/>
                <a:cs typeface="+mn-lt"/>
              </a:rPr>
              <a:t>12</a:t>
            </a:r>
          </a:p>
          <a:p>
            <a:pPr lvl="1"/>
            <a:r>
              <a:rPr lang="en-US"/>
              <a:t>TGCTGAACAGTC - </a:t>
            </a:r>
            <a:r>
              <a:rPr lang="en-US">
                <a:ea typeface="+mn-lt"/>
                <a:cs typeface="+mn-lt"/>
              </a:rPr>
              <a:t>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B32B2F7-1B12-4F9E-A70D-1C03F2F80769}"/>
              </a:ext>
            </a:extLst>
          </p:cNvPr>
          <p:cNvSpPr txBox="1">
            <a:spLocks/>
          </p:cNvSpPr>
          <p:nvPr/>
        </p:nvSpPr>
        <p:spPr>
          <a:xfrm>
            <a:off x="1759236" y="368633"/>
            <a:ext cx="8679915" cy="94074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>
                <a:cs typeface="Calibri Light"/>
              </a:rPr>
              <a:t>Prostor</a:t>
            </a:r>
            <a:endParaRPr lang="en-US" sz="6000" dirty="0">
              <a:cs typeface="Calibri Ligh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F5D195-7612-498B-A457-6692FDE0BAA3}"/>
              </a:ext>
            </a:extLst>
          </p:cNvPr>
          <p:cNvSpPr txBox="1">
            <a:spLocks/>
          </p:cNvSpPr>
          <p:nvPr/>
        </p:nvSpPr>
        <p:spPr>
          <a:xfrm>
            <a:off x="1145763" y="2915601"/>
            <a:ext cx="8673427" cy="1955705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First niz: m*(sizeof(int)+sizeof(char))</a:t>
            </a:r>
            <a:endParaRPr lang="en-US"/>
          </a:p>
          <a:p>
            <a:r>
              <a:rPr lang="tr-TR"/>
              <a:t>Last niz: n*sizeof(char)</a:t>
            </a:r>
            <a:endParaRPr lang="en-US"/>
          </a:p>
          <a:p>
            <a:r>
              <a:rPr lang="tr-TR">
                <a:ea typeface="+mn-lt"/>
                <a:cs typeface="+mn-lt"/>
              </a:rPr>
              <a:t>Tally tabela: (m-1)*n*sizeof(int)/tally_factor</a:t>
            </a:r>
            <a:endParaRPr lang="en-US">
              <a:ea typeface="+mn-lt"/>
              <a:cs typeface="+mn-lt"/>
            </a:endParaRPr>
          </a:p>
          <a:p>
            <a:r>
              <a:rPr lang="tr-TR"/>
              <a:t>Sufiksni niz: n*sizeof(int)/sa_factor</a:t>
            </a:r>
          </a:p>
          <a:p>
            <a:pPr marL="457200" lvl="1" indent="0">
              <a:buNone/>
            </a:pPr>
            <a:endParaRPr lang="tr-TR" dirty="0"/>
          </a:p>
          <a:p>
            <a:endParaRPr lang="tr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5BB49-A8AD-4856-9856-069ED389AD04}"/>
              </a:ext>
            </a:extLst>
          </p:cNvPr>
          <p:cNvSpPr txBox="1"/>
          <p:nvPr/>
        </p:nvSpPr>
        <p:spPr>
          <a:xfrm>
            <a:off x="8650488" y="1414994"/>
            <a:ext cx="639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SA</a:t>
            </a:r>
            <a:endParaRPr lang="en-US" dirty="0"/>
          </a:p>
        </p:txBody>
      </p:sp>
      <p:pic>
        <p:nvPicPr>
          <p:cNvPr id="5" name="Picture 35" descr="Calendar&#10;&#10;Description automatically generated">
            <a:extLst>
              <a:ext uri="{FF2B5EF4-FFF2-40B4-BE49-F238E27FC236}">
                <a16:creationId xmlns:a16="http://schemas.microsoft.com/office/drawing/2014/main" id="{1A24EE12-FA77-4976-8759-543E7D04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336" y="1414395"/>
            <a:ext cx="2003133" cy="2683760"/>
          </a:xfrm>
          <a:prstGeom prst="rect">
            <a:avLst/>
          </a:prstGeom>
        </p:spPr>
      </p:pic>
      <p:pic>
        <p:nvPicPr>
          <p:cNvPr id="29" name="Picture 3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33E4819-718F-41C0-ACA3-8217ED360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983" y="1979252"/>
            <a:ext cx="454546" cy="21184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9CC5A87-65AE-4AA5-A968-2134D57EF8E4}"/>
              </a:ext>
            </a:extLst>
          </p:cNvPr>
          <p:cNvSpPr txBox="1"/>
          <p:nvPr/>
        </p:nvSpPr>
        <p:spPr>
          <a:xfrm>
            <a:off x="1144794" y="1956579"/>
            <a:ext cx="421681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n – duzina sekvence koja se trazi</a:t>
            </a:r>
          </a:p>
          <a:p>
            <a:r>
              <a:rPr lang="en-US" sz="1400"/>
              <a:t>m – broj jedinstvenih karaktera u sekvenici</a:t>
            </a:r>
            <a:endParaRPr lang="en-US" sz="1400" dirty="0"/>
          </a:p>
          <a:p>
            <a:endParaRPr lang="en-US" dirty="0"/>
          </a:p>
        </p:txBody>
      </p:sp>
      <p:pic>
        <p:nvPicPr>
          <p:cNvPr id="67" name="Graphic 67" descr="Add outline">
            <a:extLst>
              <a:ext uri="{FF2B5EF4-FFF2-40B4-BE49-F238E27FC236}">
                <a16:creationId xmlns:a16="http://schemas.microsoft.com/office/drawing/2014/main" id="{9F2EE4EE-927E-4C33-A2D9-6415A116D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460000">
            <a:off x="9199632" y="2489981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AD6A56C-5026-4ADE-9AE7-713BC4E14E2F}"/>
              </a:ext>
            </a:extLst>
          </p:cNvPr>
          <p:cNvSpPr txBox="1"/>
          <p:nvPr/>
        </p:nvSpPr>
        <p:spPr>
          <a:xfrm>
            <a:off x="8688273" y="46708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 {'$':1, 'a':5, 'b':7}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2925A72-E27B-40E5-8FA6-5A61F920CE11}"/>
              </a:ext>
            </a:extLst>
          </p:cNvPr>
          <p:cNvCxnSpPr/>
          <p:nvPr/>
        </p:nvCxnSpPr>
        <p:spPr>
          <a:xfrm>
            <a:off x="9682572" y="4093879"/>
            <a:ext cx="20153" cy="47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7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DB6-D501-4401-9ACB-215E19E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Coffea Arabica</a:t>
            </a:r>
            <a:endParaRPr lang="en-US">
              <a:cs typeface="Calibri Light" panose="020F0302020204030204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BE072F7-A34F-40E8-AF9C-58F4C98E77F2}"/>
              </a:ext>
            </a:extLst>
          </p:cNvPr>
          <p:cNvSpPr txBox="1"/>
          <p:nvPr/>
        </p:nvSpPr>
        <p:spPr>
          <a:xfrm>
            <a:off x="2017469" y="1752830"/>
            <a:ext cx="124857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EFF"/>
                </a:solidFill>
                <a:latin typeface="Calibri Light"/>
                <a:cs typeface="Calibri Light"/>
              </a:rPr>
              <a:t>PROSTOR</a:t>
            </a:r>
            <a:endParaRPr lang="en-US"/>
          </a:p>
        </p:txBody>
      </p:sp>
      <p:pic>
        <p:nvPicPr>
          <p:cNvPr id="14" name="Picture 15" descr="Table&#10;&#10;Description automatically generated">
            <a:extLst>
              <a:ext uri="{FF2B5EF4-FFF2-40B4-BE49-F238E27FC236}">
                <a16:creationId xmlns:a16="http://schemas.microsoft.com/office/drawing/2014/main" id="{F46733AB-9484-4D24-B3AB-CBD32A85C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244" y="803186"/>
            <a:ext cx="2566280" cy="5248622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DE2B976-F22B-4D34-8EE5-F4F74B61B325}"/>
              </a:ext>
            </a:extLst>
          </p:cNvPr>
          <p:cNvSpPr txBox="1"/>
          <p:nvPr/>
        </p:nvSpPr>
        <p:spPr>
          <a:xfrm>
            <a:off x="1900518" y="4347883"/>
            <a:ext cx="1488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1400.43 MB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9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DB6-D501-4401-9ACB-215E19E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Mus Pahari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F34D8-605C-492A-AE97-45E5A3DE7E32}"/>
              </a:ext>
            </a:extLst>
          </p:cNvPr>
          <p:cNvSpPr txBox="1"/>
          <p:nvPr/>
        </p:nvSpPr>
        <p:spPr>
          <a:xfrm>
            <a:off x="2017469" y="1752830"/>
            <a:ext cx="124857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EFF"/>
                </a:solidFill>
                <a:latin typeface="Calibri Light"/>
                <a:cs typeface="Calibri Light"/>
              </a:rPr>
              <a:t>PROSTOR</a:t>
            </a:r>
            <a:endParaRPr lang="en-US"/>
          </a:p>
        </p:txBody>
      </p:sp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43AC87B2-8666-4463-B8F2-10C909F68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347" y="803186"/>
            <a:ext cx="2540074" cy="524862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11D4E4-3F28-4EEF-AF15-7C3CBAC2DC05}"/>
              </a:ext>
            </a:extLst>
          </p:cNvPr>
          <p:cNvSpPr txBox="1"/>
          <p:nvPr/>
        </p:nvSpPr>
        <p:spPr>
          <a:xfrm>
            <a:off x="1900518" y="4347883"/>
            <a:ext cx="1488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4121.33 MB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765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Atlas</vt:lpstr>
      <vt:lpstr>Burrows-Wheeler transformacija i FM index</vt:lpstr>
      <vt:lpstr>PowerPoint Presentation</vt:lpstr>
      <vt:lpstr>PowerPoint Presentation</vt:lpstr>
      <vt:lpstr>PowerPoint Presentation</vt:lpstr>
      <vt:lpstr>PowerPoint Presentation</vt:lpstr>
      <vt:lpstr>Primeri nad genomima</vt:lpstr>
      <vt:lpstr>PowerPoint Presentation</vt:lpstr>
      <vt:lpstr>Coffea Arabica</vt:lpstr>
      <vt:lpstr>Mus Pahari</vt:lpstr>
      <vt:lpstr>Escherichia coli</vt:lpstr>
      <vt:lpstr>PowerPoint Presentation</vt:lpstr>
      <vt:lpstr>Coffea Arabica</vt:lpstr>
      <vt:lpstr>Mus Pahari</vt:lpstr>
      <vt:lpstr>Escherichia coli</vt:lpstr>
      <vt:lpstr>Razlika između optimizovanog i neoptimizovanog algoritma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345</cp:revision>
  <dcterms:created xsi:type="dcterms:W3CDTF">2021-06-06T18:07:10Z</dcterms:created>
  <dcterms:modified xsi:type="dcterms:W3CDTF">2021-06-11T17:14:18Z</dcterms:modified>
</cp:coreProperties>
</file>