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327" r:id="rId2"/>
    <p:sldId id="256" r:id="rId3"/>
    <p:sldId id="258" r:id="rId4"/>
    <p:sldId id="260" r:id="rId5"/>
    <p:sldId id="263" r:id="rId6"/>
    <p:sldId id="261" r:id="rId7"/>
    <p:sldId id="267" r:id="rId8"/>
    <p:sldId id="262" r:id="rId9"/>
    <p:sldId id="328" r:id="rId10"/>
    <p:sldId id="329" r:id="rId11"/>
    <p:sldId id="277" r:id="rId12"/>
    <p:sldId id="278" r:id="rId13"/>
    <p:sldId id="291" r:id="rId14"/>
    <p:sldId id="338" r:id="rId15"/>
    <p:sldId id="334" r:id="rId16"/>
    <p:sldId id="331" r:id="rId17"/>
    <p:sldId id="332" r:id="rId18"/>
    <p:sldId id="333" r:id="rId19"/>
    <p:sldId id="335" r:id="rId20"/>
    <p:sldId id="336" r:id="rId21"/>
    <p:sldId id="337" r:id="rId22"/>
    <p:sldId id="280" r:id="rId23"/>
  </p:sldIdLst>
  <p:sldSz cx="9144000" cy="5143500" type="screen16x9"/>
  <p:notesSz cx="6858000" cy="9144000"/>
  <p:embeddedFontLst>
    <p:embeddedFont>
      <p:font typeface="Cambay" panose="020B0604020202020204" charset="0"/>
      <p:regular r:id="rId25"/>
      <p:bold r:id="rId26"/>
      <p:italic r:id="rId27"/>
      <p:boldItalic r:id="rId28"/>
    </p:embeddedFont>
    <p:embeddedFont>
      <p:font typeface="DM Sans"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AEA6-C12B-43CC-AC61-34DCAB96BC9E}">
  <a:tblStyle styleId="{1E54AEA6-C12B-43CC-AC61-34DCAB96BC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0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21c32e4b9e4_0_18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21c32e4b9e4_0_18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38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887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14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661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118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662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541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19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1c32e4b9e4_0_18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1c32e4b9e4_0_18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1b6fc200b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1b6fc200b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1b6fc200b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1b6fc200b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1c32e4b9e4_0_18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1c32e4b9e4_0_18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1c32e4b9e4_0_18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1c32e4b9e4_0_18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gradFill>
          <a:gsLst>
            <a:gs pos="0">
              <a:schemeClr val="lt1"/>
            </a:gs>
            <a:gs pos="100000">
              <a:schemeClr val="dk2"/>
            </a:gs>
          </a:gsLst>
          <a:lin ang="2700006" scaled="0"/>
        </a:gradFill>
        <a:effectLst/>
      </p:bgPr>
    </p:bg>
    <p:spTree>
      <p:nvGrpSpPr>
        <p:cNvPr id="1" name="Shape 293"/>
        <p:cNvGrpSpPr/>
        <p:nvPr/>
      </p:nvGrpSpPr>
      <p:grpSpPr>
        <a:xfrm>
          <a:off x="0" y="0"/>
          <a:ext cx="0" cy="0"/>
          <a:chOff x="0" y="0"/>
          <a:chExt cx="0" cy="0"/>
        </a:xfrm>
      </p:grpSpPr>
      <p:grpSp>
        <p:nvGrpSpPr>
          <p:cNvPr id="294" name="Google Shape;294;p26"/>
          <p:cNvGrpSpPr/>
          <p:nvPr/>
        </p:nvGrpSpPr>
        <p:grpSpPr>
          <a:xfrm>
            <a:off x="4773650" y="-71350"/>
            <a:ext cx="4370350" cy="5217875"/>
            <a:chOff x="4773650" y="-71350"/>
            <a:chExt cx="4370350" cy="5217875"/>
          </a:xfrm>
        </p:grpSpPr>
        <p:sp>
          <p:nvSpPr>
            <p:cNvPr id="295" name="Google Shape;295;p26"/>
            <p:cNvSpPr/>
            <p:nvPr/>
          </p:nvSpPr>
          <p:spPr>
            <a:xfrm>
              <a:off x="4773650" y="-71350"/>
              <a:ext cx="3670275" cy="680175"/>
            </a:xfrm>
            <a:custGeom>
              <a:avLst/>
              <a:gdLst/>
              <a:ahLst/>
              <a:cxnLst/>
              <a:rect l="l" t="t" r="r" b="b"/>
              <a:pathLst>
                <a:path w="146811" h="27207" extrusionOk="0">
                  <a:moveTo>
                    <a:pt x="6032" y="0"/>
                  </a:moveTo>
                  <a:lnTo>
                    <a:pt x="0" y="27207"/>
                  </a:lnTo>
                  <a:lnTo>
                    <a:pt x="146540" y="26751"/>
                  </a:lnTo>
                  <a:lnTo>
                    <a:pt x="146811" y="477"/>
                  </a:lnTo>
                  <a:close/>
                </a:path>
              </a:pathLst>
            </a:custGeom>
            <a:solidFill>
              <a:schemeClr val="lt2"/>
            </a:solidFill>
            <a:ln>
              <a:noFill/>
            </a:ln>
          </p:spPr>
        </p:sp>
        <p:sp>
          <p:nvSpPr>
            <p:cNvPr id="296" name="Google Shape;296;p26"/>
            <p:cNvSpPr/>
            <p:nvPr/>
          </p:nvSpPr>
          <p:spPr>
            <a:xfrm>
              <a:off x="5386507" y="-67000"/>
              <a:ext cx="1130850" cy="670250"/>
            </a:xfrm>
            <a:custGeom>
              <a:avLst/>
              <a:gdLst/>
              <a:ahLst/>
              <a:cxnLst/>
              <a:rect l="l" t="t" r="r" b="b"/>
              <a:pathLst>
                <a:path w="45234" h="26810" extrusionOk="0">
                  <a:moveTo>
                    <a:pt x="6867" y="0"/>
                  </a:moveTo>
                  <a:lnTo>
                    <a:pt x="0" y="26756"/>
                  </a:lnTo>
                  <a:lnTo>
                    <a:pt x="38345" y="26810"/>
                  </a:lnTo>
                  <a:lnTo>
                    <a:pt x="45234" y="95"/>
                  </a:lnTo>
                  <a:close/>
                </a:path>
              </a:pathLst>
            </a:custGeom>
            <a:gradFill>
              <a:gsLst>
                <a:gs pos="0">
                  <a:schemeClr val="lt2"/>
                </a:gs>
                <a:gs pos="100000">
                  <a:schemeClr val="accent2"/>
                </a:gs>
              </a:gsLst>
              <a:lin ang="2700006" scaled="0"/>
            </a:gradFill>
            <a:ln>
              <a:noFill/>
            </a:ln>
          </p:spPr>
        </p:sp>
        <p:sp>
          <p:nvSpPr>
            <p:cNvPr id="297" name="Google Shape;297;p26"/>
            <p:cNvSpPr/>
            <p:nvPr/>
          </p:nvSpPr>
          <p:spPr>
            <a:xfrm>
              <a:off x="6715225" y="-68950"/>
              <a:ext cx="1724125" cy="673225"/>
            </a:xfrm>
            <a:custGeom>
              <a:avLst/>
              <a:gdLst/>
              <a:ahLst/>
              <a:cxnLst/>
              <a:rect l="l" t="t" r="r" b="b"/>
              <a:pathLst>
                <a:path w="68965" h="26929" extrusionOk="0">
                  <a:moveTo>
                    <a:pt x="6867" y="173"/>
                  </a:moveTo>
                  <a:lnTo>
                    <a:pt x="0" y="26929"/>
                  </a:lnTo>
                  <a:lnTo>
                    <a:pt x="68965" y="26827"/>
                  </a:lnTo>
                  <a:lnTo>
                    <a:pt x="68958" y="0"/>
                  </a:lnTo>
                  <a:close/>
                </a:path>
              </a:pathLst>
            </a:custGeom>
            <a:gradFill>
              <a:gsLst>
                <a:gs pos="0">
                  <a:schemeClr val="lt2"/>
                </a:gs>
                <a:gs pos="100000">
                  <a:schemeClr val="accent2"/>
                </a:gs>
              </a:gsLst>
              <a:lin ang="2700006" scaled="0"/>
            </a:gradFill>
            <a:ln>
              <a:noFill/>
            </a:ln>
          </p:spPr>
        </p:sp>
        <p:sp>
          <p:nvSpPr>
            <p:cNvPr id="298" name="Google Shape;298;p26"/>
            <p:cNvSpPr/>
            <p:nvPr/>
          </p:nvSpPr>
          <p:spPr>
            <a:xfrm rot="-5400000">
              <a:off x="6190050" y="2192575"/>
              <a:ext cx="51936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6"/>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0" name="Google Shape;300;p26"/>
          <p:cNvSpPr txBox="1">
            <a:spLocks noGrp="1"/>
          </p:cNvSpPr>
          <p:nvPr>
            <p:ph type="title" idx="2" hasCustomPrompt="1"/>
          </p:nvPr>
        </p:nvSpPr>
        <p:spPr>
          <a:xfrm>
            <a:off x="5032000" y="902513"/>
            <a:ext cx="1738200" cy="11304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1" name="Google Shape;301;p26"/>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2" name="Google Shape;302;p26"/>
          <p:cNvSpPr>
            <a:spLocks noGrp="1"/>
          </p:cNvSpPr>
          <p:nvPr>
            <p:ph type="pic" idx="3"/>
          </p:nvPr>
        </p:nvSpPr>
        <p:spPr>
          <a:xfrm>
            <a:off x="-1492843" y="-102600"/>
            <a:ext cx="6443400" cy="5348700"/>
          </a:xfrm>
          <a:prstGeom prst="parallelogram">
            <a:avLst>
              <a:gd name="adj" fmla="val 25000"/>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SECTION_HEADER_1_1_1">
    <p:bg>
      <p:bgPr>
        <a:gradFill>
          <a:gsLst>
            <a:gs pos="0">
              <a:schemeClr val="lt1"/>
            </a:gs>
            <a:gs pos="100000">
              <a:schemeClr val="dk2"/>
            </a:gs>
          </a:gsLst>
          <a:lin ang="2700006" scaled="0"/>
        </a:gradFill>
        <a:effectLst/>
      </p:bgPr>
    </p:bg>
    <p:spTree>
      <p:nvGrpSpPr>
        <p:cNvPr id="1" name="Shape 314"/>
        <p:cNvGrpSpPr/>
        <p:nvPr/>
      </p:nvGrpSpPr>
      <p:grpSpPr>
        <a:xfrm>
          <a:off x="0" y="0"/>
          <a:ext cx="0" cy="0"/>
          <a:chOff x="0" y="0"/>
          <a:chExt cx="0" cy="0"/>
        </a:xfrm>
      </p:grpSpPr>
      <p:grpSp>
        <p:nvGrpSpPr>
          <p:cNvPr id="315" name="Google Shape;315;p28"/>
          <p:cNvGrpSpPr/>
          <p:nvPr/>
        </p:nvGrpSpPr>
        <p:grpSpPr>
          <a:xfrm>
            <a:off x="100" y="-15975"/>
            <a:ext cx="9607713" cy="5345797"/>
            <a:chOff x="100" y="-15975"/>
            <a:chExt cx="9607713" cy="5345797"/>
          </a:xfrm>
        </p:grpSpPr>
        <p:sp>
          <p:nvSpPr>
            <p:cNvPr id="316" name="Google Shape;316;p28"/>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17" name="Google Shape;317;p28"/>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18" name="Google Shape;318;p28"/>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19" name="Google Shape;319;p28"/>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txBox="1">
            <a:spLocks noGrp="1"/>
          </p:cNvSpPr>
          <p:nvPr>
            <p:ph type="title"/>
          </p:nvPr>
        </p:nvSpPr>
        <p:spPr>
          <a:xfrm>
            <a:off x="2251275" y="800016"/>
            <a:ext cx="6178200" cy="823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2" name="Google Shape;322;p28"/>
          <p:cNvSpPr txBox="1">
            <a:spLocks noGrp="1"/>
          </p:cNvSpPr>
          <p:nvPr>
            <p:ph type="title" idx="2" hasCustomPrompt="1"/>
          </p:nvPr>
        </p:nvSpPr>
        <p:spPr>
          <a:xfrm>
            <a:off x="714675" y="800016"/>
            <a:ext cx="1460400" cy="12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3" name="Google Shape;323;p28"/>
          <p:cNvSpPr txBox="1">
            <a:spLocks noGrp="1"/>
          </p:cNvSpPr>
          <p:nvPr>
            <p:ph type="subTitle" idx="1"/>
          </p:nvPr>
        </p:nvSpPr>
        <p:spPr>
          <a:xfrm>
            <a:off x="2251275" y="1608015"/>
            <a:ext cx="6178200" cy="48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28"/>
          <p:cNvSpPr>
            <a:spLocks noGrp="1"/>
          </p:cNvSpPr>
          <p:nvPr>
            <p:ph type="pic" idx="3"/>
          </p:nvPr>
        </p:nvSpPr>
        <p:spPr>
          <a:xfrm>
            <a:off x="-354350" y="2408475"/>
            <a:ext cx="6443400" cy="2877300"/>
          </a:xfrm>
          <a:prstGeom prst="parallelogram">
            <a:avLst>
              <a:gd name="adj" fmla="val 25000"/>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gradFill>
          <a:gsLst>
            <a:gs pos="0">
              <a:schemeClr val="lt1"/>
            </a:gs>
            <a:gs pos="100000">
              <a:schemeClr val="dk2"/>
            </a:gs>
          </a:gsLst>
          <a:lin ang="18900044" scaled="0"/>
        </a:gradFill>
        <a:effectLst/>
      </p:bgPr>
    </p:bg>
    <p:spTree>
      <p:nvGrpSpPr>
        <p:cNvPr id="1" name="Shape 166"/>
        <p:cNvGrpSpPr/>
        <p:nvPr/>
      </p:nvGrpSpPr>
      <p:grpSpPr>
        <a:xfrm>
          <a:off x="0" y="0"/>
          <a:ext cx="0" cy="0"/>
          <a:chOff x="0" y="0"/>
          <a:chExt cx="0" cy="0"/>
        </a:xfrm>
      </p:grpSpPr>
      <p:grpSp>
        <p:nvGrpSpPr>
          <p:cNvPr id="167" name="Google Shape;167;p18"/>
          <p:cNvGrpSpPr/>
          <p:nvPr/>
        </p:nvGrpSpPr>
        <p:grpSpPr>
          <a:xfrm>
            <a:off x="-232900" y="-58626"/>
            <a:ext cx="10141432" cy="5348633"/>
            <a:chOff x="-232900" y="-58626"/>
            <a:chExt cx="10141432" cy="5348633"/>
          </a:xfrm>
        </p:grpSpPr>
        <p:sp>
          <p:nvSpPr>
            <p:cNvPr id="168" name="Google Shape;168;p18"/>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71" name="Google Shape;171;p18"/>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72" name="Google Shape;172;p18"/>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73" name="Google Shape;173;p1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 name="Google Shape;174;p18"/>
          <p:cNvSpPr txBox="1">
            <a:spLocks noGrp="1"/>
          </p:cNvSpPr>
          <p:nvPr>
            <p:ph type="subTitle" idx="1"/>
          </p:nvPr>
        </p:nvSpPr>
        <p:spPr>
          <a:xfrm>
            <a:off x="2057050"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5" name="Google Shape;175;p18"/>
          <p:cNvSpPr txBox="1">
            <a:spLocks noGrp="1"/>
          </p:cNvSpPr>
          <p:nvPr>
            <p:ph type="subTitle" idx="2"/>
          </p:nvPr>
        </p:nvSpPr>
        <p:spPr>
          <a:xfrm>
            <a:off x="2057051"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18"/>
          <p:cNvSpPr txBox="1">
            <a:spLocks noGrp="1"/>
          </p:cNvSpPr>
          <p:nvPr>
            <p:ph type="subTitle" idx="3"/>
          </p:nvPr>
        </p:nvSpPr>
        <p:spPr>
          <a:xfrm>
            <a:off x="5729325" y="1743926"/>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7" name="Google Shape;177;p18"/>
          <p:cNvSpPr txBox="1">
            <a:spLocks noGrp="1"/>
          </p:cNvSpPr>
          <p:nvPr>
            <p:ph type="subTitle" idx="4"/>
          </p:nvPr>
        </p:nvSpPr>
        <p:spPr>
          <a:xfrm>
            <a:off x="5729326" y="2067328"/>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8" name="Google Shape;178;p18"/>
          <p:cNvSpPr txBox="1">
            <a:spLocks noGrp="1"/>
          </p:cNvSpPr>
          <p:nvPr>
            <p:ph type="subTitle" idx="5"/>
          </p:nvPr>
        </p:nvSpPr>
        <p:spPr>
          <a:xfrm>
            <a:off x="2057050"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79" name="Google Shape;179;p18"/>
          <p:cNvSpPr txBox="1">
            <a:spLocks noGrp="1"/>
          </p:cNvSpPr>
          <p:nvPr>
            <p:ph type="subTitle" idx="6"/>
          </p:nvPr>
        </p:nvSpPr>
        <p:spPr>
          <a:xfrm>
            <a:off x="2057051"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18"/>
          <p:cNvSpPr txBox="1">
            <a:spLocks noGrp="1"/>
          </p:cNvSpPr>
          <p:nvPr>
            <p:ph type="subTitle" idx="7"/>
          </p:nvPr>
        </p:nvSpPr>
        <p:spPr>
          <a:xfrm>
            <a:off x="5729325" y="3126970"/>
            <a:ext cx="2597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81" name="Google Shape;181;p18"/>
          <p:cNvSpPr txBox="1">
            <a:spLocks noGrp="1"/>
          </p:cNvSpPr>
          <p:nvPr>
            <p:ph type="subTitle" idx="8"/>
          </p:nvPr>
        </p:nvSpPr>
        <p:spPr>
          <a:xfrm>
            <a:off x="5729326" y="3450371"/>
            <a:ext cx="25977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3_2_1">
    <p:bg>
      <p:bgPr>
        <a:gradFill>
          <a:gsLst>
            <a:gs pos="0">
              <a:schemeClr val="lt1"/>
            </a:gs>
            <a:gs pos="100000">
              <a:schemeClr val="dk2"/>
            </a:gs>
          </a:gsLst>
          <a:lin ang="18900044" scaled="0"/>
        </a:gradFill>
        <a:effectLst/>
      </p:bgPr>
    </p:bg>
    <p:spTree>
      <p:nvGrpSpPr>
        <p:cNvPr id="1" name="Shape 199"/>
        <p:cNvGrpSpPr/>
        <p:nvPr/>
      </p:nvGrpSpPr>
      <p:grpSpPr>
        <a:xfrm>
          <a:off x="0" y="0"/>
          <a:ext cx="0" cy="0"/>
          <a:chOff x="0" y="0"/>
          <a:chExt cx="0" cy="0"/>
        </a:xfrm>
      </p:grpSpPr>
      <p:grpSp>
        <p:nvGrpSpPr>
          <p:cNvPr id="200" name="Google Shape;200;p20"/>
          <p:cNvGrpSpPr/>
          <p:nvPr/>
        </p:nvGrpSpPr>
        <p:grpSpPr>
          <a:xfrm>
            <a:off x="-594014" y="-19776"/>
            <a:ext cx="9738014" cy="5342996"/>
            <a:chOff x="-594014" y="-19776"/>
            <a:chExt cx="9738014" cy="5342996"/>
          </a:xfrm>
        </p:grpSpPr>
        <p:sp>
          <p:nvSpPr>
            <p:cNvPr id="201" name="Google Shape;201;p20"/>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204" name="Google Shape;204;p20"/>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05" name="Google Shape;205;p20"/>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06" name="Google Shape;206;p20"/>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8" name="Google Shape;208;p20"/>
          <p:cNvSpPr txBox="1">
            <a:spLocks noGrp="1"/>
          </p:cNvSpPr>
          <p:nvPr>
            <p:ph type="subTitle" idx="1"/>
          </p:nvPr>
        </p:nvSpPr>
        <p:spPr>
          <a:xfrm>
            <a:off x="71467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09" name="Google Shape;209;p20"/>
          <p:cNvSpPr txBox="1">
            <a:spLocks noGrp="1"/>
          </p:cNvSpPr>
          <p:nvPr>
            <p:ph type="subTitle" idx="2"/>
          </p:nvPr>
        </p:nvSpPr>
        <p:spPr>
          <a:xfrm>
            <a:off x="714675"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3"/>
          </p:nvPr>
        </p:nvSpPr>
        <p:spPr>
          <a:xfrm>
            <a:off x="71467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1" name="Google Shape;211;p20"/>
          <p:cNvSpPr txBox="1">
            <a:spLocks noGrp="1"/>
          </p:cNvSpPr>
          <p:nvPr>
            <p:ph type="subTitle" idx="4"/>
          </p:nvPr>
        </p:nvSpPr>
        <p:spPr>
          <a:xfrm>
            <a:off x="714675"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20"/>
          <p:cNvSpPr txBox="1">
            <a:spLocks noGrp="1"/>
          </p:cNvSpPr>
          <p:nvPr>
            <p:ph type="subTitle" idx="5"/>
          </p:nvPr>
        </p:nvSpPr>
        <p:spPr>
          <a:xfrm>
            <a:off x="326465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3" name="Google Shape;213;p20"/>
          <p:cNvSpPr txBox="1">
            <a:spLocks noGrp="1"/>
          </p:cNvSpPr>
          <p:nvPr>
            <p:ph type="subTitle" idx="6"/>
          </p:nvPr>
        </p:nvSpPr>
        <p:spPr>
          <a:xfrm>
            <a:off x="3264652"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4" name="Google Shape;214;p20"/>
          <p:cNvSpPr txBox="1">
            <a:spLocks noGrp="1"/>
          </p:cNvSpPr>
          <p:nvPr>
            <p:ph type="subTitle" idx="7"/>
          </p:nvPr>
        </p:nvSpPr>
        <p:spPr>
          <a:xfrm>
            <a:off x="326465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5" name="Google Shape;215;p20"/>
          <p:cNvSpPr txBox="1">
            <a:spLocks noGrp="1"/>
          </p:cNvSpPr>
          <p:nvPr>
            <p:ph type="subTitle" idx="8"/>
          </p:nvPr>
        </p:nvSpPr>
        <p:spPr>
          <a:xfrm>
            <a:off x="3264652"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6" name="Google Shape;216;p20"/>
          <p:cNvSpPr txBox="1">
            <a:spLocks noGrp="1"/>
          </p:cNvSpPr>
          <p:nvPr>
            <p:ph type="subTitle" idx="9"/>
          </p:nvPr>
        </p:nvSpPr>
        <p:spPr>
          <a:xfrm>
            <a:off x="5814635" y="1667944"/>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7" name="Google Shape;217;p20"/>
          <p:cNvSpPr txBox="1">
            <a:spLocks noGrp="1"/>
          </p:cNvSpPr>
          <p:nvPr>
            <p:ph type="subTitle" idx="13"/>
          </p:nvPr>
        </p:nvSpPr>
        <p:spPr>
          <a:xfrm>
            <a:off x="5814628" y="2006975"/>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20"/>
          <p:cNvSpPr txBox="1">
            <a:spLocks noGrp="1"/>
          </p:cNvSpPr>
          <p:nvPr>
            <p:ph type="subTitle" idx="14"/>
          </p:nvPr>
        </p:nvSpPr>
        <p:spPr>
          <a:xfrm>
            <a:off x="5814635" y="3063019"/>
            <a:ext cx="22911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219" name="Google Shape;219;p20"/>
          <p:cNvSpPr txBox="1">
            <a:spLocks noGrp="1"/>
          </p:cNvSpPr>
          <p:nvPr>
            <p:ph type="subTitle" idx="15"/>
          </p:nvPr>
        </p:nvSpPr>
        <p:spPr>
          <a:xfrm>
            <a:off x="5814628" y="3402050"/>
            <a:ext cx="2291100" cy="6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3" r:id="rId6"/>
    <p:sldLayoutId id="2147483664" r:id="rId7"/>
    <p:sldLayoutId id="2147483666" r:id="rId8"/>
    <p:sldLayoutId id="2147483671" r:id="rId9"/>
    <p:sldLayoutId id="2147483672" r:id="rId10"/>
    <p:sldLayoutId id="2147483674" r:id="rId11"/>
    <p:sldLayoutId id="2147483675" r:id="rId12"/>
    <p:sldLayoutId id="2147483679" r:id="rId13"/>
    <p:sldLayoutId id="2147483680" r:id="rId14"/>
  </p:sldLayoutIdLst>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3849-DCDE-FA5B-F7E9-22B613349BF9}"/>
              </a:ext>
            </a:extLst>
          </p:cNvPr>
          <p:cNvSpPr>
            <a:spLocks noGrp="1"/>
          </p:cNvSpPr>
          <p:nvPr>
            <p:ph type="ctrTitle"/>
          </p:nvPr>
        </p:nvSpPr>
        <p:spPr>
          <a:xfrm>
            <a:off x="0" y="478971"/>
            <a:ext cx="9144000" cy="1395591"/>
          </a:xfrm>
        </p:spPr>
        <p:txBody>
          <a:bodyPr/>
          <a:lstStyle/>
          <a:p>
            <a:pPr algn="ctr"/>
            <a:r>
              <a:rPr lang="en-US" sz="3200" i="1" dirty="0"/>
              <a:t>Graduation project presentation </a:t>
            </a:r>
            <a:br>
              <a:rPr lang="ar-EG" sz="3200" i="1" dirty="0"/>
            </a:br>
            <a:r>
              <a:rPr lang="en-US" sz="3200" b="0" i="1" dirty="0"/>
              <a:t>Presented</a:t>
            </a:r>
            <a:r>
              <a:rPr lang="en-US" sz="1100" b="0" i="1" dirty="0"/>
              <a:t> </a:t>
            </a:r>
            <a:r>
              <a:rPr lang="en-US" sz="3200" b="0" i="1" dirty="0"/>
              <a:t>by:</a:t>
            </a:r>
          </a:p>
        </p:txBody>
      </p:sp>
      <p:sp>
        <p:nvSpPr>
          <p:cNvPr id="3" name="Subtitle 2">
            <a:extLst>
              <a:ext uri="{FF2B5EF4-FFF2-40B4-BE49-F238E27FC236}">
                <a16:creationId xmlns:a16="http://schemas.microsoft.com/office/drawing/2014/main" id="{250C7ABF-8A8E-30B1-D2C9-C0ED71E1CCAF}"/>
              </a:ext>
            </a:extLst>
          </p:cNvPr>
          <p:cNvSpPr>
            <a:spLocks noGrp="1"/>
          </p:cNvSpPr>
          <p:nvPr>
            <p:ph type="subTitle" idx="1"/>
          </p:nvPr>
        </p:nvSpPr>
        <p:spPr>
          <a:xfrm>
            <a:off x="-1" y="1874562"/>
            <a:ext cx="9144001" cy="2334581"/>
          </a:xfrm>
        </p:spPr>
        <p:txBody>
          <a:bodyPr/>
          <a:lstStyle/>
          <a:p>
            <a:pPr marL="139700" indent="0" algn="ctr">
              <a:lnSpc>
                <a:spcPct val="150000"/>
              </a:lnSpc>
            </a:pPr>
            <a:r>
              <a:rPr lang="en-US" b="1" dirty="0">
                <a:latin typeface="+mj-lt"/>
              </a:rPr>
              <a:t>1- Mai Emad Hamdy</a:t>
            </a:r>
            <a:endParaRPr lang="en-US" dirty="0">
              <a:latin typeface="+mj-lt"/>
            </a:endParaRPr>
          </a:p>
          <a:p>
            <a:pPr marL="139700" indent="0" algn="ctr">
              <a:lnSpc>
                <a:spcPct val="150000"/>
              </a:lnSpc>
            </a:pPr>
            <a:r>
              <a:rPr lang="en-US" b="1" dirty="0">
                <a:latin typeface="+mj-lt"/>
              </a:rPr>
              <a:t>2-Momen Abdul Hay Mustafa</a:t>
            </a:r>
            <a:endParaRPr lang="en-US" dirty="0">
              <a:latin typeface="+mj-lt"/>
            </a:endParaRPr>
          </a:p>
          <a:p>
            <a:pPr marL="139700" indent="0" algn="ctr">
              <a:lnSpc>
                <a:spcPct val="150000"/>
              </a:lnSpc>
            </a:pPr>
            <a:r>
              <a:rPr lang="en-US" b="1" dirty="0">
                <a:latin typeface="+mj-lt"/>
              </a:rPr>
              <a:t>3-Mohamed Ahmed </a:t>
            </a:r>
            <a:r>
              <a:rPr lang="en-US" b="1" dirty="0" err="1">
                <a:latin typeface="+mj-lt"/>
              </a:rPr>
              <a:t>Abdelsatar</a:t>
            </a:r>
            <a:endParaRPr lang="en-US" dirty="0">
              <a:latin typeface="+mj-lt"/>
            </a:endParaRPr>
          </a:p>
          <a:p>
            <a:pPr marL="139700" indent="0" algn="ctr">
              <a:lnSpc>
                <a:spcPct val="150000"/>
              </a:lnSpc>
            </a:pPr>
            <a:r>
              <a:rPr lang="en-US" b="1" dirty="0">
                <a:latin typeface="+mj-lt"/>
              </a:rPr>
              <a:t>4-Mohamed Gamal</a:t>
            </a:r>
            <a:endParaRPr lang="en-US" dirty="0">
              <a:latin typeface="+mj-lt"/>
            </a:endParaRPr>
          </a:p>
          <a:p>
            <a:pPr marL="139700" indent="0" algn="ctr">
              <a:lnSpc>
                <a:spcPct val="150000"/>
              </a:lnSpc>
            </a:pPr>
            <a:r>
              <a:rPr lang="en-US" b="1" dirty="0">
                <a:latin typeface="+mj-lt"/>
              </a:rPr>
              <a:t>5-Khaled Mohamed</a:t>
            </a:r>
            <a:endParaRPr lang="en-US" dirty="0">
              <a:latin typeface="+mj-lt"/>
            </a:endParaRPr>
          </a:p>
          <a:p>
            <a:pPr marL="139700" indent="0" algn="ctr">
              <a:lnSpc>
                <a:spcPct val="150000"/>
              </a:lnSpc>
            </a:pPr>
            <a:r>
              <a:rPr lang="en-US" b="1" dirty="0">
                <a:latin typeface="+mj-lt"/>
              </a:rPr>
              <a:t>6-Abdelrahman Sameh Mohamed</a:t>
            </a:r>
            <a:endParaRPr lang="en-US" dirty="0">
              <a:latin typeface="+mj-lt"/>
            </a:endParaRPr>
          </a:p>
          <a:p>
            <a:endParaRPr lang="en-US" dirty="0"/>
          </a:p>
        </p:txBody>
      </p:sp>
    </p:spTree>
    <p:extLst>
      <p:ext uri="{BB962C8B-B14F-4D97-AF65-F5344CB8AC3E}">
        <p14:creationId xmlns:p14="http://schemas.microsoft.com/office/powerpoint/2010/main" val="3902987667"/>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urvey&#10;&#10;Description automatically generated">
            <a:extLst>
              <a:ext uri="{FF2B5EF4-FFF2-40B4-BE49-F238E27FC236}">
                <a16:creationId xmlns:a16="http://schemas.microsoft.com/office/drawing/2014/main" id="{077AEB10-E894-0A7C-5738-6D3A61218F6F}"/>
              </a:ext>
            </a:extLst>
          </p:cNvPr>
          <p:cNvPicPr>
            <a:picLocks noChangeAspect="1"/>
          </p:cNvPicPr>
          <p:nvPr/>
        </p:nvPicPr>
        <p:blipFill>
          <a:blip r:embed="rId2"/>
          <a:stretch>
            <a:fillRect/>
          </a:stretch>
        </p:blipFill>
        <p:spPr>
          <a:xfrm>
            <a:off x="0" y="300038"/>
            <a:ext cx="3672114" cy="22717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BE51266-7906-60D6-958F-57039D476C29}"/>
              </a:ext>
            </a:extLst>
          </p:cNvPr>
          <p:cNvPicPr>
            <a:picLocks noChangeAspect="1"/>
          </p:cNvPicPr>
          <p:nvPr/>
        </p:nvPicPr>
        <p:blipFill>
          <a:blip r:embed="rId3"/>
          <a:stretch>
            <a:fillRect/>
          </a:stretch>
        </p:blipFill>
        <p:spPr>
          <a:xfrm>
            <a:off x="0" y="2640012"/>
            <a:ext cx="3454400" cy="220345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8CB583FA-4CAA-E9B3-569D-2D78F41376EF}"/>
              </a:ext>
            </a:extLst>
          </p:cNvPr>
          <p:cNvPicPr>
            <a:picLocks noChangeAspect="1"/>
          </p:cNvPicPr>
          <p:nvPr/>
        </p:nvPicPr>
        <p:blipFill>
          <a:blip r:embed="rId4"/>
          <a:stretch>
            <a:fillRect/>
          </a:stretch>
        </p:blipFill>
        <p:spPr>
          <a:xfrm>
            <a:off x="3933371" y="517298"/>
            <a:ext cx="5152573" cy="199639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CC02C57-F264-19F8-C8C9-858CB28BCFD8}"/>
              </a:ext>
            </a:extLst>
          </p:cNvPr>
          <p:cNvPicPr>
            <a:picLocks noChangeAspect="1"/>
          </p:cNvPicPr>
          <p:nvPr/>
        </p:nvPicPr>
        <p:blipFill>
          <a:blip r:embed="rId5"/>
          <a:stretch>
            <a:fillRect/>
          </a:stretch>
        </p:blipFill>
        <p:spPr>
          <a:xfrm>
            <a:off x="3730172" y="2571749"/>
            <a:ext cx="5355772" cy="1811565"/>
          </a:xfrm>
          <a:prstGeom prst="rect">
            <a:avLst/>
          </a:prstGeom>
        </p:spPr>
      </p:pic>
    </p:spTree>
    <p:extLst>
      <p:ext uri="{BB962C8B-B14F-4D97-AF65-F5344CB8AC3E}">
        <p14:creationId xmlns:p14="http://schemas.microsoft.com/office/powerpoint/2010/main" val="2017499143"/>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9"/>
          <p:cNvSpPr txBox="1">
            <a:spLocks noGrp="1"/>
          </p:cNvSpPr>
          <p:nvPr>
            <p:ph type="title"/>
          </p:nvPr>
        </p:nvSpPr>
        <p:spPr>
          <a:xfrm>
            <a:off x="5032007" y="2087433"/>
            <a:ext cx="3405000" cy="14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Consulting proposal</a:t>
            </a:r>
            <a:endParaRPr/>
          </a:p>
        </p:txBody>
      </p:sp>
      <p:sp>
        <p:nvSpPr>
          <p:cNvPr id="736" name="Google Shape;736;p59"/>
          <p:cNvSpPr txBox="1">
            <a:spLocks noGrp="1"/>
          </p:cNvSpPr>
          <p:nvPr>
            <p:ph type="title" idx="2"/>
          </p:nvPr>
        </p:nvSpPr>
        <p:spPr>
          <a:xfrm>
            <a:off x="5032000" y="902513"/>
            <a:ext cx="1738200" cy="11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37" name="Google Shape;737;p59"/>
          <p:cNvSpPr txBox="1">
            <a:spLocks noGrp="1"/>
          </p:cNvSpPr>
          <p:nvPr>
            <p:ph type="subTitle" idx="1"/>
          </p:nvPr>
        </p:nvSpPr>
        <p:spPr>
          <a:xfrm>
            <a:off x="5032007" y="3641895"/>
            <a:ext cx="2701200" cy="59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You can enter a subtitle here if you need it</a:t>
            </a:r>
            <a:endParaRPr/>
          </a:p>
        </p:txBody>
      </p:sp>
      <p:pic>
        <p:nvPicPr>
          <p:cNvPr id="738" name="Google Shape;738;p59"/>
          <p:cNvPicPr preferRelativeResize="0">
            <a:picLocks noGrp="1"/>
          </p:cNvPicPr>
          <p:nvPr>
            <p:ph type="pic" idx="3"/>
          </p:nvPr>
        </p:nvPicPr>
        <p:blipFill rotWithShape="1">
          <a:blip r:embed="rId3">
            <a:alphaModFix/>
          </a:blip>
          <a:srcRect l="14609" t="5838" r="9729"/>
          <a:stretch/>
        </p:blipFill>
        <p:spPr>
          <a:xfrm>
            <a:off x="-1492843" y="-102600"/>
            <a:ext cx="6443400" cy="5348700"/>
          </a:xfrm>
          <a:prstGeom prst="parallelogram">
            <a:avLst>
              <a:gd name="adj" fmla="val 25000"/>
            </a:avLst>
          </a:prstGeom>
        </p:spPr>
      </p:pic>
      <p:sp>
        <p:nvSpPr>
          <p:cNvPr id="739" name="Google Shape;739;p59"/>
          <p:cNvSpPr/>
          <p:nvPr/>
        </p:nvSpPr>
        <p:spPr>
          <a:xfrm rot="10800000" flipH="1">
            <a:off x="-38737" y="4402672"/>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rot="10800000">
            <a:off x="-222899" y="68701"/>
            <a:ext cx="9382824" cy="42704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1"/>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Consulting proposal</a:t>
            </a:r>
            <a:endParaRPr dirty="0"/>
          </a:p>
        </p:txBody>
      </p:sp>
      <p:sp>
        <p:nvSpPr>
          <p:cNvPr id="746" name="Google Shape;746;p60"/>
          <p:cNvSpPr txBox="1">
            <a:spLocks noGrp="1"/>
          </p:cNvSpPr>
          <p:nvPr>
            <p:ph type="subTitle" idx="1"/>
          </p:nvPr>
        </p:nvSpPr>
        <p:spPr>
          <a:xfrm>
            <a:off x="714675" y="1272683"/>
            <a:ext cx="22911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Services</a:t>
            </a:r>
            <a:endParaRPr dirty="0"/>
          </a:p>
        </p:txBody>
      </p:sp>
      <p:sp>
        <p:nvSpPr>
          <p:cNvPr id="747" name="Google Shape;747;p60"/>
          <p:cNvSpPr txBox="1">
            <a:spLocks noGrp="1"/>
          </p:cNvSpPr>
          <p:nvPr>
            <p:ph type="subTitle" idx="2"/>
          </p:nvPr>
        </p:nvSpPr>
        <p:spPr>
          <a:xfrm>
            <a:off x="714672" y="1570754"/>
            <a:ext cx="6789212" cy="699939"/>
          </a:xfrm>
          <a:prstGeom prst="rect">
            <a:avLst/>
          </a:prstGeom>
        </p:spPr>
        <p:txBody>
          <a:bodyPr spcFirstLastPara="1" wrap="square" lIns="91425" tIns="91425" rIns="91425" bIns="91425" anchor="t" anchorCtr="0">
            <a:noAutofit/>
          </a:bodyPr>
          <a:lstStyle/>
          <a:p>
            <a:pPr marL="0" lvl="0" indent="0" algn="justLow" rtl="0">
              <a:spcBef>
                <a:spcPts val="0"/>
              </a:spcBef>
              <a:spcAft>
                <a:spcPts val="0"/>
              </a:spcAft>
              <a:buNone/>
            </a:pPr>
            <a:r>
              <a:rPr lang="en-US" dirty="0">
                <a:latin typeface="+mj-lt"/>
              </a:rPr>
              <a:t>We provide consulting services for Odoo CRM implementation in the automotive sector, including needs assessment, customization, training, and ongoing support.</a:t>
            </a:r>
            <a:endParaRPr dirty="0">
              <a:latin typeface="+mj-lt"/>
            </a:endParaRPr>
          </a:p>
        </p:txBody>
      </p:sp>
      <p:sp>
        <p:nvSpPr>
          <p:cNvPr id="748" name="Google Shape;748;p60"/>
          <p:cNvSpPr txBox="1">
            <a:spLocks noGrp="1"/>
          </p:cNvSpPr>
          <p:nvPr>
            <p:ph type="subTitle" idx="3"/>
          </p:nvPr>
        </p:nvSpPr>
        <p:spPr>
          <a:xfrm>
            <a:off x="714673" y="2258314"/>
            <a:ext cx="22911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Expenses</a:t>
            </a:r>
            <a:endParaRPr dirty="0"/>
          </a:p>
        </p:txBody>
      </p:sp>
      <p:sp>
        <p:nvSpPr>
          <p:cNvPr id="749" name="Google Shape;749;p60"/>
          <p:cNvSpPr txBox="1">
            <a:spLocks noGrp="1"/>
          </p:cNvSpPr>
          <p:nvPr>
            <p:ph type="subTitle" idx="4"/>
          </p:nvPr>
        </p:nvSpPr>
        <p:spPr>
          <a:xfrm>
            <a:off x="714672" y="2516465"/>
            <a:ext cx="7514926" cy="7780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j-lt"/>
              </a:rPr>
              <a:t>The estimated expenses for the Odoo CRM implementation project include software licensing fees, customization costs, training sessions, and ongoing support services, ensuring a comprehensive and effective deployment.</a:t>
            </a:r>
            <a:endParaRPr dirty="0">
              <a:latin typeface="+mj-lt"/>
            </a:endParaRPr>
          </a:p>
        </p:txBody>
      </p:sp>
      <p:sp>
        <p:nvSpPr>
          <p:cNvPr id="12" name="Google Shape;748;p60">
            <a:extLst>
              <a:ext uri="{FF2B5EF4-FFF2-40B4-BE49-F238E27FC236}">
                <a16:creationId xmlns:a16="http://schemas.microsoft.com/office/drawing/2014/main" id="{DC8CC433-C13C-96D0-0315-18D4EFCD27E1}"/>
              </a:ext>
            </a:extLst>
          </p:cNvPr>
          <p:cNvSpPr txBox="1">
            <a:spLocks/>
          </p:cNvSpPr>
          <p:nvPr/>
        </p:nvSpPr>
        <p:spPr>
          <a:xfrm>
            <a:off x="714672" y="3417303"/>
            <a:ext cx="2369613" cy="41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mbay"/>
              <a:buNone/>
              <a:defRPr sz="2200" b="1" i="0" u="none" strike="noStrike" cap="none">
                <a:solidFill>
                  <a:schemeClr val="lt2"/>
                </a:solidFill>
                <a:latin typeface="Cambay"/>
                <a:ea typeface="Cambay"/>
                <a:cs typeface="Cambay"/>
                <a:sym typeface="Cambay"/>
              </a:defRPr>
            </a:lvl1pPr>
            <a:lvl2pPr marL="914400" marR="0" lvl="1"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US"/>
              <a:t>Training</a:t>
            </a:r>
            <a:endParaRPr lang="en-US" dirty="0"/>
          </a:p>
        </p:txBody>
      </p:sp>
      <p:sp>
        <p:nvSpPr>
          <p:cNvPr id="15" name="Google Shape;749;p60">
            <a:extLst>
              <a:ext uri="{FF2B5EF4-FFF2-40B4-BE49-F238E27FC236}">
                <a16:creationId xmlns:a16="http://schemas.microsoft.com/office/drawing/2014/main" id="{59769F5F-9012-0DDB-B41A-FF39769BC46F}"/>
              </a:ext>
            </a:extLst>
          </p:cNvPr>
          <p:cNvSpPr txBox="1">
            <a:spLocks/>
          </p:cNvSpPr>
          <p:nvPr/>
        </p:nvSpPr>
        <p:spPr>
          <a:xfrm>
            <a:off x="714672" y="3676336"/>
            <a:ext cx="7514926" cy="778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latin typeface="+mj-lt"/>
              </a:rPr>
              <a:t>We will provide comprehensive training sessions for staff to ensure effective use of the Odoo CRM system, covering system navigation, feature utilization, and best practices for managing customer relationships.</a:t>
            </a: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73"/>
          <p:cNvSpPr txBox="1">
            <a:spLocks noGrp="1"/>
          </p:cNvSpPr>
          <p:nvPr>
            <p:ph type="title"/>
          </p:nvPr>
        </p:nvSpPr>
        <p:spPr>
          <a:xfrm>
            <a:off x="2251275" y="800016"/>
            <a:ext cx="6178200" cy="82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Implementing changes</a:t>
            </a:r>
            <a:endParaRPr/>
          </a:p>
        </p:txBody>
      </p:sp>
      <p:sp>
        <p:nvSpPr>
          <p:cNvPr id="1018" name="Google Shape;1018;p73"/>
          <p:cNvSpPr txBox="1">
            <a:spLocks noGrp="1"/>
          </p:cNvSpPr>
          <p:nvPr>
            <p:ph type="title" idx="2"/>
          </p:nvPr>
        </p:nvSpPr>
        <p:spPr>
          <a:xfrm>
            <a:off x="714675" y="800016"/>
            <a:ext cx="1460400" cy="129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3</a:t>
            </a:r>
            <a:endParaRPr dirty="0"/>
          </a:p>
        </p:txBody>
      </p:sp>
      <p:pic>
        <p:nvPicPr>
          <p:cNvPr id="1020" name="Google Shape;1020;p73"/>
          <p:cNvPicPr preferRelativeResize="0">
            <a:picLocks noGrp="1"/>
          </p:cNvPicPr>
          <p:nvPr>
            <p:ph type="pic" idx="3"/>
          </p:nvPr>
        </p:nvPicPr>
        <p:blipFill rotWithShape="1">
          <a:blip r:embed="rId3">
            <a:alphaModFix/>
          </a:blip>
          <a:srcRect l="18235" t="29265" r="29274" b="35564"/>
          <a:stretch/>
        </p:blipFill>
        <p:spPr>
          <a:xfrm>
            <a:off x="-354350" y="2408475"/>
            <a:ext cx="6443400" cy="2877300"/>
          </a:xfrm>
          <a:prstGeom prst="parallelogram">
            <a:avLst>
              <a:gd name="adj" fmla="val 25000"/>
            </a:avLst>
          </a:prstGeom>
        </p:spPr>
      </p:pic>
      <p:sp>
        <p:nvSpPr>
          <p:cNvPr id="1021" name="Google Shape;1021;p73"/>
          <p:cNvSpPr/>
          <p:nvPr/>
        </p:nvSpPr>
        <p:spPr>
          <a:xfrm>
            <a:off x="-1104621" y="4288411"/>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73"/>
          <p:cNvGrpSpPr/>
          <p:nvPr/>
        </p:nvGrpSpPr>
        <p:grpSpPr>
          <a:xfrm>
            <a:off x="5269750" y="2924764"/>
            <a:ext cx="6458968" cy="693686"/>
            <a:chOff x="5269750" y="2924764"/>
            <a:chExt cx="6458968" cy="693686"/>
          </a:xfrm>
        </p:grpSpPr>
        <p:sp>
          <p:nvSpPr>
            <p:cNvPr id="1023" name="Google Shape;1023;p73"/>
            <p:cNvSpPr/>
            <p:nvPr/>
          </p:nvSpPr>
          <p:spPr>
            <a:xfrm>
              <a:off x="5799991" y="292476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5269750" y="294175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Models logged into the project</a:t>
            </a:r>
            <a:endParaRPr sz="1800" dirty="0"/>
          </a:p>
        </p:txBody>
      </p:sp>
      <p:pic>
        <p:nvPicPr>
          <p:cNvPr id="6" name="Picture 5" descr="A screenshot of a computer&#10;&#10;Description automatically generated">
            <a:extLst>
              <a:ext uri="{FF2B5EF4-FFF2-40B4-BE49-F238E27FC236}">
                <a16:creationId xmlns:a16="http://schemas.microsoft.com/office/drawing/2014/main" id="{80266075-DC1B-88E4-C156-EE4CCA16CD10}"/>
              </a:ext>
            </a:extLst>
          </p:cNvPr>
          <p:cNvPicPr>
            <a:picLocks noChangeAspect="1"/>
          </p:cNvPicPr>
          <p:nvPr/>
        </p:nvPicPr>
        <p:blipFill>
          <a:blip r:embed="rId3"/>
          <a:stretch>
            <a:fillRect/>
          </a:stretch>
        </p:blipFill>
        <p:spPr>
          <a:xfrm>
            <a:off x="0" y="943428"/>
            <a:ext cx="9144000" cy="3914321"/>
          </a:xfrm>
          <a:prstGeom prst="rect">
            <a:avLst/>
          </a:prstGeom>
        </p:spPr>
      </p:pic>
    </p:spTree>
    <p:extLst>
      <p:ext uri="{BB962C8B-B14F-4D97-AF65-F5344CB8AC3E}">
        <p14:creationId xmlns:p14="http://schemas.microsoft.com/office/powerpoint/2010/main" val="1151823641"/>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The stages of the sales process for all customers until the sale process is completed</a:t>
            </a:r>
            <a:endParaRPr sz="1800" dirty="0"/>
          </a:p>
        </p:txBody>
      </p:sp>
      <p:pic>
        <p:nvPicPr>
          <p:cNvPr id="3" name="Picture 2" descr="A screenshot of a computer&#10;&#10;Description automatically generated">
            <a:extLst>
              <a:ext uri="{FF2B5EF4-FFF2-40B4-BE49-F238E27FC236}">
                <a16:creationId xmlns:a16="http://schemas.microsoft.com/office/drawing/2014/main" id="{6844448F-2A6E-030E-E132-0B6085DD04DB}"/>
              </a:ext>
            </a:extLst>
          </p:cNvPr>
          <p:cNvPicPr>
            <a:picLocks noChangeAspect="1"/>
          </p:cNvPicPr>
          <p:nvPr/>
        </p:nvPicPr>
        <p:blipFill>
          <a:blip r:embed="rId3"/>
          <a:stretch>
            <a:fillRect/>
          </a:stretch>
        </p:blipFill>
        <p:spPr>
          <a:xfrm>
            <a:off x="0" y="1117600"/>
            <a:ext cx="9144000" cy="3748722"/>
          </a:xfrm>
          <a:prstGeom prst="rect">
            <a:avLst/>
          </a:prstGeom>
        </p:spPr>
      </p:pic>
    </p:spTree>
    <p:extLst>
      <p:ext uri="{BB962C8B-B14F-4D97-AF65-F5344CB8AC3E}">
        <p14:creationId xmlns:p14="http://schemas.microsoft.com/office/powerpoint/2010/main" val="1188449651"/>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Here we create 2 teams every one of them as a team leader in the Cairo and Giza governorate</a:t>
            </a:r>
            <a:endParaRPr sz="1800" dirty="0"/>
          </a:p>
        </p:txBody>
      </p:sp>
      <p:pic>
        <p:nvPicPr>
          <p:cNvPr id="11" name="Picture 10" descr="A screenshot of a computer&#10;&#10;Description automatically generated">
            <a:extLst>
              <a:ext uri="{FF2B5EF4-FFF2-40B4-BE49-F238E27FC236}">
                <a16:creationId xmlns:a16="http://schemas.microsoft.com/office/drawing/2014/main" id="{1F6282C8-766B-2AD8-7B43-C819857F1DBA}"/>
              </a:ext>
            </a:extLst>
          </p:cNvPr>
          <p:cNvPicPr>
            <a:picLocks noChangeAspect="1"/>
          </p:cNvPicPr>
          <p:nvPr/>
        </p:nvPicPr>
        <p:blipFill>
          <a:blip r:embed="rId3"/>
          <a:stretch>
            <a:fillRect/>
          </a:stretch>
        </p:blipFill>
        <p:spPr>
          <a:xfrm>
            <a:off x="0" y="1221163"/>
            <a:ext cx="9143999" cy="3401113"/>
          </a:xfrm>
          <a:prstGeom prst="rect">
            <a:avLst/>
          </a:prstGeom>
        </p:spPr>
      </p:pic>
    </p:spTree>
    <p:extLst>
      <p:ext uri="{BB962C8B-B14F-4D97-AF65-F5344CB8AC3E}">
        <p14:creationId xmlns:p14="http://schemas.microsoft.com/office/powerpoint/2010/main" val="1366632369"/>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These are the products that are available on the website and customers can appreciate and order them from the website, as we saw at first.</a:t>
            </a:r>
            <a:endParaRPr sz="1800" dirty="0"/>
          </a:p>
        </p:txBody>
      </p:sp>
      <p:pic>
        <p:nvPicPr>
          <p:cNvPr id="3" name="Picture 2" descr="A screenshot of a computer&#10;&#10;Description automatically generated">
            <a:extLst>
              <a:ext uri="{FF2B5EF4-FFF2-40B4-BE49-F238E27FC236}">
                <a16:creationId xmlns:a16="http://schemas.microsoft.com/office/drawing/2014/main" id="{1D4DCBA9-B55D-AF6D-78CB-C82E744EF9C6}"/>
              </a:ext>
            </a:extLst>
          </p:cNvPr>
          <p:cNvPicPr>
            <a:picLocks noChangeAspect="1"/>
          </p:cNvPicPr>
          <p:nvPr/>
        </p:nvPicPr>
        <p:blipFill>
          <a:blip r:embed="rId3"/>
          <a:stretch>
            <a:fillRect/>
          </a:stretch>
        </p:blipFill>
        <p:spPr>
          <a:xfrm>
            <a:off x="1" y="1168401"/>
            <a:ext cx="4321932" cy="345387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15528DB-D2BF-6C4E-EBDF-A81F34AF346D}"/>
              </a:ext>
            </a:extLst>
          </p:cNvPr>
          <p:cNvPicPr>
            <a:picLocks noChangeAspect="1"/>
          </p:cNvPicPr>
          <p:nvPr/>
        </p:nvPicPr>
        <p:blipFill>
          <a:blip r:embed="rId4"/>
          <a:stretch>
            <a:fillRect/>
          </a:stretch>
        </p:blipFill>
        <p:spPr>
          <a:xfrm>
            <a:off x="4376058" y="1110344"/>
            <a:ext cx="4767941" cy="3511932"/>
          </a:xfrm>
          <a:prstGeom prst="rect">
            <a:avLst/>
          </a:prstGeom>
        </p:spPr>
      </p:pic>
    </p:spTree>
    <p:extLst>
      <p:ext uri="{BB962C8B-B14F-4D97-AF65-F5344CB8AC3E}">
        <p14:creationId xmlns:p14="http://schemas.microsoft.com/office/powerpoint/2010/main" val="2765643860"/>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Also in product classification</a:t>
            </a:r>
            <a:endParaRPr sz="1800" dirty="0"/>
          </a:p>
        </p:txBody>
      </p:sp>
      <p:pic>
        <p:nvPicPr>
          <p:cNvPr id="3" name="Picture 2" descr="A screenshot of a computer&#10;&#10;Description automatically generated">
            <a:extLst>
              <a:ext uri="{FF2B5EF4-FFF2-40B4-BE49-F238E27FC236}">
                <a16:creationId xmlns:a16="http://schemas.microsoft.com/office/drawing/2014/main" id="{F3443433-8486-C9CE-0CD0-CA83E7F2179B}"/>
              </a:ext>
            </a:extLst>
          </p:cNvPr>
          <p:cNvPicPr>
            <a:picLocks noChangeAspect="1"/>
          </p:cNvPicPr>
          <p:nvPr/>
        </p:nvPicPr>
        <p:blipFill>
          <a:blip r:embed="rId3"/>
          <a:stretch>
            <a:fillRect/>
          </a:stretch>
        </p:blipFill>
        <p:spPr>
          <a:xfrm>
            <a:off x="0" y="927620"/>
            <a:ext cx="4397829" cy="369465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343FEF2-BEFC-2125-A997-D54F9141CBB9}"/>
              </a:ext>
            </a:extLst>
          </p:cNvPr>
          <p:cNvPicPr>
            <a:picLocks noChangeAspect="1"/>
          </p:cNvPicPr>
          <p:nvPr/>
        </p:nvPicPr>
        <p:blipFill>
          <a:blip r:embed="rId4"/>
          <a:stretch>
            <a:fillRect/>
          </a:stretch>
        </p:blipFill>
        <p:spPr>
          <a:xfrm>
            <a:off x="4397829" y="892661"/>
            <a:ext cx="4622800" cy="3764574"/>
          </a:xfrm>
          <a:prstGeom prst="rect">
            <a:avLst/>
          </a:prstGeom>
        </p:spPr>
      </p:pic>
    </p:spTree>
    <p:extLst>
      <p:ext uri="{BB962C8B-B14F-4D97-AF65-F5344CB8AC3E}">
        <p14:creationId xmlns:p14="http://schemas.microsoft.com/office/powerpoint/2010/main" val="909842259"/>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activity type To facilitate communication with the customer and respond to problems as quickly as possible</a:t>
            </a:r>
            <a:endParaRPr sz="1800" dirty="0"/>
          </a:p>
        </p:txBody>
      </p:sp>
      <p:pic>
        <p:nvPicPr>
          <p:cNvPr id="3" name="Picture 2" descr="A screenshot of a computer&#10;&#10;Description automatically generated">
            <a:extLst>
              <a:ext uri="{FF2B5EF4-FFF2-40B4-BE49-F238E27FC236}">
                <a16:creationId xmlns:a16="http://schemas.microsoft.com/office/drawing/2014/main" id="{D74F625C-4DA7-2E71-C16F-0218820DC26A}"/>
              </a:ext>
            </a:extLst>
          </p:cNvPr>
          <p:cNvPicPr>
            <a:picLocks noChangeAspect="1"/>
          </p:cNvPicPr>
          <p:nvPr/>
        </p:nvPicPr>
        <p:blipFill>
          <a:blip r:embed="rId3"/>
          <a:stretch>
            <a:fillRect/>
          </a:stretch>
        </p:blipFill>
        <p:spPr>
          <a:xfrm>
            <a:off x="0" y="1117599"/>
            <a:ext cx="9144000" cy="3734435"/>
          </a:xfrm>
          <a:prstGeom prst="rect">
            <a:avLst/>
          </a:prstGeom>
        </p:spPr>
      </p:pic>
    </p:spTree>
    <p:extLst>
      <p:ext uri="{BB962C8B-B14F-4D97-AF65-F5344CB8AC3E}">
        <p14:creationId xmlns:p14="http://schemas.microsoft.com/office/powerpoint/2010/main" val="949671836"/>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n-US"/>
              </a:p>
            </p:txBody>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n-US"/>
              </a:p>
            </p:txBody>
          </p:sp>
        </p:grpSp>
      </p:grpSp>
      <p:sp>
        <p:nvSpPr>
          <p:cNvPr id="383" name="Google Shape;383;p38"/>
          <p:cNvSpPr txBox="1">
            <a:spLocks noGrp="1"/>
          </p:cNvSpPr>
          <p:nvPr>
            <p:ph type="ctrTitle"/>
          </p:nvPr>
        </p:nvSpPr>
        <p:spPr>
          <a:xfrm>
            <a:off x="714675" y="1230088"/>
            <a:ext cx="3898500" cy="2174751"/>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US" i="1" dirty="0"/>
              <a:t>Cars</a:t>
            </a:r>
            <a:br>
              <a:rPr lang="en-US" i="1" dirty="0"/>
            </a:br>
            <a:r>
              <a:rPr lang="en-US" i="1" dirty="0"/>
              <a:t>showroom</a:t>
            </a:r>
            <a:endParaRPr i="1" dirty="0"/>
          </a:p>
        </p:txBody>
      </p:sp>
      <p:sp>
        <p:nvSpPr>
          <p:cNvPr id="384" name="Google Shape;384;p38"/>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Here is where your presentation begins</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45200" y="1187487"/>
            <a:ext cx="5293500" cy="3299100"/>
          </a:xfrm>
          <a:prstGeom prst="parallelogram">
            <a:avLst>
              <a:gd name="adj" fmla="val 25000"/>
            </a:avLst>
          </a:prstGeom>
        </p:spPr>
      </p:pic>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6999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Reasons for the final result to improve and manage sales</a:t>
            </a:r>
            <a:endParaRPr sz="1800" dirty="0"/>
          </a:p>
        </p:txBody>
      </p:sp>
      <p:pic>
        <p:nvPicPr>
          <p:cNvPr id="4" name="Picture 3" descr="A screenshot of a computer&#10;&#10;Description automatically generated">
            <a:extLst>
              <a:ext uri="{FF2B5EF4-FFF2-40B4-BE49-F238E27FC236}">
                <a16:creationId xmlns:a16="http://schemas.microsoft.com/office/drawing/2014/main" id="{D152397F-AB97-8B42-C67E-60AB4F825E1E}"/>
              </a:ext>
            </a:extLst>
          </p:cNvPr>
          <p:cNvPicPr>
            <a:picLocks noChangeAspect="1"/>
          </p:cNvPicPr>
          <p:nvPr/>
        </p:nvPicPr>
        <p:blipFill>
          <a:blip r:embed="rId3"/>
          <a:stretch>
            <a:fillRect/>
          </a:stretch>
        </p:blipFill>
        <p:spPr>
          <a:xfrm>
            <a:off x="0" y="870856"/>
            <a:ext cx="9144000" cy="3964033"/>
          </a:xfrm>
          <a:prstGeom prst="rect">
            <a:avLst/>
          </a:prstGeom>
        </p:spPr>
      </p:pic>
    </p:spTree>
    <p:extLst>
      <p:ext uri="{BB962C8B-B14F-4D97-AF65-F5344CB8AC3E}">
        <p14:creationId xmlns:p14="http://schemas.microsoft.com/office/powerpoint/2010/main" val="4235191016"/>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14675" y="521224"/>
            <a:ext cx="7714800" cy="5746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In the end, it is about providing the service so that if there is something we can improve it</a:t>
            </a:r>
            <a:endParaRPr sz="1800" dirty="0"/>
          </a:p>
        </p:txBody>
      </p:sp>
      <p:pic>
        <p:nvPicPr>
          <p:cNvPr id="3" name="Picture 2" descr="A screenshot of a computer&#10;&#10;Description automatically generated">
            <a:extLst>
              <a:ext uri="{FF2B5EF4-FFF2-40B4-BE49-F238E27FC236}">
                <a16:creationId xmlns:a16="http://schemas.microsoft.com/office/drawing/2014/main" id="{112480DF-0032-994E-829E-AA25068DEDE4}"/>
              </a:ext>
            </a:extLst>
          </p:cNvPr>
          <p:cNvPicPr>
            <a:picLocks noChangeAspect="1"/>
          </p:cNvPicPr>
          <p:nvPr/>
        </p:nvPicPr>
        <p:blipFill>
          <a:blip r:embed="rId3"/>
          <a:stretch>
            <a:fillRect/>
          </a:stretch>
        </p:blipFill>
        <p:spPr>
          <a:xfrm>
            <a:off x="0" y="1095829"/>
            <a:ext cx="9144000" cy="3526447"/>
          </a:xfrm>
          <a:prstGeom prst="rect">
            <a:avLst/>
          </a:prstGeom>
        </p:spPr>
      </p:pic>
    </p:spTree>
    <p:extLst>
      <p:ext uri="{BB962C8B-B14F-4D97-AF65-F5344CB8AC3E}">
        <p14:creationId xmlns:p14="http://schemas.microsoft.com/office/powerpoint/2010/main" val="3722204495"/>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txBox="1">
            <a:spLocks noGrp="1"/>
          </p:cNvSpPr>
          <p:nvPr>
            <p:ph type="title"/>
          </p:nvPr>
        </p:nvSpPr>
        <p:spPr>
          <a:xfrm>
            <a:off x="615810" y="1940371"/>
            <a:ext cx="3523800" cy="10060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5400" i="1" dirty="0">
                <a:latin typeface="+mj-lt"/>
              </a:rPr>
              <a:t>Thanks</a:t>
            </a:r>
            <a:endParaRPr sz="5400" i="1" dirty="0">
              <a:latin typeface="+mj-lt"/>
            </a:endParaRPr>
          </a:p>
        </p:txBody>
      </p:sp>
      <p:pic>
        <p:nvPicPr>
          <p:cNvPr id="777" name="Google Shape;777;p62"/>
          <p:cNvPicPr preferRelativeResize="0">
            <a:picLocks noGrp="1"/>
          </p:cNvPicPr>
          <p:nvPr>
            <p:ph type="pic" idx="2"/>
          </p:nvPr>
        </p:nvPicPr>
        <p:blipFill rotWithShape="1">
          <a:blip r:embed="rId3">
            <a:alphaModFix/>
          </a:blip>
          <a:srcRect l="15969" t="5449" r="-20070" b="30444"/>
          <a:stretch/>
        </p:blipFill>
        <p:spPr>
          <a:xfrm>
            <a:off x="4139610" y="25"/>
            <a:ext cx="6199800" cy="5146500"/>
          </a:xfrm>
          <a:prstGeom prst="parallelogram">
            <a:avLst>
              <a:gd name="adj" fmla="val 25000"/>
            </a:avLst>
          </a:prstGeom>
        </p:spPr>
      </p:pic>
      <p:grpSp>
        <p:nvGrpSpPr>
          <p:cNvPr id="778" name="Google Shape;778;p62"/>
          <p:cNvGrpSpPr/>
          <p:nvPr/>
        </p:nvGrpSpPr>
        <p:grpSpPr>
          <a:xfrm>
            <a:off x="-594014" y="25"/>
            <a:ext cx="9941507" cy="5323195"/>
            <a:chOff x="-594014" y="25"/>
            <a:chExt cx="9941507" cy="5323195"/>
          </a:xfrm>
        </p:grpSpPr>
        <p:sp>
          <p:nvSpPr>
            <p:cNvPr id="779" name="Google Shape;779;p62"/>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rot="10800000">
              <a:off x="-16775" y="536277"/>
              <a:ext cx="9364267" cy="42619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2"/>
            <p:cNvGrpSpPr/>
            <p:nvPr/>
          </p:nvGrpSpPr>
          <p:grpSpPr>
            <a:xfrm>
              <a:off x="-594014" y="4598900"/>
              <a:ext cx="9024089" cy="724320"/>
              <a:chOff x="-594014" y="4598900"/>
              <a:chExt cx="9024089" cy="724320"/>
            </a:xfrm>
          </p:grpSpPr>
          <p:sp>
            <p:nvSpPr>
              <p:cNvPr id="782" name="Google Shape;782;p62"/>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txBody>
              <a:bodyPr/>
              <a:lstStyle/>
              <a:p>
                <a:endParaRPr lang="en-US"/>
              </a:p>
            </p:txBody>
          </p:sp>
          <p:sp>
            <p:nvSpPr>
              <p:cNvPr id="783" name="Google Shape;783;p62"/>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txBody>
              <a:bodyPr/>
              <a:lstStyle/>
              <a:p>
                <a:endParaRPr lang="en-US"/>
              </a:p>
            </p:txBody>
          </p:sp>
          <p:sp>
            <p:nvSpPr>
              <p:cNvPr id="784" name="Google Shape;784;p62"/>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txBody>
              <a:bodyPr/>
              <a:lstStyle/>
              <a:p>
                <a:endParaRPr lang="en-US"/>
              </a:p>
            </p:txBody>
          </p:sp>
          <p:sp>
            <p:nvSpPr>
              <p:cNvPr id="785" name="Google Shape;785;p62"/>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123371" y="544984"/>
            <a:ext cx="8429475"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300" dirty="0"/>
              <a:t>Table of contents</a:t>
            </a:r>
            <a:endParaRPr sz="3300" dirty="0"/>
          </a:p>
        </p:txBody>
      </p:sp>
      <p:sp>
        <p:nvSpPr>
          <p:cNvPr id="400" name="Google Shape;400;p40"/>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01" name="Google Shape;401;p40"/>
          <p:cNvSpPr txBox="1">
            <a:spLocks noGrp="1"/>
          </p:cNvSpPr>
          <p:nvPr>
            <p:ph type="subTitle" idx="1"/>
          </p:nvPr>
        </p:nvSpPr>
        <p:spPr>
          <a:xfrm>
            <a:off x="551543" y="1686901"/>
            <a:ext cx="3140700" cy="4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Project &amp; strategy</a:t>
            </a:r>
            <a:endParaRPr dirty="0"/>
          </a:p>
        </p:txBody>
      </p:sp>
      <p:sp>
        <p:nvSpPr>
          <p:cNvPr id="402" name="Google Shape;402;p40"/>
          <p:cNvSpPr txBox="1">
            <a:spLocks noGrp="1"/>
          </p:cNvSpPr>
          <p:nvPr>
            <p:ph type="subTitle" idx="3"/>
          </p:nvPr>
        </p:nvSpPr>
        <p:spPr>
          <a:xfrm>
            <a:off x="303232" y="2157961"/>
            <a:ext cx="3637322" cy="7739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latin typeface="+mj-lt"/>
              </a:rPr>
              <a:t>streamlining sales, improving customer relationship management, enhancing operational efficiency</a:t>
            </a:r>
            <a:endParaRPr dirty="0">
              <a:latin typeface="+mj-lt"/>
            </a:endParaRPr>
          </a:p>
        </p:txBody>
      </p:sp>
      <p:sp>
        <p:nvSpPr>
          <p:cNvPr id="403" name="Google Shape;403;p40"/>
          <p:cNvSpPr txBox="1">
            <a:spLocks noGrp="1"/>
          </p:cNvSpPr>
          <p:nvPr>
            <p:ph type="title" idx="4"/>
          </p:nvPr>
        </p:nvSpPr>
        <p:spPr>
          <a:xfrm>
            <a:off x="6007421" y="1084395"/>
            <a:ext cx="911100" cy="6502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04" name="Google Shape;404;p40"/>
          <p:cNvSpPr txBox="1">
            <a:spLocks noGrp="1"/>
          </p:cNvSpPr>
          <p:nvPr>
            <p:ph type="subTitle" idx="5"/>
          </p:nvPr>
        </p:nvSpPr>
        <p:spPr>
          <a:xfrm>
            <a:off x="4962383" y="1662078"/>
            <a:ext cx="3201904" cy="4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Consulting proposal</a:t>
            </a:r>
            <a:endParaRPr dirty="0"/>
          </a:p>
        </p:txBody>
      </p:sp>
      <p:sp>
        <p:nvSpPr>
          <p:cNvPr id="405" name="Google Shape;405;p40"/>
          <p:cNvSpPr txBox="1">
            <a:spLocks noGrp="1"/>
          </p:cNvSpPr>
          <p:nvPr>
            <p:ph type="subTitle" idx="6"/>
          </p:nvPr>
        </p:nvSpPr>
        <p:spPr>
          <a:xfrm>
            <a:off x="5406603" y="2157961"/>
            <a:ext cx="2499000" cy="7739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Needs assessment</a:t>
            </a:r>
          </a:p>
          <a:p>
            <a:pPr marL="0" lvl="0" indent="0" algn="ctr" rtl="0">
              <a:spcBef>
                <a:spcPts val="0"/>
              </a:spcBef>
              <a:spcAft>
                <a:spcPts val="0"/>
              </a:spcAft>
              <a:buClr>
                <a:schemeClr val="dk1"/>
              </a:buClr>
              <a:buSzPts val="1100"/>
              <a:buFont typeface="Arial"/>
              <a:buNone/>
            </a:pPr>
            <a:r>
              <a:rPr lang="en-US" dirty="0"/>
              <a:t>System customization</a:t>
            </a:r>
          </a:p>
          <a:p>
            <a:pPr marL="0" lvl="0" indent="0" algn="ctr" rtl="0">
              <a:spcBef>
                <a:spcPts val="0"/>
              </a:spcBef>
              <a:spcAft>
                <a:spcPts val="0"/>
              </a:spcAft>
              <a:buClr>
                <a:schemeClr val="dk1"/>
              </a:buClr>
              <a:buSzPts val="1100"/>
              <a:buFont typeface="Arial"/>
              <a:buNone/>
            </a:pPr>
            <a:r>
              <a:rPr lang="en-US" dirty="0"/>
              <a:t>Training and support</a:t>
            </a:r>
          </a:p>
        </p:txBody>
      </p:sp>
      <p:sp>
        <p:nvSpPr>
          <p:cNvPr id="409" name="Google Shape;409;p40"/>
          <p:cNvSpPr txBox="1">
            <a:spLocks noGrp="1"/>
          </p:cNvSpPr>
          <p:nvPr>
            <p:ph type="title" idx="13"/>
          </p:nvPr>
        </p:nvSpPr>
        <p:spPr>
          <a:xfrm>
            <a:off x="3909621" y="2417423"/>
            <a:ext cx="9111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10" name="Google Shape;410;p40"/>
          <p:cNvSpPr txBox="1">
            <a:spLocks noGrp="1"/>
          </p:cNvSpPr>
          <p:nvPr>
            <p:ph type="subTitle" idx="14"/>
          </p:nvPr>
        </p:nvSpPr>
        <p:spPr>
          <a:xfrm>
            <a:off x="2886999" y="3091109"/>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Implementing changes</a:t>
            </a:r>
          </a:p>
        </p:txBody>
      </p:sp>
      <p:sp>
        <p:nvSpPr>
          <p:cNvPr id="3" name="Google Shape;405;p40">
            <a:extLst>
              <a:ext uri="{FF2B5EF4-FFF2-40B4-BE49-F238E27FC236}">
                <a16:creationId xmlns:a16="http://schemas.microsoft.com/office/drawing/2014/main" id="{92074C2A-ECB6-BDEA-82E3-DB8F65089EFE}"/>
              </a:ext>
            </a:extLst>
          </p:cNvPr>
          <p:cNvSpPr txBox="1">
            <a:spLocks/>
          </p:cNvSpPr>
          <p:nvPr/>
        </p:nvSpPr>
        <p:spPr>
          <a:xfrm>
            <a:off x="206828" y="3481422"/>
            <a:ext cx="8730343" cy="7739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ctr">
              <a:buSzPts val="1100"/>
              <a:buFont typeface="Arial"/>
              <a:buNone/>
            </a:pPr>
            <a:r>
              <a:rPr lang="en-US" dirty="0"/>
              <a:t>We will customize the Odoo CRM to enhance user experience, streamline sales workflows, and integrate automated reporting, along with training for effective adoption.</a:t>
            </a: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42"/>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Project &amp; strategy</a:t>
            </a:r>
            <a:endParaRPr dirty="0"/>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5"/>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Strategic planning project plan</a:t>
            </a:r>
            <a:endParaRPr sz="3300" dirty="0"/>
          </a:p>
        </p:txBody>
      </p:sp>
      <p:sp>
        <p:nvSpPr>
          <p:cNvPr id="461" name="Google Shape;461;p45"/>
          <p:cNvSpPr txBox="1">
            <a:spLocks noGrp="1"/>
          </p:cNvSpPr>
          <p:nvPr>
            <p:ph type="subTitle" idx="1"/>
          </p:nvPr>
        </p:nvSpPr>
        <p:spPr>
          <a:xfrm>
            <a:off x="2125463" y="1463814"/>
            <a:ext cx="1270879" cy="5077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Mission </a:t>
            </a:r>
            <a:endParaRPr dirty="0"/>
          </a:p>
        </p:txBody>
      </p:sp>
      <p:sp>
        <p:nvSpPr>
          <p:cNvPr id="462" name="Google Shape;462;p45"/>
          <p:cNvSpPr txBox="1">
            <a:spLocks noGrp="1"/>
          </p:cNvSpPr>
          <p:nvPr>
            <p:ph type="subTitle" idx="2"/>
          </p:nvPr>
        </p:nvSpPr>
        <p:spPr>
          <a:xfrm>
            <a:off x="1372112" y="1971526"/>
            <a:ext cx="6668802" cy="981074"/>
          </a:xfrm>
          <a:prstGeom prst="rect">
            <a:avLst/>
          </a:prstGeom>
        </p:spPr>
        <p:txBody>
          <a:bodyPr spcFirstLastPara="1" wrap="square" lIns="91425" tIns="91425" rIns="91425" bIns="91425" anchor="t" anchorCtr="0">
            <a:noAutofit/>
          </a:bodyPr>
          <a:lstStyle/>
          <a:p>
            <a:pPr marL="0" lvl="0" indent="0" algn="justLow">
              <a:spcBef>
                <a:spcPts val="0"/>
              </a:spcBef>
              <a:spcAft>
                <a:spcPts val="1600"/>
              </a:spcAft>
              <a:buNone/>
            </a:pPr>
            <a:r>
              <a:rPr lang="en-US" dirty="0">
                <a:latin typeface="+mj-lt"/>
              </a:rPr>
              <a:t>Our mission is to implement a comprehensive CRM system in Odoo for the automotive sector enhancing customer relationships and streamlining sales processes to drive operational efficiency.</a:t>
            </a:r>
          </a:p>
        </p:txBody>
      </p:sp>
      <p:sp>
        <p:nvSpPr>
          <p:cNvPr id="463" name="Google Shape;463;p45"/>
          <p:cNvSpPr txBox="1">
            <a:spLocks noGrp="1"/>
          </p:cNvSpPr>
          <p:nvPr>
            <p:ph type="subTitle" idx="3"/>
          </p:nvPr>
        </p:nvSpPr>
        <p:spPr>
          <a:xfrm>
            <a:off x="2125463" y="3057345"/>
            <a:ext cx="1303346"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Vision</a:t>
            </a:r>
            <a:endParaRPr dirty="0"/>
          </a:p>
        </p:txBody>
      </p:sp>
      <p:grpSp>
        <p:nvGrpSpPr>
          <p:cNvPr id="469" name="Google Shape;469;p45"/>
          <p:cNvGrpSpPr/>
          <p:nvPr/>
        </p:nvGrpSpPr>
        <p:grpSpPr>
          <a:xfrm>
            <a:off x="1346288" y="1463814"/>
            <a:ext cx="518267" cy="427246"/>
            <a:chOff x="1190625" y="696425"/>
            <a:chExt cx="5219200" cy="4302575"/>
          </a:xfrm>
        </p:grpSpPr>
        <p:sp>
          <p:nvSpPr>
            <p:cNvPr id="470" name="Google Shape;470;p45"/>
            <p:cNvSpPr/>
            <p:nvPr/>
          </p:nvSpPr>
          <p:spPr>
            <a:xfrm>
              <a:off x="2678900" y="2858300"/>
              <a:ext cx="2242625" cy="458325"/>
            </a:xfrm>
            <a:custGeom>
              <a:avLst/>
              <a:gdLst/>
              <a:ahLst/>
              <a:cxnLst/>
              <a:rect l="l" t="t" r="r" b="b"/>
              <a:pathLst>
                <a:path w="89705" h="18333" extrusionOk="0">
                  <a:moveTo>
                    <a:pt x="0" y="1"/>
                  </a:moveTo>
                  <a:lnTo>
                    <a:pt x="10569" y="18333"/>
                  </a:lnTo>
                  <a:lnTo>
                    <a:pt x="79136" y="18333"/>
                  </a:lnTo>
                  <a:lnTo>
                    <a:pt x="89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5010400" y="2858300"/>
              <a:ext cx="1399425" cy="458325"/>
            </a:xfrm>
            <a:custGeom>
              <a:avLst/>
              <a:gdLst/>
              <a:ahLst/>
              <a:cxnLst/>
              <a:rect l="l" t="t" r="r" b="b"/>
              <a:pathLst>
                <a:path w="55977" h="18333" extrusionOk="0">
                  <a:moveTo>
                    <a:pt x="10569" y="1"/>
                  </a:moveTo>
                  <a:lnTo>
                    <a:pt x="0" y="18333"/>
                  </a:lnTo>
                  <a:lnTo>
                    <a:pt x="55976" y="18333"/>
                  </a:lnTo>
                  <a:lnTo>
                    <a:pt x="55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1255025" y="696425"/>
              <a:ext cx="5090375" cy="1856100"/>
            </a:xfrm>
            <a:custGeom>
              <a:avLst/>
              <a:gdLst/>
              <a:ahLst/>
              <a:cxnLst/>
              <a:rect l="l" t="t" r="r" b="b"/>
              <a:pathLst>
                <a:path w="203615" h="74244" extrusionOk="0">
                  <a:moveTo>
                    <a:pt x="60478" y="0"/>
                  </a:moveTo>
                  <a:cubicBezTo>
                    <a:pt x="49583" y="0"/>
                    <a:pt x="39438" y="5872"/>
                    <a:pt x="33991" y="15332"/>
                  </a:cubicBezTo>
                  <a:lnTo>
                    <a:pt x="1" y="74243"/>
                  </a:lnTo>
                  <a:lnTo>
                    <a:pt x="203614" y="74243"/>
                  </a:lnTo>
                  <a:lnTo>
                    <a:pt x="169624" y="15332"/>
                  </a:lnTo>
                  <a:cubicBezTo>
                    <a:pt x="164177" y="5872"/>
                    <a:pt x="154032" y="0"/>
                    <a:pt x="14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45"/>
            <p:cNvSpPr/>
            <p:nvPr/>
          </p:nvSpPr>
          <p:spPr>
            <a:xfrm>
              <a:off x="5034050" y="4234050"/>
              <a:ext cx="1375775" cy="764950"/>
            </a:xfrm>
            <a:custGeom>
              <a:avLst/>
              <a:gdLst/>
              <a:ahLst/>
              <a:cxnLst/>
              <a:rect l="l" t="t" r="r" b="b"/>
              <a:pathLst>
                <a:path w="55031" h="30598" extrusionOk="0">
                  <a:moveTo>
                    <a:pt x="0" y="0"/>
                  </a:moveTo>
                  <a:lnTo>
                    <a:pt x="0" y="30598"/>
                  </a:lnTo>
                  <a:lnTo>
                    <a:pt x="55030" y="30598"/>
                  </a:lnTo>
                  <a:lnTo>
                    <a:pt x="550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1190625" y="3622425"/>
              <a:ext cx="5219200" cy="305825"/>
            </a:xfrm>
            <a:custGeom>
              <a:avLst/>
              <a:gdLst/>
              <a:ahLst/>
              <a:cxnLst/>
              <a:rect l="l" t="t" r="r" b="b"/>
              <a:pathLst>
                <a:path w="208768" h="12233" extrusionOk="0">
                  <a:moveTo>
                    <a:pt x="0" y="0"/>
                  </a:moveTo>
                  <a:lnTo>
                    <a:pt x="0" y="12233"/>
                  </a:lnTo>
                  <a:lnTo>
                    <a:pt x="208767" y="12233"/>
                  </a:lnTo>
                  <a:lnTo>
                    <a:pt x="208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1190625" y="4234050"/>
              <a:ext cx="1376575" cy="764950"/>
            </a:xfrm>
            <a:custGeom>
              <a:avLst/>
              <a:gdLst/>
              <a:ahLst/>
              <a:cxnLst/>
              <a:rect l="l" t="t" r="r" b="b"/>
              <a:pathLst>
                <a:path w="55063" h="30598" extrusionOk="0">
                  <a:moveTo>
                    <a:pt x="0" y="0"/>
                  </a:moveTo>
                  <a:lnTo>
                    <a:pt x="0" y="30598"/>
                  </a:lnTo>
                  <a:lnTo>
                    <a:pt x="55062" y="30598"/>
                  </a:lnTo>
                  <a:lnTo>
                    <a:pt x="55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1190625" y="2858300"/>
              <a:ext cx="1399400" cy="458325"/>
            </a:xfrm>
            <a:custGeom>
              <a:avLst/>
              <a:gdLst/>
              <a:ahLst/>
              <a:cxnLst/>
              <a:rect l="l" t="t" r="r" b="b"/>
              <a:pathLst>
                <a:path w="55976" h="18333" extrusionOk="0">
                  <a:moveTo>
                    <a:pt x="0" y="1"/>
                  </a:moveTo>
                  <a:lnTo>
                    <a:pt x="0" y="18333"/>
                  </a:lnTo>
                  <a:lnTo>
                    <a:pt x="55976" y="18333"/>
                  </a:lnTo>
                  <a:lnTo>
                    <a:pt x="45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45"/>
          <p:cNvGrpSpPr/>
          <p:nvPr/>
        </p:nvGrpSpPr>
        <p:grpSpPr>
          <a:xfrm>
            <a:off x="1437465" y="2952600"/>
            <a:ext cx="365377" cy="518267"/>
            <a:chOff x="1960450" y="238125"/>
            <a:chExt cx="3679525" cy="5219200"/>
          </a:xfrm>
        </p:grpSpPr>
        <p:sp>
          <p:nvSpPr>
            <p:cNvPr id="490" name="Google Shape;490;p45"/>
            <p:cNvSpPr/>
            <p:nvPr/>
          </p:nvSpPr>
          <p:spPr>
            <a:xfrm>
              <a:off x="3647700" y="2309475"/>
              <a:ext cx="305850" cy="1076475"/>
            </a:xfrm>
            <a:custGeom>
              <a:avLst/>
              <a:gdLst/>
              <a:ahLst/>
              <a:cxnLst/>
              <a:rect l="l" t="t" r="r" b="b"/>
              <a:pathLst>
                <a:path w="12234" h="43059" extrusionOk="0">
                  <a:moveTo>
                    <a:pt x="1" y="0"/>
                  </a:moveTo>
                  <a:lnTo>
                    <a:pt x="1" y="43059"/>
                  </a:lnTo>
                  <a:lnTo>
                    <a:pt x="12233" y="43059"/>
                  </a:lnTo>
                  <a:lnTo>
                    <a:pt x="12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a:off x="5181650" y="238125"/>
              <a:ext cx="458325" cy="5219200"/>
            </a:xfrm>
            <a:custGeom>
              <a:avLst/>
              <a:gdLst/>
              <a:ahLst/>
              <a:cxnLst/>
              <a:rect l="l" t="t" r="r" b="b"/>
              <a:pathLst>
                <a:path w="18333" h="208768" extrusionOk="0">
                  <a:moveTo>
                    <a:pt x="1" y="0"/>
                  </a:moveTo>
                  <a:lnTo>
                    <a:pt x="1" y="208767"/>
                  </a:lnTo>
                  <a:lnTo>
                    <a:pt x="18333" y="208767"/>
                  </a:lnTo>
                  <a:lnTo>
                    <a:pt x="18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a:off x="3647700" y="4303375"/>
              <a:ext cx="305850" cy="1153950"/>
            </a:xfrm>
            <a:custGeom>
              <a:avLst/>
              <a:gdLst/>
              <a:ahLst/>
              <a:cxnLst/>
              <a:rect l="l" t="t" r="r" b="b"/>
              <a:pathLst>
                <a:path w="12234" h="46158" extrusionOk="0">
                  <a:moveTo>
                    <a:pt x="1" y="0"/>
                  </a:moveTo>
                  <a:lnTo>
                    <a:pt x="1" y="46157"/>
                  </a:lnTo>
                  <a:lnTo>
                    <a:pt x="12233" y="46157"/>
                  </a:lnTo>
                  <a:lnTo>
                    <a:pt x="12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3647700" y="238125"/>
              <a:ext cx="305850" cy="1153950"/>
            </a:xfrm>
            <a:custGeom>
              <a:avLst/>
              <a:gdLst/>
              <a:ahLst/>
              <a:cxnLst/>
              <a:rect l="l" t="t" r="r" b="b"/>
              <a:pathLst>
                <a:path w="12234" h="46158" extrusionOk="0">
                  <a:moveTo>
                    <a:pt x="1" y="0"/>
                  </a:moveTo>
                  <a:lnTo>
                    <a:pt x="1" y="46157"/>
                  </a:lnTo>
                  <a:lnTo>
                    <a:pt x="12233" y="46157"/>
                  </a:lnTo>
                  <a:lnTo>
                    <a:pt x="12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2724550" y="238125"/>
              <a:ext cx="2151325" cy="5219200"/>
            </a:xfrm>
            <a:custGeom>
              <a:avLst/>
              <a:gdLst/>
              <a:ahLst/>
              <a:cxnLst/>
              <a:rect l="l" t="t" r="r" b="b"/>
              <a:pathLst>
                <a:path w="86053" h="208768" extrusionOk="0">
                  <a:moveTo>
                    <a:pt x="61392" y="70622"/>
                  </a:moveTo>
                  <a:lnTo>
                    <a:pt x="61392" y="138145"/>
                  </a:lnTo>
                  <a:lnTo>
                    <a:pt x="24694" y="138145"/>
                  </a:lnTo>
                  <a:lnTo>
                    <a:pt x="24694" y="70622"/>
                  </a:lnTo>
                  <a:close/>
                  <a:moveTo>
                    <a:pt x="1" y="0"/>
                  </a:moveTo>
                  <a:lnTo>
                    <a:pt x="1" y="208767"/>
                  </a:lnTo>
                  <a:lnTo>
                    <a:pt x="24694" y="208767"/>
                  </a:lnTo>
                  <a:lnTo>
                    <a:pt x="24694" y="150378"/>
                  </a:lnTo>
                  <a:lnTo>
                    <a:pt x="61392" y="150378"/>
                  </a:lnTo>
                  <a:lnTo>
                    <a:pt x="61392" y="208767"/>
                  </a:lnTo>
                  <a:lnTo>
                    <a:pt x="86052" y="208767"/>
                  </a:lnTo>
                  <a:lnTo>
                    <a:pt x="86052" y="0"/>
                  </a:lnTo>
                  <a:lnTo>
                    <a:pt x="61392" y="0"/>
                  </a:lnTo>
                  <a:lnTo>
                    <a:pt x="61392" y="58390"/>
                  </a:lnTo>
                  <a:lnTo>
                    <a:pt x="24694" y="58390"/>
                  </a:lnTo>
                  <a:lnTo>
                    <a:pt x="24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1960450" y="238125"/>
              <a:ext cx="458325" cy="5219200"/>
            </a:xfrm>
            <a:custGeom>
              <a:avLst/>
              <a:gdLst/>
              <a:ahLst/>
              <a:cxnLst/>
              <a:rect l="l" t="t" r="r" b="b"/>
              <a:pathLst>
                <a:path w="18333" h="208768" extrusionOk="0">
                  <a:moveTo>
                    <a:pt x="0" y="0"/>
                  </a:moveTo>
                  <a:lnTo>
                    <a:pt x="0" y="208767"/>
                  </a:lnTo>
                  <a:lnTo>
                    <a:pt x="18333" y="208767"/>
                  </a:lnTo>
                  <a:lnTo>
                    <a:pt x="18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63;p45">
            <a:extLst>
              <a:ext uri="{FF2B5EF4-FFF2-40B4-BE49-F238E27FC236}">
                <a16:creationId xmlns:a16="http://schemas.microsoft.com/office/drawing/2014/main" id="{C3CA4A23-B418-EDC5-8141-DDDFAB18689E}"/>
              </a:ext>
            </a:extLst>
          </p:cNvPr>
          <p:cNvSpPr txBox="1">
            <a:spLocks/>
          </p:cNvSpPr>
          <p:nvPr/>
        </p:nvSpPr>
        <p:spPr>
          <a:xfrm>
            <a:off x="1513340" y="3479078"/>
            <a:ext cx="6767060" cy="87138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mbay"/>
              <a:buNone/>
              <a:defRPr sz="2200" b="1" i="0" u="none" strike="noStrike" cap="none">
                <a:solidFill>
                  <a:schemeClr val="lt2"/>
                </a:solidFill>
                <a:latin typeface="Cambay"/>
                <a:ea typeface="Cambay"/>
                <a:cs typeface="Cambay"/>
                <a:sym typeface="Cambay"/>
              </a:defRPr>
            </a:lvl1pPr>
            <a:lvl2pPr marL="914400" marR="0" lvl="1"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2pPr>
            <a:lvl3pPr marL="1371600" marR="0" lvl="2"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3pPr>
            <a:lvl4pPr marL="1828800" marR="0" lvl="3"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4pPr>
            <a:lvl5pPr marL="2286000" marR="0" lvl="4"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5pPr>
            <a:lvl6pPr marL="2743200" marR="0" lvl="5"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6pPr>
            <a:lvl7pPr marL="3200400" marR="0" lvl="6"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7pPr>
            <a:lvl8pPr marL="3657600" marR="0" lvl="7"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8pPr>
            <a:lvl9pPr marL="4114800" marR="0" lvl="8" indent="-317500" algn="l" rtl="0">
              <a:lnSpc>
                <a:spcPct val="100000"/>
              </a:lnSpc>
              <a:spcBef>
                <a:spcPts val="0"/>
              </a:spcBef>
              <a:spcAft>
                <a:spcPts val="0"/>
              </a:spcAft>
              <a:buClr>
                <a:schemeClr val="dk1"/>
              </a:buClr>
              <a:buSzPts val="1400"/>
              <a:buFont typeface="Cambay"/>
              <a:buNone/>
              <a:defRPr sz="1400" b="0" i="0" u="none" strike="noStrike" cap="none">
                <a:solidFill>
                  <a:schemeClr val="dk1"/>
                </a:solidFill>
                <a:latin typeface="Cambay"/>
                <a:ea typeface="Cambay"/>
                <a:cs typeface="Cambay"/>
                <a:sym typeface="Cambay"/>
              </a:defRPr>
            </a:lvl9pPr>
          </a:lstStyle>
          <a:p>
            <a:pPr marL="0" indent="0"/>
            <a:r>
              <a:rPr lang="en-US" sz="1400" b="0" dirty="0"/>
              <a:t>Our vision is to lead the automotive sector by utilizing advanced CRM solutions in Odoo to deliver exceptional customer experiences, strengthen relationships, and drive sustainable growth through enhanced operational efficiency.</a:t>
            </a: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Project &amp; </a:t>
            </a:r>
            <a:endParaRPr dirty="0"/>
          </a:p>
          <a:p>
            <a:pPr marL="0" lvl="0" indent="0" algn="r" rtl="0">
              <a:spcBef>
                <a:spcPts val="0"/>
              </a:spcBef>
              <a:spcAft>
                <a:spcPts val="0"/>
              </a:spcAft>
              <a:buClr>
                <a:schemeClr val="dk1"/>
              </a:buClr>
              <a:buSzPts val="1100"/>
              <a:buFont typeface="Arial"/>
              <a:buNone/>
            </a:pPr>
            <a:r>
              <a:rPr lang="en" dirty="0"/>
              <a:t>strategy definition</a:t>
            </a:r>
            <a:endParaRPr dirty="0"/>
          </a:p>
        </p:txBody>
      </p:sp>
      <p:sp>
        <p:nvSpPr>
          <p:cNvPr id="436" name="Google Shape;436;p43"/>
          <p:cNvSpPr txBox="1">
            <a:spLocks noGrp="1"/>
          </p:cNvSpPr>
          <p:nvPr>
            <p:ph type="subTitle" idx="1"/>
          </p:nvPr>
        </p:nvSpPr>
        <p:spPr>
          <a:xfrm>
            <a:off x="4684426" y="2727738"/>
            <a:ext cx="4287187" cy="1658100"/>
          </a:xfrm>
          <a:prstGeom prst="rect">
            <a:avLst/>
          </a:prstGeom>
        </p:spPr>
        <p:txBody>
          <a:bodyPr spcFirstLastPara="1" wrap="square" lIns="91425" tIns="91425" rIns="91425" bIns="91425" anchor="t" anchorCtr="0">
            <a:noAutofit/>
          </a:bodyPr>
          <a:lstStyle/>
          <a:p>
            <a:pPr marL="0" lvl="0" indent="0" algn="justLow" rtl="0">
              <a:spcBef>
                <a:spcPts val="0"/>
              </a:spcBef>
              <a:spcAft>
                <a:spcPts val="0"/>
              </a:spcAft>
              <a:buClr>
                <a:schemeClr val="dk1"/>
              </a:buClr>
              <a:buSzPts val="1100"/>
              <a:buFont typeface="Arial"/>
              <a:buNone/>
            </a:pPr>
            <a:r>
              <a:rPr lang="en-US" sz="1400" dirty="0">
                <a:latin typeface="+mj-lt"/>
              </a:rPr>
              <a:t>Our strategy for implementing the CRM system in Odoo for the automotive sector focuses on analyzing customer needs, customizing the system for automotive businesses, automating sales and after-sales processes, and providing training to ensure optimal usage, aiming to enhance customer satisfaction and improve operational efficiency.</a:t>
            </a:r>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Problem Statement</a:t>
            </a:r>
            <a:br>
              <a:rPr lang="en-US" sz="2800" dirty="0"/>
            </a:br>
            <a:endParaRPr sz="2800" dirty="0"/>
          </a:p>
        </p:txBody>
      </p:sp>
      <p:sp>
        <p:nvSpPr>
          <p:cNvPr id="554" name="Google Shape;554;p49"/>
          <p:cNvSpPr txBox="1">
            <a:spLocks noGrp="1"/>
          </p:cNvSpPr>
          <p:nvPr>
            <p:ph type="subTitle" idx="2"/>
          </p:nvPr>
        </p:nvSpPr>
        <p:spPr>
          <a:xfrm>
            <a:off x="279096" y="1026753"/>
            <a:ext cx="8248046" cy="1193933"/>
          </a:xfrm>
          <a:prstGeom prst="rect">
            <a:avLst/>
          </a:prstGeom>
        </p:spPr>
        <p:txBody>
          <a:bodyPr spcFirstLastPara="1" wrap="square" lIns="91425" tIns="91425" rIns="91425" bIns="91425" anchor="t" anchorCtr="0">
            <a:noAutofit/>
          </a:bodyPr>
          <a:lstStyle/>
          <a:p>
            <a:pPr marL="0" lvl="0" indent="0" algn="justLow" rtl="0">
              <a:spcBef>
                <a:spcPts val="0"/>
              </a:spcBef>
              <a:spcAft>
                <a:spcPts val="0"/>
              </a:spcAft>
              <a:buNone/>
            </a:pPr>
            <a:r>
              <a:rPr lang="en-US" dirty="0"/>
              <a:t>The car showroom is currently facing multiple operational challenges that hinder its ability to efficiently  manage sales, customer relationships, and inventory. These challenges have resulted in decreased sales  performance, poor customer engagement, and operational inefficiencies. The existing processes are  mostly manual or supported by outdated systems, leading to several key problems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4;p49">
            <a:extLst>
              <a:ext uri="{FF2B5EF4-FFF2-40B4-BE49-F238E27FC236}">
                <a16:creationId xmlns:a16="http://schemas.microsoft.com/office/drawing/2014/main" id="{94C12724-0D32-180C-1691-BA9E0EECC101}"/>
              </a:ext>
            </a:extLst>
          </p:cNvPr>
          <p:cNvSpPr txBox="1">
            <a:spLocks/>
          </p:cNvSpPr>
          <p:nvPr/>
        </p:nvSpPr>
        <p:spPr>
          <a:xfrm>
            <a:off x="181428" y="2307772"/>
            <a:ext cx="8345713" cy="587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Low"/>
            <a:r>
              <a:rPr lang="en-US" sz="2800" dirty="0"/>
              <a:t>     Proposed Solution</a:t>
            </a:r>
          </a:p>
          <a:p>
            <a:pPr marL="0" indent="0" algn="justLow"/>
            <a:r>
              <a:rPr lang="en-US" dirty="0"/>
              <a:t> </a:t>
            </a:r>
          </a:p>
        </p:txBody>
      </p:sp>
      <p:sp>
        <p:nvSpPr>
          <p:cNvPr id="7" name="Google Shape;554;p49">
            <a:extLst>
              <a:ext uri="{FF2B5EF4-FFF2-40B4-BE49-F238E27FC236}">
                <a16:creationId xmlns:a16="http://schemas.microsoft.com/office/drawing/2014/main" id="{37BC5F8B-CDB6-D8ED-4603-D6616DC64501}"/>
              </a:ext>
            </a:extLst>
          </p:cNvPr>
          <p:cNvSpPr txBox="1">
            <a:spLocks/>
          </p:cNvSpPr>
          <p:nvPr/>
        </p:nvSpPr>
        <p:spPr>
          <a:xfrm>
            <a:off x="279096" y="2895557"/>
            <a:ext cx="8248045" cy="1046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Low"/>
            <a:r>
              <a:rPr lang="en-US" dirty="0"/>
              <a:t>Technologies Used:</a:t>
            </a:r>
          </a:p>
          <a:p>
            <a:pPr marL="0" indent="0" algn="justLow"/>
            <a:r>
              <a:rPr lang="en-US" dirty="0"/>
              <a:t>involve a combination of Odoo's platform capabilities and various tools to ensure seamless integration Odoo Sales Module, Odoo CRM Module.</a:t>
            </a:r>
          </a:p>
        </p:txBody>
      </p:sp>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4"/>
          <p:cNvSpPr txBox="1">
            <a:spLocks noGrp="1"/>
          </p:cNvSpPr>
          <p:nvPr>
            <p:ph type="title"/>
          </p:nvPr>
        </p:nvSpPr>
        <p:spPr>
          <a:xfrm>
            <a:off x="188686" y="521225"/>
            <a:ext cx="8240789"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latin typeface="+mj-lt"/>
              </a:rPr>
              <a:t>To improve the quality of customer management work, we created a customer website for Odoo.</a:t>
            </a:r>
            <a:endParaRPr sz="1800" dirty="0">
              <a:latin typeface="+mj-lt"/>
            </a:endParaRPr>
          </a:p>
        </p:txBody>
      </p:sp>
      <p:sp>
        <p:nvSpPr>
          <p:cNvPr id="2" name="Google Shape;444;p44">
            <a:extLst>
              <a:ext uri="{FF2B5EF4-FFF2-40B4-BE49-F238E27FC236}">
                <a16:creationId xmlns:a16="http://schemas.microsoft.com/office/drawing/2014/main" id="{2C15EBE0-9200-0BFB-2B21-C1BF188DC555}"/>
              </a:ext>
            </a:extLst>
          </p:cNvPr>
          <p:cNvSpPr txBox="1">
            <a:spLocks/>
          </p:cNvSpPr>
          <p:nvPr/>
        </p:nvSpPr>
        <p:spPr>
          <a:xfrm>
            <a:off x="362858" y="1631567"/>
            <a:ext cx="3635828" cy="20986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1pPr>
            <a:lvl2pPr marR="0" lvl="1"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2pPr>
            <a:lvl3pPr marR="0" lvl="2"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3pPr>
            <a:lvl4pPr marR="0" lvl="3"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4pPr>
            <a:lvl5pPr marR="0" lvl="4"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5pPr>
            <a:lvl6pPr marR="0" lvl="5"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6pPr>
            <a:lvl7pPr marR="0" lvl="6"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7pPr>
            <a:lvl8pPr marR="0" lvl="7"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8pPr>
            <a:lvl9pPr marR="0" lvl="8" algn="l" rtl="0">
              <a:lnSpc>
                <a:spcPct val="100000"/>
              </a:lnSpc>
              <a:spcBef>
                <a:spcPts val="0"/>
              </a:spcBef>
              <a:spcAft>
                <a:spcPts val="0"/>
              </a:spcAft>
              <a:buClr>
                <a:schemeClr val="dk1"/>
              </a:buClr>
              <a:buSzPts val="3300"/>
              <a:buFont typeface="Cambay"/>
              <a:buNone/>
              <a:defRPr sz="3300" b="1" i="0" u="none" strike="noStrike" cap="none">
                <a:solidFill>
                  <a:schemeClr val="dk1"/>
                </a:solidFill>
                <a:latin typeface="Cambay"/>
                <a:ea typeface="Cambay"/>
                <a:cs typeface="Cambay"/>
                <a:sym typeface="Cambay"/>
              </a:defRPr>
            </a:lvl9pPr>
          </a:lstStyle>
          <a:p>
            <a:pPr algn="ctr">
              <a:buSzPts val="1100"/>
              <a:buFont typeface="Arial"/>
              <a:buNone/>
            </a:pPr>
            <a:endParaRPr lang="en-US" sz="1800" dirty="0">
              <a:latin typeface="+mj-lt"/>
            </a:endParaRPr>
          </a:p>
        </p:txBody>
      </p:sp>
      <p:pic>
        <p:nvPicPr>
          <p:cNvPr id="4" name="Picture 3" descr="A screenshot of a car">
            <a:extLst>
              <a:ext uri="{FF2B5EF4-FFF2-40B4-BE49-F238E27FC236}">
                <a16:creationId xmlns:a16="http://schemas.microsoft.com/office/drawing/2014/main" id="{F51C44C6-F0FA-723C-5D1B-75CEB2917CB5}"/>
              </a:ext>
            </a:extLst>
          </p:cNvPr>
          <p:cNvPicPr>
            <a:picLocks noChangeAspect="1"/>
          </p:cNvPicPr>
          <p:nvPr/>
        </p:nvPicPr>
        <p:blipFill>
          <a:blip r:embed="rId3"/>
          <a:stretch>
            <a:fillRect/>
          </a:stretch>
        </p:blipFill>
        <p:spPr>
          <a:xfrm>
            <a:off x="121710" y="1255460"/>
            <a:ext cx="3876976" cy="3366815"/>
          </a:xfrm>
          <a:prstGeom prst="rect">
            <a:avLst/>
          </a:prstGeom>
        </p:spPr>
      </p:pic>
      <p:pic>
        <p:nvPicPr>
          <p:cNvPr id="6" name="Picture 5" descr="A screenshot of a car">
            <a:extLst>
              <a:ext uri="{FF2B5EF4-FFF2-40B4-BE49-F238E27FC236}">
                <a16:creationId xmlns:a16="http://schemas.microsoft.com/office/drawing/2014/main" id="{EEE4003D-079F-C5CF-6A24-B501F64E1E7F}"/>
              </a:ext>
            </a:extLst>
          </p:cNvPr>
          <p:cNvPicPr>
            <a:picLocks noChangeAspect="1"/>
          </p:cNvPicPr>
          <p:nvPr/>
        </p:nvPicPr>
        <p:blipFill>
          <a:blip r:embed="rId4"/>
          <a:stretch>
            <a:fillRect/>
          </a:stretch>
        </p:blipFill>
        <p:spPr>
          <a:xfrm>
            <a:off x="4339773" y="1255461"/>
            <a:ext cx="4608320" cy="30597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website&#10;&#10;Description automatically generated">
            <a:extLst>
              <a:ext uri="{FF2B5EF4-FFF2-40B4-BE49-F238E27FC236}">
                <a16:creationId xmlns:a16="http://schemas.microsoft.com/office/drawing/2014/main" id="{6D79D661-BA96-4B4A-AA10-2584B0F58090}"/>
              </a:ext>
            </a:extLst>
          </p:cNvPr>
          <p:cNvPicPr>
            <a:picLocks noChangeAspect="1"/>
          </p:cNvPicPr>
          <p:nvPr/>
        </p:nvPicPr>
        <p:blipFill>
          <a:blip r:embed="rId2"/>
          <a:stretch>
            <a:fillRect/>
          </a:stretch>
        </p:blipFill>
        <p:spPr>
          <a:xfrm>
            <a:off x="-1" y="573312"/>
            <a:ext cx="4223657" cy="336005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BE4A518-B62D-B5F2-FB0C-CDB3A58E5A5B}"/>
              </a:ext>
            </a:extLst>
          </p:cNvPr>
          <p:cNvPicPr>
            <a:picLocks noChangeAspect="1"/>
          </p:cNvPicPr>
          <p:nvPr/>
        </p:nvPicPr>
        <p:blipFill>
          <a:blip r:embed="rId3"/>
          <a:stretch>
            <a:fillRect/>
          </a:stretch>
        </p:blipFill>
        <p:spPr>
          <a:xfrm>
            <a:off x="4368800" y="573312"/>
            <a:ext cx="4695371" cy="3222173"/>
          </a:xfrm>
          <a:prstGeom prst="rect">
            <a:avLst/>
          </a:prstGeom>
        </p:spPr>
      </p:pic>
    </p:spTree>
    <p:extLst>
      <p:ext uri="{BB962C8B-B14F-4D97-AF65-F5344CB8AC3E}">
        <p14:creationId xmlns:p14="http://schemas.microsoft.com/office/powerpoint/2010/main" val="2843010670"/>
      </p:ext>
    </p:extLst>
  </p:cSld>
  <p:clrMapOvr>
    <a:masterClrMapping/>
  </p:clrMapOvr>
  <mc:AlternateContent xmlns:mc="http://schemas.openxmlformats.org/markup-compatibility/2006">
    <mc:Choice xmlns:p14="http://schemas.microsoft.com/office/powerpoint/2010/main" Requires="p14">
      <p:transition spd="slow" p14:dur="3250">
        <p14:vortex dir="r"/>
      </p:transition>
    </mc:Choice>
    <mc:Fallback>
      <p:transition spd="slow">
        <p:fade/>
      </p:transition>
    </mc:Fallback>
  </mc:AlternateContent>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552</Words>
  <Application>Microsoft Office PowerPoint</Application>
  <PresentationFormat>On-screen Show (16:9)</PresentationFormat>
  <Paragraphs>59</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DM Sans</vt:lpstr>
      <vt:lpstr>Cambay</vt:lpstr>
      <vt:lpstr>Automotive Industry Consulting by Slidesgo</vt:lpstr>
      <vt:lpstr>Graduation project presentation  Presented by:</vt:lpstr>
      <vt:lpstr>Cars showroom</vt:lpstr>
      <vt:lpstr>Table of contents</vt:lpstr>
      <vt:lpstr>Project &amp; strategy</vt:lpstr>
      <vt:lpstr>Strategic planning project plan</vt:lpstr>
      <vt:lpstr>Project &amp;  strategy definition</vt:lpstr>
      <vt:lpstr>Problem Statement </vt:lpstr>
      <vt:lpstr>To improve the quality of customer management work, we created a customer website for Odoo.</vt:lpstr>
      <vt:lpstr>PowerPoint Presentation</vt:lpstr>
      <vt:lpstr>PowerPoint Presentation</vt:lpstr>
      <vt:lpstr>Consulting proposal</vt:lpstr>
      <vt:lpstr>Consulting proposal</vt:lpstr>
      <vt:lpstr>Implementing changes</vt:lpstr>
      <vt:lpstr>Models logged into the project</vt:lpstr>
      <vt:lpstr>The stages of the sales process for all customers until the sale process is completed</vt:lpstr>
      <vt:lpstr>Here we create 2 teams every one of them as a team leader in the Cairo and Giza governorate</vt:lpstr>
      <vt:lpstr>These are the products that are available on the website and customers can appreciate and order them from the website, as we saw at first.</vt:lpstr>
      <vt:lpstr>Also in product classification</vt:lpstr>
      <vt:lpstr>activity type To facilitate communication with the customer and respond to problems as quickly as possible</vt:lpstr>
      <vt:lpstr>Reasons for the final result to improve and manage sales</vt:lpstr>
      <vt:lpstr>In the end, it is about providing the service so that if there is something we can improve 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Hedaya</dc:creator>
  <cp:lastModifiedBy>AHMED MAHMOUD MOHAMED HEDAYA</cp:lastModifiedBy>
  <cp:revision>40</cp:revision>
  <dcterms:modified xsi:type="dcterms:W3CDTF">2024-10-16T21:32:12Z</dcterms:modified>
</cp:coreProperties>
</file>