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7" autoAdjust="0"/>
    <p:restoredTop sz="94660"/>
  </p:normalViewPr>
  <p:slideViewPr>
    <p:cSldViewPr snapToGrid="0">
      <p:cViewPr>
        <p:scale>
          <a:sx n="100" d="100"/>
          <a:sy n="100" d="100"/>
        </p:scale>
        <p:origin x="9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2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1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333CE3-D0CF-4967-909C-12588C263B3B}" type="datetimeFigureOut">
              <a:rPr lang="en-US" smtClean="0"/>
              <a:t>2024-04-03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37898D-BD47-4CA0-843A-28DADE98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C2E9-2302-947E-CD8A-3E0C7722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 Heater 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03707-9375-569C-BC57-39A042AC3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Made By:-</a:t>
            </a:r>
          </a:p>
          <a:p>
            <a:pPr algn="l"/>
            <a:r>
              <a:rPr lang="en-US" dirty="0"/>
              <a:t>1- Youssef Mohamed Ismail</a:t>
            </a:r>
          </a:p>
          <a:p>
            <a:pPr algn="l"/>
            <a:r>
              <a:rPr lang="en-US" dirty="0"/>
              <a:t>2- Mo'men </a:t>
            </a:r>
          </a:p>
          <a:p>
            <a:pPr algn="l"/>
            <a:r>
              <a:rPr lang="en-US" dirty="0"/>
              <a:t>3- Omar Azam</a:t>
            </a:r>
          </a:p>
        </p:txBody>
      </p:sp>
    </p:spTree>
    <p:extLst>
      <p:ext uri="{BB962C8B-B14F-4D97-AF65-F5344CB8AC3E}">
        <p14:creationId xmlns:p14="http://schemas.microsoft.com/office/powerpoint/2010/main" val="34622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C76DF5-A406-068F-DA12-48224F1F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07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CF3D1-C109-87D1-E0C4-D6BAE5CF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641"/>
            <a:ext cx="10018713" cy="39725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100" b="1" dirty="0" smtClean="0">
                <a:latin typeface="Bahnschrift" panose="020B0502040204020203" pitchFamily="34" charset="0"/>
              </a:rPr>
              <a:t>Temperature </a:t>
            </a:r>
            <a:r>
              <a:rPr lang="en-US" sz="1100" b="1" dirty="0">
                <a:latin typeface="Bahnschrift" panose="020B0502040204020203" pitchFamily="34" charset="0"/>
              </a:rPr>
              <a:t>Setting </a:t>
            </a:r>
            <a:endParaRPr lang="en-US" sz="1100" b="1" dirty="0" smtClean="0">
              <a:latin typeface="Bahnschrift" panose="020B0502040204020203" pitchFamily="34" charset="0"/>
            </a:endParaRP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The </a:t>
            </a:r>
            <a:r>
              <a:rPr lang="en-US" sz="1100" dirty="0">
                <a:latin typeface="Bahnschrift" panose="020B0502040204020203" pitchFamily="34" charset="0"/>
              </a:rPr>
              <a:t>“Up” or “Down” buttons are used to change the required water temperature (set temperature</a:t>
            </a:r>
            <a:r>
              <a:rPr lang="en-US" sz="1100" dirty="0" smtClean="0">
                <a:latin typeface="Bahnschrift" panose="020B0502040204020203" pitchFamily="34" charset="0"/>
              </a:rPr>
              <a:t>).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The </a:t>
            </a:r>
            <a:r>
              <a:rPr lang="en-US" sz="1100" dirty="0">
                <a:latin typeface="Bahnschrift" panose="020B0502040204020203" pitchFamily="34" charset="0"/>
              </a:rPr>
              <a:t>first “Up” or “Down” button press, </a:t>
            </a:r>
            <a:r>
              <a:rPr lang="en-US" sz="1100" dirty="0" smtClean="0">
                <a:latin typeface="Bahnschrift" panose="020B0502040204020203" pitchFamily="34" charset="0"/>
              </a:rPr>
              <a:t>enters the </a:t>
            </a:r>
            <a:r>
              <a:rPr lang="en-US" sz="1100" dirty="0">
                <a:latin typeface="Bahnschrift" panose="020B0502040204020203" pitchFamily="34" charset="0"/>
              </a:rPr>
              <a:t>temperature setting </a:t>
            </a:r>
            <a:r>
              <a:rPr lang="en-US" sz="1100" dirty="0" smtClean="0">
                <a:latin typeface="Bahnschrift" panose="020B0502040204020203" pitchFamily="34" charset="0"/>
              </a:rPr>
              <a:t>mode.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After </a:t>
            </a:r>
            <a:r>
              <a:rPr lang="en-US" sz="1100" dirty="0">
                <a:latin typeface="Bahnschrift" panose="020B0502040204020203" pitchFamily="34" charset="0"/>
              </a:rPr>
              <a:t>entering temperature setting mode, a single “Up” button press increase the set temperature by 5 </a:t>
            </a:r>
            <a:r>
              <a:rPr lang="en-US" sz="1100" dirty="0" smtClean="0">
                <a:latin typeface="Bahnschrift" panose="020B0502040204020203" pitchFamily="34" charset="0"/>
              </a:rPr>
              <a:t>degrees.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After </a:t>
            </a:r>
            <a:r>
              <a:rPr lang="en-US" sz="1100" dirty="0">
                <a:latin typeface="Bahnschrift" panose="020B0502040204020203" pitchFamily="34" charset="0"/>
              </a:rPr>
              <a:t>entering temperature setting mode, a single “Down” button press decrease the set temperature by 5 </a:t>
            </a:r>
            <a:r>
              <a:rPr lang="en-US" sz="1100" dirty="0" smtClean="0">
                <a:latin typeface="Bahnschrift" panose="020B0502040204020203" pitchFamily="34" charset="0"/>
              </a:rPr>
              <a:t>degrees.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The </a:t>
            </a:r>
            <a:r>
              <a:rPr lang="en-US" sz="1100" dirty="0">
                <a:latin typeface="Bahnschrift" panose="020B0502040204020203" pitchFamily="34" charset="0"/>
              </a:rPr>
              <a:t>minimum possible set temperature is 35 </a:t>
            </a:r>
            <a:r>
              <a:rPr lang="en-US" sz="1100" dirty="0" smtClean="0">
                <a:latin typeface="Bahnschrift" panose="020B0502040204020203" pitchFamily="34" charset="0"/>
              </a:rPr>
              <a:t>degrees.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The </a:t>
            </a:r>
            <a:r>
              <a:rPr lang="en-US" sz="1100" dirty="0">
                <a:latin typeface="Bahnschrift" panose="020B0502040204020203" pitchFamily="34" charset="0"/>
              </a:rPr>
              <a:t>maximum possible set temperature is 75 </a:t>
            </a:r>
            <a:r>
              <a:rPr lang="en-US" sz="1100" dirty="0" smtClean="0">
                <a:latin typeface="Bahnschrift" panose="020B0502040204020203" pitchFamily="34" charset="0"/>
              </a:rPr>
              <a:t>degrees.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The </a:t>
            </a:r>
            <a:r>
              <a:rPr lang="en-US" sz="1100" dirty="0">
                <a:latin typeface="Bahnschrift" panose="020B0502040204020203" pitchFamily="34" charset="0"/>
              </a:rPr>
              <a:t>“External E2PROM” should save the set temperature once set</a:t>
            </a:r>
            <a:r>
              <a:rPr lang="en-US" sz="1100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 </a:t>
            </a:r>
            <a:r>
              <a:rPr lang="en-US" sz="1100" dirty="0">
                <a:latin typeface="Bahnschrift" panose="020B0502040204020203" pitchFamily="34" charset="0"/>
              </a:rPr>
              <a:t>If the electric water heater is turned OFF then ON, the stored set temperature should be retrieved from the “External E2PROM</a:t>
            </a:r>
            <a:r>
              <a:rPr lang="en-US" sz="1100" dirty="0" smtClean="0">
                <a:latin typeface="Bahnschrift" panose="020B0502040204020203" pitchFamily="34" charset="0"/>
              </a:rPr>
              <a:t>”.</a:t>
            </a:r>
          </a:p>
          <a:p>
            <a:pPr lvl="1"/>
            <a:r>
              <a:rPr lang="en-US" sz="1100" dirty="0" smtClean="0">
                <a:latin typeface="Bahnschrift" panose="020B0502040204020203" pitchFamily="34" charset="0"/>
              </a:rPr>
              <a:t>The initial set </a:t>
            </a:r>
            <a:r>
              <a:rPr lang="en-US" sz="1100" dirty="0">
                <a:latin typeface="Bahnschrift" panose="020B0502040204020203" pitchFamily="34" charset="0"/>
              </a:rPr>
              <a:t>temperature is 60 degrees. </a:t>
            </a:r>
            <a:endParaRPr lang="en-US" sz="1100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 dirty="0" smtClean="0">
                <a:latin typeface="Bahnschrift" panose="020B0502040204020203" pitchFamily="34" charset="0"/>
              </a:rPr>
              <a:t>ON/OFF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Bahnschrift" panose="020B0502040204020203" pitchFamily="34" charset="0"/>
              </a:rPr>
              <a:t>If </a:t>
            </a:r>
            <a:r>
              <a:rPr lang="en-US" sz="1100" dirty="0">
                <a:latin typeface="Bahnschrift" panose="020B0502040204020203" pitchFamily="34" charset="0"/>
              </a:rPr>
              <a:t>power is connected to the </a:t>
            </a:r>
            <a:r>
              <a:rPr lang="en-US" sz="1100" dirty="0" smtClean="0">
                <a:latin typeface="Bahnschrift" panose="020B0502040204020203" pitchFamily="34" charset="0"/>
              </a:rPr>
              <a:t>heater ,The </a:t>
            </a:r>
            <a:r>
              <a:rPr lang="en-US" sz="1100" dirty="0">
                <a:latin typeface="Bahnschrift" panose="020B0502040204020203" pitchFamily="34" charset="0"/>
              </a:rPr>
              <a:t>electric water heater is in OFF </a:t>
            </a:r>
            <a:r>
              <a:rPr lang="en-US" sz="1100" dirty="0" smtClean="0">
                <a:latin typeface="Bahnschrift" panose="020B0502040204020203" pitchFamily="34" charset="0"/>
              </a:rPr>
              <a:t>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Bahnschrift" panose="020B0502040204020203" pitchFamily="34" charset="0"/>
              </a:rPr>
              <a:t>If </a:t>
            </a:r>
            <a:r>
              <a:rPr lang="en-US" sz="1100" dirty="0">
                <a:latin typeface="Bahnschrift" panose="020B0502040204020203" pitchFamily="34" charset="0"/>
              </a:rPr>
              <a:t>the “ON/OFF” button is released and the electric water heater is in OFF state, the electric water heater </a:t>
            </a:r>
            <a:r>
              <a:rPr lang="en-US" sz="1100" dirty="0" smtClean="0">
                <a:latin typeface="Bahnschrift" panose="020B0502040204020203" pitchFamily="34" charset="0"/>
              </a:rPr>
              <a:t>goes to </a:t>
            </a:r>
            <a:r>
              <a:rPr lang="en-US" sz="1100" dirty="0">
                <a:latin typeface="Bahnschrift" panose="020B0502040204020203" pitchFamily="34" charset="0"/>
              </a:rPr>
              <a:t>ON state</a:t>
            </a:r>
            <a:r>
              <a:rPr lang="en-US" sz="1100" dirty="0" smtClean="0">
                <a:latin typeface="Bahnschrift" panose="020B0502040204020203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Bahnschrift" panose="020B0502040204020203" pitchFamily="34" charset="0"/>
              </a:rPr>
              <a:t> </a:t>
            </a:r>
            <a:r>
              <a:rPr lang="en-US" sz="1100" dirty="0">
                <a:latin typeface="Bahnschrift" panose="020B0502040204020203" pitchFamily="34" charset="0"/>
              </a:rPr>
              <a:t>If the “ON/OFF” button is released and the electric water heater is in ON state, the electric water heater </a:t>
            </a:r>
            <a:r>
              <a:rPr lang="en-US" sz="1100" dirty="0" smtClean="0">
                <a:latin typeface="Bahnschrift" panose="020B0502040204020203" pitchFamily="34" charset="0"/>
              </a:rPr>
              <a:t>goes to </a:t>
            </a:r>
            <a:r>
              <a:rPr lang="en-US" sz="1100" dirty="0">
                <a:latin typeface="Bahnschrift" panose="020B0502040204020203" pitchFamily="34" charset="0"/>
              </a:rPr>
              <a:t>OFF </a:t>
            </a:r>
            <a:r>
              <a:rPr lang="en-US" sz="1100" dirty="0" smtClean="0">
                <a:latin typeface="Bahnschrift" panose="020B0502040204020203" pitchFamily="34" charset="0"/>
              </a:rPr>
              <a:t>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Bahnschrift" panose="020B0502040204020203" pitchFamily="34" charset="0"/>
              </a:rPr>
              <a:t>In </a:t>
            </a:r>
            <a:r>
              <a:rPr lang="en-US" sz="1100" dirty="0">
                <a:latin typeface="Bahnschrift" panose="020B0502040204020203" pitchFamily="34" charset="0"/>
              </a:rPr>
              <a:t>the OFF state, all display should be turned </a:t>
            </a:r>
            <a:r>
              <a:rPr lang="en-US" sz="1100" dirty="0" smtClean="0">
                <a:latin typeface="Bahnschrift" panose="020B0502040204020203" pitchFamily="34" charset="0"/>
              </a:rPr>
              <a:t>OFF.</a:t>
            </a:r>
          </a:p>
        </p:txBody>
      </p:sp>
    </p:spTree>
    <p:extLst>
      <p:ext uri="{BB962C8B-B14F-4D97-AF65-F5344CB8AC3E}">
        <p14:creationId xmlns:p14="http://schemas.microsoft.com/office/powerpoint/2010/main" val="403252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3C76DF5-A406-068F-DA12-48224F1F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07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Mechanism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36CF3D1-C109-87D1-E0C4-D6BAE5CF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641"/>
            <a:ext cx="10018713" cy="397256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Bahnschrift" panose="020B0502040204020203" pitchFamily="34" charset="0"/>
              </a:rPr>
              <a:t>Temperature Sensing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temperature sensor </a:t>
            </a:r>
            <a:r>
              <a:rPr lang="en-US" dirty="0" smtClean="0">
                <a:latin typeface="Bahnschrift" panose="020B0502040204020203" pitchFamily="34" charset="0"/>
              </a:rPr>
              <a:t>measures the water temperature.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water temperature </a:t>
            </a:r>
            <a:r>
              <a:rPr lang="en-US" dirty="0">
                <a:latin typeface="Bahnschrift" panose="020B0502040204020203" pitchFamily="34" charset="0"/>
              </a:rPr>
              <a:t>should increase, if the “Heating Element” is </a:t>
            </a:r>
            <a:r>
              <a:rPr lang="en-US" dirty="0" smtClean="0">
                <a:latin typeface="Bahnschrift" panose="020B0502040204020203" pitchFamily="34" charset="0"/>
              </a:rPr>
              <a:t>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water temperature </a:t>
            </a:r>
            <a:r>
              <a:rPr lang="en-US" dirty="0">
                <a:latin typeface="Bahnschrift" panose="020B0502040204020203" pitchFamily="34" charset="0"/>
              </a:rPr>
              <a:t>should decrease, if the “Cooling Element” is </a:t>
            </a:r>
            <a:r>
              <a:rPr lang="en-US" dirty="0" smtClean="0">
                <a:latin typeface="Bahnschrift" panose="020B0502040204020203" pitchFamily="34" charset="0"/>
              </a:rPr>
              <a:t>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Temperature </a:t>
            </a:r>
            <a:r>
              <a:rPr lang="en-US" dirty="0">
                <a:latin typeface="Bahnschrift" panose="020B0502040204020203" pitchFamily="34" charset="0"/>
              </a:rPr>
              <a:t>should be sensed once every 100 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decision to turn ON or OFF either the “Heating Element” or the “Cooling Element” based on the average of the last 10 </a:t>
            </a:r>
            <a:r>
              <a:rPr lang="en-US" dirty="0" smtClean="0">
                <a:latin typeface="Bahnschrift" panose="020B0502040204020203" pitchFamily="34" charset="0"/>
              </a:rPr>
              <a:t>temperature readings.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Bahnschrift" panose="020B0502040204020203" pitchFamily="34" charset="0"/>
              </a:rPr>
              <a:t>Heating/Cooling Elements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“Heating Element” should be turned ON, if the current </a:t>
            </a:r>
            <a:r>
              <a:rPr lang="en-US" dirty="0" smtClean="0">
                <a:latin typeface="Bahnschrift" panose="020B0502040204020203" pitchFamily="34" charset="0"/>
              </a:rPr>
              <a:t>water temperature </a:t>
            </a:r>
            <a:r>
              <a:rPr lang="en-US" dirty="0">
                <a:latin typeface="Bahnschrift" panose="020B0502040204020203" pitchFamily="34" charset="0"/>
              </a:rPr>
              <a:t>is less than the set temperature by 5 </a:t>
            </a:r>
            <a:r>
              <a:rPr lang="en-US" dirty="0" smtClean="0">
                <a:latin typeface="Bahnschrift" panose="020B0502040204020203" pitchFamily="34" charset="0"/>
              </a:rPr>
              <a:t>degrees.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“Cooling Element” should be turned OFF, if the current </a:t>
            </a:r>
            <a:r>
              <a:rPr lang="en-US" dirty="0" smtClean="0">
                <a:latin typeface="Bahnschrift" panose="020B0502040204020203" pitchFamily="34" charset="0"/>
              </a:rPr>
              <a:t>water temperature </a:t>
            </a:r>
            <a:r>
              <a:rPr lang="en-US" dirty="0">
                <a:latin typeface="Bahnschrift" panose="020B0502040204020203" pitchFamily="34" charset="0"/>
              </a:rPr>
              <a:t>is less than the set temperature by 5 </a:t>
            </a:r>
            <a:r>
              <a:rPr lang="en-US" dirty="0" smtClean="0">
                <a:latin typeface="Bahnschrift" panose="020B0502040204020203" pitchFamily="34" charset="0"/>
              </a:rPr>
              <a:t>degrees.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“Heating Element” should be turned OFF, if the current </a:t>
            </a:r>
            <a:r>
              <a:rPr lang="en-US" dirty="0" smtClean="0">
                <a:latin typeface="Bahnschrift" panose="020B0502040204020203" pitchFamily="34" charset="0"/>
              </a:rPr>
              <a:t>water temperature </a:t>
            </a:r>
            <a:r>
              <a:rPr lang="en-US" dirty="0">
                <a:latin typeface="Bahnschrift" panose="020B0502040204020203" pitchFamily="34" charset="0"/>
              </a:rPr>
              <a:t>is </a:t>
            </a:r>
            <a:r>
              <a:rPr lang="en-US" dirty="0" smtClean="0">
                <a:latin typeface="Bahnschrift" panose="020B0502040204020203" pitchFamily="34" charset="0"/>
              </a:rPr>
              <a:t>greater than </a:t>
            </a:r>
            <a:r>
              <a:rPr lang="en-US" dirty="0">
                <a:latin typeface="Bahnschrift" panose="020B0502040204020203" pitchFamily="34" charset="0"/>
              </a:rPr>
              <a:t>the set temperature by 5 </a:t>
            </a:r>
            <a:r>
              <a:rPr lang="en-US" dirty="0" smtClean="0">
                <a:latin typeface="Bahnschrift" panose="020B0502040204020203" pitchFamily="34" charset="0"/>
              </a:rPr>
              <a:t>degrees.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The </a:t>
            </a:r>
            <a:r>
              <a:rPr lang="en-US" dirty="0">
                <a:latin typeface="Bahnschrift" panose="020B0502040204020203" pitchFamily="34" charset="0"/>
              </a:rPr>
              <a:t>“Cooling Element” should be turned ON, if the current </a:t>
            </a:r>
            <a:r>
              <a:rPr lang="en-US" dirty="0" smtClean="0">
                <a:latin typeface="Bahnschrift" panose="020B0502040204020203" pitchFamily="34" charset="0"/>
              </a:rPr>
              <a:t>water temperature </a:t>
            </a:r>
            <a:r>
              <a:rPr lang="en-US" dirty="0">
                <a:latin typeface="Bahnschrift" panose="020B0502040204020203" pitchFamily="34" charset="0"/>
              </a:rPr>
              <a:t>is greater than the set temperature by 5 </a:t>
            </a:r>
            <a:r>
              <a:rPr lang="en-US" dirty="0" smtClean="0">
                <a:latin typeface="Bahnschrift" panose="020B0502040204020203" pitchFamily="34" charset="0"/>
              </a:rPr>
              <a:t>degrees.</a:t>
            </a:r>
          </a:p>
        </p:txBody>
      </p:sp>
    </p:spTree>
    <p:extLst>
      <p:ext uri="{BB962C8B-B14F-4D97-AF65-F5344CB8AC3E}">
        <p14:creationId xmlns:p14="http://schemas.microsoft.com/office/powerpoint/2010/main" val="56456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3C76DF5-A406-068F-DA12-48224F1F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07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Mechanism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36CF3D1-C109-87D1-E0C4-D6BAE5CF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641"/>
            <a:ext cx="10018713" cy="39725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Bahnschrift" panose="020B0502040204020203" pitchFamily="34" charset="0"/>
              </a:rPr>
              <a:t>Seven Segments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Seven </a:t>
            </a:r>
            <a:r>
              <a:rPr lang="en-US" sz="1400" dirty="0">
                <a:latin typeface="Bahnschrift" panose="020B0502040204020203" pitchFamily="34" charset="0"/>
              </a:rPr>
              <a:t>segment by </a:t>
            </a:r>
            <a:r>
              <a:rPr lang="en-US" sz="1400" dirty="0" smtClean="0">
                <a:latin typeface="Bahnschrift" panose="020B0502040204020203" pitchFamily="34" charset="0"/>
              </a:rPr>
              <a:t>default show </a:t>
            </a:r>
            <a:r>
              <a:rPr lang="en-US" sz="1400" dirty="0">
                <a:latin typeface="Bahnschrift" panose="020B0502040204020203" pitchFamily="34" charset="0"/>
              </a:rPr>
              <a:t>the current </a:t>
            </a:r>
            <a:r>
              <a:rPr lang="en-US" sz="1400" dirty="0" smtClean="0">
                <a:latin typeface="Bahnschrift" panose="020B0502040204020203" pitchFamily="34" charset="0"/>
              </a:rPr>
              <a:t>water temperature </a:t>
            </a:r>
            <a:r>
              <a:rPr lang="en-US" sz="1400" dirty="0">
                <a:latin typeface="Bahnschrift" panose="020B0502040204020203" pitchFamily="34" charset="0"/>
              </a:rPr>
              <a:t>or the set </a:t>
            </a:r>
            <a:r>
              <a:rPr lang="en-US" sz="1400" dirty="0" smtClean="0">
                <a:latin typeface="Bahnschrift" panose="020B0502040204020203" pitchFamily="34" charset="0"/>
              </a:rPr>
              <a:t>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By </a:t>
            </a:r>
            <a:r>
              <a:rPr lang="en-US" sz="1400" dirty="0">
                <a:latin typeface="Bahnschrift" panose="020B0502040204020203" pitchFamily="34" charset="0"/>
              </a:rPr>
              <a:t>default, the 2 seven segment display are show the current water </a:t>
            </a:r>
            <a:r>
              <a:rPr lang="en-US" sz="1400" dirty="0" smtClean="0">
                <a:latin typeface="Bahnschrift" panose="020B0502040204020203" pitchFamily="34" charset="0"/>
              </a:rPr>
              <a:t>temperature.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If </a:t>
            </a:r>
            <a:r>
              <a:rPr lang="en-US" sz="1400" dirty="0">
                <a:latin typeface="Bahnschrift" panose="020B0502040204020203" pitchFamily="34" charset="0"/>
              </a:rPr>
              <a:t>the electric water heater is in the temperature setting mode, the 2 seven segment </a:t>
            </a:r>
            <a:r>
              <a:rPr lang="en-US" sz="1400" dirty="0" smtClean="0">
                <a:latin typeface="Bahnschrift" panose="020B0502040204020203" pitchFamily="34" charset="0"/>
              </a:rPr>
              <a:t>displays should </a:t>
            </a:r>
            <a:r>
              <a:rPr lang="en-US" sz="1400" dirty="0">
                <a:latin typeface="Bahnschrift" panose="020B0502040204020203" pitchFamily="34" charset="0"/>
              </a:rPr>
              <a:t>blink every 1 second and show the set </a:t>
            </a:r>
            <a:r>
              <a:rPr lang="en-US" sz="1400" dirty="0" smtClean="0">
                <a:latin typeface="Bahnschrift" panose="020B0502040204020203" pitchFamily="34" charset="0"/>
              </a:rPr>
              <a:t>temperature.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In </a:t>
            </a:r>
            <a:r>
              <a:rPr lang="en-US" sz="1400" dirty="0">
                <a:latin typeface="Bahnschrift" panose="020B0502040204020203" pitchFamily="34" charset="0"/>
              </a:rPr>
              <a:t>the temperature setting mode, every change in the set temperature should be reflected on the 2 seven segment </a:t>
            </a:r>
            <a:r>
              <a:rPr lang="en-US" sz="1400" dirty="0" smtClean="0">
                <a:latin typeface="Bahnschrift" panose="020B0502040204020203" pitchFamily="34" charset="0"/>
              </a:rPr>
              <a:t>displays.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The </a:t>
            </a:r>
            <a:r>
              <a:rPr lang="en-US" sz="1400" dirty="0">
                <a:latin typeface="Bahnschrift" panose="020B0502040204020203" pitchFamily="34" charset="0"/>
              </a:rPr>
              <a:t>2 seven segment display should exit the temperature setting mode, if the “UP” and “Down” buttons are not pressed for 5 </a:t>
            </a:r>
            <a:r>
              <a:rPr lang="en-US" sz="1400" dirty="0" smtClean="0">
                <a:latin typeface="Bahnschrift" panose="020B0502040204020203" pitchFamily="34" charset="0"/>
              </a:rPr>
              <a:t>seconds.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Bahnschrift" panose="020B0502040204020203" pitchFamily="34" charset="0"/>
              </a:rPr>
              <a:t>Heating </a:t>
            </a:r>
            <a:r>
              <a:rPr lang="en-US" sz="1400" b="1" dirty="0">
                <a:latin typeface="Bahnschrift" panose="020B0502040204020203" pitchFamily="34" charset="0"/>
              </a:rPr>
              <a:t>Element </a:t>
            </a:r>
            <a:r>
              <a:rPr lang="en-US" sz="1400" b="1" dirty="0" smtClean="0">
                <a:latin typeface="Bahnschrift" panose="020B0502040204020203" pitchFamily="34" charset="0"/>
              </a:rPr>
              <a:t>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If </a:t>
            </a:r>
            <a:r>
              <a:rPr lang="en-US" sz="1400" dirty="0">
                <a:latin typeface="Bahnschrift" panose="020B0502040204020203" pitchFamily="34" charset="0"/>
              </a:rPr>
              <a:t>the “Heating Element” is ON, the “Heating Element Led” should blink every 1 second</a:t>
            </a:r>
            <a:r>
              <a:rPr lang="en-US" sz="1400" dirty="0" smtClean="0">
                <a:latin typeface="Bahnschrift" panose="020B0502040204020203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If the “Cooling Element” is OB, the “Heating Element Led” should be ON.</a:t>
            </a:r>
            <a:endParaRPr lang="en-US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6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C0241-8D7C-0FA2-A464-4871E481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800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US" sz="8000" dirty="0">
                <a:solidFill>
                  <a:schemeClr val="accent3"/>
                </a:solidFill>
              </a:rPr>
              <a:t>A</a:t>
            </a:r>
            <a:r>
              <a:rPr lang="en-US" sz="8000" dirty="0">
                <a:solidFill>
                  <a:schemeClr val="accent2"/>
                </a:solidFill>
              </a:rPr>
              <a:t>N</a:t>
            </a:r>
            <a:r>
              <a:rPr lang="en-US" sz="8000" dirty="0">
                <a:solidFill>
                  <a:schemeClr val="accent1"/>
                </a:solidFill>
              </a:rPr>
              <a:t>K</a:t>
            </a:r>
            <a:r>
              <a:rPr lang="en-US" sz="8000" dirty="0"/>
              <a:t> </a:t>
            </a:r>
            <a:r>
              <a:rPr lang="en-US" sz="8000" dirty="0">
                <a:solidFill>
                  <a:srgbClr val="FF0000"/>
                </a:solidFill>
              </a:rPr>
              <a:t>Y</a:t>
            </a:r>
            <a:r>
              <a:rPr lang="en-US" sz="8000" dirty="0">
                <a:solidFill>
                  <a:srgbClr val="0070C0"/>
                </a:solidFill>
              </a:rPr>
              <a:t>O</a:t>
            </a:r>
            <a:r>
              <a:rPr lang="en-US" sz="8000" dirty="0">
                <a:solidFill>
                  <a:srgbClr val="FFFF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72420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5BB8-A086-46AF-BA38-9E6D5C8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4E9-3DC7-0905-7044-4BE19FF7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6619"/>
            <a:ext cx="10018713" cy="3754582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In our daily life we use water for different activities in all bases of life.</a:t>
            </a:r>
          </a:p>
          <a:p>
            <a:pPr marL="0" indent="0">
              <a:buNone/>
            </a:pPr>
            <a:r>
              <a:rPr lang="en-US" dirty="0" smtClean="0"/>
              <a:t>We use water for cleaning ,cocking ,washing and much more.</a:t>
            </a:r>
          </a:p>
          <a:p>
            <a:pPr marL="0" indent="0">
              <a:buNone/>
            </a:pPr>
            <a:r>
              <a:rPr lang="en-US" dirty="0" smtClean="0"/>
              <a:t>The usage of water may differs so, we need water to vary in temperature as usage and seasons changes.</a:t>
            </a:r>
          </a:p>
          <a:p>
            <a:pPr marL="0" indent="0">
              <a:buNone/>
            </a:pPr>
            <a:r>
              <a:rPr lang="en-US" dirty="0" smtClean="0"/>
              <a:t>With our advanced technologies we develop really fast ways to control the temperature of water precisely as we need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7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31DA-9819-6010-8BC3-092E8F35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892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ED59-87CD-FD94-9F97-3DAB5BB8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244" y="1978429"/>
            <a:ext cx="9449779" cy="381277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24C08 EEPROM, or use the </a:t>
            </a:r>
            <a:r>
              <a:rPr lang="en-US" dirty="0" smtClean="0">
                <a:latin typeface="Arial Narrow" panose="020B0606020202030204" pitchFamily="34" charset="0"/>
              </a:rPr>
              <a:t>internal.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Temp </a:t>
            </a:r>
            <a:r>
              <a:rPr lang="en-US" dirty="0">
                <a:latin typeface="Arial Narrow" panose="020B0606020202030204" pitchFamily="34" charset="0"/>
              </a:rPr>
              <a:t>sensor (LM35, or equivalent DS18B20</a:t>
            </a:r>
            <a:r>
              <a:rPr lang="en-US" dirty="0" smtClean="0">
                <a:latin typeface="Arial Narrow" panose="020B0606020202030204" pitchFamily="34" charset="0"/>
              </a:rPr>
              <a:t>).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Cooling </a:t>
            </a:r>
            <a:r>
              <a:rPr lang="en-US" dirty="0">
                <a:latin typeface="Arial Narrow" panose="020B0606020202030204" pitchFamily="34" charset="0"/>
              </a:rPr>
              <a:t>Element (Peltier</a:t>
            </a:r>
            <a:r>
              <a:rPr lang="en-US" dirty="0" smtClean="0">
                <a:latin typeface="Arial Narrow" panose="020B0606020202030204" pitchFamily="34" charset="0"/>
              </a:rPr>
              <a:t>).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Heating </a:t>
            </a:r>
            <a:r>
              <a:rPr lang="en-US" dirty="0">
                <a:latin typeface="Arial Narrow" panose="020B0606020202030204" pitchFamily="34" charset="0"/>
              </a:rPr>
              <a:t>Element (3d ceramic heater</a:t>
            </a:r>
            <a:r>
              <a:rPr lang="en-US" dirty="0" smtClean="0">
                <a:latin typeface="Arial Narrow" panose="020B0606020202030204" pitchFamily="34" charset="0"/>
              </a:rPr>
              <a:t>).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7-segments.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LEDs.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Push Buttons.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Solid </a:t>
            </a:r>
            <a:r>
              <a:rPr lang="en-US" dirty="0">
                <a:latin typeface="Arial Narrow" panose="020B0606020202030204" pitchFamily="34" charset="0"/>
              </a:rPr>
              <a:t>State </a:t>
            </a:r>
            <a:r>
              <a:rPr lang="en-US" dirty="0" smtClean="0">
                <a:latin typeface="Arial Narrow" panose="020B0606020202030204" pitchFamily="34" charset="0"/>
              </a:rPr>
              <a:t>Relays.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Cooling </a:t>
            </a:r>
            <a:r>
              <a:rPr lang="en-US" dirty="0">
                <a:latin typeface="Arial Narrow" panose="020B0606020202030204" pitchFamily="34" charset="0"/>
              </a:rPr>
              <a:t>fins &amp; fans.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6C6D8-4004-26BD-1DF2-306B57E7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990601"/>
          </a:xfrm>
        </p:spPr>
        <p:txBody>
          <a:bodyPr anchor="ctr" anchorCtr="0"/>
          <a:lstStyle/>
          <a:p>
            <a:r>
              <a:rPr lang="en-US" dirty="0"/>
              <a:t>AMIT Microcontroller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63C1DA0-0AED-A87A-EAA4-9F68328ACB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3417" b="-3417"/>
          <a:stretch/>
        </p:blipFill>
        <p:spPr>
          <a:xfrm>
            <a:off x="7298575" y="1039091"/>
            <a:ext cx="4379476" cy="4447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3E13D-2CE3-DEB1-4BBB-FE58A710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2743200"/>
            <a:ext cx="5426158" cy="2209799"/>
          </a:xfrm>
        </p:spPr>
        <p:txBody>
          <a:bodyPr/>
          <a:lstStyle/>
          <a:p>
            <a:pPr algn="l"/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Major Features:-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ndalus" panose="02020603050405020304" pitchFamily="18" charset="-78"/>
                <a:cs typeface="Andalus" panose="02020603050405020304" pitchFamily="18" charset="-78"/>
              </a:rPr>
              <a:t>Microprocessor Atmega32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ndalus" panose="02020603050405020304" pitchFamily="18" charset="-78"/>
                <a:cs typeface="Andalus" panose="02020603050405020304" pitchFamily="18" charset="-78"/>
              </a:rPr>
              <a:t>Oscillation Crystal of frequency 16MHz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ndalus" panose="02020603050405020304" pitchFamily="18" charset="-78"/>
                <a:cs typeface="Andalus" panose="02020603050405020304" pitchFamily="18" charset="-78"/>
              </a:rPr>
              <a:t>RESET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ndalus" panose="02020603050405020304" pitchFamily="18" charset="-78"/>
                <a:cs typeface="Andalus" panose="02020603050405020304" pitchFamily="18" charset="-78"/>
              </a:rPr>
              <a:t>PC connector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ndalus" panose="02020603050405020304" pitchFamily="18" charset="-78"/>
                <a:cs typeface="Andalus" panose="02020603050405020304" pitchFamily="18" charset="-78"/>
              </a:rPr>
              <a:t>And other helpful tool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27124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6866-02D3-7FA5-DC9D-598E0762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181794"/>
          </a:xfrm>
        </p:spPr>
        <p:txBody>
          <a:bodyPr anchor="ctr" anchorCtr="0"/>
          <a:lstStyle/>
          <a:p>
            <a:r>
              <a:rPr lang="en-US" dirty="0" smtClean="0"/>
              <a:t>EEPROM</a:t>
            </a:r>
            <a:br>
              <a:rPr lang="en-US" dirty="0" smtClean="0"/>
            </a:br>
            <a:r>
              <a:rPr lang="en-US" sz="1800" dirty="0">
                <a:latin typeface="Arial Narrow" panose="020B0606020202030204" pitchFamily="34" charset="0"/>
              </a:rPr>
              <a:t>24C08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9F02-8FC3-DA92-9D37-3ED7D69C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3000895"/>
            <a:ext cx="5426158" cy="195210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EEPROM (Electrically Erasable Programmable Read-Only Memory) is non-volatile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 retains data even when power is turned off.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EEPROMs can be electrically erased and reprogrammed.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Commonly used in storing configuration settings, calibration data, and user preferences.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Found in various electronic devices such as computers, consumer electronics, and sensors.</a:t>
            </a:r>
          </a:p>
        </p:txBody>
      </p:sp>
      <p:pic>
        <p:nvPicPr>
          <p:cNvPr id="1026" name="Picture 2" descr="24C08 Datasheet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88" b="-21088"/>
          <a:stretch/>
        </p:blipFill>
        <p:spPr bwMode="auto">
          <a:xfrm>
            <a:off x="7594600" y="914400"/>
            <a:ext cx="32813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7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57F4-8648-869C-E2E4-5ADD1B65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 smtClean="0">
                <a:latin typeface="Bahnschrift" panose="020B0502040204020203" pitchFamily="34" charset="0"/>
              </a:rPr>
              <a:t>Temp. Sensor</a:t>
            </a:r>
            <a:br>
              <a:rPr lang="en-US" dirty="0" smtClean="0">
                <a:latin typeface="Bahnschrift" panose="020B0502040204020203" pitchFamily="34" charset="0"/>
              </a:rPr>
            </a:br>
            <a:r>
              <a:rPr lang="en-US" sz="1600" dirty="0" smtClean="0">
                <a:latin typeface="Bahnschrift" panose="020B0502040204020203" pitchFamily="34" charset="0"/>
              </a:rPr>
              <a:t>LM35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14C-A7AA-C4B7-1528-EAFC1C46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LM35 is a precise temperature sensor with a linear output proportional to Celsius temperature.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It requires no calibration and offers high accuracy over a wide temperature range.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Commonly used in various applications due to its simplicity, accuracy, and affordability.</a:t>
            </a:r>
          </a:p>
        </p:txBody>
      </p:sp>
      <p:pic>
        <p:nvPicPr>
          <p:cNvPr id="2050" name="Picture 2" descr="LM35 Temperature Sensor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8" t="-23354" r="-1134" b="-19366"/>
          <a:stretch/>
        </p:blipFill>
        <p:spPr bwMode="auto">
          <a:xfrm>
            <a:off x="7586287" y="939338"/>
            <a:ext cx="32813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12D-442C-7C1C-5DBA-A32B8FE3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 smtClean="0"/>
              <a:t>7 - Segments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D6D3C-C659-B58B-CD49-4FFCC225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Electronic display with seven </a:t>
            </a:r>
            <a:r>
              <a:rPr lang="en-US" dirty="0" smtClean="0"/>
              <a:t>segments.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Displays </a:t>
            </a:r>
            <a:r>
              <a:rPr lang="en-US" dirty="0"/>
              <a:t>numbers, letters, or </a:t>
            </a:r>
            <a:r>
              <a:rPr lang="en-US" dirty="0" smtClean="0"/>
              <a:t>symbols.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in digital clocks, timers, </a:t>
            </a:r>
            <a:r>
              <a:rPr lang="en-US" dirty="0" smtClean="0"/>
              <a:t>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Operates with LED technology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Interfaces with microcontrollers for control.</a:t>
            </a:r>
          </a:p>
        </p:txBody>
      </p:sp>
      <p:pic>
        <p:nvPicPr>
          <p:cNvPr id="3074" name="Picture 2" descr="7-Segment 0.56 inch (Common Anode -Red)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66" b="-19666"/>
          <a:stretch/>
        </p:blipFill>
        <p:spPr bwMode="auto">
          <a:xfrm>
            <a:off x="7594600" y="914400"/>
            <a:ext cx="32813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4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Heating </a:t>
            </a:r>
            <a:r>
              <a:rPr lang="en-US" dirty="0" smtClean="0">
                <a:latin typeface="Arial Narrow" panose="020B0606020202030204" pitchFamily="34" charset="0"/>
              </a:rPr>
              <a:t>Element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1800" dirty="0">
                <a:latin typeface="Arial Narrow" panose="020B0606020202030204" pitchFamily="34" charset="0"/>
              </a:rPr>
              <a:t>3d ceramic heater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Ceramic </a:t>
            </a:r>
            <a:r>
              <a:rPr lang="en-US" dirty="0">
                <a:latin typeface="Bahnschrift" panose="020B0502040204020203" pitchFamily="34" charset="0"/>
              </a:rPr>
              <a:t>heating element with 3D design.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Ensures efficient heat distribution.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Rapid heating and precise temperature control.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Used in space heaters, hair dryers,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Energy-efficient and durable.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Ideal for heating small to medium-sized spaces</a:t>
            </a:r>
          </a:p>
        </p:txBody>
      </p:sp>
      <p:pic>
        <p:nvPicPr>
          <p:cNvPr id="4100" name="Picture 4" descr="3D Printer Cartridge Heater Reprap, 24V 40W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06" b="-17306"/>
          <a:stretch/>
        </p:blipFill>
        <p:spPr bwMode="auto"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3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</a:t>
            </a:r>
            <a:r>
              <a:rPr lang="en-US" dirty="0" smtClean="0"/>
              <a:t>Element</a:t>
            </a:r>
            <a:br>
              <a:rPr lang="en-US" dirty="0" smtClean="0"/>
            </a:br>
            <a:r>
              <a:rPr lang="en-US" sz="1800" dirty="0"/>
              <a:t>Peltier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Thermoelectric device.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Generates temperature difference.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Used for cooling or heating.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Common in refrigeration and electronics.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Compact, reliable, and precise.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Maintenance-free and eco-friendly.</a:t>
            </a:r>
          </a:p>
        </p:txBody>
      </p:sp>
      <p:pic>
        <p:nvPicPr>
          <p:cNvPr id="5122" name="Picture 2" descr="Thermoelectric Cooling Element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99" b="-42899"/>
          <a:stretch/>
        </p:blipFill>
        <p:spPr bwMode="auto"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3305</TotalTime>
  <Words>957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Andalus</vt:lpstr>
      <vt:lpstr>Arial</vt:lpstr>
      <vt:lpstr>Arial Narrow</vt:lpstr>
      <vt:lpstr>Bahnschrift</vt:lpstr>
      <vt:lpstr>Corbel</vt:lpstr>
      <vt:lpstr>Wingdings</vt:lpstr>
      <vt:lpstr>Parallax</vt:lpstr>
      <vt:lpstr>Water Heater Element </vt:lpstr>
      <vt:lpstr>Introduction</vt:lpstr>
      <vt:lpstr>Components</vt:lpstr>
      <vt:lpstr>AMIT Microcontroller</vt:lpstr>
      <vt:lpstr>EEPROM 24C08</vt:lpstr>
      <vt:lpstr>Temp. Sensor LM35 </vt:lpstr>
      <vt:lpstr>7 - Segments</vt:lpstr>
      <vt:lpstr>Heating Element 3d ceramic heater</vt:lpstr>
      <vt:lpstr>Cooling Element Peltier</vt:lpstr>
      <vt:lpstr>Mechanism</vt:lpstr>
      <vt:lpstr>Mechanism</vt:lpstr>
      <vt:lpstr>Mechanism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Gloves For Deaf </dc:title>
  <dc:creator>يوسف محمد اسماعيل حافظ محمد</dc:creator>
  <cp:lastModifiedBy>يوسف محمد اسماعيل حافظ محمد</cp:lastModifiedBy>
  <cp:revision>11</cp:revision>
  <dcterms:created xsi:type="dcterms:W3CDTF">2024-03-19T18:57:03Z</dcterms:created>
  <dcterms:modified xsi:type="dcterms:W3CDTF">2024-04-04T09:46:44Z</dcterms:modified>
</cp:coreProperties>
</file>