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sldIdLst>
    <p:sldId id="256" r:id="rId2"/>
    <p:sldId id="257" r:id="rId3"/>
    <p:sldId id="259" r:id="rId4"/>
    <p:sldId id="264" r:id="rId5"/>
    <p:sldId id="260" r:id="rId6"/>
    <p:sldId id="261" r:id="rId7"/>
    <p:sldId id="262" r:id="rId8"/>
    <p:sldId id="263" r:id="rId9"/>
    <p:sldId id="265" r:id="rId10"/>
    <p:sldId id="266" r:id="rId11"/>
    <p:sldId id="268" r:id="rId12"/>
    <p:sldId id="267" r:id="rId13"/>
    <p:sldId id="269" r:id="rId14"/>
    <p:sldId id="270" r:id="rId15"/>
    <p:sldId id="271" r:id="rId16"/>
    <p:sldId id="272" r:id="rId17"/>
    <p:sldId id="274" r:id="rId18"/>
    <p:sldId id="275" r:id="rId19"/>
    <p:sldId id="276" r:id="rId20"/>
    <p:sldId id="25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varScale="1">
        <p:scale>
          <a:sx n="102" d="100"/>
          <a:sy n="102" d="100"/>
        </p:scale>
        <p:origin x="88"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2/13/2023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46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31045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31489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94264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90288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7411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88510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1335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13782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43690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192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76982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62794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880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578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71999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2/13/2023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562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2/13/2023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772389"/>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 id="214748410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agilelearninglabs.com/resources/scrum-int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7BF9-96DD-0A51-CB15-516051A52AE1}"/>
              </a:ext>
            </a:extLst>
          </p:cNvPr>
          <p:cNvSpPr>
            <a:spLocks noGrp="1"/>
          </p:cNvSpPr>
          <p:nvPr>
            <p:ph type="ctrTitle"/>
          </p:nvPr>
        </p:nvSpPr>
        <p:spPr>
          <a:xfrm>
            <a:off x="6730000" y="639097"/>
            <a:ext cx="4813072" cy="3494791"/>
          </a:xfrm>
        </p:spPr>
        <p:txBody>
          <a:bodyPr>
            <a:normAutofit/>
          </a:bodyPr>
          <a:lstStyle/>
          <a:p>
            <a:r>
              <a:rPr lang="en-US" sz="6200"/>
              <a:t>Agile Presentation</a:t>
            </a:r>
          </a:p>
        </p:txBody>
      </p:sp>
      <p:sp>
        <p:nvSpPr>
          <p:cNvPr id="3" name="Subtitle 2">
            <a:extLst>
              <a:ext uri="{FF2B5EF4-FFF2-40B4-BE49-F238E27FC236}">
                <a16:creationId xmlns:a16="http://schemas.microsoft.com/office/drawing/2014/main" id="{0BD57AD4-3076-187B-AAD5-6E6F45F49C1B}"/>
              </a:ext>
            </a:extLst>
          </p:cNvPr>
          <p:cNvSpPr>
            <a:spLocks noGrp="1"/>
          </p:cNvSpPr>
          <p:nvPr>
            <p:ph type="subTitle" idx="1"/>
          </p:nvPr>
        </p:nvSpPr>
        <p:spPr>
          <a:xfrm>
            <a:off x="6729999" y="4455621"/>
            <a:ext cx="4829101" cy="1238616"/>
          </a:xfrm>
        </p:spPr>
        <p:txBody>
          <a:bodyPr>
            <a:normAutofit/>
          </a:bodyPr>
          <a:lstStyle/>
          <a:p>
            <a:r>
              <a:rPr lang="en-US" dirty="0"/>
              <a:t>By: Brad Decker</a:t>
            </a:r>
          </a:p>
        </p:txBody>
      </p:sp>
      <p:pic>
        <p:nvPicPr>
          <p:cNvPr id="4" name="Picture 3">
            <a:extLst>
              <a:ext uri="{FF2B5EF4-FFF2-40B4-BE49-F238E27FC236}">
                <a16:creationId xmlns:a16="http://schemas.microsoft.com/office/drawing/2014/main" id="{34A7DD45-DCC3-F7B4-CD5C-D81CCE807705}"/>
              </a:ext>
            </a:extLst>
          </p:cNvPr>
          <p:cNvPicPr>
            <a:picLocks noChangeAspect="1"/>
          </p:cNvPicPr>
          <p:nvPr/>
        </p:nvPicPr>
        <p:blipFill rotWithShape="1">
          <a:blip r:embed="rId2"/>
          <a:srcRect l="33333"/>
          <a:stretch/>
        </p:blipFill>
        <p:spPr>
          <a:xfrm>
            <a:off x="1" y="10"/>
            <a:ext cx="6096000" cy="6857990"/>
          </a:xfrm>
          <a:prstGeom prst="rect">
            <a:avLst/>
          </a:prstGeom>
        </p:spPr>
      </p:pic>
    </p:spTree>
    <p:extLst>
      <p:ext uri="{BB962C8B-B14F-4D97-AF65-F5344CB8AC3E}">
        <p14:creationId xmlns:p14="http://schemas.microsoft.com/office/powerpoint/2010/main" val="39099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0B11-992A-FEE0-7CBF-769C75C4F795}"/>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F5E9E1C2-E4CF-B246-3D50-7881B8710421}"/>
              </a:ext>
            </a:extLst>
          </p:cNvPr>
          <p:cNvSpPr>
            <a:spLocks noGrp="1"/>
          </p:cNvSpPr>
          <p:nvPr>
            <p:ph idx="1"/>
          </p:nvPr>
        </p:nvSpPr>
        <p:spPr/>
        <p:txBody>
          <a:bodyPr>
            <a:normAutofit/>
          </a:bodyPr>
          <a:lstStyle/>
          <a:p>
            <a:r>
              <a:rPr lang="en-US" dirty="0"/>
              <a:t>Main goal: Maximize the value for the business/client</a:t>
            </a:r>
          </a:p>
          <a:p>
            <a:r>
              <a:rPr lang="en-US" dirty="0"/>
              <a:t>Directs team to most valuable work for the client by organizing the product backlog from most valuable to least valuable. (Sims &amp; Johnson, 2012)</a:t>
            </a:r>
          </a:p>
          <a:p>
            <a:r>
              <a:rPr lang="en-US" dirty="0"/>
              <a:t>Holds the vision for the product and answers team questions.</a:t>
            </a:r>
          </a:p>
          <a:p>
            <a:r>
              <a:rPr lang="en-US" dirty="0"/>
              <a:t>Creates User Stories which are the increments of work that explains what the goal is and features required.</a:t>
            </a:r>
          </a:p>
          <a:p>
            <a:endParaRPr lang="en-US" dirty="0"/>
          </a:p>
        </p:txBody>
      </p:sp>
    </p:spTree>
    <p:extLst>
      <p:ext uri="{BB962C8B-B14F-4D97-AF65-F5344CB8AC3E}">
        <p14:creationId xmlns:p14="http://schemas.microsoft.com/office/powerpoint/2010/main" val="349059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01D2-98CE-6B4D-2646-D43979F1A81A}"/>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C9CA8581-36EA-A79A-1516-26C327A43AC6}"/>
              </a:ext>
            </a:extLst>
          </p:cNvPr>
          <p:cNvSpPr>
            <a:spLocks noGrp="1"/>
          </p:cNvSpPr>
          <p:nvPr>
            <p:ph idx="1"/>
          </p:nvPr>
        </p:nvSpPr>
        <p:spPr/>
        <p:txBody>
          <a:bodyPr/>
          <a:lstStyle/>
          <a:p>
            <a:r>
              <a:rPr lang="en-US" dirty="0"/>
              <a:t>Main Goal: Ensure team is the most effective it can be</a:t>
            </a:r>
          </a:p>
          <a:p>
            <a:r>
              <a:rPr lang="en-US" dirty="0"/>
              <a:t>Coaches the team and advises them including the Product Owner.</a:t>
            </a:r>
          </a:p>
          <a:p>
            <a:r>
              <a:rPr lang="en-US" dirty="0"/>
              <a:t>Removes any roadblocks to the team. (Sims &amp; Johnson, 2012)</a:t>
            </a:r>
          </a:p>
          <a:p>
            <a:r>
              <a:rPr lang="en-US" dirty="0"/>
              <a:t>Mediates for the group and facilitates meetings</a:t>
            </a:r>
          </a:p>
        </p:txBody>
      </p:sp>
    </p:spTree>
    <p:extLst>
      <p:ext uri="{BB962C8B-B14F-4D97-AF65-F5344CB8AC3E}">
        <p14:creationId xmlns:p14="http://schemas.microsoft.com/office/powerpoint/2010/main" val="142681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B4E31-B50F-2D34-6C65-EF2F4B24A2B2}"/>
              </a:ext>
            </a:extLst>
          </p:cNvPr>
          <p:cNvSpPr>
            <a:spLocks noGrp="1"/>
          </p:cNvSpPr>
          <p:nvPr>
            <p:ph type="title"/>
          </p:nvPr>
        </p:nvSpPr>
        <p:spPr/>
        <p:txBody>
          <a:bodyPr/>
          <a:lstStyle/>
          <a:p>
            <a:r>
              <a:rPr lang="en-US" dirty="0"/>
              <a:t>Developer</a:t>
            </a:r>
          </a:p>
        </p:txBody>
      </p:sp>
      <p:sp>
        <p:nvSpPr>
          <p:cNvPr id="3" name="Content Placeholder 2">
            <a:extLst>
              <a:ext uri="{FF2B5EF4-FFF2-40B4-BE49-F238E27FC236}">
                <a16:creationId xmlns:a16="http://schemas.microsoft.com/office/drawing/2014/main" id="{CCE98026-E648-4F53-B76A-4F1C6D686BA4}"/>
              </a:ext>
            </a:extLst>
          </p:cNvPr>
          <p:cNvSpPr>
            <a:spLocks noGrp="1"/>
          </p:cNvSpPr>
          <p:nvPr>
            <p:ph idx="1"/>
          </p:nvPr>
        </p:nvSpPr>
        <p:spPr/>
        <p:txBody>
          <a:bodyPr/>
          <a:lstStyle/>
          <a:p>
            <a:r>
              <a:rPr lang="en-US" dirty="0"/>
              <a:t>Main Goal: Complete the work</a:t>
            </a:r>
          </a:p>
          <a:p>
            <a:r>
              <a:rPr lang="en-US" dirty="0"/>
              <a:t>Owns work estimates and how to complete work (Sims &amp; Johnson, 2012)</a:t>
            </a:r>
          </a:p>
          <a:p>
            <a:r>
              <a:rPr lang="en-US" dirty="0"/>
              <a:t>Completes the user stories to incrementally increase value of the product.</a:t>
            </a:r>
          </a:p>
        </p:txBody>
      </p:sp>
    </p:spTree>
    <p:extLst>
      <p:ext uri="{BB962C8B-B14F-4D97-AF65-F5344CB8AC3E}">
        <p14:creationId xmlns:p14="http://schemas.microsoft.com/office/powerpoint/2010/main" val="196619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6"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7"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8"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9"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0"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1"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5" name="Picture 4" descr="Construction area">
            <a:extLst>
              <a:ext uri="{FF2B5EF4-FFF2-40B4-BE49-F238E27FC236}">
                <a16:creationId xmlns:a16="http://schemas.microsoft.com/office/drawing/2014/main" id="{AA746CE8-59A3-54B3-A363-65FFB16F4941}"/>
              </a:ext>
            </a:extLst>
          </p:cNvPr>
          <p:cNvPicPr>
            <a:picLocks noChangeAspect="1"/>
          </p:cNvPicPr>
          <p:nvPr/>
        </p:nvPicPr>
        <p:blipFill rotWithShape="1">
          <a:blip r:embed="rId2">
            <a:alphaModFix amt="35000"/>
          </a:blip>
          <a:srcRect t="4968" b="10446"/>
          <a:stretch/>
        </p:blipFill>
        <p:spPr>
          <a:xfrm>
            <a:off x="20" y="10"/>
            <a:ext cx="12191980" cy="6857990"/>
          </a:xfrm>
          <a:prstGeom prst="rect">
            <a:avLst/>
          </a:prstGeom>
        </p:spPr>
      </p:pic>
      <p:sp>
        <p:nvSpPr>
          <p:cNvPr id="2" name="Title 1">
            <a:extLst>
              <a:ext uri="{FF2B5EF4-FFF2-40B4-BE49-F238E27FC236}">
                <a16:creationId xmlns:a16="http://schemas.microsoft.com/office/drawing/2014/main" id="{41F28ED1-11CA-D09E-850D-64C03A7CCD9B}"/>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lnSpc>
                <a:spcPct val="90000"/>
              </a:lnSpc>
            </a:pPr>
            <a:r>
              <a:rPr lang="en-US" sz="6000" dirty="0"/>
              <a:t>How the process would have differed with a Waterfall approach?</a:t>
            </a:r>
            <a:endParaRPr lang="en-US" sz="6000"/>
          </a:p>
        </p:txBody>
      </p:sp>
      <p:grpSp>
        <p:nvGrpSpPr>
          <p:cNvPr id="43" name="Group 42">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4"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45"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46"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47"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48"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49"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Tree>
    <p:extLst>
      <p:ext uri="{BB962C8B-B14F-4D97-AF65-F5344CB8AC3E}">
        <p14:creationId xmlns:p14="http://schemas.microsoft.com/office/powerpoint/2010/main" val="126729528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AABC-CDB5-9CCD-A05D-75EE245FCE7C}"/>
              </a:ext>
            </a:extLst>
          </p:cNvPr>
          <p:cNvSpPr>
            <a:spLocks noGrp="1"/>
          </p:cNvSpPr>
          <p:nvPr>
            <p:ph type="title"/>
          </p:nvPr>
        </p:nvSpPr>
        <p:spPr>
          <a:xfrm>
            <a:off x="1484310" y="190500"/>
            <a:ext cx="10018713" cy="1752599"/>
          </a:xfrm>
        </p:spPr>
        <p:txBody>
          <a:bodyPr/>
          <a:lstStyle/>
          <a:p>
            <a:r>
              <a:rPr lang="en-US" dirty="0"/>
              <a:t>Changing the SNHU Travel Project</a:t>
            </a:r>
          </a:p>
        </p:txBody>
      </p:sp>
      <p:sp>
        <p:nvSpPr>
          <p:cNvPr id="3" name="Content Placeholder 2">
            <a:extLst>
              <a:ext uri="{FF2B5EF4-FFF2-40B4-BE49-F238E27FC236}">
                <a16:creationId xmlns:a16="http://schemas.microsoft.com/office/drawing/2014/main" id="{829F60CC-CADA-E603-22E8-FB4DDB3CB058}"/>
              </a:ext>
            </a:extLst>
          </p:cNvPr>
          <p:cNvSpPr>
            <a:spLocks noGrp="1"/>
          </p:cNvSpPr>
          <p:nvPr>
            <p:ph idx="1"/>
          </p:nvPr>
        </p:nvSpPr>
        <p:spPr>
          <a:xfrm>
            <a:off x="1484310" y="1737360"/>
            <a:ext cx="10018713" cy="4434841"/>
          </a:xfrm>
        </p:spPr>
        <p:txBody>
          <a:bodyPr>
            <a:normAutofit fontScale="92500" lnSpcReduction="10000"/>
          </a:bodyPr>
          <a:lstStyle/>
          <a:p>
            <a:r>
              <a:rPr lang="en-US" dirty="0"/>
              <a:t>The biggest difference between using an Agile approach and a Waterfall approach would have been changing the Project’s content.</a:t>
            </a:r>
          </a:p>
          <a:p>
            <a:r>
              <a:rPr lang="en-US" dirty="0"/>
              <a:t>The original design with the intention of being relaxation and vacation packages oriented the clientele to be a certain category of people.</a:t>
            </a:r>
          </a:p>
          <a:p>
            <a:r>
              <a:rPr lang="en-US" dirty="0"/>
              <a:t>The change from vacation to detox and wellness retreats changed the content of the project, not extremely drastically but with an Agile approach change is expected and somewhat planned for. Waterfall has very little room to change because all of the requirements are made ahead of time and can’t be easily adapted to changes.</a:t>
            </a:r>
          </a:p>
          <a:p>
            <a:r>
              <a:rPr lang="en-US" dirty="0"/>
              <a:t>The lack of communication and collaboration between the client and Project Manager/Product Owner would have made changing the project in the middle of development impossible without changing the contract/expectations.</a:t>
            </a:r>
          </a:p>
        </p:txBody>
      </p:sp>
    </p:spTree>
    <p:extLst>
      <p:ext uri="{BB962C8B-B14F-4D97-AF65-F5344CB8AC3E}">
        <p14:creationId xmlns:p14="http://schemas.microsoft.com/office/powerpoint/2010/main" val="10936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6"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7"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8"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9"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0"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1"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43" name="Rectangle 42">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46"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7"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8"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9"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0"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1"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0B9A384-BB29-0937-1CAB-C771EA0F7BA6}"/>
              </a:ext>
            </a:extLst>
          </p:cNvPr>
          <p:cNvSpPr>
            <a:spLocks noGrp="1"/>
          </p:cNvSpPr>
          <p:nvPr>
            <p:ph type="title"/>
          </p:nvPr>
        </p:nvSpPr>
        <p:spPr>
          <a:xfrm>
            <a:off x="5448299" y="1380068"/>
            <a:ext cx="6054723" cy="2616199"/>
          </a:xfrm>
        </p:spPr>
        <p:txBody>
          <a:bodyPr vert="horz" lIns="91440" tIns="45720" rIns="91440" bIns="45720" rtlCol="0" anchor="b">
            <a:normAutofit/>
          </a:bodyPr>
          <a:lstStyle/>
          <a:p>
            <a:pPr algn="r">
              <a:lnSpc>
                <a:spcPct val="90000"/>
              </a:lnSpc>
            </a:pPr>
            <a:r>
              <a:rPr lang="en-US" sz="6000"/>
              <a:t>Agile vs Waterfall and the Factors to Consider</a:t>
            </a:r>
          </a:p>
        </p:txBody>
      </p:sp>
      <p:pic>
        <p:nvPicPr>
          <p:cNvPr id="5" name="Content Placeholder 4" descr="Maze">
            <a:extLst>
              <a:ext uri="{FF2B5EF4-FFF2-40B4-BE49-F238E27FC236}">
                <a16:creationId xmlns:a16="http://schemas.microsoft.com/office/drawing/2014/main" id="{4D42EF60-576A-089D-447C-8CFB6DE85D9E}"/>
              </a:ext>
            </a:extLst>
          </p:cNvPr>
          <p:cNvPicPr>
            <a:picLocks noGrp="1" noChangeAspect="1"/>
          </p:cNvPicPr>
          <p:nvPr>
            <p:ph idx="1"/>
          </p:nvPr>
        </p:nvPicPr>
        <p:blipFill rotWithShape="1">
          <a:blip r:embed="rId3"/>
          <a:srcRect l="30028" t="9091" r="21764"/>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345062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C375-5A16-2A5D-DFCA-97CA6DD85435}"/>
              </a:ext>
            </a:extLst>
          </p:cNvPr>
          <p:cNvSpPr>
            <a:spLocks noGrp="1"/>
          </p:cNvSpPr>
          <p:nvPr>
            <p:ph type="title"/>
          </p:nvPr>
        </p:nvSpPr>
        <p:spPr/>
        <p:txBody>
          <a:bodyPr/>
          <a:lstStyle/>
          <a:p>
            <a:r>
              <a:rPr lang="en-US" dirty="0"/>
              <a:t>Main Factors</a:t>
            </a:r>
          </a:p>
        </p:txBody>
      </p:sp>
      <p:sp>
        <p:nvSpPr>
          <p:cNvPr id="3" name="Content Placeholder 2">
            <a:extLst>
              <a:ext uri="{FF2B5EF4-FFF2-40B4-BE49-F238E27FC236}">
                <a16:creationId xmlns:a16="http://schemas.microsoft.com/office/drawing/2014/main" id="{A0E193F5-A72D-DE25-0512-9362E663A8E5}"/>
              </a:ext>
            </a:extLst>
          </p:cNvPr>
          <p:cNvSpPr>
            <a:spLocks noGrp="1"/>
          </p:cNvSpPr>
          <p:nvPr>
            <p:ph idx="1"/>
          </p:nvPr>
        </p:nvSpPr>
        <p:spPr/>
        <p:txBody>
          <a:bodyPr/>
          <a:lstStyle/>
          <a:p>
            <a:r>
              <a:rPr lang="en-US" dirty="0"/>
              <a:t>Levels of Uncertainty</a:t>
            </a:r>
          </a:p>
          <a:p>
            <a:pPr lvl="1"/>
            <a:r>
              <a:rPr lang="en-US" dirty="0"/>
              <a:t>Timeline</a:t>
            </a:r>
          </a:p>
          <a:p>
            <a:pPr lvl="1"/>
            <a:r>
              <a:rPr lang="en-US" dirty="0"/>
              <a:t>Budget</a:t>
            </a:r>
          </a:p>
          <a:p>
            <a:pPr lvl="1"/>
            <a:r>
              <a:rPr lang="en-US" dirty="0"/>
              <a:t>Scope of the Project (Requirements)</a:t>
            </a:r>
          </a:p>
        </p:txBody>
      </p:sp>
    </p:spTree>
    <p:extLst>
      <p:ext uri="{BB962C8B-B14F-4D97-AF65-F5344CB8AC3E}">
        <p14:creationId xmlns:p14="http://schemas.microsoft.com/office/powerpoint/2010/main" val="2711666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BCC0-8688-638C-FEB6-770E57AA1A11}"/>
              </a:ext>
            </a:extLst>
          </p:cNvPr>
          <p:cNvSpPr>
            <a:spLocks noGrp="1"/>
          </p:cNvSpPr>
          <p:nvPr>
            <p:ph type="title"/>
          </p:nvPr>
        </p:nvSpPr>
        <p:spPr/>
        <p:txBody>
          <a:bodyPr/>
          <a:lstStyle/>
          <a:p>
            <a:r>
              <a:rPr lang="en-US" dirty="0"/>
              <a:t>Timeline Uncertainties</a:t>
            </a:r>
          </a:p>
        </p:txBody>
      </p:sp>
      <p:sp>
        <p:nvSpPr>
          <p:cNvPr id="3" name="Content Placeholder 2">
            <a:extLst>
              <a:ext uri="{FF2B5EF4-FFF2-40B4-BE49-F238E27FC236}">
                <a16:creationId xmlns:a16="http://schemas.microsoft.com/office/drawing/2014/main" id="{FE3374DA-5375-1B00-439A-ACCDDFBA096F}"/>
              </a:ext>
            </a:extLst>
          </p:cNvPr>
          <p:cNvSpPr>
            <a:spLocks noGrp="1"/>
          </p:cNvSpPr>
          <p:nvPr>
            <p:ph idx="1"/>
          </p:nvPr>
        </p:nvSpPr>
        <p:spPr/>
        <p:txBody>
          <a:bodyPr/>
          <a:lstStyle/>
          <a:p>
            <a:r>
              <a:rPr lang="en-US" dirty="0"/>
              <a:t>When a client has a hard-set timeline for their project it can get in the way of developing quality code. This is not to say the timeline should be infinite but rather that some flexibility on both parties is required.</a:t>
            </a:r>
          </a:p>
          <a:p>
            <a:r>
              <a:rPr lang="en-US" dirty="0"/>
              <a:t>Since most work is measured in time, I believe it’s reasonable to expect that changes to work affect the amount of time required to complete a project.</a:t>
            </a:r>
          </a:p>
        </p:txBody>
      </p:sp>
    </p:spTree>
    <p:extLst>
      <p:ext uri="{BB962C8B-B14F-4D97-AF65-F5344CB8AC3E}">
        <p14:creationId xmlns:p14="http://schemas.microsoft.com/office/powerpoint/2010/main" val="27643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5D1B-03B8-4177-B757-29A5044DAAA6}"/>
              </a:ext>
            </a:extLst>
          </p:cNvPr>
          <p:cNvSpPr>
            <a:spLocks noGrp="1"/>
          </p:cNvSpPr>
          <p:nvPr>
            <p:ph type="title"/>
          </p:nvPr>
        </p:nvSpPr>
        <p:spPr/>
        <p:txBody>
          <a:bodyPr/>
          <a:lstStyle/>
          <a:p>
            <a:r>
              <a:rPr lang="en-US" dirty="0"/>
              <a:t>Budget Uncertainties</a:t>
            </a:r>
          </a:p>
        </p:txBody>
      </p:sp>
      <p:sp>
        <p:nvSpPr>
          <p:cNvPr id="3" name="Content Placeholder 2">
            <a:extLst>
              <a:ext uri="{FF2B5EF4-FFF2-40B4-BE49-F238E27FC236}">
                <a16:creationId xmlns:a16="http://schemas.microsoft.com/office/drawing/2014/main" id="{95C9E430-3690-B976-2B6B-D6167B188620}"/>
              </a:ext>
            </a:extLst>
          </p:cNvPr>
          <p:cNvSpPr>
            <a:spLocks noGrp="1"/>
          </p:cNvSpPr>
          <p:nvPr>
            <p:ph idx="1"/>
          </p:nvPr>
        </p:nvSpPr>
        <p:spPr/>
        <p:txBody>
          <a:bodyPr/>
          <a:lstStyle/>
          <a:p>
            <a:r>
              <a:rPr lang="en-US" dirty="0"/>
              <a:t>Agile/Scrum approaches require some flexibility, expecting a upfront price tag is near impossible since change is required for Agile.</a:t>
            </a:r>
          </a:p>
          <a:p>
            <a:r>
              <a:rPr lang="en-US" dirty="0"/>
              <a:t>When there is no room for flexibility a Waterfall approach would be best but is not necessarily cheaper it just means that the price is included in the initial estimates.</a:t>
            </a:r>
          </a:p>
        </p:txBody>
      </p:sp>
    </p:spTree>
    <p:extLst>
      <p:ext uri="{BB962C8B-B14F-4D97-AF65-F5344CB8AC3E}">
        <p14:creationId xmlns:p14="http://schemas.microsoft.com/office/powerpoint/2010/main" val="582079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A072-59C1-C471-5487-3138616A0EF1}"/>
              </a:ext>
            </a:extLst>
          </p:cNvPr>
          <p:cNvSpPr>
            <a:spLocks noGrp="1"/>
          </p:cNvSpPr>
          <p:nvPr>
            <p:ph type="title"/>
          </p:nvPr>
        </p:nvSpPr>
        <p:spPr/>
        <p:txBody>
          <a:bodyPr/>
          <a:lstStyle/>
          <a:p>
            <a:r>
              <a:rPr lang="en-US" dirty="0"/>
              <a:t>Requirements Uncertainties</a:t>
            </a:r>
          </a:p>
        </p:txBody>
      </p:sp>
      <p:sp>
        <p:nvSpPr>
          <p:cNvPr id="3" name="Content Placeholder 2">
            <a:extLst>
              <a:ext uri="{FF2B5EF4-FFF2-40B4-BE49-F238E27FC236}">
                <a16:creationId xmlns:a16="http://schemas.microsoft.com/office/drawing/2014/main" id="{3944A6BA-7232-F32E-B183-2A14AD4CCC93}"/>
              </a:ext>
            </a:extLst>
          </p:cNvPr>
          <p:cNvSpPr>
            <a:spLocks noGrp="1"/>
          </p:cNvSpPr>
          <p:nvPr>
            <p:ph idx="1"/>
          </p:nvPr>
        </p:nvSpPr>
        <p:spPr/>
        <p:txBody>
          <a:bodyPr/>
          <a:lstStyle/>
          <a:p>
            <a:r>
              <a:rPr lang="en-US" dirty="0"/>
              <a:t>When features or requirements are not strictly defined to a Waterfall approach the project will fail. </a:t>
            </a:r>
          </a:p>
          <a:p>
            <a:r>
              <a:rPr lang="en-US" dirty="0"/>
              <a:t>Waterfall requires intense, direct, and accurate information going into it.</a:t>
            </a:r>
          </a:p>
          <a:p>
            <a:r>
              <a:rPr lang="en-US" dirty="0"/>
              <a:t>Agile allows room for features to change and adapt to be the most valuable to the customer/client.</a:t>
            </a:r>
          </a:p>
        </p:txBody>
      </p:sp>
    </p:spTree>
    <p:extLst>
      <p:ext uri="{BB962C8B-B14F-4D97-AF65-F5344CB8AC3E}">
        <p14:creationId xmlns:p14="http://schemas.microsoft.com/office/powerpoint/2010/main" val="15927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2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5" name="Picture 4" descr="Wood human figure">
            <a:extLst>
              <a:ext uri="{FF2B5EF4-FFF2-40B4-BE49-F238E27FC236}">
                <a16:creationId xmlns:a16="http://schemas.microsoft.com/office/drawing/2014/main" id="{93C15B95-B68D-63F9-CD34-75A6DAADC5A9}"/>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4C17899B-84E6-A0D9-2EE9-313CB6A5F759}"/>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What is the Scrum-Agile Approach?</a:t>
            </a:r>
            <a:endParaRPr lang="en-US" sz="6000" dirty="0"/>
          </a:p>
        </p:txBody>
      </p:sp>
      <p:grpSp>
        <p:nvGrpSpPr>
          <p:cNvPr id="47" name="Group 35">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7"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48"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39"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40"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41"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42"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Tree>
    <p:extLst>
      <p:ext uri="{BB962C8B-B14F-4D97-AF65-F5344CB8AC3E}">
        <p14:creationId xmlns:p14="http://schemas.microsoft.com/office/powerpoint/2010/main" val="348503624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C942-0A7C-D349-1FD3-52D680153619}"/>
              </a:ext>
            </a:extLst>
          </p:cNvPr>
          <p:cNvSpPr>
            <a:spLocks noGrp="1"/>
          </p:cNvSpPr>
          <p:nvPr>
            <p:ph type="title"/>
          </p:nvPr>
        </p:nvSpPr>
        <p:spPr>
          <a:xfrm>
            <a:off x="1484311" y="685801"/>
            <a:ext cx="10018713" cy="1036320"/>
          </a:xfrm>
        </p:spPr>
        <p:txBody>
          <a:bodyPr/>
          <a:lstStyle/>
          <a:p>
            <a:r>
              <a:rPr lang="en-US" dirty="0"/>
              <a:t>References</a:t>
            </a:r>
          </a:p>
        </p:txBody>
      </p:sp>
      <p:sp>
        <p:nvSpPr>
          <p:cNvPr id="3" name="Content Placeholder 2">
            <a:extLst>
              <a:ext uri="{FF2B5EF4-FFF2-40B4-BE49-F238E27FC236}">
                <a16:creationId xmlns:a16="http://schemas.microsoft.com/office/drawing/2014/main" id="{2609FADB-273B-1D8C-57F4-D6E6801FBF26}"/>
              </a:ext>
            </a:extLst>
          </p:cNvPr>
          <p:cNvSpPr>
            <a:spLocks noGrp="1"/>
          </p:cNvSpPr>
          <p:nvPr>
            <p:ph idx="1"/>
          </p:nvPr>
        </p:nvSpPr>
        <p:spPr>
          <a:xfrm>
            <a:off x="1484310" y="1950721"/>
            <a:ext cx="10018713" cy="3840480"/>
          </a:xfrm>
        </p:spPr>
        <p:txBody>
          <a:bodyPr/>
          <a:lstStyle/>
          <a:p>
            <a:r>
              <a:rPr lang="en-US" dirty="0">
                <a:effectLst/>
              </a:rPr>
              <a:t>Cobb, C. G. (2015). </a:t>
            </a:r>
            <a:r>
              <a:rPr lang="en-US" i="1" dirty="0">
                <a:effectLst/>
              </a:rPr>
              <a:t>The Project Manager's Guide to Mastering Agile: Principles and practices for an adaptive approach</a:t>
            </a:r>
            <a:r>
              <a:rPr lang="en-US" dirty="0">
                <a:effectLst/>
              </a:rPr>
              <a:t>. Wiley. </a:t>
            </a:r>
          </a:p>
          <a:p>
            <a:r>
              <a:rPr lang="en-US" dirty="0" err="1">
                <a:effectLst/>
              </a:rPr>
              <a:t>Schwaber</a:t>
            </a:r>
            <a:r>
              <a:rPr lang="en-US" dirty="0">
                <a:effectLst/>
              </a:rPr>
              <a:t>, K., &amp; Sutherland, J. (2020, November). </a:t>
            </a:r>
            <a:r>
              <a:rPr lang="en-US" i="1" dirty="0">
                <a:effectLst/>
              </a:rPr>
              <a:t>The scrum guide</a:t>
            </a:r>
            <a:r>
              <a:rPr lang="en-US" dirty="0">
                <a:effectLst/>
              </a:rPr>
              <a:t>. Scrum.org. Retrieved February 15, 2023, from https://scrumguides.org/docs/scrumguide/v2020/2020-Scrum-Guide-US.pdf </a:t>
            </a:r>
          </a:p>
          <a:p>
            <a:r>
              <a:rPr lang="en-US" dirty="0">
                <a:effectLst/>
              </a:rPr>
              <a:t>Sims, C., &amp; Johnson, H. L. (2012). </a:t>
            </a:r>
            <a:r>
              <a:rPr lang="en-US" i="1" dirty="0">
                <a:effectLst/>
              </a:rPr>
              <a:t>Scrum: A Breathtakingly Brief And Agile Introduction</a:t>
            </a:r>
            <a:r>
              <a:rPr lang="en-US" dirty="0">
                <a:effectLst/>
              </a:rPr>
              <a:t>. Agile Learning Labs. Retrieved February 15, 2023, from </a:t>
            </a:r>
            <a:r>
              <a:rPr lang="en-US" dirty="0">
                <a:effectLst/>
                <a:hlinkClick r:id="rId2"/>
              </a:rPr>
              <a:t>http://agilelearninglabs.com/resources/scrum-introduction/</a:t>
            </a:r>
            <a:endParaRPr lang="en-US" dirty="0">
              <a:effectLst/>
            </a:endParaRPr>
          </a:p>
        </p:txBody>
      </p:sp>
    </p:spTree>
    <p:extLst>
      <p:ext uri="{BB962C8B-B14F-4D97-AF65-F5344CB8AC3E}">
        <p14:creationId xmlns:p14="http://schemas.microsoft.com/office/powerpoint/2010/main" val="184475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C4574-29A9-799F-B131-192C86C50D5B}"/>
              </a:ext>
            </a:extLst>
          </p:cNvPr>
          <p:cNvSpPr>
            <a:spLocks noGrp="1"/>
          </p:cNvSpPr>
          <p:nvPr>
            <p:ph idx="1"/>
          </p:nvPr>
        </p:nvSpPr>
        <p:spPr>
          <a:xfrm>
            <a:off x="1484310" y="225469"/>
            <a:ext cx="10018713" cy="5565732"/>
          </a:xfrm>
        </p:spPr>
        <p:txBody>
          <a:bodyPr>
            <a:normAutofit/>
          </a:bodyPr>
          <a:lstStyle/>
          <a:p>
            <a:r>
              <a:rPr lang="en-US" dirty="0"/>
              <a:t>The Scrum-Agile Approach is an ideology and development process taken by a development team and involves leadership above the development team.</a:t>
            </a:r>
          </a:p>
          <a:p>
            <a:r>
              <a:rPr lang="en-US" dirty="0"/>
              <a:t>The ideology of the Scrum-Agile approach involves: Transparency, Adaptation and Inspection. </a:t>
            </a:r>
            <a:r>
              <a:rPr lang="en-US" sz="2400" dirty="0"/>
              <a:t>(</a:t>
            </a:r>
            <a:r>
              <a:rPr lang="en-US" sz="2400" dirty="0" err="1"/>
              <a:t>Schwaber</a:t>
            </a:r>
            <a:r>
              <a:rPr lang="en-US" sz="2400" dirty="0"/>
              <a:t> &amp; Sutherland, 2020)</a:t>
            </a:r>
            <a:endParaRPr lang="en-US" dirty="0"/>
          </a:p>
          <a:p>
            <a:r>
              <a:rPr lang="en-US" dirty="0"/>
              <a:t>The ideology also includes some shifts in behaviors where core values become important to team success such as: Individuals and interactions over processes and tools, working software over documentation, customer collaboration over contract negotiation, and responding to change (Cobb, 2015)</a:t>
            </a:r>
          </a:p>
        </p:txBody>
      </p:sp>
    </p:spTree>
    <p:extLst>
      <p:ext uri="{BB962C8B-B14F-4D97-AF65-F5344CB8AC3E}">
        <p14:creationId xmlns:p14="http://schemas.microsoft.com/office/powerpoint/2010/main" val="1784331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9"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C326900-9DBE-A1EF-5D29-B39D9DEEC15B}"/>
              </a:ext>
            </a:extLst>
          </p:cNvPr>
          <p:cNvSpPr>
            <a:spLocks noGrp="1"/>
          </p:cNvSpPr>
          <p:nvPr>
            <p:ph type="title"/>
          </p:nvPr>
        </p:nvSpPr>
        <p:spPr>
          <a:xfrm>
            <a:off x="3962399" y="685800"/>
            <a:ext cx="7345891" cy="1413933"/>
          </a:xfrm>
        </p:spPr>
        <p:txBody>
          <a:bodyPr>
            <a:normAutofit/>
          </a:bodyPr>
          <a:lstStyle/>
          <a:p>
            <a:r>
              <a:rPr lang="en-US" dirty="0"/>
              <a:t>Development Phases</a:t>
            </a:r>
          </a:p>
        </p:txBody>
      </p:sp>
      <p:pic>
        <p:nvPicPr>
          <p:cNvPr id="8" name="Picture 7" descr="White bulbs with a yellow one standing out">
            <a:extLst>
              <a:ext uri="{FF2B5EF4-FFF2-40B4-BE49-F238E27FC236}">
                <a16:creationId xmlns:a16="http://schemas.microsoft.com/office/drawing/2014/main" id="{AE931B00-F823-E8FF-3D05-2B8ECE58B23E}"/>
              </a:ext>
            </a:extLst>
          </p:cNvPr>
          <p:cNvPicPr>
            <a:picLocks noChangeAspect="1"/>
          </p:cNvPicPr>
          <p:nvPr/>
        </p:nvPicPr>
        <p:blipFill rotWithShape="1">
          <a:blip r:embed="rId3"/>
          <a:srcRect l="25231" r="41100"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6" name="Content Placeholder 2">
            <a:extLst>
              <a:ext uri="{FF2B5EF4-FFF2-40B4-BE49-F238E27FC236}">
                <a16:creationId xmlns:a16="http://schemas.microsoft.com/office/drawing/2014/main" id="{109A88C5-5B5B-FF6E-531E-04907D8CEED1}"/>
              </a:ext>
            </a:extLst>
          </p:cNvPr>
          <p:cNvSpPr>
            <a:spLocks noGrp="1"/>
          </p:cNvSpPr>
          <p:nvPr>
            <p:ph idx="1"/>
          </p:nvPr>
        </p:nvSpPr>
        <p:spPr>
          <a:xfrm>
            <a:off x="3843867" y="2048933"/>
            <a:ext cx="7659156" cy="3742267"/>
          </a:xfrm>
        </p:spPr>
        <p:txBody>
          <a:bodyPr>
            <a:normAutofit/>
          </a:bodyPr>
          <a:lstStyle/>
          <a:p>
            <a:r>
              <a:rPr lang="en-US" dirty="0"/>
              <a:t>The Agile development process has a few phases: </a:t>
            </a:r>
          </a:p>
          <a:p>
            <a:pPr lvl="1"/>
            <a:r>
              <a:rPr lang="en-US"/>
              <a:t>Sprint Planning</a:t>
            </a:r>
          </a:p>
          <a:p>
            <a:pPr lvl="1"/>
            <a:r>
              <a:rPr lang="en-US"/>
              <a:t>Sprints </a:t>
            </a:r>
          </a:p>
          <a:p>
            <a:pPr lvl="1"/>
            <a:r>
              <a:rPr lang="en-US"/>
              <a:t>Sprint Review </a:t>
            </a:r>
          </a:p>
          <a:p>
            <a:pPr lvl="1"/>
            <a:r>
              <a:rPr lang="en-US"/>
              <a:t>Sprint Retrospective</a:t>
            </a:r>
          </a:p>
          <a:p>
            <a:pPr marL="457200" lvl="1" indent="0">
              <a:buNone/>
            </a:pPr>
            <a:r>
              <a:rPr lang="en-US"/>
              <a:t>(</a:t>
            </a:r>
            <a:r>
              <a:rPr lang="en-US" err="1"/>
              <a:t>Schwaber</a:t>
            </a:r>
            <a:r>
              <a:rPr lang="en-US"/>
              <a:t> &amp; Sutherland, 2020)</a:t>
            </a:r>
          </a:p>
        </p:txBody>
      </p:sp>
    </p:spTree>
    <p:extLst>
      <p:ext uri="{BB962C8B-B14F-4D97-AF65-F5344CB8AC3E}">
        <p14:creationId xmlns:p14="http://schemas.microsoft.com/office/powerpoint/2010/main" val="1468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C6C1-6DE3-61B6-A1DC-0F78A708BEFA}"/>
              </a:ext>
            </a:extLst>
          </p:cNvPr>
          <p:cNvSpPr>
            <a:spLocks noGrp="1"/>
          </p:cNvSpPr>
          <p:nvPr>
            <p:ph type="title"/>
          </p:nvPr>
        </p:nvSpPr>
        <p:spPr/>
        <p:txBody>
          <a:bodyPr/>
          <a:lstStyle/>
          <a:p>
            <a:r>
              <a:rPr lang="en-US" dirty="0"/>
              <a:t>Sprint Planning</a:t>
            </a:r>
          </a:p>
        </p:txBody>
      </p:sp>
      <p:sp>
        <p:nvSpPr>
          <p:cNvPr id="3" name="Content Placeholder 2">
            <a:extLst>
              <a:ext uri="{FF2B5EF4-FFF2-40B4-BE49-F238E27FC236}">
                <a16:creationId xmlns:a16="http://schemas.microsoft.com/office/drawing/2014/main" id="{1D498151-C60D-8822-49A6-BFD12BE6F438}"/>
              </a:ext>
            </a:extLst>
          </p:cNvPr>
          <p:cNvSpPr>
            <a:spLocks noGrp="1"/>
          </p:cNvSpPr>
          <p:nvPr>
            <p:ph idx="1"/>
          </p:nvPr>
        </p:nvSpPr>
        <p:spPr>
          <a:xfrm>
            <a:off x="1484311" y="2539999"/>
            <a:ext cx="10018713" cy="3251201"/>
          </a:xfrm>
        </p:spPr>
        <p:txBody>
          <a:bodyPr>
            <a:normAutofit/>
          </a:bodyPr>
          <a:lstStyle/>
          <a:p>
            <a:r>
              <a:rPr lang="en-US" dirty="0"/>
              <a:t>Initiates the Sprint by deciding on the work necessary to progress and addresses a few topics. </a:t>
            </a:r>
            <a:r>
              <a:rPr lang="en-US" sz="2400" dirty="0"/>
              <a:t>(</a:t>
            </a:r>
            <a:r>
              <a:rPr lang="en-US" sz="2400" dirty="0" err="1"/>
              <a:t>Schwaber</a:t>
            </a:r>
            <a:r>
              <a:rPr lang="en-US" sz="2400" dirty="0"/>
              <a:t> &amp; Sutherland, 2020)</a:t>
            </a:r>
            <a:endParaRPr lang="en-US" dirty="0"/>
          </a:p>
          <a:p>
            <a:r>
              <a:rPr lang="en-US" dirty="0"/>
              <a:t>Why is this Sprint valuable? Explains value and utility of current sprint and sets a Sprint Goal.</a:t>
            </a:r>
          </a:p>
          <a:p>
            <a:r>
              <a:rPr lang="en-US" dirty="0"/>
              <a:t>What can be done this sprint? Defines reasonable expectations</a:t>
            </a:r>
          </a:p>
          <a:p>
            <a:r>
              <a:rPr lang="en-US" dirty="0"/>
              <a:t>How will chosen work get done? Developers decide how the work will be completed usually in work items of one day or less.</a:t>
            </a:r>
          </a:p>
        </p:txBody>
      </p:sp>
    </p:spTree>
    <p:extLst>
      <p:ext uri="{BB962C8B-B14F-4D97-AF65-F5344CB8AC3E}">
        <p14:creationId xmlns:p14="http://schemas.microsoft.com/office/powerpoint/2010/main" val="348107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6D5B-2F3D-2552-7098-C055D4196BCA}"/>
              </a:ext>
            </a:extLst>
          </p:cNvPr>
          <p:cNvSpPr>
            <a:spLocks noGrp="1"/>
          </p:cNvSpPr>
          <p:nvPr>
            <p:ph type="title"/>
          </p:nvPr>
        </p:nvSpPr>
        <p:spPr/>
        <p:txBody>
          <a:bodyPr/>
          <a:lstStyle/>
          <a:p>
            <a:r>
              <a:rPr lang="en-US" dirty="0"/>
              <a:t>Sprints</a:t>
            </a:r>
          </a:p>
        </p:txBody>
      </p:sp>
      <p:sp>
        <p:nvSpPr>
          <p:cNvPr id="3" name="Content Placeholder 2">
            <a:extLst>
              <a:ext uri="{FF2B5EF4-FFF2-40B4-BE49-F238E27FC236}">
                <a16:creationId xmlns:a16="http://schemas.microsoft.com/office/drawing/2014/main" id="{9F2FA76D-3235-B658-3640-62D07C30E693}"/>
              </a:ext>
            </a:extLst>
          </p:cNvPr>
          <p:cNvSpPr>
            <a:spLocks noGrp="1"/>
          </p:cNvSpPr>
          <p:nvPr>
            <p:ph idx="1"/>
          </p:nvPr>
        </p:nvSpPr>
        <p:spPr>
          <a:xfrm>
            <a:off x="1484310" y="2666999"/>
            <a:ext cx="10018713" cy="3505201"/>
          </a:xfrm>
        </p:spPr>
        <p:txBody>
          <a:bodyPr>
            <a:normAutofit lnSpcReduction="10000"/>
          </a:bodyPr>
          <a:lstStyle/>
          <a:p>
            <a:r>
              <a:rPr lang="en-US" dirty="0"/>
              <a:t>Sprints are fixed length events of one month or less to create consistency, predictability, and expectation.</a:t>
            </a:r>
          </a:p>
          <a:p>
            <a:r>
              <a:rPr lang="en-US" dirty="0"/>
              <a:t>Sprints can only be cancelled by the Product Owner. </a:t>
            </a:r>
            <a:r>
              <a:rPr lang="en-US" sz="2400" dirty="0"/>
              <a:t>(</a:t>
            </a:r>
            <a:r>
              <a:rPr lang="en-US" sz="2400" dirty="0" err="1"/>
              <a:t>Schwaber</a:t>
            </a:r>
            <a:r>
              <a:rPr lang="en-US" sz="2400" dirty="0"/>
              <a:t> &amp; Sutherland, 2020)</a:t>
            </a:r>
            <a:endParaRPr lang="en-US" dirty="0"/>
          </a:p>
          <a:p>
            <a:r>
              <a:rPr lang="en-US" dirty="0"/>
              <a:t>Because of their fixed nature no changes are made to sprints while in process.</a:t>
            </a:r>
          </a:p>
          <a:p>
            <a:r>
              <a:rPr lang="en-US" dirty="0"/>
              <a:t>The Scope of an item can be renegotiated, clarified, or refined as the Product Owner attains more information, but cannot decrease the quality of work.</a:t>
            </a:r>
          </a:p>
        </p:txBody>
      </p:sp>
    </p:spTree>
    <p:extLst>
      <p:ext uri="{BB962C8B-B14F-4D97-AF65-F5344CB8AC3E}">
        <p14:creationId xmlns:p14="http://schemas.microsoft.com/office/powerpoint/2010/main" val="251105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3210-E5BF-07CD-EFE2-719953C1AD70}"/>
              </a:ext>
            </a:extLst>
          </p:cNvPr>
          <p:cNvSpPr>
            <a:spLocks noGrp="1"/>
          </p:cNvSpPr>
          <p:nvPr>
            <p:ph type="title"/>
          </p:nvPr>
        </p:nvSpPr>
        <p:spPr/>
        <p:txBody>
          <a:bodyPr/>
          <a:lstStyle/>
          <a:p>
            <a:r>
              <a:rPr lang="en-US" dirty="0"/>
              <a:t>Sprint Review</a:t>
            </a:r>
          </a:p>
        </p:txBody>
      </p:sp>
      <p:sp>
        <p:nvSpPr>
          <p:cNvPr id="3" name="Content Placeholder 2">
            <a:extLst>
              <a:ext uri="{FF2B5EF4-FFF2-40B4-BE49-F238E27FC236}">
                <a16:creationId xmlns:a16="http://schemas.microsoft.com/office/drawing/2014/main" id="{E06479C6-F139-4AD5-1433-83EB7A9A37C9}"/>
              </a:ext>
            </a:extLst>
          </p:cNvPr>
          <p:cNvSpPr>
            <a:spLocks noGrp="1"/>
          </p:cNvSpPr>
          <p:nvPr>
            <p:ph idx="1"/>
          </p:nvPr>
        </p:nvSpPr>
        <p:spPr/>
        <p:txBody>
          <a:bodyPr/>
          <a:lstStyle/>
          <a:p>
            <a:r>
              <a:rPr lang="en-US" dirty="0"/>
              <a:t>Sprint Review’s analyze the outcomes of the current Sprint and determines the future decisions of the Product Backlog in a public manner.</a:t>
            </a:r>
          </a:p>
          <a:p>
            <a:r>
              <a:rPr lang="en-US" dirty="0"/>
              <a:t>Sprint Review’s give stakeholders a chance to review the current environment and understand the future goals including any pieces that were committed to but did not come to fruition.</a:t>
            </a:r>
          </a:p>
        </p:txBody>
      </p:sp>
    </p:spTree>
    <p:extLst>
      <p:ext uri="{BB962C8B-B14F-4D97-AF65-F5344CB8AC3E}">
        <p14:creationId xmlns:p14="http://schemas.microsoft.com/office/powerpoint/2010/main" val="212500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3B2D-1252-0435-738F-287546B30DAD}"/>
              </a:ext>
            </a:extLst>
          </p:cNvPr>
          <p:cNvSpPr>
            <a:spLocks noGrp="1"/>
          </p:cNvSpPr>
          <p:nvPr>
            <p:ph type="title"/>
          </p:nvPr>
        </p:nvSpPr>
        <p:spPr/>
        <p:txBody>
          <a:bodyPr/>
          <a:lstStyle/>
          <a:p>
            <a:r>
              <a:rPr lang="en-US" dirty="0"/>
              <a:t>Sprint Retrospective</a:t>
            </a:r>
          </a:p>
        </p:txBody>
      </p:sp>
      <p:sp>
        <p:nvSpPr>
          <p:cNvPr id="3" name="Content Placeholder 2">
            <a:extLst>
              <a:ext uri="{FF2B5EF4-FFF2-40B4-BE49-F238E27FC236}">
                <a16:creationId xmlns:a16="http://schemas.microsoft.com/office/drawing/2014/main" id="{F8A5BB50-0A68-0EE7-B385-D2DACDA71EF1}"/>
              </a:ext>
            </a:extLst>
          </p:cNvPr>
          <p:cNvSpPr>
            <a:spLocks noGrp="1"/>
          </p:cNvSpPr>
          <p:nvPr>
            <p:ph idx="1"/>
          </p:nvPr>
        </p:nvSpPr>
        <p:spPr/>
        <p:txBody>
          <a:bodyPr>
            <a:normAutofit lnSpcReduction="10000"/>
          </a:bodyPr>
          <a:lstStyle/>
          <a:p>
            <a:r>
              <a:rPr lang="en-US" dirty="0"/>
              <a:t>Shouldn’t the Review cover the Retrospective? No, the retrospective is private and focuses on increasing quality and effectiveness based on learned information and adapting the process to do better on the next Sprint.</a:t>
            </a:r>
          </a:p>
          <a:p>
            <a:r>
              <a:rPr lang="en-US" dirty="0"/>
              <a:t>Everything within the process is under scrutiny for improvement including: </a:t>
            </a:r>
          </a:p>
          <a:p>
            <a:pPr lvl="1"/>
            <a:r>
              <a:rPr lang="en-US" dirty="0"/>
              <a:t>Individuals, interactions, processes, tools, and their Definition of Done. (</a:t>
            </a:r>
            <a:r>
              <a:rPr lang="en-US" dirty="0" err="1"/>
              <a:t>Schwaber</a:t>
            </a:r>
            <a:r>
              <a:rPr lang="en-US" dirty="0"/>
              <a:t> &amp; Sutherland, 2020)</a:t>
            </a:r>
          </a:p>
          <a:p>
            <a:r>
              <a:rPr lang="en-US" dirty="0"/>
              <a:t>The most important improvements are noted and addressed as soon as possible.</a:t>
            </a:r>
          </a:p>
        </p:txBody>
      </p:sp>
    </p:spTree>
    <p:extLst>
      <p:ext uri="{BB962C8B-B14F-4D97-AF65-F5344CB8AC3E}">
        <p14:creationId xmlns:p14="http://schemas.microsoft.com/office/powerpoint/2010/main" val="300586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521DF940-157B-B93D-D45E-120283CAFDB1}"/>
              </a:ext>
            </a:extLst>
          </p:cNvPr>
          <p:cNvSpPr>
            <a:spLocks noGrp="1"/>
          </p:cNvSpPr>
          <p:nvPr>
            <p:ph type="title"/>
          </p:nvPr>
        </p:nvSpPr>
        <p:spPr>
          <a:xfrm>
            <a:off x="1018191" y="685800"/>
            <a:ext cx="7411825" cy="1752599"/>
          </a:xfrm>
        </p:spPr>
        <p:txBody>
          <a:bodyPr>
            <a:normAutofit/>
          </a:bodyPr>
          <a:lstStyle/>
          <a:p>
            <a:pPr algn="l"/>
            <a:r>
              <a:rPr lang="en-US" dirty="0"/>
              <a:t>Development Team Roles</a:t>
            </a:r>
            <a:endParaRPr lang="en-US"/>
          </a:p>
        </p:txBody>
      </p:sp>
      <p:sp>
        <p:nvSpPr>
          <p:cNvPr id="3" name="Content Placeholder 2">
            <a:extLst>
              <a:ext uri="{FF2B5EF4-FFF2-40B4-BE49-F238E27FC236}">
                <a16:creationId xmlns:a16="http://schemas.microsoft.com/office/drawing/2014/main" id="{B0ACAA3F-494B-8579-7F15-B406FABF8C9B}"/>
              </a:ext>
            </a:extLst>
          </p:cNvPr>
          <p:cNvSpPr>
            <a:spLocks noGrp="1"/>
          </p:cNvSpPr>
          <p:nvPr>
            <p:ph idx="1"/>
          </p:nvPr>
        </p:nvSpPr>
        <p:spPr>
          <a:xfrm>
            <a:off x="1018190" y="2666999"/>
            <a:ext cx="7243603" cy="2719193"/>
          </a:xfrm>
        </p:spPr>
        <p:txBody>
          <a:bodyPr anchor="t">
            <a:normAutofit/>
          </a:bodyPr>
          <a:lstStyle/>
          <a:p>
            <a:r>
              <a:rPr lang="en-US" sz="1800"/>
              <a:t>The Scrum Development team is comprised of 3 main roles:</a:t>
            </a:r>
          </a:p>
          <a:p>
            <a:pPr lvl="1"/>
            <a:r>
              <a:rPr lang="en-US" sz="1800"/>
              <a:t>Product Owner</a:t>
            </a:r>
          </a:p>
          <a:p>
            <a:pPr lvl="1"/>
            <a:r>
              <a:rPr lang="en-US" sz="1800"/>
              <a:t>Scrum Master</a:t>
            </a:r>
          </a:p>
          <a:p>
            <a:pPr lvl="1"/>
            <a:r>
              <a:rPr lang="en-US" sz="1800"/>
              <a:t>Developer</a:t>
            </a:r>
          </a:p>
          <a:p>
            <a:pPr marL="457200" lvl="1" indent="0">
              <a:buNone/>
            </a:pPr>
            <a:r>
              <a:rPr lang="en-US" sz="1800"/>
              <a:t>(Sims &amp; Johnson, 2012)</a:t>
            </a:r>
          </a:p>
        </p:txBody>
      </p:sp>
    </p:spTree>
    <p:extLst>
      <p:ext uri="{BB962C8B-B14F-4D97-AF65-F5344CB8AC3E}">
        <p14:creationId xmlns:p14="http://schemas.microsoft.com/office/powerpoint/2010/main" val="12468749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7082</TotalTime>
  <Words>1070</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Parallax</vt:lpstr>
      <vt:lpstr>Agile Presentation</vt:lpstr>
      <vt:lpstr>What is the Scrum-Agile Approach?</vt:lpstr>
      <vt:lpstr>PowerPoint Presentation</vt:lpstr>
      <vt:lpstr>Development Phases</vt:lpstr>
      <vt:lpstr>Sprint Planning</vt:lpstr>
      <vt:lpstr>Sprints</vt:lpstr>
      <vt:lpstr>Sprint Review</vt:lpstr>
      <vt:lpstr>Sprint Retrospective</vt:lpstr>
      <vt:lpstr>Development Team Roles</vt:lpstr>
      <vt:lpstr>Product Owner</vt:lpstr>
      <vt:lpstr>Scrum Master</vt:lpstr>
      <vt:lpstr>Developer</vt:lpstr>
      <vt:lpstr>How the process would have differed with a Waterfall approach?</vt:lpstr>
      <vt:lpstr>Changing the SNHU Travel Project</vt:lpstr>
      <vt:lpstr>Agile vs Waterfall and the Factors to Consider</vt:lpstr>
      <vt:lpstr>Main Factors</vt:lpstr>
      <vt:lpstr>Timeline Uncertainties</vt:lpstr>
      <vt:lpstr>Budget Uncertainties</vt:lpstr>
      <vt:lpstr>Requirements Uncertainties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Brad Decker</dc:creator>
  <cp:lastModifiedBy>Brad Decker</cp:lastModifiedBy>
  <cp:revision>1</cp:revision>
  <dcterms:created xsi:type="dcterms:W3CDTF">2023-02-11T04:37:23Z</dcterms:created>
  <dcterms:modified xsi:type="dcterms:W3CDTF">2023-02-16T02:39:58Z</dcterms:modified>
</cp:coreProperties>
</file>