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0"/>
  </p:notesMasterIdLst>
  <p:sldIdLst>
    <p:sldId id="256" r:id="rId2"/>
    <p:sldId id="257" r:id="rId3"/>
    <p:sldId id="258" r:id="rId4"/>
    <p:sldId id="259" r:id="rId5"/>
    <p:sldId id="260" r:id="rId6"/>
    <p:sldId id="261" r:id="rId7"/>
    <p:sldId id="265" r:id="rId8"/>
    <p:sldId id="264" r:id="rId9"/>
    <p:sldId id="279" r:id="rId10"/>
    <p:sldId id="262" r:id="rId11"/>
    <p:sldId id="263" r:id="rId12"/>
    <p:sldId id="268" r:id="rId13"/>
    <p:sldId id="269" r:id="rId14"/>
    <p:sldId id="270" r:id="rId15"/>
    <p:sldId id="272" r:id="rId16"/>
    <p:sldId id="276" r:id="rId17"/>
    <p:sldId id="277" r:id="rId18"/>
    <p:sldId id="278" r:id="rId19"/>
  </p:sldIdLst>
  <p:sldSz cx="9144000" cy="5143500" type="screen16x9"/>
  <p:notesSz cx="6858000" cy="9144000"/>
  <p:embeddedFontLst>
    <p:embeddedFont>
      <p:font typeface="Roboto Mono Regular" panose="020B0604020202020204" charset="0"/>
      <p:regular r:id="rId21"/>
      <p:bold r:id="rId22"/>
      <p:italic r:id="rId23"/>
      <p:boldItalic r:id="rId24"/>
    </p:embeddedFont>
    <p:embeddedFont>
      <p:font typeface="Coming Soon" panose="020B0604020202020204" charset="0"/>
      <p:regular r:id="rId25"/>
    </p:embeddedFont>
    <p:embeddedFont>
      <p:font typeface="Anonymous Pro" panose="020B0604020202020204" charset="0"/>
      <p:regular r:id="rId26"/>
      <p:bold r:id="rId27"/>
      <p:italic r:id="rId28"/>
      <p:boldItalic r:id="rId29"/>
    </p:embeddedFont>
    <p:embeddedFont>
      <p:font typeface="Concert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831828-B058-4810-AE18-EC41AB9442F8}">
  <a:tblStyle styleId="{E0831828-B058-4810-AE18-EC41AB9442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963428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572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53034354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583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53034354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53034354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918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853034354b_0_24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853034354b_0_24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570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53034354b_0_24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853034354b_0_24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974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853034354b_0_24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853034354b_0_24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891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853034354b_0_24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853034354b_0_24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601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853034354b_0_24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853034354b_0_24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289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853034354b_0_24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853034354b_0_24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600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853034354b_0_24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853034354b_0_24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701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041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856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4350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25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47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53034354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53034354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99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506521a88_4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506521a88_4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05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853034354b_0_24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853034354b_0_24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598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74"/>
        <p:cNvGrpSpPr/>
        <p:nvPr/>
      </p:nvGrpSpPr>
      <p:grpSpPr>
        <a:xfrm>
          <a:off x="0" y="0"/>
          <a:ext cx="0" cy="0"/>
          <a:chOff x="0" y="0"/>
          <a:chExt cx="0" cy="0"/>
        </a:xfrm>
      </p:grpSpPr>
      <p:pic>
        <p:nvPicPr>
          <p:cNvPr id="75" name="Google Shape;75;p1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76" name="Google Shape;76;p14"/>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77" name="Google Shape;77;p14"/>
          <p:cNvSpPr txBox="1">
            <a:spLocks noGrp="1"/>
          </p:cNvSpPr>
          <p:nvPr>
            <p:ph type="title"/>
          </p:nvPr>
        </p:nvSpPr>
        <p:spPr>
          <a:xfrm>
            <a:off x="6013614" y="838400"/>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8" name="Google Shape;78;p14"/>
          <p:cNvSpPr txBox="1">
            <a:spLocks noGrp="1"/>
          </p:cNvSpPr>
          <p:nvPr>
            <p:ph type="subTitle" idx="1"/>
          </p:nvPr>
        </p:nvSpPr>
        <p:spPr>
          <a:xfrm>
            <a:off x="6013614" y="1199352"/>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9" name="Google Shape;79;p14"/>
          <p:cNvSpPr txBox="1">
            <a:spLocks noGrp="1"/>
          </p:cNvSpPr>
          <p:nvPr>
            <p:ph type="title" idx="2"/>
          </p:nvPr>
        </p:nvSpPr>
        <p:spPr>
          <a:xfrm>
            <a:off x="6013603" y="2104924"/>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0" name="Google Shape;80;p14"/>
          <p:cNvSpPr txBox="1">
            <a:spLocks noGrp="1"/>
          </p:cNvSpPr>
          <p:nvPr>
            <p:ph type="subTitle" idx="3"/>
          </p:nvPr>
        </p:nvSpPr>
        <p:spPr>
          <a:xfrm>
            <a:off x="6013601" y="2465876"/>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1" name="Google Shape;81;p14"/>
          <p:cNvSpPr txBox="1">
            <a:spLocks noGrp="1"/>
          </p:cNvSpPr>
          <p:nvPr>
            <p:ph type="title" idx="4"/>
          </p:nvPr>
        </p:nvSpPr>
        <p:spPr>
          <a:xfrm>
            <a:off x="6013618" y="3371448"/>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 name="Google Shape;82;p14"/>
          <p:cNvSpPr txBox="1">
            <a:spLocks noGrp="1"/>
          </p:cNvSpPr>
          <p:nvPr>
            <p:ph type="subTitle" idx="5"/>
          </p:nvPr>
        </p:nvSpPr>
        <p:spPr>
          <a:xfrm>
            <a:off x="6013615" y="3732400"/>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3" name="Google Shape;83;p14"/>
          <p:cNvSpPr txBox="1">
            <a:spLocks noGrp="1"/>
          </p:cNvSpPr>
          <p:nvPr>
            <p:ph type="title" idx="6"/>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84"/>
        <p:cNvGrpSpPr/>
        <p:nvPr/>
      </p:nvGrpSpPr>
      <p:grpSpPr>
        <a:xfrm>
          <a:off x="0" y="0"/>
          <a:ext cx="0" cy="0"/>
          <a:chOff x="0" y="0"/>
          <a:chExt cx="0" cy="0"/>
        </a:xfrm>
      </p:grpSpPr>
      <p:pic>
        <p:nvPicPr>
          <p:cNvPr id="85" name="Google Shape;85;p1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86" name="Google Shape;86;p15"/>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87" name="Google Shape;87;p15"/>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88" name="Google Shape;88;p15"/>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89" name="Google Shape;89;p15"/>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Regular"/>
                <a:ea typeface="Roboto Mono Regular"/>
                <a:cs typeface="Roboto Mono Regular"/>
                <a:sym typeface="Roboto Mono Regular"/>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90" name="Google Shape;90;p15"/>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2">
    <p:spTree>
      <p:nvGrpSpPr>
        <p:cNvPr id="1" name="Shape 91"/>
        <p:cNvGrpSpPr/>
        <p:nvPr/>
      </p:nvGrpSpPr>
      <p:grpSpPr>
        <a:xfrm>
          <a:off x="0" y="0"/>
          <a:ext cx="0" cy="0"/>
          <a:chOff x="0" y="0"/>
          <a:chExt cx="0" cy="0"/>
        </a:xfrm>
      </p:grpSpPr>
      <p:pic>
        <p:nvPicPr>
          <p:cNvPr id="92" name="Google Shape;92;p1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93" name="Google Shape;93;p16"/>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94" name="Google Shape;94;p16"/>
          <p:cNvSpPr txBox="1">
            <a:spLocks noGrp="1"/>
          </p:cNvSpPr>
          <p:nvPr>
            <p:ph type="title"/>
          </p:nvPr>
        </p:nvSpPr>
        <p:spPr>
          <a:xfrm>
            <a:off x="602672" y="2010025"/>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5" name="Google Shape;95;p16"/>
          <p:cNvSpPr txBox="1">
            <a:spLocks noGrp="1"/>
          </p:cNvSpPr>
          <p:nvPr>
            <p:ph type="subTitle" idx="1"/>
          </p:nvPr>
        </p:nvSpPr>
        <p:spPr>
          <a:xfrm>
            <a:off x="839201" y="2389868"/>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6" name="Google Shape;96;p16"/>
          <p:cNvSpPr txBox="1">
            <a:spLocks noGrp="1"/>
          </p:cNvSpPr>
          <p:nvPr>
            <p:ph type="title" idx="2"/>
          </p:nvPr>
        </p:nvSpPr>
        <p:spPr>
          <a:xfrm>
            <a:off x="5845528" y="201002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97" name="Google Shape;97;p16"/>
          <p:cNvSpPr txBox="1">
            <a:spLocks noGrp="1"/>
          </p:cNvSpPr>
          <p:nvPr>
            <p:ph type="subTitle" idx="3"/>
          </p:nvPr>
        </p:nvSpPr>
        <p:spPr>
          <a:xfrm>
            <a:off x="5845522" y="2389875"/>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8" name="Google Shape;98;p16"/>
          <p:cNvSpPr txBox="1">
            <a:spLocks noGrp="1"/>
          </p:cNvSpPr>
          <p:nvPr>
            <p:ph type="title" idx="4"/>
          </p:nvPr>
        </p:nvSpPr>
        <p:spPr>
          <a:xfrm>
            <a:off x="602672" y="3449699"/>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9" name="Google Shape;99;p16"/>
          <p:cNvSpPr txBox="1">
            <a:spLocks noGrp="1"/>
          </p:cNvSpPr>
          <p:nvPr>
            <p:ph type="subTitle" idx="5"/>
          </p:nvPr>
        </p:nvSpPr>
        <p:spPr>
          <a:xfrm>
            <a:off x="839201" y="3838273"/>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0" name="Google Shape;100;p16"/>
          <p:cNvSpPr txBox="1">
            <a:spLocks noGrp="1"/>
          </p:cNvSpPr>
          <p:nvPr>
            <p:ph type="title" idx="6"/>
          </p:nvPr>
        </p:nvSpPr>
        <p:spPr>
          <a:xfrm>
            <a:off x="5845528" y="344969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01" name="Google Shape;101;p16"/>
          <p:cNvSpPr txBox="1">
            <a:spLocks noGrp="1"/>
          </p:cNvSpPr>
          <p:nvPr>
            <p:ph type="subTitle" idx="7"/>
          </p:nvPr>
        </p:nvSpPr>
        <p:spPr>
          <a:xfrm>
            <a:off x="5845522" y="3838276"/>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2" name="Google Shape;102;p16"/>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ercentages">
  <p:cSld name="BIG_NUMBER_1">
    <p:spTree>
      <p:nvGrpSpPr>
        <p:cNvPr id="1" name="Shape 103"/>
        <p:cNvGrpSpPr/>
        <p:nvPr/>
      </p:nvGrpSpPr>
      <p:grpSpPr>
        <a:xfrm>
          <a:off x="0" y="0"/>
          <a:ext cx="0" cy="0"/>
          <a:chOff x="0" y="0"/>
          <a:chExt cx="0" cy="0"/>
        </a:xfrm>
      </p:grpSpPr>
      <p:pic>
        <p:nvPicPr>
          <p:cNvPr id="104" name="Google Shape;104;p1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5" name="Google Shape;105;p17"/>
          <p:cNvPicPr preferRelativeResize="0"/>
          <p:nvPr/>
        </p:nvPicPr>
        <p:blipFill rotWithShape="1">
          <a:blip r:embed="rId3">
            <a:alphaModFix/>
          </a:blip>
          <a:srcRect b="61089"/>
          <a:stretch/>
        </p:blipFill>
        <p:spPr>
          <a:xfrm rot="635655">
            <a:off x="1848552" y="3058534"/>
            <a:ext cx="2068426" cy="1772790"/>
          </a:xfrm>
          <a:prstGeom prst="rect">
            <a:avLst/>
          </a:prstGeom>
          <a:noFill/>
          <a:ln>
            <a:noFill/>
          </a:ln>
        </p:spPr>
      </p:pic>
      <p:pic>
        <p:nvPicPr>
          <p:cNvPr id="106" name="Google Shape;106;p17"/>
          <p:cNvPicPr preferRelativeResize="0"/>
          <p:nvPr/>
        </p:nvPicPr>
        <p:blipFill rotWithShape="1">
          <a:blip r:embed="rId3">
            <a:alphaModFix/>
          </a:blip>
          <a:srcRect b="61089"/>
          <a:stretch/>
        </p:blipFill>
        <p:spPr>
          <a:xfrm rot="1903775">
            <a:off x="6763976" y="866659"/>
            <a:ext cx="2068425" cy="1772790"/>
          </a:xfrm>
          <a:prstGeom prst="rect">
            <a:avLst/>
          </a:prstGeom>
          <a:noFill/>
          <a:ln>
            <a:noFill/>
          </a:ln>
        </p:spPr>
      </p:pic>
      <p:pic>
        <p:nvPicPr>
          <p:cNvPr id="107" name="Google Shape;107;p17"/>
          <p:cNvPicPr preferRelativeResize="0"/>
          <p:nvPr/>
        </p:nvPicPr>
        <p:blipFill rotWithShape="1">
          <a:blip r:embed="rId4">
            <a:alphaModFix/>
          </a:blip>
          <a:srcRect r="1545" b="6838"/>
          <a:stretch/>
        </p:blipFill>
        <p:spPr>
          <a:xfrm>
            <a:off x="129175" y="134900"/>
            <a:ext cx="8374226" cy="4873724"/>
          </a:xfrm>
          <a:prstGeom prst="rect">
            <a:avLst/>
          </a:prstGeom>
          <a:noFill/>
          <a:ln>
            <a:noFill/>
          </a:ln>
        </p:spPr>
      </p:pic>
      <p:sp>
        <p:nvSpPr>
          <p:cNvPr id="108" name="Google Shape;108;p17"/>
          <p:cNvSpPr txBox="1">
            <a:spLocks noGrp="1"/>
          </p:cNvSpPr>
          <p:nvPr>
            <p:ph type="title" hasCustomPrompt="1"/>
          </p:nvPr>
        </p:nvSpPr>
        <p:spPr>
          <a:xfrm>
            <a:off x="13014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9" name="Google Shape;109;p17"/>
          <p:cNvSpPr txBox="1">
            <a:spLocks noGrp="1"/>
          </p:cNvSpPr>
          <p:nvPr>
            <p:ph type="subTitle" idx="1"/>
          </p:nvPr>
        </p:nvSpPr>
        <p:spPr>
          <a:xfrm>
            <a:off x="13014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10" name="Google Shape;110;p17"/>
          <p:cNvSpPr txBox="1">
            <a:spLocks noGrp="1"/>
          </p:cNvSpPr>
          <p:nvPr>
            <p:ph type="title" idx="2" hasCustomPrompt="1"/>
          </p:nvPr>
        </p:nvSpPr>
        <p:spPr>
          <a:xfrm>
            <a:off x="352140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1" name="Google Shape;111;p17"/>
          <p:cNvSpPr txBox="1">
            <a:spLocks noGrp="1"/>
          </p:cNvSpPr>
          <p:nvPr>
            <p:ph type="subTitle" idx="3"/>
          </p:nvPr>
        </p:nvSpPr>
        <p:spPr>
          <a:xfrm>
            <a:off x="352140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12" name="Google Shape;112;p17"/>
          <p:cNvSpPr txBox="1">
            <a:spLocks noGrp="1"/>
          </p:cNvSpPr>
          <p:nvPr>
            <p:ph type="title" idx="4" hasCustomPrompt="1"/>
          </p:nvPr>
        </p:nvSpPr>
        <p:spPr>
          <a:xfrm>
            <a:off x="57413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3" name="Google Shape;113;p17"/>
          <p:cNvSpPr txBox="1">
            <a:spLocks noGrp="1"/>
          </p:cNvSpPr>
          <p:nvPr>
            <p:ph type="subTitle" idx="5"/>
          </p:nvPr>
        </p:nvSpPr>
        <p:spPr>
          <a:xfrm>
            <a:off x="57413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lumns">
  <p:cSld name="CAPTION_ONLY_1">
    <p:spTree>
      <p:nvGrpSpPr>
        <p:cNvPr id="1" name="Shape 122"/>
        <p:cNvGrpSpPr/>
        <p:nvPr/>
      </p:nvGrpSpPr>
      <p:grpSpPr>
        <a:xfrm>
          <a:off x="0" y="0"/>
          <a:ext cx="0" cy="0"/>
          <a:chOff x="0" y="0"/>
          <a:chExt cx="0" cy="0"/>
        </a:xfrm>
      </p:grpSpPr>
      <p:pic>
        <p:nvPicPr>
          <p:cNvPr id="123" name="Google Shape;123;p1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24" name="Google Shape;124;p1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25" name="Google Shape;125;p19"/>
          <p:cNvSpPr txBox="1">
            <a:spLocks noGrp="1"/>
          </p:cNvSpPr>
          <p:nvPr>
            <p:ph type="title"/>
          </p:nvPr>
        </p:nvSpPr>
        <p:spPr>
          <a:xfrm>
            <a:off x="90747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6" name="Google Shape;126;p19"/>
          <p:cNvSpPr txBox="1">
            <a:spLocks noGrp="1"/>
          </p:cNvSpPr>
          <p:nvPr>
            <p:ph type="subTitle" idx="1"/>
          </p:nvPr>
        </p:nvSpPr>
        <p:spPr>
          <a:xfrm>
            <a:off x="113785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7" name="Google Shape;127;p19"/>
          <p:cNvSpPr txBox="1">
            <a:spLocks noGrp="1"/>
          </p:cNvSpPr>
          <p:nvPr>
            <p:ph type="title" idx="2"/>
          </p:nvPr>
        </p:nvSpPr>
        <p:spPr>
          <a:xfrm>
            <a:off x="531873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8" name="Google Shape;128;p19"/>
          <p:cNvSpPr txBox="1">
            <a:spLocks noGrp="1"/>
          </p:cNvSpPr>
          <p:nvPr>
            <p:ph type="subTitle" idx="3"/>
          </p:nvPr>
        </p:nvSpPr>
        <p:spPr>
          <a:xfrm>
            <a:off x="554912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Design">
  <p:cSld name="BIG_NUMBER_1_1">
    <p:spTree>
      <p:nvGrpSpPr>
        <p:cNvPr id="1" name="Shape 129"/>
        <p:cNvGrpSpPr/>
        <p:nvPr/>
      </p:nvGrpSpPr>
      <p:grpSpPr>
        <a:xfrm>
          <a:off x="0" y="0"/>
          <a:ext cx="0" cy="0"/>
          <a:chOff x="0" y="0"/>
          <a:chExt cx="0" cy="0"/>
        </a:xfrm>
      </p:grpSpPr>
      <p:pic>
        <p:nvPicPr>
          <p:cNvPr id="130" name="Google Shape;130;p2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1" name="Google Shape;131;p20"/>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32" name="Google Shape;132;p20"/>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ix Columns">
  <p:cSld name="BIG_NUMBER_1_1_1">
    <p:spTree>
      <p:nvGrpSpPr>
        <p:cNvPr id="1" name="Shape 133"/>
        <p:cNvGrpSpPr/>
        <p:nvPr/>
      </p:nvGrpSpPr>
      <p:grpSpPr>
        <a:xfrm>
          <a:off x="0" y="0"/>
          <a:ext cx="0" cy="0"/>
          <a:chOff x="0" y="0"/>
          <a:chExt cx="0" cy="0"/>
        </a:xfrm>
      </p:grpSpPr>
      <p:pic>
        <p:nvPicPr>
          <p:cNvPr id="134" name="Google Shape;134;p2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5" name="Google Shape;135;p21"/>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36" name="Google Shape;136;p21"/>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137" name="Google Shape;137;p21"/>
          <p:cNvSpPr txBox="1">
            <a:spLocks noGrp="1"/>
          </p:cNvSpPr>
          <p:nvPr>
            <p:ph type="title" idx="2"/>
          </p:nvPr>
        </p:nvSpPr>
        <p:spPr>
          <a:xfrm>
            <a:off x="1664325"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8" name="Google Shape;138;p21"/>
          <p:cNvSpPr txBox="1">
            <a:spLocks noGrp="1"/>
          </p:cNvSpPr>
          <p:nvPr>
            <p:ph type="subTitle" idx="1"/>
          </p:nvPr>
        </p:nvSpPr>
        <p:spPr>
          <a:xfrm>
            <a:off x="1664334"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39" name="Google Shape;139;p21"/>
          <p:cNvSpPr txBox="1">
            <a:spLocks noGrp="1"/>
          </p:cNvSpPr>
          <p:nvPr>
            <p:ph type="title" idx="3"/>
          </p:nvPr>
        </p:nvSpPr>
        <p:spPr>
          <a:xfrm>
            <a:off x="3817459"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0" name="Google Shape;140;p21"/>
          <p:cNvSpPr txBox="1">
            <a:spLocks noGrp="1"/>
          </p:cNvSpPr>
          <p:nvPr>
            <p:ph type="subTitle" idx="4"/>
          </p:nvPr>
        </p:nvSpPr>
        <p:spPr>
          <a:xfrm>
            <a:off x="3817468"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1" name="Google Shape;141;p21"/>
          <p:cNvSpPr txBox="1">
            <a:spLocks noGrp="1"/>
          </p:cNvSpPr>
          <p:nvPr>
            <p:ph type="title" idx="5"/>
          </p:nvPr>
        </p:nvSpPr>
        <p:spPr>
          <a:xfrm>
            <a:off x="5970592"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2" name="Google Shape;142;p21"/>
          <p:cNvSpPr txBox="1">
            <a:spLocks noGrp="1"/>
          </p:cNvSpPr>
          <p:nvPr>
            <p:ph type="subTitle" idx="6"/>
          </p:nvPr>
        </p:nvSpPr>
        <p:spPr>
          <a:xfrm>
            <a:off x="5970602"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3" name="Google Shape;143;p21"/>
          <p:cNvSpPr txBox="1">
            <a:spLocks noGrp="1"/>
          </p:cNvSpPr>
          <p:nvPr>
            <p:ph type="title" idx="7"/>
          </p:nvPr>
        </p:nvSpPr>
        <p:spPr>
          <a:xfrm>
            <a:off x="1664325"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4" name="Google Shape;144;p21"/>
          <p:cNvSpPr txBox="1">
            <a:spLocks noGrp="1"/>
          </p:cNvSpPr>
          <p:nvPr>
            <p:ph type="subTitle" idx="8"/>
          </p:nvPr>
        </p:nvSpPr>
        <p:spPr>
          <a:xfrm>
            <a:off x="1664334"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5" name="Google Shape;145;p21"/>
          <p:cNvSpPr txBox="1">
            <a:spLocks noGrp="1"/>
          </p:cNvSpPr>
          <p:nvPr>
            <p:ph type="title" idx="9"/>
          </p:nvPr>
        </p:nvSpPr>
        <p:spPr>
          <a:xfrm>
            <a:off x="3817459"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6" name="Google Shape;146;p21"/>
          <p:cNvSpPr txBox="1">
            <a:spLocks noGrp="1"/>
          </p:cNvSpPr>
          <p:nvPr>
            <p:ph type="subTitle" idx="13"/>
          </p:nvPr>
        </p:nvSpPr>
        <p:spPr>
          <a:xfrm>
            <a:off x="3817468"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7" name="Google Shape;147;p21"/>
          <p:cNvSpPr txBox="1">
            <a:spLocks noGrp="1"/>
          </p:cNvSpPr>
          <p:nvPr>
            <p:ph type="title" idx="14"/>
          </p:nvPr>
        </p:nvSpPr>
        <p:spPr>
          <a:xfrm>
            <a:off x="5970592"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8" name="Google Shape;148;p21"/>
          <p:cNvSpPr txBox="1">
            <a:spLocks noGrp="1"/>
          </p:cNvSpPr>
          <p:nvPr>
            <p:ph type="subTitle" idx="15"/>
          </p:nvPr>
        </p:nvSpPr>
        <p:spPr>
          <a:xfrm>
            <a:off x="5970602"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57"/>
        <p:cNvGrpSpPr/>
        <p:nvPr/>
      </p:nvGrpSpPr>
      <p:grpSpPr>
        <a:xfrm>
          <a:off x="0" y="0"/>
          <a:ext cx="0" cy="0"/>
          <a:chOff x="0" y="0"/>
          <a:chExt cx="0" cy="0"/>
        </a:xfrm>
      </p:grpSpPr>
      <p:pic>
        <p:nvPicPr>
          <p:cNvPr id="158" name="Google Shape;158;p2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1" name="Google Shape;161;p24"/>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595959"/>
              </a:buClr>
              <a:buSzPts val="4800"/>
              <a:buNone/>
              <a:defRPr sz="4800" b="0">
                <a:solidFill>
                  <a:srgbClr val="595959"/>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4" name="Google Shape;164;p25"/>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7" name="Google Shape;167;p2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249425"/>
            <a:ext cx="6963300" cy="2836500"/>
          </a:xfrm>
          <a:prstGeom prst="rect">
            <a:avLst/>
          </a:prstGeom>
        </p:spPr>
        <p:txBody>
          <a:bodyPr spcFirstLastPara="1" wrap="square" lIns="91425" tIns="91425" rIns="91425" bIns="91425" anchor="t" anchorCtr="0">
            <a:noAutofit/>
          </a:bodyPr>
          <a:lstStyle>
            <a:lvl1pPr marL="457200" lvl="0" indent="-288925">
              <a:spcBef>
                <a:spcPts val="0"/>
              </a:spcBef>
              <a:spcAft>
                <a:spcPts val="0"/>
              </a:spcAft>
              <a:buClr>
                <a:schemeClr val="dk2"/>
              </a:buClr>
              <a:buSzPts val="950"/>
              <a:buChar char="●"/>
              <a:defRPr sz="950">
                <a:solidFill>
                  <a:schemeClr val="dk2"/>
                </a:solidFill>
              </a:defRPr>
            </a:lvl1pPr>
            <a:lvl2pPr marL="914400" lvl="1" indent="-288925">
              <a:spcBef>
                <a:spcPts val="1600"/>
              </a:spcBef>
              <a:spcAft>
                <a:spcPts val="0"/>
              </a:spcAft>
              <a:buClr>
                <a:schemeClr val="dk2"/>
              </a:buClr>
              <a:buSzPts val="950"/>
              <a:buChar char="○"/>
              <a:defRPr sz="950">
                <a:solidFill>
                  <a:schemeClr val="dk2"/>
                </a:solidFill>
              </a:defRPr>
            </a:lvl2pPr>
            <a:lvl3pPr marL="1371600" lvl="2" indent="-288925">
              <a:spcBef>
                <a:spcPts val="1600"/>
              </a:spcBef>
              <a:spcAft>
                <a:spcPts val="0"/>
              </a:spcAft>
              <a:buClr>
                <a:schemeClr val="dk2"/>
              </a:buClr>
              <a:buSzPts val="950"/>
              <a:buChar char="■"/>
              <a:defRPr sz="950">
                <a:solidFill>
                  <a:schemeClr val="dk2"/>
                </a:solidFill>
              </a:defRPr>
            </a:lvl3pPr>
            <a:lvl4pPr marL="1828800" lvl="3" indent="-288925">
              <a:spcBef>
                <a:spcPts val="1600"/>
              </a:spcBef>
              <a:spcAft>
                <a:spcPts val="0"/>
              </a:spcAft>
              <a:buClr>
                <a:schemeClr val="dk2"/>
              </a:buClr>
              <a:buSzPts val="950"/>
              <a:buChar char="●"/>
              <a:defRPr sz="950">
                <a:solidFill>
                  <a:schemeClr val="dk2"/>
                </a:solidFill>
              </a:defRPr>
            </a:lvl4pPr>
            <a:lvl5pPr marL="2286000" lvl="4" indent="-288925">
              <a:spcBef>
                <a:spcPts val="1600"/>
              </a:spcBef>
              <a:spcAft>
                <a:spcPts val="0"/>
              </a:spcAft>
              <a:buClr>
                <a:schemeClr val="dk2"/>
              </a:buClr>
              <a:buSzPts val="950"/>
              <a:buChar char="○"/>
              <a:defRPr sz="950">
                <a:solidFill>
                  <a:schemeClr val="dk2"/>
                </a:solidFill>
              </a:defRPr>
            </a:lvl5pPr>
            <a:lvl6pPr marL="2743200" lvl="5" indent="-288925">
              <a:spcBef>
                <a:spcPts val="1600"/>
              </a:spcBef>
              <a:spcAft>
                <a:spcPts val="0"/>
              </a:spcAft>
              <a:buClr>
                <a:schemeClr val="dk2"/>
              </a:buClr>
              <a:buSzPts val="950"/>
              <a:buChar char="■"/>
              <a:defRPr sz="950">
                <a:solidFill>
                  <a:schemeClr val="dk2"/>
                </a:solidFill>
              </a:defRPr>
            </a:lvl6pPr>
            <a:lvl7pPr marL="3200400" lvl="6" indent="-288925">
              <a:spcBef>
                <a:spcPts val="1600"/>
              </a:spcBef>
              <a:spcAft>
                <a:spcPts val="0"/>
              </a:spcAft>
              <a:buClr>
                <a:schemeClr val="dk2"/>
              </a:buClr>
              <a:buSzPts val="950"/>
              <a:buChar char="●"/>
              <a:defRPr sz="950">
                <a:solidFill>
                  <a:schemeClr val="dk2"/>
                </a:solidFill>
              </a:defRPr>
            </a:lvl7pPr>
            <a:lvl8pPr marL="3657600" lvl="7" indent="-288925">
              <a:spcBef>
                <a:spcPts val="1600"/>
              </a:spcBef>
              <a:spcAft>
                <a:spcPts val="0"/>
              </a:spcAft>
              <a:buClr>
                <a:schemeClr val="dk2"/>
              </a:buClr>
              <a:buSzPts val="950"/>
              <a:buChar char="○"/>
              <a:defRPr sz="950">
                <a:solidFill>
                  <a:schemeClr val="dk2"/>
                </a:solidFill>
              </a:defRPr>
            </a:lvl8pPr>
            <a:lvl9pPr marL="4114800" lvl="8" indent="-288925">
              <a:spcBef>
                <a:spcPts val="1600"/>
              </a:spcBef>
              <a:spcAft>
                <a:spcPts val="1600"/>
              </a:spcAft>
              <a:buClr>
                <a:schemeClr val="dk2"/>
              </a:buClr>
              <a:buSzPts val="950"/>
              <a:buChar char="■"/>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4" name="Google Shape;34;p6"/>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5" name="Google Shape;35;p6"/>
          <p:cNvSpPr txBox="1">
            <a:spLocks noGrp="1"/>
          </p:cNvSpPr>
          <p:nvPr>
            <p:ph type="title"/>
          </p:nvPr>
        </p:nvSpPr>
        <p:spPr>
          <a:xfrm>
            <a:off x="1002325" y="711175"/>
            <a:ext cx="20721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a:spLocks noGrp="1"/>
          </p:cNvSpPr>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49" name="Google Shape;49;p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pic>
        <p:nvPicPr>
          <p:cNvPr id="51" name="Google Shape;51;p1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2" name="Google Shape;52;p10"/>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53" name="Google Shape;53;p10"/>
          <p:cNvSpPr txBox="1">
            <a:spLocks noGrp="1"/>
          </p:cNvSpPr>
          <p:nvPr>
            <p:ph type="title"/>
          </p:nvPr>
        </p:nvSpPr>
        <p:spPr>
          <a:xfrm>
            <a:off x="1002325" y="711173"/>
            <a:ext cx="2403900" cy="1385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pic>
        <p:nvPicPr>
          <p:cNvPr id="55" name="Google Shape;55;p1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6" name="Google Shape;56;p11"/>
          <p:cNvPicPr preferRelativeResize="0"/>
          <p:nvPr/>
        </p:nvPicPr>
        <p:blipFill rotWithShape="1">
          <a:blip r:embed="rId3">
            <a:alphaModFix/>
          </a:blip>
          <a:srcRect t="16734" r="8892" b="18300"/>
          <a:stretch/>
        </p:blipFill>
        <p:spPr>
          <a:xfrm rot="-5400000">
            <a:off x="4748475" y="480657"/>
            <a:ext cx="2036850" cy="846042"/>
          </a:xfrm>
          <a:prstGeom prst="rect">
            <a:avLst/>
          </a:prstGeom>
          <a:noFill/>
          <a:ln>
            <a:noFill/>
          </a:ln>
        </p:spPr>
      </p:pic>
      <p:pic>
        <p:nvPicPr>
          <p:cNvPr id="57" name="Google Shape;57;p11"/>
          <p:cNvPicPr preferRelativeResize="0"/>
          <p:nvPr/>
        </p:nvPicPr>
        <p:blipFill rotWithShape="1">
          <a:blip r:embed="rId3">
            <a:alphaModFix/>
          </a:blip>
          <a:srcRect t="16734" r="8892" b="18300"/>
          <a:stretch/>
        </p:blipFill>
        <p:spPr>
          <a:xfrm rot="-5400000">
            <a:off x="5339025" y="595407"/>
            <a:ext cx="2036850" cy="846042"/>
          </a:xfrm>
          <a:prstGeom prst="rect">
            <a:avLst/>
          </a:prstGeom>
          <a:noFill/>
          <a:ln>
            <a:noFill/>
          </a:ln>
        </p:spPr>
      </p:pic>
      <p:pic>
        <p:nvPicPr>
          <p:cNvPr id="58" name="Google Shape;58;p11"/>
          <p:cNvPicPr preferRelativeResize="0"/>
          <p:nvPr/>
        </p:nvPicPr>
        <p:blipFill rotWithShape="1">
          <a:blip r:embed="rId4">
            <a:alphaModFix/>
          </a:blip>
          <a:srcRect b="7123"/>
          <a:stretch/>
        </p:blipFill>
        <p:spPr>
          <a:xfrm>
            <a:off x="1974100" y="324738"/>
            <a:ext cx="5195775" cy="4494025"/>
          </a:xfrm>
          <a:prstGeom prst="rect">
            <a:avLst/>
          </a:prstGeom>
          <a:noFill/>
          <a:ln>
            <a:noFill/>
          </a:ln>
        </p:spPr>
      </p:pic>
      <p:sp>
        <p:nvSpPr>
          <p:cNvPr id="59" name="Google Shape;59;p11"/>
          <p:cNvSpPr txBox="1">
            <a:spLocks noGrp="1"/>
          </p:cNvSpPr>
          <p:nvPr>
            <p:ph type="title" hasCustomPrompt="1"/>
          </p:nvPr>
        </p:nvSpPr>
        <p:spPr>
          <a:xfrm>
            <a:off x="2838275" y="1645347"/>
            <a:ext cx="4001700" cy="1137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7200"/>
              <a:buNone/>
              <a:defRPr sz="7200" b="0">
                <a:solidFill>
                  <a:schemeClr val="dk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0" name="Google Shape;60;p11"/>
          <p:cNvSpPr txBox="1">
            <a:spLocks noGrp="1"/>
          </p:cNvSpPr>
          <p:nvPr>
            <p:ph type="body" idx="1"/>
          </p:nvPr>
        </p:nvSpPr>
        <p:spPr>
          <a:xfrm>
            <a:off x="3335675" y="3062950"/>
            <a:ext cx="30069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dk2"/>
              </a:buClr>
              <a:buSzPts val="1800"/>
              <a:buChar char="●"/>
              <a:defRPr>
                <a:solidFill>
                  <a:schemeClr val="dk2"/>
                </a:solidFill>
              </a:defRPr>
            </a:lvl1pPr>
            <a:lvl2pPr marL="914400" lvl="1" indent="-342900" algn="ctr">
              <a:spcBef>
                <a:spcPts val="1600"/>
              </a:spcBef>
              <a:spcAft>
                <a:spcPts val="0"/>
              </a:spcAft>
              <a:buClr>
                <a:schemeClr val="dk2"/>
              </a:buClr>
              <a:buSzPts val="1800"/>
              <a:buChar char="○"/>
              <a:defRPr sz="1800">
                <a:solidFill>
                  <a:schemeClr val="dk2"/>
                </a:solidFill>
              </a:defRPr>
            </a:lvl2pPr>
            <a:lvl3pPr marL="1371600" lvl="2" indent="-342900" algn="ctr">
              <a:spcBef>
                <a:spcPts val="1600"/>
              </a:spcBef>
              <a:spcAft>
                <a:spcPts val="0"/>
              </a:spcAft>
              <a:buClr>
                <a:schemeClr val="dk2"/>
              </a:buClr>
              <a:buSzPts val="1800"/>
              <a:buChar char="■"/>
              <a:defRPr sz="1800">
                <a:solidFill>
                  <a:schemeClr val="dk2"/>
                </a:solidFill>
              </a:defRPr>
            </a:lvl3pPr>
            <a:lvl4pPr marL="1828800" lvl="3" indent="-342900" algn="ctr">
              <a:spcBef>
                <a:spcPts val="1600"/>
              </a:spcBef>
              <a:spcAft>
                <a:spcPts val="0"/>
              </a:spcAft>
              <a:buClr>
                <a:schemeClr val="dk2"/>
              </a:buClr>
              <a:buSzPts val="1800"/>
              <a:buChar char="●"/>
              <a:defRPr sz="1800">
                <a:solidFill>
                  <a:schemeClr val="dk2"/>
                </a:solidFill>
              </a:defRPr>
            </a:lvl4pPr>
            <a:lvl5pPr marL="2286000" lvl="4" indent="-342900" algn="ctr">
              <a:spcBef>
                <a:spcPts val="1600"/>
              </a:spcBef>
              <a:spcAft>
                <a:spcPts val="0"/>
              </a:spcAft>
              <a:buClr>
                <a:schemeClr val="dk2"/>
              </a:buClr>
              <a:buSzPts val="1800"/>
              <a:buChar char="○"/>
              <a:defRPr sz="1800">
                <a:solidFill>
                  <a:schemeClr val="dk2"/>
                </a:solidFill>
              </a:defRPr>
            </a:lvl5pPr>
            <a:lvl6pPr marL="2743200" lvl="5" indent="-342900" algn="ctr">
              <a:spcBef>
                <a:spcPts val="1600"/>
              </a:spcBef>
              <a:spcAft>
                <a:spcPts val="0"/>
              </a:spcAft>
              <a:buClr>
                <a:schemeClr val="dk2"/>
              </a:buClr>
              <a:buSzPts val="1800"/>
              <a:buChar char="■"/>
              <a:defRPr sz="1800">
                <a:solidFill>
                  <a:schemeClr val="dk2"/>
                </a:solidFill>
              </a:defRPr>
            </a:lvl6pPr>
            <a:lvl7pPr marL="3200400" lvl="6" indent="-342900" algn="ctr">
              <a:spcBef>
                <a:spcPts val="1600"/>
              </a:spcBef>
              <a:spcAft>
                <a:spcPts val="0"/>
              </a:spcAft>
              <a:buClr>
                <a:schemeClr val="dk2"/>
              </a:buClr>
              <a:buSzPts val="1800"/>
              <a:buChar char="●"/>
              <a:defRPr sz="1800">
                <a:solidFill>
                  <a:schemeClr val="dk2"/>
                </a:solidFill>
              </a:defRPr>
            </a:lvl7pPr>
            <a:lvl8pPr marL="3657600" lvl="7" indent="-342900" algn="ctr">
              <a:spcBef>
                <a:spcPts val="1600"/>
              </a:spcBef>
              <a:spcAft>
                <a:spcPts val="0"/>
              </a:spcAft>
              <a:buClr>
                <a:schemeClr val="dk2"/>
              </a:buClr>
              <a:buSzPts val="1800"/>
              <a:buChar char="○"/>
              <a:defRPr sz="1800">
                <a:solidFill>
                  <a:schemeClr val="dk2"/>
                </a:solidFill>
              </a:defRPr>
            </a:lvl8pPr>
            <a:lvl9pPr marL="4114800" lvl="8" indent="-342900" algn="ctr">
              <a:spcBef>
                <a:spcPts val="1600"/>
              </a:spcBef>
              <a:spcAft>
                <a:spcPts val="1600"/>
              </a:spcAft>
              <a:buClr>
                <a:schemeClr val="dk2"/>
              </a:buClr>
              <a:buSzPts val="1800"/>
              <a:buChar char="■"/>
              <a:defRPr sz="18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Regular"/>
              <a:buChar char="●"/>
              <a:defRPr sz="1800">
                <a:solidFill>
                  <a:schemeClr val="accent2"/>
                </a:solidFill>
                <a:latin typeface="Roboto Mono Regular"/>
                <a:ea typeface="Roboto Mono Regular"/>
                <a:cs typeface="Roboto Mono Regular"/>
                <a:sym typeface="Roboto Mono Regular"/>
              </a:defRPr>
            </a:lvl1pPr>
            <a:lvl2pPr marL="914400" lvl="1"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2pPr>
            <a:lvl3pPr marL="1371600" lvl="2"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3pPr>
            <a:lvl4pPr marL="1828800" lvl="3"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4pPr>
            <a:lvl5pPr marL="2286000" lvl="4"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5pPr>
            <a:lvl6pPr marL="2743200" lvl="5"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6pPr>
            <a:lvl7pPr marL="3200400" lvl="6"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7pPr>
            <a:lvl8pPr marL="3657600" lvl="7"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8pPr>
            <a:lvl9pPr marL="4114800" lvl="8" indent="-317500">
              <a:lnSpc>
                <a:spcPct val="100000"/>
              </a:lnSpc>
              <a:spcBef>
                <a:spcPts val="1600"/>
              </a:spcBef>
              <a:spcAft>
                <a:spcPts val="160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6" r:id="rId16"/>
    <p:sldLayoutId id="2147483667" r:id="rId17"/>
    <p:sldLayoutId id="2147483669" r:id="rId18"/>
    <p:sldLayoutId id="2147483670" r:id="rId19"/>
    <p:sldLayoutId id="2147483671" r:id="rId20"/>
    <p:sldLayoutId id="2147483672"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gatevidyalay.com/left-recursion-left-recursion-elimination/"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First &amp; Follow Set</a:t>
            </a:r>
            <a:endParaRPr dirty="0">
              <a:solidFill>
                <a:schemeClr val="accent2"/>
              </a:solidFill>
            </a:endParaRPr>
          </a:p>
        </p:txBody>
      </p:sp>
      <p:sp>
        <p:nvSpPr>
          <p:cNvPr id="177" name="Google Shape;177;p29"/>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Here starts the lesson!</a:t>
            </a:r>
            <a:endParaRPr b="0"/>
          </a:p>
        </p:txBody>
      </p:sp>
      <p:sp>
        <p:nvSpPr>
          <p:cNvPr id="178" name="Google Shape;178;p29"/>
          <p:cNvSpPr/>
          <p:nvPr/>
        </p:nvSpPr>
        <p:spPr>
          <a:xfrm>
            <a:off x="2640700" y="292926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179" name="Google Shape;179;p29"/>
          <p:cNvSpPr/>
          <p:nvPr/>
        </p:nvSpPr>
        <p:spPr>
          <a:xfrm>
            <a:off x="5822625" y="2886561"/>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180" name="Google Shape;180;p29"/>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181" name="Google Shape;181;p29"/>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182" name="Google Shape;182;p29"/>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subTitle" idx="1"/>
          </p:nvPr>
        </p:nvSpPr>
        <p:spPr>
          <a:xfrm>
            <a:off x="389629" y="2140161"/>
            <a:ext cx="2332500" cy="6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smtClean="0">
                <a:latin typeface="Times New Roman" panose="02020603050405020304" pitchFamily="18" charset="0"/>
                <a:cs typeface="Times New Roman" panose="02020603050405020304" pitchFamily="18" charset="0"/>
              </a:rPr>
              <a:t>   Follow Set</a:t>
            </a:r>
            <a:endParaRPr sz="3200" b="1" dirty="0">
              <a:latin typeface="Times New Roman" panose="02020603050405020304" pitchFamily="18" charset="0"/>
              <a:cs typeface="Times New Roman" panose="02020603050405020304" pitchFamily="18" charset="0"/>
            </a:endParaRPr>
          </a:p>
        </p:txBody>
      </p:sp>
      <p:sp>
        <p:nvSpPr>
          <p:cNvPr id="252" name="Google Shape;252;p35"/>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p>
            <a:pPr lvl="0"/>
            <a:r>
              <a:rPr lang="en-US" b="1" dirty="0"/>
              <a:t>Follow(X)</a:t>
            </a:r>
            <a:r>
              <a:rPr lang="en-US" dirty="0"/>
              <a:t> to be the set of terminals that can appear immediately to the right of Non-Terminal X in some sentential form.</a:t>
            </a:r>
            <a:r>
              <a:rPr lang="en" dirty="0"/>
              <a:t/>
            </a:r>
            <a:br>
              <a:rPr lang="en" dirty="0"/>
            </a:br>
            <a:endParaRPr dirty="0"/>
          </a:p>
        </p:txBody>
      </p:sp>
      <p:sp>
        <p:nvSpPr>
          <p:cNvPr id="253" name="Google Shape;253;p35"/>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This Topic About?</a:t>
            </a:r>
            <a:endParaRPr/>
          </a:p>
        </p:txBody>
      </p:sp>
      <p:sp>
        <p:nvSpPr>
          <p:cNvPr id="255" name="Google Shape;255;p35"/>
          <p:cNvSpPr/>
          <p:nvPr/>
        </p:nvSpPr>
        <p:spPr>
          <a:xfrm rot="-2700000">
            <a:off x="765274" y="2065491"/>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rgbClr val="595959">
              <a:alpha val="26789"/>
            </a:srgb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6" name="Google Shape;256;p35"/>
          <p:cNvSpPr/>
          <p:nvPr/>
        </p:nvSpPr>
        <p:spPr>
          <a:xfrm rot="-2700000">
            <a:off x="1880557" y="2704796"/>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rgbClr val="595959">
              <a:alpha val="26789"/>
            </a:srgb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257" name="Google Shape;257;p35"/>
          <p:cNvPicPr preferRelativeResize="0"/>
          <p:nvPr/>
        </p:nvPicPr>
        <p:blipFill>
          <a:blip r:embed="rId3">
            <a:alphaModFix amt="80000"/>
          </a:blip>
          <a:stretch>
            <a:fillRect/>
          </a:stretch>
        </p:blipFill>
        <p:spPr>
          <a:xfrm rot="-6023610">
            <a:off x="2786831" y="3004878"/>
            <a:ext cx="1579416" cy="7164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a:spLocks noGrp="1"/>
          </p:cNvSpPr>
          <p:nvPr>
            <p:ph type="title" idx="8"/>
          </p:nvPr>
        </p:nvSpPr>
        <p:spPr>
          <a:xfrm>
            <a:off x="602673" y="352494"/>
            <a:ext cx="375357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Definition </a:t>
            </a:r>
            <a:r>
              <a:rPr lang="en" dirty="0"/>
              <a:t>of </a:t>
            </a:r>
            <a:r>
              <a:rPr lang="en" dirty="0" smtClean="0"/>
              <a:t>Follow</a:t>
            </a:r>
            <a:endParaRPr dirty="0"/>
          </a:p>
        </p:txBody>
      </p:sp>
      <p:sp>
        <p:nvSpPr>
          <p:cNvPr id="275" name="Google Shape;275;p36"/>
          <p:cNvSpPr txBox="1">
            <a:spLocks noGrp="1"/>
          </p:cNvSpPr>
          <p:nvPr>
            <p:ph type="title" idx="2"/>
          </p:nvPr>
        </p:nvSpPr>
        <p:spPr>
          <a:xfrm>
            <a:off x="5063922" y="352494"/>
            <a:ext cx="3165678" cy="488400"/>
          </a:xfrm>
          <a:prstGeom prst="rect">
            <a:avLst/>
          </a:prstGeom>
        </p:spPr>
        <p:txBody>
          <a:bodyPr spcFirstLastPara="1" wrap="square" lIns="91425" tIns="91425" rIns="91425" bIns="91425" anchor="b" anchorCtr="0">
            <a:noAutofit/>
          </a:bodyPr>
          <a:lstStyle/>
          <a:p>
            <a:pPr lvl="0"/>
            <a:r>
              <a:rPr lang="en-US" b="0" dirty="0"/>
              <a:t>RULES FOR FOLLOW SET</a:t>
            </a:r>
            <a:endParaRPr dirty="0"/>
          </a:p>
        </p:txBody>
      </p:sp>
      <p:sp>
        <p:nvSpPr>
          <p:cNvPr id="276" name="Google Shape;276;p36"/>
          <p:cNvSpPr txBox="1">
            <a:spLocks noGrp="1"/>
          </p:cNvSpPr>
          <p:nvPr>
            <p:ph type="subTitle" idx="3"/>
          </p:nvPr>
        </p:nvSpPr>
        <p:spPr>
          <a:xfrm>
            <a:off x="5063922" y="1155740"/>
            <a:ext cx="3556096" cy="3416260"/>
          </a:xfrm>
          <a:prstGeom prst="rect">
            <a:avLst/>
          </a:prstGeom>
        </p:spPr>
        <p:txBody>
          <a:bodyPr spcFirstLastPara="1" wrap="square" lIns="91425" tIns="91425" rIns="91425" bIns="91425" anchor="t" anchorCtr="0">
            <a:noAutofit/>
          </a:bodyPr>
          <a:lstStyle/>
          <a:p>
            <a:pPr marL="0" lvl="0" indent="0"/>
            <a:r>
              <a:rPr lang="en-US" dirty="0" smtClean="0">
                <a:latin typeface="Times New Roman" panose="02020603050405020304" pitchFamily="18" charset="0"/>
                <a:cs typeface="Times New Roman" panose="02020603050405020304" pitchFamily="18" charset="0"/>
              </a:rPr>
              <a:t>1.Place </a:t>
            </a:r>
            <a:r>
              <a:rPr lang="en-US" dirty="0">
                <a:latin typeface="Times New Roman" panose="02020603050405020304" pitchFamily="18" charset="0"/>
                <a:cs typeface="Times New Roman" panose="02020603050405020304" pitchFamily="18" charset="0"/>
              </a:rPr>
              <a:t>$ in FOLLOW(S), where S is the start symbol and $ is the input right end marker. </a:t>
            </a:r>
            <a:endParaRPr lang="en-US" dirty="0" smtClean="0">
              <a:latin typeface="Times New Roman" panose="02020603050405020304" pitchFamily="18" charset="0"/>
              <a:cs typeface="Times New Roman" panose="02020603050405020304" pitchFamily="18" charset="0"/>
            </a:endParaRPr>
          </a:p>
          <a:p>
            <a:pPr marL="0" lvl="0" indent="0"/>
            <a:endParaRPr lang="en-US" dirty="0" smtClean="0">
              <a:latin typeface="Times New Roman" panose="02020603050405020304" pitchFamily="18" charset="0"/>
              <a:cs typeface="Times New Roman" panose="02020603050405020304" pitchFamily="18" charset="0"/>
            </a:endParaRPr>
          </a:p>
          <a:p>
            <a:pPr marL="0" lvl="0" indent="0"/>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If there is a production A =&gt; α Bβ, then everything in FIRST(β), except for Ɛ, is placed in FOLLOW(B</a:t>
            </a:r>
            <a:r>
              <a:rPr lang="en-US" dirty="0" smtClean="0">
                <a:latin typeface="Times New Roman" panose="02020603050405020304" pitchFamily="18" charset="0"/>
                <a:cs typeface="Times New Roman" panose="02020603050405020304" pitchFamily="18" charset="0"/>
              </a:rPr>
              <a:t>).</a:t>
            </a:r>
          </a:p>
          <a:p>
            <a:pPr marL="342900" lvl="0">
              <a:buAutoNum type="arabicPeriod"/>
            </a:pPr>
            <a:endParaRPr lang="en-US" dirty="0">
              <a:latin typeface="Times New Roman" panose="02020603050405020304" pitchFamily="18" charset="0"/>
              <a:cs typeface="Times New Roman" panose="02020603050405020304" pitchFamily="18" charset="0"/>
            </a:endParaRPr>
          </a:p>
          <a:p>
            <a:pPr marL="0" lvl="0" indent="0"/>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there is a production A =&gt; α B, or a production A =&gt; α Bβ where FIRST(β) contains Ɛ (i.e., β =&gt; Ɛ), then everything in FOLLOW(A) is in FOLLOW(B).</a:t>
            </a:r>
            <a:endParaRPr lang="en-US" dirty="0" smtClean="0">
              <a:latin typeface="Times New Roman" panose="02020603050405020304" pitchFamily="18" charset="0"/>
              <a:cs typeface="Times New Roman" panose="02020603050405020304" pitchFamily="18" charset="0"/>
            </a:endParaRPr>
          </a:p>
          <a:p>
            <a:pPr marL="342900" lvl="0">
              <a:buAutoNum type="arabicPeriod"/>
            </a:pPr>
            <a:endParaRPr lang="en-US" dirty="0">
              <a:latin typeface="Times New Roman" panose="02020603050405020304" pitchFamily="18" charset="0"/>
              <a:cs typeface="Times New Roman" panose="02020603050405020304" pitchFamily="18" charset="0"/>
            </a:endParaRPr>
          </a:p>
          <a:p>
            <a:pPr marL="0" lvl="0" indent="0"/>
            <a:endParaRPr dirty="0">
              <a:latin typeface="Times New Roman" panose="02020603050405020304" pitchFamily="18" charset="0"/>
              <a:cs typeface="Times New Roman" panose="02020603050405020304" pitchFamily="18" charset="0"/>
            </a:endParaRPr>
          </a:p>
        </p:txBody>
      </p:sp>
      <p:sp>
        <p:nvSpPr>
          <p:cNvPr id="280" name="Google Shape;280;p36"/>
          <p:cNvSpPr txBox="1">
            <a:spLocks noGrp="1"/>
          </p:cNvSpPr>
          <p:nvPr>
            <p:ph type="subTitle" idx="7"/>
          </p:nvPr>
        </p:nvSpPr>
        <p:spPr>
          <a:xfrm>
            <a:off x="602673" y="1127244"/>
            <a:ext cx="3661101" cy="3547498"/>
          </a:xfrm>
          <a:prstGeom prst="rect">
            <a:avLst/>
          </a:prstGeom>
        </p:spPr>
        <p:txBody>
          <a:bodyPr spcFirstLastPara="1" wrap="square" lIns="91425" tIns="91425" rIns="91425" bIns="91425" anchor="t" anchorCtr="0">
            <a:noAutofit/>
          </a:bodyPr>
          <a:lstStyle/>
          <a:p>
            <a:pPr marL="0" lvl="0" indent="0"/>
            <a:r>
              <a:rPr lang="en-US" dirty="0">
                <a:latin typeface="Times New Roman" panose="02020603050405020304" pitchFamily="18" charset="0"/>
                <a:cs typeface="Times New Roman" panose="02020603050405020304" pitchFamily="18" charset="0"/>
              </a:rPr>
              <a:t>Define FOLLOW(A), for nonterminal A, to be the set of terminals a that can appear immediately to the right of A in some sentential form, that is, the set of terminals a such that there exists a derivation of the </a:t>
            </a:r>
            <a:r>
              <a:rPr lang="en-US" dirty="0" smtClean="0">
                <a:latin typeface="Times New Roman" panose="02020603050405020304" pitchFamily="18" charset="0"/>
                <a:cs typeface="Times New Roman" panose="02020603050405020304" pitchFamily="18" charset="0"/>
              </a:rPr>
              <a:t>form</a:t>
            </a:r>
          </a:p>
          <a:p>
            <a:pPr marL="0" lvl="0" indent="0"/>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S =&gt; α </a:t>
            </a:r>
            <a:r>
              <a:rPr lang="en-US" dirty="0" err="1">
                <a:latin typeface="Times New Roman" panose="02020603050405020304" pitchFamily="18" charset="0"/>
                <a:cs typeface="Times New Roman" panose="02020603050405020304" pitchFamily="18" charset="0"/>
              </a:rPr>
              <a:t>Aa</a:t>
            </a:r>
            <a:r>
              <a:rPr lang="en-US" dirty="0">
                <a:latin typeface="Times New Roman" panose="02020603050405020304" pitchFamily="18" charset="0"/>
                <a:cs typeface="Times New Roman" panose="02020603050405020304" pitchFamily="18" charset="0"/>
              </a:rPr>
              <a:t>β for some α and β. Note that there may, at some time during the derivation, have been symbols between A and a, but if so, they derived Ɛ and disappeared</a:t>
            </a:r>
            <a:r>
              <a:rPr lang="en-US" dirty="0" smtClean="0">
                <a:latin typeface="Times New Roman" panose="02020603050405020304" pitchFamily="18" charset="0"/>
                <a:cs typeface="Times New Roman" panose="02020603050405020304" pitchFamily="18" charset="0"/>
              </a:rPr>
              <a:t>.</a:t>
            </a:r>
          </a:p>
          <a:p>
            <a:pPr marL="0" lvl="0" indent="0"/>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If A can be the rightmost symbol in some sentential form, then $, representing the input right end marker, is in FOLLOW(A).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9" name="Google Shape;389;p41"/>
          <p:cNvSpPr txBox="1">
            <a:spLocks noGrp="1"/>
          </p:cNvSpPr>
          <p:nvPr>
            <p:ph type="body" idx="1"/>
          </p:nvPr>
        </p:nvSpPr>
        <p:spPr>
          <a:xfrm>
            <a:off x="3068546" y="1253448"/>
            <a:ext cx="3661027" cy="3123344"/>
          </a:xfrm>
          <a:prstGeom prst="rect">
            <a:avLst/>
          </a:prstGeom>
        </p:spPr>
        <p:txBody>
          <a:bodyPr spcFirstLastPara="1" wrap="square" lIns="91425" tIns="91425" rIns="91425" bIns="91425" anchor="t" anchorCtr="0">
            <a:noAutofit/>
          </a:bodyPr>
          <a:lstStyle/>
          <a:p>
            <a:pPr marL="114300" indent="0" algn="l" fontAlgn="base">
              <a:buNone/>
            </a:pPr>
            <a:r>
              <a:rPr lang="en-US" sz="1400" dirty="0" smtClean="0">
                <a:latin typeface="Times New Roman" panose="02020603050405020304" pitchFamily="18" charset="0"/>
                <a:cs typeface="Times New Roman" panose="02020603050405020304" pitchFamily="18" charset="0"/>
              </a:rPr>
              <a:t>Note 01:</a:t>
            </a:r>
            <a:r>
              <a:rPr lang="en-US" sz="1400" dirty="0">
                <a:latin typeface="Times New Roman" panose="02020603050405020304" pitchFamily="18" charset="0"/>
                <a:cs typeface="Times New Roman" panose="02020603050405020304" pitchFamily="18" charset="0"/>
              </a:rPr>
              <a:t> </a:t>
            </a:r>
          </a:p>
          <a:p>
            <a:pPr algn="l" fontAlgn="base"/>
            <a:r>
              <a:rPr lang="en-US" sz="1400" dirty="0">
                <a:latin typeface="Times New Roman" panose="02020603050405020304" pitchFamily="18" charset="0"/>
                <a:cs typeface="Times New Roman" panose="02020603050405020304" pitchFamily="18" charset="0"/>
              </a:rPr>
              <a:t>∈ may appear in the first function of a non-terminal.</a:t>
            </a:r>
          </a:p>
          <a:p>
            <a:pPr algn="l" fontAlgn="base"/>
            <a:r>
              <a:rPr lang="en-US" sz="1400" dirty="0">
                <a:latin typeface="Times New Roman" panose="02020603050405020304" pitchFamily="18" charset="0"/>
                <a:cs typeface="Times New Roman" panose="02020603050405020304" pitchFamily="18" charset="0"/>
              </a:rPr>
              <a:t>∈ will never appear in the follow function of a non-terminal</a:t>
            </a:r>
            <a:r>
              <a:rPr lang="en-US" sz="1400" dirty="0" smtClean="0">
                <a:latin typeface="Times New Roman" panose="02020603050405020304" pitchFamily="18" charset="0"/>
                <a:cs typeface="Times New Roman" panose="02020603050405020304" pitchFamily="18" charset="0"/>
              </a:rPr>
              <a:t>.</a:t>
            </a:r>
          </a:p>
          <a:p>
            <a:pPr marL="114300" indent="0" algn="l" fontAlgn="base">
              <a:buNone/>
            </a:pPr>
            <a:r>
              <a:rPr lang="en-US" sz="1400" dirty="0">
                <a:latin typeface="Times New Roman" panose="02020603050405020304" pitchFamily="18" charset="0"/>
                <a:cs typeface="Times New Roman" panose="02020603050405020304" pitchFamily="18" charset="0"/>
              </a:rPr>
              <a:t>Note </a:t>
            </a:r>
            <a:r>
              <a:rPr lang="en-US" sz="1400" dirty="0" smtClean="0">
                <a:latin typeface="Times New Roman" panose="02020603050405020304" pitchFamily="18" charset="0"/>
                <a:cs typeface="Times New Roman" panose="02020603050405020304" pitchFamily="18" charset="0"/>
              </a:rPr>
              <a:t>02:</a:t>
            </a:r>
            <a:r>
              <a:rPr lang="en-US" sz="1400" dirty="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pPr marL="114300" indent="0" algn="l" fontAlgn="base">
              <a:buNone/>
            </a:pPr>
            <a:r>
              <a:rPr lang="en-US" sz="1400" dirty="0">
                <a:latin typeface="Times New Roman" panose="02020603050405020304" pitchFamily="18" charset="0"/>
                <a:cs typeface="Times New Roman" panose="02020603050405020304" pitchFamily="18" charset="0"/>
              </a:rPr>
              <a:t>Before calculating the first and follow functions, eliminate </a:t>
            </a:r>
            <a:r>
              <a:rPr lang="en-US" sz="1400" b="1" u="sng" dirty="0">
                <a:latin typeface="Times New Roman" panose="02020603050405020304" pitchFamily="18" charset="0"/>
                <a:cs typeface="Times New Roman" panose="02020603050405020304" pitchFamily="18" charset="0"/>
                <a:hlinkClick r:id="rId3"/>
              </a:rPr>
              <a:t>Left Recursion</a:t>
            </a:r>
            <a:r>
              <a:rPr lang="en-US" sz="1400" dirty="0">
                <a:latin typeface="Times New Roman" panose="02020603050405020304" pitchFamily="18" charset="0"/>
                <a:cs typeface="Times New Roman" panose="02020603050405020304" pitchFamily="18" charset="0"/>
              </a:rPr>
              <a:t> from the grammar, if present</a:t>
            </a:r>
            <a:r>
              <a:rPr lang="en-US" sz="1400" dirty="0" smtClean="0">
                <a:latin typeface="Times New Roman" panose="02020603050405020304" pitchFamily="18" charset="0"/>
                <a:cs typeface="Times New Roman" panose="02020603050405020304" pitchFamily="18" charset="0"/>
              </a:rPr>
              <a:t>.</a:t>
            </a:r>
          </a:p>
          <a:p>
            <a:pPr marL="114300" indent="0" algn="l" fontAlgn="base">
              <a:buNone/>
            </a:pPr>
            <a:endParaRPr lang="en-US" sz="1400" dirty="0">
              <a:latin typeface="Times New Roman" panose="02020603050405020304" pitchFamily="18" charset="0"/>
              <a:cs typeface="Times New Roman" panose="02020603050405020304" pitchFamily="18" charset="0"/>
            </a:endParaRPr>
          </a:p>
          <a:p>
            <a:pPr marL="114300" indent="0" algn="l" fontAlgn="base">
              <a:buNone/>
            </a:pPr>
            <a:r>
              <a:rPr lang="en-US" sz="1400" dirty="0" smtClean="0">
                <a:latin typeface="Times New Roman" panose="02020603050405020304" pitchFamily="18" charset="0"/>
                <a:cs typeface="Times New Roman" panose="02020603050405020304" pitchFamily="18" charset="0"/>
              </a:rPr>
              <a:t>Note 03:</a:t>
            </a:r>
            <a:endParaRPr lang="en-US" sz="1400" dirty="0">
              <a:latin typeface="Times New Roman" panose="02020603050405020304" pitchFamily="18" charset="0"/>
              <a:cs typeface="Times New Roman" panose="02020603050405020304" pitchFamily="18" charset="0"/>
            </a:endParaRPr>
          </a:p>
          <a:p>
            <a:pPr marL="114300" indent="0" algn="l" fontAlgn="base">
              <a:buNone/>
            </a:pPr>
            <a:r>
              <a:rPr lang="en-US" sz="1400" dirty="0">
                <a:latin typeface="Times New Roman" panose="02020603050405020304" pitchFamily="18" charset="0"/>
                <a:cs typeface="Times New Roman" panose="02020603050405020304" pitchFamily="18" charset="0"/>
              </a:rPr>
              <a:t>We calculate the follow function of a non-terminal by looking where it is present on the RHS of a production rule.</a:t>
            </a:r>
          </a:p>
          <a:p>
            <a:pPr marL="114300" indent="0" fontAlgn="base">
              <a:buNone/>
            </a:pPr>
            <a:r>
              <a:rPr lang="en-US" dirty="0"/>
              <a:t> </a:t>
            </a:r>
          </a:p>
        </p:txBody>
      </p:sp>
      <p:pic>
        <p:nvPicPr>
          <p:cNvPr id="391" name="Google Shape;391;p41"/>
          <p:cNvPicPr preferRelativeResize="0"/>
          <p:nvPr/>
        </p:nvPicPr>
        <p:blipFill>
          <a:blip r:embed="rId4">
            <a:alphaModFix/>
          </a:blip>
          <a:stretch>
            <a:fillRect/>
          </a:stretch>
        </p:blipFill>
        <p:spPr>
          <a:xfrm>
            <a:off x="2800778" y="825830"/>
            <a:ext cx="2610150" cy="325925"/>
          </a:xfrm>
          <a:prstGeom prst="rect">
            <a:avLst/>
          </a:prstGeom>
          <a:noFill/>
          <a:ln>
            <a:noFill/>
          </a:ln>
        </p:spPr>
      </p:pic>
      <p:sp>
        <p:nvSpPr>
          <p:cNvPr id="3" name="TextBox 2"/>
          <p:cNvSpPr txBox="1"/>
          <p:nvPr/>
        </p:nvSpPr>
        <p:spPr>
          <a:xfrm>
            <a:off x="2928135" y="570248"/>
            <a:ext cx="2188395" cy="307777"/>
          </a:xfrm>
          <a:prstGeom prst="rect">
            <a:avLst/>
          </a:prstGeom>
          <a:noFill/>
        </p:spPr>
        <p:txBody>
          <a:bodyPr wrap="square" rtlCol="0">
            <a:spAutoFit/>
          </a:bodyPr>
          <a:lstStyle/>
          <a:p>
            <a:r>
              <a:rPr lang="en-US" dirty="0" smtClean="0"/>
              <a:t>Important Note: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2"/>
          <p:cNvSpPr txBox="1">
            <a:spLocks noGrp="1"/>
          </p:cNvSpPr>
          <p:nvPr>
            <p:ph type="title"/>
          </p:nvPr>
        </p:nvSpPr>
        <p:spPr>
          <a:xfrm>
            <a:off x="702062" y="1728520"/>
            <a:ext cx="1158724"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a:t>
            </a:r>
            <a:endParaRPr dirty="0"/>
          </a:p>
        </p:txBody>
      </p:sp>
      <p:sp>
        <p:nvSpPr>
          <p:cNvPr id="397" name="Google Shape;397;p42"/>
          <p:cNvSpPr txBox="1">
            <a:spLocks noGrp="1"/>
          </p:cNvSpPr>
          <p:nvPr>
            <p:ph type="subTitle" idx="1"/>
          </p:nvPr>
        </p:nvSpPr>
        <p:spPr>
          <a:xfrm>
            <a:off x="523983" y="2253015"/>
            <a:ext cx="1428108" cy="2267613"/>
          </a:xfrm>
          <a:prstGeom prst="rect">
            <a:avLst/>
          </a:prstGeom>
        </p:spPr>
        <p:txBody>
          <a:bodyPr spcFirstLastPara="1" wrap="square" lIns="91425" tIns="91425" rIns="91425" bIns="91425" anchor="t" anchorCtr="0">
            <a:noAutofit/>
          </a:bodyPr>
          <a:lstStyle/>
          <a:p>
            <a:pPr fontAlgn="base"/>
            <a:r>
              <a:rPr lang="en-US" dirty="0"/>
              <a:t>S → </a:t>
            </a:r>
            <a:r>
              <a:rPr lang="en-US" dirty="0" err="1"/>
              <a:t>aBDh</a:t>
            </a:r>
            <a:endParaRPr lang="en-US" dirty="0"/>
          </a:p>
          <a:p>
            <a:pPr fontAlgn="base"/>
            <a:r>
              <a:rPr lang="en-US" dirty="0"/>
              <a:t>B → </a:t>
            </a:r>
            <a:r>
              <a:rPr lang="en-US" dirty="0" err="1"/>
              <a:t>cC</a:t>
            </a:r>
            <a:endParaRPr lang="en-US" dirty="0"/>
          </a:p>
          <a:p>
            <a:pPr fontAlgn="base"/>
            <a:r>
              <a:rPr lang="en-US" dirty="0"/>
              <a:t>C → </a:t>
            </a:r>
            <a:r>
              <a:rPr lang="en-US" dirty="0" err="1"/>
              <a:t>bC</a:t>
            </a:r>
            <a:r>
              <a:rPr lang="en-US" dirty="0"/>
              <a:t> / ∈</a:t>
            </a:r>
          </a:p>
          <a:p>
            <a:pPr fontAlgn="base"/>
            <a:r>
              <a:rPr lang="en-US" dirty="0"/>
              <a:t>D → EF</a:t>
            </a:r>
          </a:p>
          <a:p>
            <a:pPr fontAlgn="base"/>
            <a:r>
              <a:rPr lang="en-US" dirty="0"/>
              <a:t>E → g / ∈</a:t>
            </a:r>
          </a:p>
          <a:p>
            <a:pPr fontAlgn="base"/>
            <a:r>
              <a:rPr lang="en-US" dirty="0"/>
              <a:t>F → f / ∈</a:t>
            </a:r>
          </a:p>
        </p:txBody>
      </p:sp>
      <p:sp>
        <p:nvSpPr>
          <p:cNvPr id="398" name="Google Shape;398;p42"/>
          <p:cNvSpPr txBox="1">
            <a:spLocks noGrp="1"/>
          </p:cNvSpPr>
          <p:nvPr>
            <p:ph type="title" idx="2"/>
          </p:nvPr>
        </p:nvSpPr>
        <p:spPr>
          <a:xfrm>
            <a:off x="5065161" y="189082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a:t>
            </a:r>
            <a:endParaRPr dirty="0"/>
          </a:p>
        </p:txBody>
      </p:sp>
      <p:sp>
        <p:nvSpPr>
          <p:cNvPr id="399" name="Google Shape;399;p42"/>
          <p:cNvSpPr txBox="1">
            <a:spLocks noGrp="1"/>
          </p:cNvSpPr>
          <p:nvPr>
            <p:ph type="subTitle" idx="3"/>
          </p:nvPr>
        </p:nvSpPr>
        <p:spPr>
          <a:xfrm>
            <a:off x="5065161" y="2359976"/>
            <a:ext cx="3256906" cy="2160652"/>
          </a:xfrm>
          <a:prstGeom prst="rect">
            <a:avLst/>
          </a:prstGeom>
        </p:spPr>
        <p:txBody>
          <a:bodyPr spcFirstLastPara="1" wrap="square" lIns="91425" tIns="91425" rIns="91425" bIns="91425" anchor="t" anchorCtr="0">
            <a:noAutofit/>
          </a:bodyPr>
          <a:lstStyle/>
          <a:p>
            <a:pPr algn="l" fontAlgn="base"/>
            <a:r>
              <a:rPr lang="en-US" sz="1400" dirty="0">
                <a:solidFill>
                  <a:schemeClr val="tx1"/>
                </a:solidFill>
                <a:latin typeface="Times New Roman" panose="02020603050405020304" pitchFamily="18" charset="0"/>
                <a:cs typeface="Times New Roman" panose="02020603050405020304" pitchFamily="18" charset="0"/>
              </a:rPr>
              <a:t>Follow(S) = { $ }</a:t>
            </a:r>
          </a:p>
          <a:p>
            <a:pPr algn="l" fontAlgn="base"/>
            <a:r>
              <a:rPr lang="en-US" sz="1400" dirty="0">
                <a:solidFill>
                  <a:schemeClr val="tx1"/>
                </a:solidFill>
                <a:latin typeface="Times New Roman" panose="02020603050405020304" pitchFamily="18" charset="0"/>
                <a:cs typeface="Times New Roman" panose="02020603050405020304" pitchFamily="18" charset="0"/>
              </a:rPr>
              <a:t>Follow(B) = { First(D) – ∈ } ∪ First(h) = </a:t>
            </a:r>
            <a:r>
              <a:rPr lang="en-US" sz="1400" dirty="0" smtClean="0">
                <a:solidFill>
                  <a:schemeClr val="tx1"/>
                </a:solidFill>
                <a:latin typeface="Times New Roman" panose="02020603050405020304" pitchFamily="18" charset="0"/>
                <a:cs typeface="Times New Roman" panose="02020603050405020304" pitchFamily="18" charset="0"/>
              </a:rPr>
              <a:t>         { </a:t>
            </a:r>
            <a:r>
              <a:rPr lang="en-US" sz="1400" dirty="0">
                <a:solidFill>
                  <a:schemeClr val="tx1"/>
                </a:solidFill>
                <a:latin typeface="Times New Roman" panose="02020603050405020304" pitchFamily="18" charset="0"/>
                <a:cs typeface="Times New Roman" panose="02020603050405020304" pitchFamily="18" charset="0"/>
              </a:rPr>
              <a:t>g , f , h }</a:t>
            </a:r>
          </a:p>
          <a:p>
            <a:pPr algn="l" fontAlgn="base"/>
            <a:r>
              <a:rPr lang="en-US" sz="1400" dirty="0">
                <a:solidFill>
                  <a:schemeClr val="tx1"/>
                </a:solidFill>
                <a:latin typeface="Times New Roman" panose="02020603050405020304" pitchFamily="18" charset="0"/>
                <a:cs typeface="Times New Roman" panose="02020603050405020304" pitchFamily="18" charset="0"/>
              </a:rPr>
              <a:t>Follow(C) = Follow(B) = { g , f , h }</a:t>
            </a:r>
          </a:p>
          <a:p>
            <a:pPr algn="l" fontAlgn="base"/>
            <a:r>
              <a:rPr lang="en-US" sz="1400" dirty="0">
                <a:solidFill>
                  <a:schemeClr val="tx1"/>
                </a:solidFill>
                <a:latin typeface="Times New Roman" panose="02020603050405020304" pitchFamily="18" charset="0"/>
                <a:cs typeface="Times New Roman" panose="02020603050405020304" pitchFamily="18" charset="0"/>
              </a:rPr>
              <a:t>Follow(D) = First(h) = { h }</a:t>
            </a:r>
          </a:p>
          <a:p>
            <a:pPr algn="l" fontAlgn="base"/>
            <a:r>
              <a:rPr lang="en-US" sz="1400" dirty="0">
                <a:solidFill>
                  <a:schemeClr val="tx1"/>
                </a:solidFill>
                <a:latin typeface="Times New Roman" panose="02020603050405020304" pitchFamily="18" charset="0"/>
                <a:cs typeface="Times New Roman" panose="02020603050405020304" pitchFamily="18" charset="0"/>
              </a:rPr>
              <a:t>Follow(E) = { First(F) – ∈ } ∪ Follow(D) = { f , h }</a:t>
            </a:r>
          </a:p>
          <a:p>
            <a:pPr algn="l" fontAlgn="base"/>
            <a:r>
              <a:rPr lang="en-US" sz="1400" dirty="0">
                <a:solidFill>
                  <a:schemeClr val="tx1"/>
                </a:solidFill>
                <a:latin typeface="Times New Roman" panose="02020603050405020304" pitchFamily="18" charset="0"/>
                <a:cs typeface="Times New Roman" panose="02020603050405020304" pitchFamily="18" charset="0"/>
              </a:rPr>
              <a:t>Follow(F) = Follow(D) = { h }</a:t>
            </a:r>
          </a:p>
          <a:p>
            <a:pPr marL="0" lvl="0" indent="0" algn="ctr" rtl="0">
              <a:spcBef>
                <a:spcPts val="0"/>
              </a:spcBef>
              <a:spcAft>
                <a:spcPts val="0"/>
              </a:spcAft>
              <a:buNone/>
            </a:pPr>
            <a:endParaRPr dirty="0"/>
          </a:p>
        </p:txBody>
      </p:sp>
      <p:pic>
        <p:nvPicPr>
          <p:cNvPr id="400" name="Google Shape;400;p42"/>
          <p:cNvPicPr preferRelativeResize="0"/>
          <p:nvPr/>
        </p:nvPicPr>
        <p:blipFill rotWithShape="1">
          <a:blip r:embed="rId3">
            <a:alphaModFix/>
          </a:blip>
          <a:srcRect l="30776"/>
          <a:stretch/>
        </p:blipFill>
        <p:spPr>
          <a:xfrm>
            <a:off x="1137850" y="34324"/>
            <a:ext cx="1719600" cy="1658100"/>
          </a:xfrm>
          <a:prstGeom prst="ellipse">
            <a:avLst/>
          </a:prstGeom>
          <a:noFill/>
          <a:ln>
            <a:noFill/>
          </a:ln>
          <a:effectLst>
            <a:outerShdw blurRad="57150" dist="19050" dir="5400000" algn="bl" rotWithShape="0">
              <a:srgbClr val="000000">
                <a:alpha val="50000"/>
              </a:srgbClr>
            </a:outerShdw>
          </a:effectLst>
        </p:spPr>
      </p:pic>
      <p:sp>
        <p:nvSpPr>
          <p:cNvPr id="401" name="Google Shape;401;p42"/>
          <p:cNvSpPr/>
          <p:nvPr/>
        </p:nvSpPr>
        <p:spPr>
          <a:xfrm>
            <a:off x="376429" y="59212"/>
            <a:ext cx="1253610" cy="738785"/>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rgbClr val="595959">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2"/>
          <p:cNvPicPr preferRelativeResize="0"/>
          <p:nvPr/>
        </p:nvPicPr>
        <p:blipFill rotWithShape="1">
          <a:blip r:embed="rId4">
            <a:alphaModFix/>
          </a:blip>
          <a:srcRect l="15417" r="15417"/>
          <a:stretch/>
        </p:blipFill>
        <p:spPr>
          <a:xfrm>
            <a:off x="5549120" y="251979"/>
            <a:ext cx="1719600" cy="1658100"/>
          </a:xfrm>
          <a:prstGeom prst="ellipse">
            <a:avLst/>
          </a:prstGeom>
          <a:noFill/>
          <a:ln>
            <a:noFill/>
          </a:ln>
          <a:effectLst>
            <a:outerShdw blurRad="57150" dist="19050" dir="5400000" algn="bl" rotWithShape="0">
              <a:srgbClr val="000000">
                <a:alpha val="50000"/>
              </a:srgbClr>
            </a:outerShdw>
          </a:effectLst>
        </p:spPr>
      </p:pic>
      <p:sp>
        <p:nvSpPr>
          <p:cNvPr id="403" name="Google Shape;403;p42"/>
          <p:cNvSpPr/>
          <p:nvPr/>
        </p:nvSpPr>
        <p:spPr>
          <a:xfrm rot="1736031">
            <a:off x="6375833" y="59217"/>
            <a:ext cx="1253589" cy="738773"/>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rgbClr val="595959">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321960" y="2216920"/>
            <a:ext cx="1859622" cy="1815882"/>
          </a:xfrm>
          <a:prstGeom prst="rect">
            <a:avLst/>
          </a:prstGeom>
          <a:noFill/>
        </p:spPr>
        <p:txBody>
          <a:bodyPr wrap="square" rtlCol="0">
            <a:spAutoFit/>
          </a:bodyPr>
          <a:lstStyle/>
          <a:p>
            <a:pPr fontAlgn="base"/>
            <a:r>
              <a:rPr lang="en-US" dirty="0">
                <a:latin typeface="Times New Roman" panose="02020603050405020304" pitchFamily="18" charset="0"/>
                <a:cs typeface="Times New Roman" panose="02020603050405020304" pitchFamily="18" charset="0"/>
              </a:rPr>
              <a:t>First(S) = { a }</a:t>
            </a:r>
          </a:p>
          <a:p>
            <a:pPr fontAlgn="base"/>
            <a:r>
              <a:rPr lang="en-US" dirty="0">
                <a:latin typeface="Times New Roman" panose="02020603050405020304" pitchFamily="18" charset="0"/>
                <a:cs typeface="Times New Roman" panose="02020603050405020304" pitchFamily="18" charset="0"/>
              </a:rPr>
              <a:t>First(B) = { c }</a:t>
            </a:r>
          </a:p>
          <a:p>
            <a:pPr fontAlgn="base"/>
            <a:r>
              <a:rPr lang="en-US" dirty="0">
                <a:latin typeface="Times New Roman" panose="02020603050405020304" pitchFamily="18" charset="0"/>
                <a:cs typeface="Times New Roman" panose="02020603050405020304" pitchFamily="18" charset="0"/>
              </a:rPr>
              <a:t>First(C) = { b , ∈ }</a:t>
            </a:r>
          </a:p>
          <a:p>
            <a:pPr fontAlgn="base"/>
            <a:r>
              <a:rPr lang="en-US" dirty="0">
                <a:latin typeface="Times New Roman" panose="02020603050405020304" pitchFamily="18" charset="0"/>
                <a:cs typeface="Times New Roman" panose="02020603050405020304" pitchFamily="18" charset="0"/>
              </a:rPr>
              <a:t>First(D) = { First(E) – ∈ } ∪ First(F) = { g , f , ∈ }</a:t>
            </a:r>
          </a:p>
          <a:p>
            <a:pPr fontAlgn="base"/>
            <a:r>
              <a:rPr lang="en-US" dirty="0">
                <a:latin typeface="Times New Roman" panose="02020603050405020304" pitchFamily="18" charset="0"/>
                <a:cs typeface="Times New Roman" panose="02020603050405020304" pitchFamily="18" charset="0"/>
              </a:rPr>
              <a:t>First(E) = { g , ∈ }</a:t>
            </a:r>
          </a:p>
          <a:p>
            <a:pPr fontAlgn="base"/>
            <a:r>
              <a:rPr lang="en-US" dirty="0">
                <a:latin typeface="Times New Roman" panose="02020603050405020304" pitchFamily="18" charset="0"/>
                <a:cs typeface="Times New Roman" panose="02020603050405020304" pitchFamily="18" charset="0"/>
              </a:rPr>
              <a:t>First(F) = { f , ∈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3" name="Title 2"/>
          <p:cNvSpPr>
            <a:spLocks noGrp="1"/>
          </p:cNvSpPr>
          <p:nvPr>
            <p:ph type="title"/>
          </p:nvPr>
        </p:nvSpPr>
        <p:spPr>
          <a:xfrm>
            <a:off x="1372994" y="371104"/>
            <a:ext cx="4527900" cy="572700"/>
          </a:xfrm>
        </p:spPr>
        <p:txBody>
          <a:bodyPr/>
          <a:lstStyle/>
          <a:p>
            <a:pPr algn="l"/>
            <a:r>
              <a:rPr lang="en-US" dirty="0" smtClean="0"/>
              <a:t>Example</a:t>
            </a:r>
            <a:endParaRPr lang="en-US" dirty="0"/>
          </a:p>
        </p:txBody>
      </p:sp>
      <p:sp>
        <p:nvSpPr>
          <p:cNvPr id="7" name="TextBox 6"/>
          <p:cNvSpPr txBox="1"/>
          <p:nvPr/>
        </p:nvSpPr>
        <p:spPr>
          <a:xfrm>
            <a:off x="1372994" y="863029"/>
            <a:ext cx="6791218" cy="3754874"/>
          </a:xfrm>
          <a:prstGeom prst="rect">
            <a:avLst/>
          </a:prstGeom>
          <a:noFill/>
        </p:spPr>
        <p:txBody>
          <a:bodyPr wrap="square" rtlCol="0">
            <a:spAutoFit/>
          </a:bodyPr>
          <a:lstStyle/>
          <a:p>
            <a:pPr fontAlgn="base"/>
            <a:r>
              <a:rPr lang="en-US" dirty="0"/>
              <a:t>Calculate the first and follow functions for the given grammar-</a:t>
            </a:r>
          </a:p>
          <a:p>
            <a:pPr fontAlgn="base"/>
            <a:r>
              <a:rPr lang="en-US" dirty="0"/>
              <a:t> </a:t>
            </a:r>
          </a:p>
          <a:p>
            <a:pPr fontAlgn="base"/>
            <a:r>
              <a:rPr lang="en-US" dirty="0"/>
              <a:t>S → A</a:t>
            </a:r>
          </a:p>
          <a:p>
            <a:pPr fontAlgn="base"/>
            <a:r>
              <a:rPr lang="en-US" dirty="0"/>
              <a:t>A → </a:t>
            </a:r>
            <a:r>
              <a:rPr lang="en-US" dirty="0" err="1"/>
              <a:t>aB</a:t>
            </a:r>
            <a:r>
              <a:rPr lang="en-US" dirty="0"/>
              <a:t> / Ad</a:t>
            </a:r>
          </a:p>
          <a:p>
            <a:pPr fontAlgn="base"/>
            <a:r>
              <a:rPr lang="en-US" dirty="0"/>
              <a:t>B → b</a:t>
            </a:r>
          </a:p>
          <a:p>
            <a:pPr fontAlgn="base"/>
            <a:r>
              <a:rPr lang="en-US" dirty="0"/>
              <a:t>C → g</a:t>
            </a:r>
          </a:p>
          <a:p>
            <a:pPr fontAlgn="base"/>
            <a:r>
              <a:rPr lang="en-US" dirty="0"/>
              <a:t> </a:t>
            </a:r>
            <a:r>
              <a:rPr lang="en-US" b="1" u="sng" dirty="0" smtClean="0">
                <a:latin typeface="Times New Roman" panose="02020603050405020304" pitchFamily="18" charset="0"/>
                <a:cs typeface="Times New Roman" panose="02020603050405020304" pitchFamily="18" charset="0"/>
              </a:rPr>
              <a:t>Solution-</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We </a:t>
            </a:r>
            <a:r>
              <a:rPr lang="en-US" dirty="0" smtClean="0">
                <a:latin typeface="Times New Roman" panose="02020603050405020304" pitchFamily="18" charset="0"/>
                <a:cs typeface="Times New Roman" panose="02020603050405020304" pitchFamily="18" charset="0"/>
              </a:rPr>
              <a:t>have-The </a:t>
            </a:r>
            <a:r>
              <a:rPr lang="en-US" dirty="0">
                <a:latin typeface="Times New Roman" panose="02020603050405020304" pitchFamily="18" charset="0"/>
                <a:cs typeface="Times New Roman" panose="02020603050405020304" pitchFamily="18" charset="0"/>
              </a:rPr>
              <a:t>given grammar is left </a:t>
            </a:r>
            <a:r>
              <a:rPr lang="en-US" dirty="0" smtClean="0">
                <a:latin typeface="Times New Roman" panose="02020603050405020304" pitchFamily="18" charset="0"/>
                <a:cs typeface="Times New Roman" panose="02020603050405020304" pitchFamily="18" charset="0"/>
              </a:rPr>
              <a:t>recursive. So</a:t>
            </a:r>
            <a:r>
              <a:rPr lang="en-US" dirty="0">
                <a:latin typeface="Times New Roman" panose="02020603050405020304" pitchFamily="18" charset="0"/>
                <a:cs typeface="Times New Roman" panose="02020603050405020304" pitchFamily="18" charset="0"/>
              </a:rPr>
              <a:t>, we first remove left recursion from the given grammar.</a:t>
            </a:r>
          </a:p>
          <a:p>
            <a:pPr fontAlgn="base"/>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eliminating left recursion, we get the following grammar-</a:t>
            </a:r>
          </a:p>
          <a:p>
            <a:pPr fontAlgn="base"/>
            <a:r>
              <a:rPr lang="en-US" dirty="0">
                <a:latin typeface="Times New Roman" panose="02020603050405020304" pitchFamily="18" charset="0"/>
                <a:cs typeface="Times New Roman" panose="02020603050405020304" pitchFamily="18" charset="0"/>
              </a:rPr>
              <a:t> </a:t>
            </a:r>
          </a:p>
          <a:p>
            <a:pPr fontAlgn="base"/>
            <a:r>
              <a:rPr lang="en-US" dirty="0">
                <a:latin typeface="Times New Roman" panose="02020603050405020304" pitchFamily="18" charset="0"/>
                <a:cs typeface="Times New Roman" panose="02020603050405020304" pitchFamily="18" charset="0"/>
              </a:rPr>
              <a:t>S → A</a:t>
            </a:r>
          </a:p>
          <a:p>
            <a:pPr fontAlgn="base"/>
            <a:r>
              <a:rPr lang="en-US" dirty="0">
                <a:latin typeface="Times New Roman" panose="02020603050405020304" pitchFamily="18" charset="0"/>
                <a:cs typeface="Times New Roman" panose="02020603050405020304" pitchFamily="18" charset="0"/>
              </a:rPr>
              <a:t>A → </a:t>
            </a:r>
            <a:r>
              <a:rPr lang="en-US" dirty="0" err="1">
                <a:latin typeface="Times New Roman" panose="02020603050405020304" pitchFamily="18" charset="0"/>
                <a:cs typeface="Times New Roman" panose="02020603050405020304" pitchFamily="18" charset="0"/>
              </a:rPr>
              <a:t>aBA</a:t>
            </a:r>
            <a:r>
              <a:rPr lang="en-US" dirty="0">
                <a:latin typeface="Times New Roman" panose="02020603050405020304" pitchFamily="18" charset="0"/>
                <a:cs typeface="Times New Roman" panose="02020603050405020304" pitchFamily="18" charset="0"/>
              </a:rPr>
              <a:t>’</a:t>
            </a:r>
          </a:p>
          <a:p>
            <a:pPr fontAlgn="base"/>
            <a:r>
              <a:rPr lang="en-US" dirty="0">
                <a:latin typeface="Times New Roman" panose="02020603050405020304" pitchFamily="18" charset="0"/>
                <a:cs typeface="Times New Roman" panose="02020603050405020304" pitchFamily="18" charset="0"/>
              </a:rPr>
              <a:t>A’ → </a:t>
            </a:r>
            <a:r>
              <a:rPr lang="en-US" dirty="0" err="1">
                <a:latin typeface="Times New Roman" panose="02020603050405020304" pitchFamily="18" charset="0"/>
                <a:cs typeface="Times New Roman" panose="02020603050405020304" pitchFamily="18" charset="0"/>
              </a:rPr>
              <a:t>dA</a:t>
            </a:r>
            <a:r>
              <a:rPr lang="en-US" dirty="0">
                <a:latin typeface="Times New Roman" panose="02020603050405020304" pitchFamily="18" charset="0"/>
                <a:cs typeface="Times New Roman" panose="02020603050405020304" pitchFamily="18" charset="0"/>
              </a:rPr>
              <a:t>’ / ∈</a:t>
            </a:r>
          </a:p>
          <a:p>
            <a:pPr fontAlgn="base"/>
            <a:r>
              <a:rPr lang="en-US" dirty="0">
                <a:latin typeface="Times New Roman" panose="02020603050405020304" pitchFamily="18" charset="0"/>
                <a:cs typeface="Times New Roman" panose="02020603050405020304" pitchFamily="18" charset="0"/>
              </a:rPr>
              <a:t>B → b</a:t>
            </a:r>
          </a:p>
          <a:p>
            <a:pPr fontAlgn="base"/>
            <a:r>
              <a:rPr lang="en-US" dirty="0">
                <a:latin typeface="Times New Roman" panose="02020603050405020304" pitchFamily="18" charset="0"/>
                <a:cs typeface="Times New Roman" panose="02020603050405020304" pitchFamily="18" charset="0"/>
              </a:rPr>
              <a:t>C → </a:t>
            </a:r>
            <a:r>
              <a:rPr lang="en-US" dirty="0" smtClean="0">
                <a:latin typeface="Times New Roman" panose="02020603050405020304" pitchFamily="18" charset="0"/>
                <a:cs typeface="Times New Roman" panose="02020603050405020304" pitchFamily="18" charset="0"/>
              </a:rPr>
              <a:t>g</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Now, the first and follow functions are as </a:t>
            </a:r>
            <a:r>
              <a:rPr lang="en-US" dirty="0" smtClean="0">
                <a:latin typeface="Times New Roman" panose="02020603050405020304" pitchFamily="18" charset="0"/>
                <a:cs typeface="Times New Roman" panose="02020603050405020304" pitchFamily="18" charset="0"/>
              </a:rPr>
              <a:t>follows-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5"/>
          <p:cNvSpPr txBox="1">
            <a:spLocks noGrp="1"/>
          </p:cNvSpPr>
          <p:nvPr>
            <p:ph type="title"/>
          </p:nvPr>
        </p:nvSpPr>
        <p:spPr>
          <a:xfrm>
            <a:off x="2195357" y="503368"/>
            <a:ext cx="2072100" cy="5034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First Set</a:t>
            </a:r>
            <a:endParaRPr dirty="0"/>
          </a:p>
        </p:txBody>
      </p:sp>
      <p:pic>
        <p:nvPicPr>
          <p:cNvPr id="454" name="Google Shape;454;p45"/>
          <p:cNvPicPr preferRelativeResize="0"/>
          <p:nvPr/>
        </p:nvPicPr>
        <p:blipFill rotWithShape="1">
          <a:blip r:embed="rId3">
            <a:alphaModFix amt="71000"/>
          </a:blip>
          <a:srcRect r="53187"/>
          <a:stretch/>
        </p:blipFill>
        <p:spPr>
          <a:xfrm rot="34">
            <a:off x="3707032" y="2192629"/>
            <a:ext cx="860026" cy="758217"/>
          </a:xfrm>
          <a:prstGeom prst="rect">
            <a:avLst/>
          </a:prstGeom>
          <a:noFill/>
          <a:ln>
            <a:noFill/>
          </a:ln>
        </p:spPr>
      </p:pic>
      <p:pic>
        <p:nvPicPr>
          <p:cNvPr id="455" name="Google Shape;455;p45"/>
          <p:cNvPicPr preferRelativeResize="0"/>
          <p:nvPr/>
        </p:nvPicPr>
        <p:blipFill rotWithShape="1">
          <a:blip r:embed="rId3">
            <a:alphaModFix amt="71000"/>
          </a:blip>
          <a:srcRect l="101335" r="53189"/>
          <a:stretch/>
        </p:blipFill>
        <p:spPr>
          <a:xfrm rot="35" flipH="1">
            <a:off x="4581853" y="2192630"/>
            <a:ext cx="1001749" cy="758215"/>
          </a:xfrm>
          <a:prstGeom prst="rect">
            <a:avLst/>
          </a:prstGeom>
          <a:noFill/>
          <a:ln>
            <a:noFill/>
          </a:ln>
        </p:spPr>
      </p:pic>
      <p:sp>
        <p:nvSpPr>
          <p:cNvPr id="17" name="Google Shape;441;p45"/>
          <p:cNvSpPr txBox="1">
            <a:spLocks/>
          </p:cNvSpPr>
          <p:nvPr/>
        </p:nvSpPr>
        <p:spPr>
          <a:xfrm>
            <a:off x="4966885" y="311086"/>
            <a:ext cx="2512701" cy="531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en-US" dirty="0" smtClean="0"/>
              <a:t>Follow Set</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181663909"/>
              </p:ext>
            </p:extLst>
          </p:nvPr>
        </p:nvGraphicFramePr>
        <p:xfrm>
          <a:off x="527406" y="1084281"/>
          <a:ext cx="8133708" cy="2225040"/>
        </p:xfrm>
        <a:graphic>
          <a:graphicData uri="http://schemas.openxmlformats.org/drawingml/2006/table">
            <a:tbl>
              <a:tblPr firstRow="1" bandRow="1">
                <a:tableStyleId>{E0831828-B058-4810-AE18-EC41AB9442F8}</a:tableStyleId>
              </a:tblPr>
              <a:tblGrid>
                <a:gridCol w="1630167"/>
                <a:gridCol w="2434975"/>
                <a:gridCol w="4068566"/>
              </a:tblGrid>
              <a:tr h="370840">
                <a:tc>
                  <a:txBody>
                    <a:bodyPr/>
                    <a:lstStyle/>
                    <a:p>
                      <a:r>
                        <a:rPr lang="en-US" dirty="0" smtClean="0"/>
                        <a:t>Production</a:t>
                      </a:r>
                      <a:endParaRPr lang="en-US" dirty="0"/>
                    </a:p>
                  </a:txBody>
                  <a:tcPr/>
                </a:tc>
                <a:tc>
                  <a:txBody>
                    <a:bodyPr/>
                    <a:lstStyle/>
                    <a:p>
                      <a:r>
                        <a:rPr lang="en-US" dirty="0" smtClean="0"/>
                        <a:t>First</a:t>
                      </a:r>
                      <a:r>
                        <a:rPr lang="en-US" baseline="0" dirty="0" smtClean="0"/>
                        <a:t> Set </a:t>
                      </a:r>
                      <a:endParaRPr lang="en-US" dirty="0"/>
                    </a:p>
                  </a:txBody>
                  <a:tcPr/>
                </a:tc>
                <a:tc>
                  <a:txBody>
                    <a:bodyPr/>
                    <a:lstStyle/>
                    <a:p>
                      <a:r>
                        <a:rPr lang="en-US" dirty="0" smtClean="0"/>
                        <a:t>Follow Set</a:t>
                      </a:r>
                      <a:endParaRPr lang="en-US" dirty="0"/>
                    </a:p>
                  </a:txBody>
                  <a:tcPr/>
                </a:tc>
              </a:tr>
              <a:tr h="370840">
                <a:tc>
                  <a:txBody>
                    <a:bodyPr/>
                    <a:lstStyle/>
                    <a:p>
                      <a:r>
                        <a:rPr lang="en-US" sz="1400" b="0" i="0" u="none" strike="noStrike" cap="none" dirty="0" smtClean="0">
                          <a:solidFill>
                            <a:srgbClr val="000000"/>
                          </a:solidFill>
                          <a:effectLst/>
                          <a:latin typeface="Arial"/>
                          <a:ea typeface="Arial"/>
                          <a:cs typeface="Arial"/>
                          <a:sym typeface="Arial"/>
                        </a:rPr>
                        <a:t>S → A</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First(S) = First(A) = { a }</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Follow(S) = { $ }</a:t>
                      </a:r>
                      <a:endParaRPr lang="en-US" dirty="0"/>
                    </a:p>
                  </a:txBody>
                  <a:tcPr/>
                </a:tc>
              </a:tr>
              <a:tr h="370840">
                <a:tc>
                  <a:txBody>
                    <a:bodyPr/>
                    <a:lstStyle/>
                    <a:p>
                      <a:r>
                        <a:rPr lang="en-US" sz="1400" b="0" i="0" u="none" strike="noStrike" cap="none" dirty="0" smtClean="0">
                          <a:solidFill>
                            <a:srgbClr val="000000"/>
                          </a:solidFill>
                          <a:effectLst/>
                          <a:latin typeface="Arial"/>
                          <a:ea typeface="Arial"/>
                          <a:cs typeface="Arial"/>
                          <a:sym typeface="Arial"/>
                        </a:rPr>
                        <a:t>A → </a:t>
                      </a:r>
                      <a:r>
                        <a:rPr lang="en-US" sz="1400" b="0" i="0" u="none" strike="noStrike" cap="none" dirty="0" err="1" smtClean="0">
                          <a:solidFill>
                            <a:srgbClr val="000000"/>
                          </a:solidFill>
                          <a:effectLst/>
                          <a:latin typeface="Arial"/>
                          <a:ea typeface="Arial"/>
                          <a:cs typeface="Arial"/>
                          <a:sym typeface="Arial"/>
                        </a:rPr>
                        <a:t>aBA</a:t>
                      </a:r>
                      <a:r>
                        <a:rPr lang="en-US" sz="1400" b="0" i="0" u="none" strike="noStrike" cap="none" dirty="0" smtClean="0">
                          <a:solidFill>
                            <a:srgbClr val="000000"/>
                          </a:solidFill>
                          <a:effectLst/>
                          <a:latin typeface="Arial"/>
                          <a:ea typeface="Arial"/>
                          <a:cs typeface="Arial"/>
                          <a:sym typeface="Arial"/>
                        </a:rPr>
                        <a:t>’</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First(A) = { a }</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Follow(A) = Follow(S) = { $ }</a:t>
                      </a:r>
                      <a:endParaRPr lang="en-US" dirty="0"/>
                    </a:p>
                  </a:txBody>
                  <a:tcPr/>
                </a:tc>
              </a:tr>
              <a:tr h="370840">
                <a:tc>
                  <a:txBody>
                    <a:bodyPr/>
                    <a:lstStyle/>
                    <a:p>
                      <a:r>
                        <a:rPr lang="en-US" sz="1400" b="0" i="0" u="none" strike="noStrike" cap="none" dirty="0" smtClean="0">
                          <a:solidFill>
                            <a:srgbClr val="000000"/>
                          </a:solidFill>
                          <a:effectLst/>
                          <a:latin typeface="Arial"/>
                          <a:ea typeface="Arial"/>
                          <a:cs typeface="Arial"/>
                          <a:sym typeface="Arial"/>
                        </a:rPr>
                        <a:t>A’ → </a:t>
                      </a:r>
                      <a:r>
                        <a:rPr lang="en-US" sz="1400" b="0" i="0" u="none" strike="noStrike" cap="none" dirty="0" err="1" smtClean="0">
                          <a:solidFill>
                            <a:srgbClr val="000000"/>
                          </a:solidFill>
                          <a:effectLst/>
                          <a:latin typeface="Arial"/>
                          <a:ea typeface="Arial"/>
                          <a:cs typeface="Arial"/>
                          <a:sym typeface="Arial"/>
                        </a:rPr>
                        <a:t>dA</a:t>
                      </a:r>
                      <a:r>
                        <a:rPr lang="en-US" sz="1400" b="0" i="0" u="none" strike="noStrike" cap="none" dirty="0" smtClean="0">
                          <a:solidFill>
                            <a:srgbClr val="000000"/>
                          </a:solidFill>
                          <a:effectLst/>
                          <a:latin typeface="Arial"/>
                          <a:ea typeface="Arial"/>
                          <a:cs typeface="Arial"/>
                          <a:sym typeface="Arial"/>
                        </a:rPr>
                        <a:t>’ / ∈</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First(A’) = { d , ∈ }</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Follow(A’) = Follow(A) = { $ }</a:t>
                      </a:r>
                      <a:endParaRPr lang="en-US" dirty="0"/>
                    </a:p>
                  </a:txBody>
                  <a:tcPr/>
                </a:tc>
              </a:tr>
              <a:tr h="370840">
                <a:tc>
                  <a:txBody>
                    <a:bodyPr/>
                    <a:lstStyle/>
                    <a:p>
                      <a:r>
                        <a:rPr lang="en-US" sz="1400" b="0" i="0" u="none" strike="noStrike" cap="none" dirty="0" smtClean="0">
                          <a:solidFill>
                            <a:srgbClr val="000000"/>
                          </a:solidFill>
                          <a:effectLst/>
                          <a:latin typeface="Arial"/>
                          <a:ea typeface="Arial"/>
                          <a:cs typeface="Arial"/>
                          <a:sym typeface="Arial"/>
                        </a:rPr>
                        <a:t>B → b</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First(B) = { b }</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Follow(B) = { First(A’) – ∈ } ∪ Follow(A) = { d , $ }</a:t>
                      </a:r>
                      <a:endParaRPr lang="en-US" dirty="0"/>
                    </a:p>
                  </a:txBody>
                  <a:tcPr/>
                </a:tc>
              </a:tr>
              <a:tr h="370840">
                <a:tc>
                  <a:txBody>
                    <a:bodyPr/>
                    <a:lstStyle/>
                    <a:p>
                      <a:r>
                        <a:rPr lang="en-US" sz="1400" b="0" i="0" u="none" strike="noStrike" cap="none" dirty="0" smtClean="0">
                          <a:solidFill>
                            <a:srgbClr val="000000"/>
                          </a:solidFill>
                          <a:effectLst/>
                          <a:latin typeface="Arial"/>
                          <a:ea typeface="Arial"/>
                          <a:cs typeface="Arial"/>
                          <a:sym typeface="Arial"/>
                        </a:rPr>
                        <a:t>C → g</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First(C) = { g }</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Follow(C) = NA</a:t>
                      </a:r>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9"/>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Review of Concepts</a:t>
            </a:r>
            <a:endParaRPr/>
          </a:p>
        </p:txBody>
      </p:sp>
      <p:sp>
        <p:nvSpPr>
          <p:cNvPr id="500" name="Google Shape;500;p49"/>
          <p:cNvSpPr txBox="1">
            <a:spLocks noGrp="1"/>
          </p:cNvSpPr>
          <p:nvPr>
            <p:ph type="subTitle" idx="1"/>
          </p:nvPr>
        </p:nvSpPr>
        <p:spPr>
          <a:xfrm>
            <a:off x="1828800" y="1283874"/>
            <a:ext cx="6287783" cy="3257303"/>
          </a:xfrm>
          <a:prstGeom prst="rect">
            <a:avLst/>
          </a:prstGeom>
        </p:spPr>
        <p:txBody>
          <a:bodyPr spcFirstLastPara="1" wrap="square" lIns="91425" tIns="91425" rIns="91425" bIns="91425" anchor="t" anchorCtr="0">
            <a:noAutofit/>
          </a:bodyPr>
          <a:lstStyle/>
          <a:p>
            <a:pPr algn="l" fontAlgn="base">
              <a:buFont typeface="Wingdings" panose="05000000000000000000" pitchFamily="2" charset="2"/>
              <a:buChar char="Ø"/>
            </a:pPr>
            <a:r>
              <a:rPr lang="en-US" dirty="0"/>
              <a:t>Є as a FOLLOW doesn’t mean anything (Є is an empty string).</a:t>
            </a:r>
          </a:p>
          <a:p>
            <a:pPr algn="l" fontAlgn="base">
              <a:buFont typeface="Wingdings" panose="05000000000000000000" pitchFamily="2" charset="2"/>
              <a:buChar char="Ø"/>
            </a:pPr>
            <a:r>
              <a:rPr lang="en-US" dirty="0"/>
              <a:t>$ is called end-marker, which represents the end of the input string, hence used while parsing to indicate that the input string has been completely processed.</a:t>
            </a:r>
          </a:p>
          <a:p>
            <a:pPr algn="l" fontAlgn="base">
              <a:buFont typeface="Wingdings" panose="05000000000000000000" pitchFamily="2" charset="2"/>
              <a:buChar char="Ø"/>
            </a:pPr>
            <a:r>
              <a:rPr lang="en-US" dirty="0"/>
              <a:t>The grammar used above is Context-Free Grammar (CFG). The syntax of a programming language can be specified using CFG.</a:t>
            </a:r>
          </a:p>
          <a:p>
            <a:pPr algn="l" fontAlgn="base">
              <a:buFont typeface="Wingdings" panose="05000000000000000000" pitchFamily="2" charset="2"/>
              <a:buChar char="Ø"/>
            </a:pPr>
            <a:r>
              <a:rPr lang="en-US" dirty="0"/>
              <a:t>CFG is of the form A -&gt; B , where A is a single Non-Terminal, and B can be a set of grammar symbols ( i.e. Terminals as well as Non-Terminals)</a:t>
            </a:r>
          </a:p>
          <a:p>
            <a:pPr marL="0" lvl="0" indent="0" algn="l" rtl="0">
              <a:spcBef>
                <a:spcPts val="0"/>
              </a:spcBef>
              <a:spcAft>
                <a:spcPts val="0"/>
              </a:spcAft>
              <a:buClr>
                <a:schemeClr val="dk1"/>
              </a:buClr>
              <a:buSzPts val="1100"/>
              <a:buFont typeface="Arial"/>
              <a:buNone/>
            </a:pPr>
            <a:endParaRPr dirty="0"/>
          </a:p>
        </p:txBody>
      </p:sp>
      <p:pic>
        <p:nvPicPr>
          <p:cNvPr id="511" name="Google Shape;511;p49"/>
          <p:cNvPicPr preferRelativeResize="0"/>
          <p:nvPr/>
        </p:nvPicPr>
        <p:blipFill rotWithShape="1">
          <a:blip r:embed="rId3">
            <a:alphaModFix/>
          </a:blip>
          <a:srcRect t="16970" r="8892" b="21025"/>
          <a:stretch/>
        </p:blipFill>
        <p:spPr>
          <a:xfrm rot="-5400000">
            <a:off x="557976" y="588797"/>
            <a:ext cx="1991536" cy="5501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0"/>
          <p:cNvSpPr txBox="1">
            <a:spLocks noGrp="1"/>
          </p:cNvSpPr>
          <p:nvPr>
            <p:ph type="title"/>
          </p:nvPr>
        </p:nvSpPr>
        <p:spPr>
          <a:xfrm>
            <a:off x="1002325" y="711173"/>
            <a:ext cx="2403900" cy="13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Exercise</a:t>
            </a:r>
            <a:endParaRPr/>
          </a:p>
        </p:txBody>
      </p:sp>
      <p:sp>
        <p:nvSpPr>
          <p:cNvPr id="517" name="Google Shape;517;p50"/>
          <p:cNvSpPr/>
          <p:nvPr/>
        </p:nvSpPr>
        <p:spPr>
          <a:xfrm>
            <a:off x="5441325" y="1226863"/>
            <a:ext cx="933775" cy="481125"/>
          </a:xfrm>
          <a:custGeom>
            <a:avLst/>
            <a:gdLst/>
            <a:ahLst/>
            <a:cxnLst/>
            <a:rect l="l" t="t" r="r" b="b"/>
            <a:pathLst>
              <a:path w="37351" h="19245" extrusionOk="0">
                <a:moveTo>
                  <a:pt x="17282" y="1401"/>
                </a:moveTo>
                <a:cubicBezTo>
                  <a:pt x="20136" y="1401"/>
                  <a:pt x="22144" y="3382"/>
                  <a:pt x="23448" y="5890"/>
                </a:cubicBezTo>
                <a:cubicBezTo>
                  <a:pt x="23258" y="5964"/>
                  <a:pt x="23068" y="6041"/>
                  <a:pt x="22880" y="6130"/>
                </a:cubicBezTo>
                <a:cubicBezTo>
                  <a:pt x="22220" y="6437"/>
                  <a:pt x="22631" y="7324"/>
                  <a:pt x="23245" y="7324"/>
                </a:cubicBezTo>
                <a:cubicBezTo>
                  <a:pt x="23339" y="7324"/>
                  <a:pt x="23438" y="7303"/>
                  <a:pt x="23539" y="7256"/>
                </a:cubicBezTo>
                <a:cubicBezTo>
                  <a:pt x="24653" y="6737"/>
                  <a:pt x="25773" y="6501"/>
                  <a:pt x="26848" y="6501"/>
                </a:cubicBezTo>
                <a:cubicBezTo>
                  <a:pt x="31530" y="6501"/>
                  <a:pt x="35369" y="10963"/>
                  <a:pt x="34257" y="15906"/>
                </a:cubicBezTo>
                <a:cubicBezTo>
                  <a:pt x="34217" y="15886"/>
                  <a:pt x="34172" y="15875"/>
                  <a:pt x="34127" y="15875"/>
                </a:cubicBezTo>
                <a:cubicBezTo>
                  <a:pt x="23493" y="15902"/>
                  <a:pt x="12874" y="16273"/>
                  <a:pt x="2330" y="17730"/>
                </a:cubicBezTo>
                <a:cubicBezTo>
                  <a:pt x="2299" y="16906"/>
                  <a:pt x="2633" y="15766"/>
                  <a:pt x="2751" y="15427"/>
                </a:cubicBezTo>
                <a:cubicBezTo>
                  <a:pt x="3100" y="14417"/>
                  <a:pt x="3636" y="13460"/>
                  <a:pt x="4383" y="12689"/>
                </a:cubicBezTo>
                <a:cubicBezTo>
                  <a:pt x="5622" y="11410"/>
                  <a:pt x="7168" y="10785"/>
                  <a:pt x="8847" y="10459"/>
                </a:cubicBezTo>
                <a:cubicBezTo>
                  <a:pt x="8956" y="10602"/>
                  <a:pt x="9111" y="10666"/>
                  <a:pt x="9270" y="10666"/>
                </a:cubicBezTo>
                <a:cubicBezTo>
                  <a:pt x="9572" y="10666"/>
                  <a:pt x="9888" y="10436"/>
                  <a:pt x="9935" y="10068"/>
                </a:cubicBezTo>
                <a:cubicBezTo>
                  <a:pt x="10174" y="8174"/>
                  <a:pt x="10152" y="6521"/>
                  <a:pt x="11214" y="4832"/>
                </a:cubicBezTo>
                <a:cubicBezTo>
                  <a:pt x="12259" y="3168"/>
                  <a:pt x="13900" y="1982"/>
                  <a:pt x="15826" y="1563"/>
                </a:cubicBezTo>
                <a:cubicBezTo>
                  <a:pt x="16334" y="1453"/>
                  <a:pt x="16819" y="1401"/>
                  <a:pt x="17282" y="1401"/>
                </a:cubicBezTo>
                <a:close/>
                <a:moveTo>
                  <a:pt x="4726" y="11750"/>
                </a:moveTo>
                <a:cubicBezTo>
                  <a:pt x="4071" y="12275"/>
                  <a:pt x="3507" y="12903"/>
                  <a:pt x="3055" y="13610"/>
                </a:cubicBezTo>
                <a:cubicBezTo>
                  <a:pt x="2656" y="14240"/>
                  <a:pt x="1677" y="16400"/>
                  <a:pt x="1710" y="17814"/>
                </a:cubicBezTo>
                <a:cubicBezTo>
                  <a:pt x="1678" y="17818"/>
                  <a:pt x="1645" y="17823"/>
                  <a:pt x="1611" y="17826"/>
                </a:cubicBezTo>
                <a:lnTo>
                  <a:pt x="1611" y="17828"/>
                </a:lnTo>
                <a:cubicBezTo>
                  <a:pt x="1604" y="17829"/>
                  <a:pt x="1596" y="17833"/>
                  <a:pt x="1589" y="17836"/>
                </a:cubicBezTo>
                <a:cubicBezTo>
                  <a:pt x="1565" y="15911"/>
                  <a:pt x="2192" y="14027"/>
                  <a:pt x="3601" y="12637"/>
                </a:cubicBezTo>
                <a:cubicBezTo>
                  <a:pt x="3943" y="12301"/>
                  <a:pt x="4319" y="12002"/>
                  <a:pt x="4726" y="11750"/>
                </a:cubicBezTo>
                <a:close/>
                <a:moveTo>
                  <a:pt x="29225" y="16380"/>
                </a:moveTo>
                <a:cubicBezTo>
                  <a:pt x="30746" y="16380"/>
                  <a:pt x="32267" y="16400"/>
                  <a:pt x="33788" y="16444"/>
                </a:cubicBezTo>
                <a:cubicBezTo>
                  <a:pt x="23556" y="17430"/>
                  <a:pt x="13295" y="17955"/>
                  <a:pt x="3008" y="18021"/>
                </a:cubicBezTo>
                <a:lnTo>
                  <a:pt x="3008" y="18021"/>
                </a:lnTo>
                <a:cubicBezTo>
                  <a:pt x="11711" y="17068"/>
                  <a:pt x="20465" y="16380"/>
                  <a:pt x="29225" y="16380"/>
                </a:cubicBezTo>
                <a:close/>
                <a:moveTo>
                  <a:pt x="17034" y="1"/>
                </a:moveTo>
                <a:cubicBezTo>
                  <a:pt x="16671" y="1"/>
                  <a:pt x="16313" y="28"/>
                  <a:pt x="15966" y="83"/>
                </a:cubicBezTo>
                <a:cubicBezTo>
                  <a:pt x="11783" y="751"/>
                  <a:pt x="7857" y="5220"/>
                  <a:pt x="8597" y="9616"/>
                </a:cubicBezTo>
                <a:cubicBezTo>
                  <a:pt x="8221" y="9541"/>
                  <a:pt x="7851" y="9505"/>
                  <a:pt x="7489" y="9505"/>
                </a:cubicBezTo>
                <a:cubicBezTo>
                  <a:pt x="3172" y="9505"/>
                  <a:pt x="0" y="14610"/>
                  <a:pt x="423" y="18641"/>
                </a:cubicBezTo>
                <a:cubicBezTo>
                  <a:pt x="456" y="18966"/>
                  <a:pt x="672" y="19243"/>
                  <a:pt x="1026" y="19245"/>
                </a:cubicBezTo>
                <a:cubicBezTo>
                  <a:pt x="1076" y="19245"/>
                  <a:pt x="1126" y="19245"/>
                  <a:pt x="1176" y="19245"/>
                </a:cubicBezTo>
                <a:cubicBezTo>
                  <a:pt x="12338" y="19245"/>
                  <a:pt x="23478" y="18695"/>
                  <a:pt x="34596" y="17599"/>
                </a:cubicBezTo>
                <a:cubicBezTo>
                  <a:pt x="34886" y="17570"/>
                  <a:pt x="35093" y="17424"/>
                  <a:pt x="35189" y="17147"/>
                </a:cubicBezTo>
                <a:cubicBezTo>
                  <a:pt x="37350" y="10937"/>
                  <a:pt x="32525" y="5255"/>
                  <a:pt x="26755" y="5255"/>
                </a:cubicBezTo>
                <a:cubicBezTo>
                  <a:pt x="25956" y="5255"/>
                  <a:pt x="25138" y="5365"/>
                  <a:pt x="24318" y="5597"/>
                </a:cubicBezTo>
                <a:cubicBezTo>
                  <a:pt x="24050" y="2218"/>
                  <a:pt x="20324" y="1"/>
                  <a:pt x="17034"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50"/>
          <p:cNvGrpSpPr/>
          <p:nvPr/>
        </p:nvGrpSpPr>
        <p:grpSpPr>
          <a:xfrm rot="-2874609">
            <a:off x="6651160" y="1095986"/>
            <a:ext cx="615879" cy="631855"/>
            <a:chOff x="5878300" y="2628050"/>
            <a:chExt cx="615875" cy="631850"/>
          </a:xfrm>
        </p:grpSpPr>
        <p:sp>
          <p:nvSpPr>
            <p:cNvPr id="519" name="Google Shape;519;p50"/>
            <p:cNvSpPr/>
            <p:nvPr/>
          </p:nvSpPr>
          <p:spPr>
            <a:xfrm>
              <a:off x="5891350" y="2950125"/>
              <a:ext cx="320175" cy="309775"/>
            </a:xfrm>
            <a:custGeom>
              <a:avLst/>
              <a:gdLst/>
              <a:ahLst/>
              <a:cxnLst/>
              <a:rect l="l" t="t" r="r" b="b"/>
              <a:pathLst>
                <a:path w="12807" h="12391" extrusionOk="0">
                  <a:moveTo>
                    <a:pt x="2779" y="1165"/>
                  </a:moveTo>
                  <a:cubicBezTo>
                    <a:pt x="3067" y="1165"/>
                    <a:pt x="3517" y="1315"/>
                    <a:pt x="3709" y="1357"/>
                  </a:cubicBezTo>
                  <a:cubicBezTo>
                    <a:pt x="4555" y="1545"/>
                    <a:pt x="5378" y="1881"/>
                    <a:pt x="6141" y="2282"/>
                  </a:cubicBezTo>
                  <a:cubicBezTo>
                    <a:pt x="7759" y="3133"/>
                    <a:pt x="9166" y="4383"/>
                    <a:pt x="10191" y="5898"/>
                  </a:cubicBezTo>
                  <a:cubicBezTo>
                    <a:pt x="10647" y="6571"/>
                    <a:pt x="11022" y="7298"/>
                    <a:pt x="11309" y="8059"/>
                  </a:cubicBezTo>
                  <a:cubicBezTo>
                    <a:pt x="11489" y="8539"/>
                    <a:pt x="11990" y="10762"/>
                    <a:pt x="11284" y="10762"/>
                  </a:cubicBezTo>
                  <a:cubicBezTo>
                    <a:pt x="11164" y="10762"/>
                    <a:pt x="11009" y="10698"/>
                    <a:pt x="10812" y="10550"/>
                  </a:cubicBezTo>
                  <a:cubicBezTo>
                    <a:pt x="10417" y="10253"/>
                    <a:pt x="10205" y="9028"/>
                    <a:pt x="9988" y="8545"/>
                  </a:cubicBezTo>
                  <a:cubicBezTo>
                    <a:pt x="9631" y="7752"/>
                    <a:pt x="9238" y="6970"/>
                    <a:pt x="8759" y="6241"/>
                  </a:cubicBezTo>
                  <a:cubicBezTo>
                    <a:pt x="7512" y="4343"/>
                    <a:pt x="5379" y="2418"/>
                    <a:pt x="2989" y="2418"/>
                  </a:cubicBezTo>
                  <a:cubicBezTo>
                    <a:pt x="2807" y="2418"/>
                    <a:pt x="2624" y="2430"/>
                    <a:pt x="2440" y="2453"/>
                  </a:cubicBezTo>
                  <a:cubicBezTo>
                    <a:pt x="2307" y="2199"/>
                    <a:pt x="2354" y="1786"/>
                    <a:pt x="2594" y="1200"/>
                  </a:cubicBezTo>
                  <a:cubicBezTo>
                    <a:pt x="2640" y="1175"/>
                    <a:pt x="2704" y="1165"/>
                    <a:pt x="2779" y="1165"/>
                  </a:cubicBezTo>
                  <a:close/>
                  <a:moveTo>
                    <a:pt x="2610" y="0"/>
                  </a:moveTo>
                  <a:cubicBezTo>
                    <a:pt x="1929" y="0"/>
                    <a:pt x="1289" y="181"/>
                    <a:pt x="856" y="714"/>
                  </a:cubicBezTo>
                  <a:cubicBezTo>
                    <a:pt x="0" y="1766"/>
                    <a:pt x="813" y="3105"/>
                    <a:pt x="1898" y="3566"/>
                  </a:cubicBezTo>
                  <a:cubicBezTo>
                    <a:pt x="3093" y="4076"/>
                    <a:pt x="4427" y="3814"/>
                    <a:pt x="5624" y="4432"/>
                  </a:cubicBezTo>
                  <a:cubicBezTo>
                    <a:pt x="6176" y="4716"/>
                    <a:pt x="6664" y="5096"/>
                    <a:pt x="7103" y="5529"/>
                  </a:cubicBezTo>
                  <a:cubicBezTo>
                    <a:pt x="7770" y="6282"/>
                    <a:pt x="8342" y="7169"/>
                    <a:pt x="8838" y="8209"/>
                  </a:cubicBezTo>
                  <a:cubicBezTo>
                    <a:pt x="9340" y="9264"/>
                    <a:pt x="9620" y="10424"/>
                    <a:pt x="10129" y="11470"/>
                  </a:cubicBezTo>
                  <a:cubicBezTo>
                    <a:pt x="10342" y="11907"/>
                    <a:pt x="10616" y="12390"/>
                    <a:pt x="11175" y="12390"/>
                  </a:cubicBezTo>
                  <a:cubicBezTo>
                    <a:pt x="11189" y="12390"/>
                    <a:pt x="11202" y="12390"/>
                    <a:pt x="11215" y="12389"/>
                  </a:cubicBezTo>
                  <a:cubicBezTo>
                    <a:pt x="12599" y="12332"/>
                    <a:pt x="12807" y="10133"/>
                    <a:pt x="12709" y="9178"/>
                  </a:cubicBezTo>
                  <a:cubicBezTo>
                    <a:pt x="12509" y="7180"/>
                    <a:pt x="11328" y="5276"/>
                    <a:pt x="10006" y="3820"/>
                  </a:cubicBezTo>
                  <a:cubicBezTo>
                    <a:pt x="8645" y="2323"/>
                    <a:pt x="6902" y="1162"/>
                    <a:pt x="4989" y="497"/>
                  </a:cubicBezTo>
                  <a:cubicBezTo>
                    <a:pt x="4339" y="272"/>
                    <a:pt x="3444" y="0"/>
                    <a:pt x="2610"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0"/>
            <p:cNvSpPr/>
            <p:nvPr/>
          </p:nvSpPr>
          <p:spPr>
            <a:xfrm>
              <a:off x="5890350" y="2788200"/>
              <a:ext cx="471300" cy="455625"/>
            </a:xfrm>
            <a:custGeom>
              <a:avLst/>
              <a:gdLst/>
              <a:ahLst/>
              <a:cxnLst/>
              <a:rect l="l" t="t" r="r" b="b"/>
              <a:pathLst>
                <a:path w="18852" h="18225" extrusionOk="0">
                  <a:moveTo>
                    <a:pt x="2535" y="1107"/>
                  </a:moveTo>
                  <a:cubicBezTo>
                    <a:pt x="2749" y="1107"/>
                    <a:pt x="3037" y="1189"/>
                    <a:pt x="3418" y="1237"/>
                  </a:cubicBezTo>
                  <a:cubicBezTo>
                    <a:pt x="3961" y="1305"/>
                    <a:pt x="4501" y="1404"/>
                    <a:pt x="5033" y="1535"/>
                  </a:cubicBezTo>
                  <a:cubicBezTo>
                    <a:pt x="7244" y="2080"/>
                    <a:pt x="9338" y="3118"/>
                    <a:pt x="11117" y="4541"/>
                  </a:cubicBezTo>
                  <a:cubicBezTo>
                    <a:pt x="12744" y="5843"/>
                    <a:pt x="14129" y="7453"/>
                    <a:pt x="15136" y="9279"/>
                  </a:cubicBezTo>
                  <a:cubicBezTo>
                    <a:pt x="16162" y="11137"/>
                    <a:pt x="18019" y="15637"/>
                    <a:pt x="15560" y="16953"/>
                  </a:cubicBezTo>
                  <a:cubicBezTo>
                    <a:pt x="15526" y="13536"/>
                    <a:pt x="14214" y="10340"/>
                    <a:pt x="11945" y="7754"/>
                  </a:cubicBezTo>
                  <a:lnTo>
                    <a:pt x="11945" y="7753"/>
                  </a:lnTo>
                  <a:cubicBezTo>
                    <a:pt x="10745" y="6386"/>
                    <a:pt x="9281" y="5240"/>
                    <a:pt x="7643" y="4447"/>
                  </a:cubicBezTo>
                  <a:cubicBezTo>
                    <a:pt x="6827" y="4054"/>
                    <a:pt x="5986" y="3766"/>
                    <a:pt x="5112" y="3530"/>
                  </a:cubicBezTo>
                  <a:cubicBezTo>
                    <a:pt x="4533" y="3373"/>
                    <a:pt x="3946" y="3240"/>
                    <a:pt x="3368" y="3077"/>
                  </a:cubicBezTo>
                  <a:cubicBezTo>
                    <a:pt x="3079" y="3000"/>
                    <a:pt x="2793" y="2914"/>
                    <a:pt x="2509" y="2817"/>
                  </a:cubicBezTo>
                  <a:cubicBezTo>
                    <a:pt x="2470" y="2815"/>
                    <a:pt x="2438" y="2809"/>
                    <a:pt x="2402" y="2806"/>
                  </a:cubicBezTo>
                  <a:cubicBezTo>
                    <a:pt x="2121" y="2625"/>
                    <a:pt x="1962" y="2352"/>
                    <a:pt x="2023" y="1837"/>
                  </a:cubicBezTo>
                  <a:cubicBezTo>
                    <a:pt x="2091" y="1256"/>
                    <a:pt x="2246" y="1107"/>
                    <a:pt x="2535" y="1107"/>
                  </a:cubicBezTo>
                  <a:close/>
                  <a:moveTo>
                    <a:pt x="2463" y="0"/>
                  </a:moveTo>
                  <a:cubicBezTo>
                    <a:pt x="1860" y="0"/>
                    <a:pt x="1289" y="107"/>
                    <a:pt x="846" y="413"/>
                  </a:cubicBezTo>
                  <a:cubicBezTo>
                    <a:pt x="1" y="997"/>
                    <a:pt x="28" y="2000"/>
                    <a:pt x="674" y="2735"/>
                  </a:cubicBezTo>
                  <a:cubicBezTo>
                    <a:pt x="1629" y="3822"/>
                    <a:pt x="3357" y="3989"/>
                    <a:pt x="4777" y="4098"/>
                  </a:cubicBezTo>
                  <a:cubicBezTo>
                    <a:pt x="5794" y="4404"/>
                    <a:pt x="6784" y="4744"/>
                    <a:pt x="7727" y="5269"/>
                  </a:cubicBezTo>
                  <a:cubicBezTo>
                    <a:pt x="12155" y="7734"/>
                    <a:pt x="14769" y="12682"/>
                    <a:pt x="14506" y="17709"/>
                  </a:cubicBezTo>
                  <a:cubicBezTo>
                    <a:pt x="14491" y="18014"/>
                    <a:pt x="14766" y="18224"/>
                    <a:pt x="15044" y="18224"/>
                  </a:cubicBezTo>
                  <a:cubicBezTo>
                    <a:pt x="15085" y="18224"/>
                    <a:pt x="15126" y="18220"/>
                    <a:pt x="15166" y="18210"/>
                  </a:cubicBezTo>
                  <a:cubicBezTo>
                    <a:pt x="18852" y="17345"/>
                    <a:pt x="17827" y="12713"/>
                    <a:pt x="16754" y="10191"/>
                  </a:cubicBezTo>
                  <a:cubicBezTo>
                    <a:pt x="15384" y="6966"/>
                    <a:pt x="12955" y="4233"/>
                    <a:pt x="9971" y="2408"/>
                  </a:cubicBezTo>
                  <a:cubicBezTo>
                    <a:pt x="8467" y="1486"/>
                    <a:pt x="6812" y="795"/>
                    <a:pt x="5091" y="408"/>
                  </a:cubicBezTo>
                  <a:cubicBezTo>
                    <a:pt x="4364" y="244"/>
                    <a:pt x="3377" y="0"/>
                    <a:pt x="2463"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0"/>
            <p:cNvSpPr/>
            <p:nvPr/>
          </p:nvSpPr>
          <p:spPr>
            <a:xfrm>
              <a:off x="5878300" y="2628050"/>
              <a:ext cx="615875" cy="609700"/>
            </a:xfrm>
            <a:custGeom>
              <a:avLst/>
              <a:gdLst/>
              <a:ahLst/>
              <a:cxnLst/>
              <a:rect l="l" t="t" r="r" b="b"/>
              <a:pathLst>
                <a:path w="24635" h="24388" extrusionOk="0">
                  <a:moveTo>
                    <a:pt x="3463" y="1062"/>
                  </a:moveTo>
                  <a:cubicBezTo>
                    <a:pt x="4963" y="1062"/>
                    <a:pt x="6605" y="1497"/>
                    <a:pt x="7970" y="1881"/>
                  </a:cubicBezTo>
                  <a:cubicBezTo>
                    <a:pt x="14726" y="3777"/>
                    <a:pt x="20123" y="8997"/>
                    <a:pt x="22147" y="15721"/>
                  </a:cubicBezTo>
                  <a:cubicBezTo>
                    <a:pt x="22617" y="17284"/>
                    <a:pt x="22908" y="18906"/>
                    <a:pt x="22987" y="20537"/>
                  </a:cubicBezTo>
                  <a:cubicBezTo>
                    <a:pt x="23012" y="21045"/>
                    <a:pt x="23147" y="23296"/>
                    <a:pt x="22114" y="23296"/>
                  </a:cubicBezTo>
                  <a:cubicBezTo>
                    <a:pt x="22017" y="23296"/>
                    <a:pt x="21909" y="23276"/>
                    <a:pt x="21789" y="23233"/>
                  </a:cubicBezTo>
                  <a:cubicBezTo>
                    <a:pt x="21404" y="23093"/>
                    <a:pt x="21446" y="21407"/>
                    <a:pt x="21376" y="20931"/>
                  </a:cubicBezTo>
                  <a:cubicBezTo>
                    <a:pt x="20947" y="18046"/>
                    <a:pt x="20045" y="15209"/>
                    <a:pt x="18581" y="12679"/>
                  </a:cubicBezTo>
                  <a:cubicBezTo>
                    <a:pt x="17548" y="10894"/>
                    <a:pt x="16242" y="9326"/>
                    <a:pt x="14700" y="8014"/>
                  </a:cubicBezTo>
                  <a:cubicBezTo>
                    <a:pt x="14341" y="7692"/>
                    <a:pt x="13975" y="7379"/>
                    <a:pt x="13594" y="7086"/>
                  </a:cubicBezTo>
                  <a:cubicBezTo>
                    <a:pt x="11246" y="5286"/>
                    <a:pt x="8487" y="4010"/>
                    <a:pt x="5594" y="3397"/>
                  </a:cubicBezTo>
                  <a:cubicBezTo>
                    <a:pt x="5207" y="3315"/>
                    <a:pt x="4817" y="3252"/>
                    <a:pt x="4426" y="3195"/>
                  </a:cubicBezTo>
                  <a:lnTo>
                    <a:pt x="4410" y="3190"/>
                  </a:lnTo>
                  <a:cubicBezTo>
                    <a:pt x="4032" y="3087"/>
                    <a:pt x="3647" y="3003"/>
                    <a:pt x="3272" y="2894"/>
                  </a:cubicBezTo>
                  <a:cubicBezTo>
                    <a:pt x="3090" y="2840"/>
                    <a:pt x="1308" y="2127"/>
                    <a:pt x="1275" y="1472"/>
                  </a:cubicBezTo>
                  <a:cubicBezTo>
                    <a:pt x="1399" y="1136"/>
                    <a:pt x="2252" y="1162"/>
                    <a:pt x="2609" y="1114"/>
                  </a:cubicBezTo>
                  <a:cubicBezTo>
                    <a:pt x="2886" y="1078"/>
                    <a:pt x="3172" y="1062"/>
                    <a:pt x="3463" y="1062"/>
                  </a:cubicBezTo>
                  <a:close/>
                  <a:moveTo>
                    <a:pt x="2663" y="1"/>
                  </a:moveTo>
                  <a:cubicBezTo>
                    <a:pt x="1836" y="1"/>
                    <a:pt x="985" y="147"/>
                    <a:pt x="550" y="873"/>
                  </a:cubicBezTo>
                  <a:cubicBezTo>
                    <a:pt x="0" y="1790"/>
                    <a:pt x="489" y="2914"/>
                    <a:pt x="1300" y="3491"/>
                  </a:cubicBezTo>
                  <a:cubicBezTo>
                    <a:pt x="1903" y="3920"/>
                    <a:pt x="2657" y="3981"/>
                    <a:pt x="3364" y="4081"/>
                  </a:cubicBezTo>
                  <a:cubicBezTo>
                    <a:pt x="4573" y="4252"/>
                    <a:pt x="5752" y="4390"/>
                    <a:pt x="6932" y="4720"/>
                  </a:cubicBezTo>
                  <a:cubicBezTo>
                    <a:pt x="7167" y="4785"/>
                    <a:pt x="7401" y="4861"/>
                    <a:pt x="7634" y="4936"/>
                  </a:cubicBezTo>
                  <a:cubicBezTo>
                    <a:pt x="9059" y="5457"/>
                    <a:pt x="10445" y="6064"/>
                    <a:pt x="11745" y="6816"/>
                  </a:cubicBezTo>
                  <a:cubicBezTo>
                    <a:pt x="12524" y="7286"/>
                    <a:pt x="13269" y="7811"/>
                    <a:pt x="13976" y="8385"/>
                  </a:cubicBezTo>
                  <a:cubicBezTo>
                    <a:pt x="14964" y="9193"/>
                    <a:pt x="15862" y="10106"/>
                    <a:pt x="16653" y="11107"/>
                  </a:cubicBezTo>
                  <a:cubicBezTo>
                    <a:pt x="19144" y="14421"/>
                    <a:pt x="20050" y="18297"/>
                    <a:pt x="20694" y="22386"/>
                  </a:cubicBezTo>
                  <a:cubicBezTo>
                    <a:pt x="20803" y="23073"/>
                    <a:pt x="20955" y="24067"/>
                    <a:pt x="21741" y="24324"/>
                  </a:cubicBezTo>
                  <a:cubicBezTo>
                    <a:pt x="21872" y="24367"/>
                    <a:pt x="21998" y="24387"/>
                    <a:pt x="22118" y="24387"/>
                  </a:cubicBezTo>
                  <a:cubicBezTo>
                    <a:pt x="22982" y="24387"/>
                    <a:pt x="23572" y="23372"/>
                    <a:pt x="23774" y="22623"/>
                  </a:cubicBezTo>
                  <a:cubicBezTo>
                    <a:pt x="24634" y="19430"/>
                    <a:pt x="23143" y="15094"/>
                    <a:pt x="21785" y="12244"/>
                  </a:cubicBezTo>
                  <a:cubicBezTo>
                    <a:pt x="20144" y="8797"/>
                    <a:pt x="17610" y="5811"/>
                    <a:pt x="14453" y="3664"/>
                  </a:cubicBezTo>
                  <a:cubicBezTo>
                    <a:pt x="11304" y="1522"/>
                    <a:pt x="7521" y="279"/>
                    <a:pt x="3725" y="50"/>
                  </a:cubicBezTo>
                  <a:cubicBezTo>
                    <a:pt x="3403" y="31"/>
                    <a:pt x="3035" y="1"/>
                    <a:pt x="2663"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50"/>
          <p:cNvGrpSpPr/>
          <p:nvPr/>
        </p:nvGrpSpPr>
        <p:grpSpPr>
          <a:xfrm>
            <a:off x="7543100" y="1078200"/>
            <a:ext cx="445950" cy="667425"/>
            <a:chOff x="5809550" y="1500425"/>
            <a:chExt cx="445950" cy="667425"/>
          </a:xfrm>
        </p:grpSpPr>
        <p:sp>
          <p:nvSpPr>
            <p:cNvPr id="523" name="Google Shape;523;p50"/>
            <p:cNvSpPr/>
            <p:nvPr/>
          </p:nvSpPr>
          <p:spPr>
            <a:xfrm>
              <a:off x="5809550" y="1500425"/>
              <a:ext cx="445950" cy="667425"/>
            </a:xfrm>
            <a:custGeom>
              <a:avLst/>
              <a:gdLst/>
              <a:ahLst/>
              <a:cxnLst/>
              <a:rect l="l" t="t" r="r" b="b"/>
              <a:pathLst>
                <a:path w="17838" h="26697" extrusionOk="0">
                  <a:moveTo>
                    <a:pt x="6959" y="6331"/>
                  </a:moveTo>
                  <a:cubicBezTo>
                    <a:pt x="7402" y="6685"/>
                    <a:pt x="7908" y="6994"/>
                    <a:pt x="8413" y="7076"/>
                  </a:cubicBezTo>
                  <a:lnTo>
                    <a:pt x="8434" y="7076"/>
                  </a:lnTo>
                  <a:cubicBezTo>
                    <a:pt x="8249" y="7448"/>
                    <a:pt x="8087" y="7831"/>
                    <a:pt x="7971" y="8218"/>
                  </a:cubicBezTo>
                  <a:cubicBezTo>
                    <a:pt x="7726" y="8061"/>
                    <a:pt x="7436" y="7946"/>
                    <a:pt x="7205" y="7826"/>
                  </a:cubicBezTo>
                  <a:cubicBezTo>
                    <a:pt x="6975" y="7704"/>
                    <a:pt x="6745" y="7591"/>
                    <a:pt x="6512" y="7480"/>
                  </a:cubicBezTo>
                  <a:cubicBezTo>
                    <a:pt x="6644" y="7094"/>
                    <a:pt x="6797" y="6709"/>
                    <a:pt x="6959" y="6331"/>
                  </a:cubicBezTo>
                  <a:close/>
                  <a:moveTo>
                    <a:pt x="6374" y="7920"/>
                  </a:moveTo>
                  <a:cubicBezTo>
                    <a:pt x="6589" y="8058"/>
                    <a:pt x="6807" y="8193"/>
                    <a:pt x="7030" y="8326"/>
                  </a:cubicBezTo>
                  <a:cubicBezTo>
                    <a:pt x="7273" y="8471"/>
                    <a:pt x="7547" y="8677"/>
                    <a:pt x="7834" y="8789"/>
                  </a:cubicBezTo>
                  <a:cubicBezTo>
                    <a:pt x="7832" y="8803"/>
                    <a:pt x="7827" y="8820"/>
                    <a:pt x="7824" y="8834"/>
                  </a:cubicBezTo>
                  <a:cubicBezTo>
                    <a:pt x="7294" y="8707"/>
                    <a:pt x="6764" y="8581"/>
                    <a:pt x="6231" y="8466"/>
                  </a:cubicBezTo>
                  <a:cubicBezTo>
                    <a:pt x="6281" y="8261"/>
                    <a:pt x="6332" y="8060"/>
                    <a:pt x="6343" y="8015"/>
                  </a:cubicBezTo>
                  <a:lnTo>
                    <a:pt x="6343" y="8014"/>
                  </a:lnTo>
                  <a:cubicBezTo>
                    <a:pt x="6351" y="7983"/>
                    <a:pt x="6364" y="7951"/>
                    <a:pt x="6374" y="7920"/>
                  </a:cubicBezTo>
                  <a:close/>
                  <a:moveTo>
                    <a:pt x="10924" y="1381"/>
                  </a:moveTo>
                  <a:cubicBezTo>
                    <a:pt x="11095" y="1381"/>
                    <a:pt x="11272" y="1408"/>
                    <a:pt x="11453" y="1466"/>
                  </a:cubicBezTo>
                  <a:cubicBezTo>
                    <a:pt x="13158" y="2012"/>
                    <a:pt x="14221" y="3801"/>
                    <a:pt x="14542" y="5471"/>
                  </a:cubicBezTo>
                  <a:cubicBezTo>
                    <a:pt x="14768" y="6659"/>
                    <a:pt x="14666" y="7894"/>
                    <a:pt x="14442" y="9073"/>
                  </a:cubicBezTo>
                  <a:lnTo>
                    <a:pt x="14443" y="9073"/>
                  </a:lnTo>
                  <a:cubicBezTo>
                    <a:pt x="14437" y="9104"/>
                    <a:pt x="14429" y="9133"/>
                    <a:pt x="14423" y="9164"/>
                  </a:cubicBezTo>
                  <a:cubicBezTo>
                    <a:pt x="14131" y="9005"/>
                    <a:pt x="13753" y="8992"/>
                    <a:pt x="13430" y="8966"/>
                  </a:cubicBezTo>
                  <a:cubicBezTo>
                    <a:pt x="13338" y="8957"/>
                    <a:pt x="13245" y="8948"/>
                    <a:pt x="13152" y="8945"/>
                  </a:cubicBezTo>
                  <a:cubicBezTo>
                    <a:pt x="13272" y="7967"/>
                    <a:pt x="13219" y="6946"/>
                    <a:pt x="13133" y="6030"/>
                  </a:cubicBezTo>
                  <a:cubicBezTo>
                    <a:pt x="13055" y="5190"/>
                    <a:pt x="12912" y="3999"/>
                    <a:pt x="11950" y="3719"/>
                  </a:cubicBezTo>
                  <a:cubicBezTo>
                    <a:pt x="11827" y="3684"/>
                    <a:pt x="11708" y="3667"/>
                    <a:pt x="11593" y="3667"/>
                  </a:cubicBezTo>
                  <a:cubicBezTo>
                    <a:pt x="10748" y="3667"/>
                    <a:pt x="10101" y="4550"/>
                    <a:pt x="9635" y="5172"/>
                  </a:cubicBezTo>
                  <a:cubicBezTo>
                    <a:pt x="9273" y="5655"/>
                    <a:pt x="8897" y="6213"/>
                    <a:pt x="8577" y="6805"/>
                  </a:cubicBezTo>
                  <a:cubicBezTo>
                    <a:pt x="8567" y="6792"/>
                    <a:pt x="8554" y="6782"/>
                    <a:pt x="8541" y="6773"/>
                  </a:cubicBezTo>
                  <a:cubicBezTo>
                    <a:pt x="8223" y="6565"/>
                    <a:pt x="7845" y="6448"/>
                    <a:pt x="7515" y="6252"/>
                  </a:cubicBezTo>
                  <a:cubicBezTo>
                    <a:pt x="7376" y="6169"/>
                    <a:pt x="7244" y="6076"/>
                    <a:pt x="7111" y="5984"/>
                  </a:cubicBezTo>
                  <a:cubicBezTo>
                    <a:pt x="7197" y="5796"/>
                    <a:pt x="7282" y="5610"/>
                    <a:pt x="7369" y="5430"/>
                  </a:cubicBezTo>
                  <a:cubicBezTo>
                    <a:pt x="8000" y="4106"/>
                    <a:pt x="9202" y="1381"/>
                    <a:pt x="10924" y="1381"/>
                  </a:cubicBezTo>
                  <a:close/>
                  <a:moveTo>
                    <a:pt x="11510" y="4834"/>
                  </a:moveTo>
                  <a:cubicBezTo>
                    <a:pt x="11528" y="4834"/>
                    <a:pt x="11546" y="4834"/>
                    <a:pt x="11564" y="4836"/>
                  </a:cubicBezTo>
                  <a:cubicBezTo>
                    <a:pt x="12313" y="4891"/>
                    <a:pt x="12210" y="5609"/>
                    <a:pt x="12276" y="6273"/>
                  </a:cubicBezTo>
                  <a:cubicBezTo>
                    <a:pt x="12324" y="6759"/>
                    <a:pt x="12343" y="7247"/>
                    <a:pt x="12345" y="7734"/>
                  </a:cubicBezTo>
                  <a:cubicBezTo>
                    <a:pt x="12350" y="8494"/>
                    <a:pt x="12271" y="9266"/>
                    <a:pt x="12281" y="10029"/>
                  </a:cubicBezTo>
                  <a:cubicBezTo>
                    <a:pt x="11099" y="9681"/>
                    <a:pt x="9912" y="9357"/>
                    <a:pt x="8719" y="9056"/>
                  </a:cubicBezTo>
                  <a:cubicBezTo>
                    <a:pt x="9002" y="8422"/>
                    <a:pt x="9195" y="7749"/>
                    <a:pt x="9521" y="7128"/>
                  </a:cubicBezTo>
                  <a:cubicBezTo>
                    <a:pt x="9905" y="6393"/>
                    <a:pt x="10632" y="4834"/>
                    <a:pt x="11510" y="4834"/>
                  </a:cubicBezTo>
                  <a:close/>
                  <a:moveTo>
                    <a:pt x="13049" y="9571"/>
                  </a:moveTo>
                  <a:cubicBezTo>
                    <a:pt x="13152" y="9579"/>
                    <a:pt x="13257" y="9584"/>
                    <a:pt x="13362" y="9597"/>
                  </a:cubicBezTo>
                  <a:cubicBezTo>
                    <a:pt x="13658" y="9632"/>
                    <a:pt x="13964" y="9744"/>
                    <a:pt x="14262" y="9744"/>
                  </a:cubicBezTo>
                  <a:cubicBezTo>
                    <a:pt x="14270" y="9744"/>
                    <a:pt x="14278" y="9744"/>
                    <a:pt x="14286" y="9744"/>
                  </a:cubicBezTo>
                  <a:lnTo>
                    <a:pt x="14286" y="9744"/>
                  </a:lnTo>
                  <a:cubicBezTo>
                    <a:pt x="14214" y="10030"/>
                    <a:pt x="14148" y="10305"/>
                    <a:pt x="14130" y="10588"/>
                  </a:cubicBezTo>
                  <a:cubicBezTo>
                    <a:pt x="13714" y="10459"/>
                    <a:pt x="13297" y="10336"/>
                    <a:pt x="12880" y="10211"/>
                  </a:cubicBezTo>
                  <a:cubicBezTo>
                    <a:pt x="12949" y="10000"/>
                    <a:pt x="13005" y="9787"/>
                    <a:pt x="13049" y="9571"/>
                  </a:cubicBezTo>
                  <a:close/>
                  <a:moveTo>
                    <a:pt x="4124" y="9464"/>
                  </a:moveTo>
                  <a:cubicBezTo>
                    <a:pt x="8147" y="10534"/>
                    <a:pt x="12166" y="11573"/>
                    <a:pt x="16127" y="12855"/>
                  </a:cubicBezTo>
                  <a:cubicBezTo>
                    <a:pt x="15352" y="16908"/>
                    <a:pt x="14605" y="20966"/>
                    <a:pt x="13836" y="25021"/>
                  </a:cubicBezTo>
                  <a:cubicBezTo>
                    <a:pt x="11974" y="24266"/>
                    <a:pt x="10075" y="23606"/>
                    <a:pt x="8135" y="23078"/>
                  </a:cubicBezTo>
                  <a:cubicBezTo>
                    <a:pt x="7122" y="22803"/>
                    <a:pt x="6103" y="22559"/>
                    <a:pt x="5075" y="22348"/>
                  </a:cubicBezTo>
                  <a:cubicBezTo>
                    <a:pt x="4562" y="22242"/>
                    <a:pt x="4047" y="22145"/>
                    <a:pt x="3530" y="22056"/>
                  </a:cubicBezTo>
                  <a:cubicBezTo>
                    <a:pt x="3131" y="21987"/>
                    <a:pt x="2146" y="22018"/>
                    <a:pt x="1827" y="21787"/>
                  </a:cubicBezTo>
                  <a:cubicBezTo>
                    <a:pt x="1360" y="21449"/>
                    <a:pt x="2095" y="18934"/>
                    <a:pt x="2213" y="18335"/>
                  </a:cubicBezTo>
                  <a:cubicBezTo>
                    <a:pt x="2423" y="17265"/>
                    <a:pt x="2644" y="16196"/>
                    <a:pt x="2873" y="15129"/>
                  </a:cubicBezTo>
                  <a:cubicBezTo>
                    <a:pt x="3265" y="13302"/>
                    <a:pt x="3922" y="11355"/>
                    <a:pt x="4124" y="9464"/>
                  </a:cubicBezTo>
                  <a:close/>
                  <a:moveTo>
                    <a:pt x="10861" y="1"/>
                  </a:moveTo>
                  <a:cubicBezTo>
                    <a:pt x="9551" y="1"/>
                    <a:pt x="8559" y="898"/>
                    <a:pt x="7699" y="2155"/>
                  </a:cubicBezTo>
                  <a:cubicBezTo>
                    <a:pt x="6598" y="3766"/>
                    <a:pt x="5152" y="6156"/>
                    <a:pt x="5078" y="8227"/>
                  </a:cubicBezTo>
                  <a:cubicBezTo>
                    <a:pt x="4766" y="8165"/>
                    <a:pt x="4457" y="8099"/>
                    <a:pt x="4145" y="8042"/>
                  </a:cubicBezTo>
                  <a:cubicBezTo>
                    <a:pt x="4094" y="8033"/>
                    <a:pt x="4045" y="8028"/>
                    <a:pt x="3998" y="8028"/>
                  </a:cubicBezTo>
                  <a:cubicBezTo>
                    <a:pt x="3848" y="8028"/>
                    <a:pt x="3716" y="8074"/>
                    <a:pt x="3608" y="8147"/>
                  </a:cubicBezTo>
                  <a:cubicBezTo>
                    <a:pt x="3490" y="8170"/>
                    <a:pt x="3391" y="8247"/>
                    <a:pt x="3337" y="8353"/>
                  </a:cubicBezTo>
                  <a:cubicBezTo>
                    <a:pt x="2199" y="10572"/>
                    <a:pt x="1869" y="13406"/>
                    <a:pt x="1350" y="15839"/>
                  </a:cubicBezTo>
                  <a:cubicBezTo>
                    <a:pt x="1047" y="17261"/>
                    <a:pt x="760" y="18687"/>
                    <a:pt x="491" y="20116"/>
                  </a:cubicBezTo>
                  <a:cubicBezTo>
                    <a:pt x="359" y="20818"/>
                    <a:pt x="0" y="21796"/>
                    <a:pt x="415" y="22470"/>
                  </a:cubicBezTo>
                  <a:cubicBezTo>
                    <a:pt x="784" y="23070"/>
                    <a:pt x="1508" y="23116"/>
                    <a:pt x="2129" y="23216"/>
                  </a:cubicBezTo>
                  <a:cubicBezTo>
                    <a:pt x="3510" y="23438"/>
                    <a:pt x="4881" y="23703"/>
                    <a:pt x="6240" y="24033"/>
                  </a:cubicBezTo>
                  <a:cubicBezTo>
                    <a:pt x="8898" y="24682"/>
                    <a:pt x="11499" y="25547"/>
                    <a:pt x="14015" y="26621"/>
                  </a:cubicBezTo>
                  <a:cubicBezTo>
                    <a:pt x="14129" y="26670"/>
                    <a:pt x="14259" y="26696"/>
                    <a:pt x="14388" y="26696"/>
                  </a:cubicBezTo>
                  <a:cubicBezTo>
                    <a:pt x="14695" y="26696"/>
                    <a:pt x="14995" y="26547"/>
                    <a:pt x="15064" y="26194"/>
                  </a:cubicBezTo>
                  <a:cubicBezTo>
                    <a:pt x="15951" y="21638"/>
                    <a:pt x="16873" y="17092"/>
                    <a:pt x="17756" y="12534"/>
                  </a:cubicBezTo>
                  <a:cubicBezTo>
                    <a:pt x="17837" y="12108"/>
                    <a:pt x="17638" y="11724"/>
                    <a:pt x="17216" y="11584"/>
                  </a:cubicBezTo>
                  <a:cubicBezTo>
                    <a:pt x="16602" y="11380"/>
                    <a:pt x="15987" y="11180"/>
                    <a:pt x="15370" y="10982"/>
                  </a:cubicBezTo>
                  <a:cubicBezTo>
                    <a:pt x="15805" y="10220"/>
                    <a:pt x="15870" y="9202"/>
                    <a:pt x="15974" y="8360"/>
                  </a:cubicBezTo>
                  <a:cubicBezTo>
                    <a:pt x="16116" y="7209"/>
                    <a:pt x="16106" y="6036"/>
                    <a:pt x="15847" y="4901"/>
                  </a:cubicBezTo>
                  <a:cubicBezTo>
                    <a:pt x="15407" y="2968"/>
                    <a:pt x="14140" y="1106"/>
                    <a:pt x="12273" y="315"/>
                  </a:cubicBezTo>
                  <a:cubicBezTo>
                    <a:pt x="11763" y="99"/>
                    <a:pt x="11295" y="1"/>
                    <a:pt x="10861"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0"/>
            <p:cNvSpPr/>
            <p:nvPr/>
          </p:nvSpPr>
          <p:spPr>
            <a:xfrm>
              <a:off x="5962500" y="1814125"/>
              <a:ext cx="141525" cy="220925"/>
            </a:xfrm>
            <a:custGeom>
              <a:avLst/>
              <a:gdLst/>
              <a:ahLst/>
              <a:cxnLst/>
              <a:rect l="l" t="t" r="r" b="b"/>
              <a:pathLst>
                <a:path w="5661" h="8837" extrusionOk="0">
                  <a:moveTo>
                    <a:pt x="3299" y="0"/>
                  </a:moveTo>
                  <a:cubicBezTo>
                    <a:pt x="2478" y="0"/>
                    <a:pt x="1655" y="432"/>
                    <a:pt x="1273" y="1180"/>
                  </a:cubicBezTo>
                  <a:cubicBezTo>
                    <a:pt x="787" y="2132"/>
                    <a:pt x="964" y="3489"/>
                    <a:pt x="1748" y="4247"/>
                  </a:cubicBezTo>
                  <a:cubicBezTo>
                    <a:pt x="1701" y="4380"/>
                    <a:pt x="1653" y="4515"/>
                    <a:pt x="1608" y="4650"/>
                  </a:cubicBezTo>
                  <a:cubicBezTo>
                    <a:pt x="982" y="5511"/>
                    <a:pt x="471" y="6513"/>
                    <a:pt x="96" y="7452"/>
                  </a:cubicBezTo>
                  <a:cubicBezTo>
                    <a:pt x="1" y="7690"/>
                    <a:pt x="158" y="8008"/>
                    <a:pt x="370" y="8125"/>
                  </a:cubicBezTo>
                  <a:cubicBezTo>
                    <a:pt x="833" y="8384"/>
                    <a:pt x="1691" y="8836"/>
                    <a:pt x="2393" y="8836"/>
                  </a:cubicBezTo>
                  <a:cubicBezTo>
                    <a:pt x="2778" y="8836"/>
                    <a:pt x="3116" y="8701"/>
                    <a:pt x="3318" y="8323"/>
                  </a:cubicBezTo>
                  <a:cubicBezTo>
                    <a:pt x="3580" y="7833"/>
                    <a:pt x="3398" y="7129"/>
                    <a:pt x="3350" y="6610"/>
                  </a:cubicBezTo>
                  <a:cubicBezTo>
                    <a:pt x="3293" y="6005"/>
                    <a:pt x="3228" y="5401"/>
                    <a:pt x="3164" y="4797"/>
                  </a:cubicBezTo>
                  <a:cubicBezTo>
                    <a:pt x="3768" y="4744"/>
                    <a:pt x="4267" y="4322"/>
                    <a:pt x="4591" y="3759"/>
                  </a:cubicBezTo>
                  <a:cubicBezTo>
                    <a:pt x="5660" y="2813"/>
                    <a:pt x="5627" y="609"/>
                    <a:pt x="3955" y="97"/>
                  </a:cubicBezTo>
                  <a:cubicBezTo>
                    <a:pt x="3742" y="32"/>
                    <a:pt x="3521" y="0"/>
                    <a:pt x="3299"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5" name="Google Shape;525;p50"/>
          <p:cNvPicPr preferRelativeResize="0"/>
          <p:nvPr/>
        </p:nvPicPr>
        <p:blipFill>
          <a:blip r:embed="rId3">
            <a:alphaModFix/>
          </a:blip>
          <a:stretch>
            <a:fillRect/>
          </a:stretch>
        </p:blipFill>
        <p:spPr>
          <a:xfrm rot="-668993">
            <a:off x="1067250" y="1541426"/>
            <a:ext cx="2363900" cy="2763800"/>
          </a:xfrm>
          <a:prstGeom prst="rect">
            <a:avLst/>
          </a:prstGeom>
          <a:noFill/>
          <a:ln>
            <a:noFill/>
          </a:ln>
        </p:spPr>
      </p:pic>
      <p:pic>
        <p:nvPicPr>
          <p:cNvPr id="526" name="Google Shape;526;p50"/>
          <p:cNvPicPr preferRelativeResize="0"/>
          <p:nvPr/>
        </p:nvPicPr>
        <p:blipFill rotWithShape="1">
          <a:blip r:embed="rId4">
            <a:alphaModFix amt="71000"/>
          </a:blip>
          <a:srcRect l="101333" r="59578"/>
          <a:stretch/>
        </p:blipFill>
        <p:spPr>
          <a:xfrm rot="5400036" flipH="1">
            <a:off x="6178300" y="2126091"/>
            <a:ext cx="1119076" cy="758214"/>
          </a:xfrm>
          <a:prstGeom prst="rect">
            <a:avLst/>
          </a:prstGeom>
          <a:noFill/>
          <a:ln>
            <a:noFill/>
          </a:ln>
        </p:spPr>
      </p:pic>
      <p:sp>
        <p:nvSpPr>
          <p:cNvPr id="527" name="Google Shape;527;p50"/>
          <p:cNvSpPr txBox="1">
            <a:spLocks noGrp="1"/>
          </p:cNvSpPr>
          <p:nvPr>
            <p:ph type="subTitle" idx="4294967295"/>
          </p:nvPr>
        </p:nvSpPr>
        <p:spPr>
          <a:xfrm>
            <a:off x="5486700" y="3228963"/>
            <a:ext cx="2502300" cy="942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smtClean="0">
                <a:solidFill>
                  <a:schemeClr val="dk2"/>
                </a:solidFill>
              </a:rPr>
              <a:t>Find Out First and Follow</a:t>
            </a:r>
            <a:endParaRPr sz="1600" dirty="0">
              <a:solidFill>
                <a:schemeClr val="dk2"/>
              </a:solidFill>
            </a:endParaRPr>
          </a:p>
        </p:txBody>
      </p:sp>
      <p:sp>
        <p:nvSpPr>
          <p:cNvPr id="528" name="Google Shape;528;p50"/>
          <p:cNvSpPr txBox="1">
            <a:spLocks noGrp="1"/>
          </p:cNvSpPr>
          <p:nvPr>
            <p:ph type="subTitle" idx="4294967295"/>
          </p:nvPr>
        </p:nvSpPr>
        <p:spPr>
          <a:xfrm rot="-668771">
            <a:off x="1308062" y="1903429"/>
            <a:ext cx="2345605" cy="2654735"/>
          </a:xfrm>
          <a:prstGeom prst="rect">
            <a:avLst/>
          </a:prstGeom>
        </p:spPr>
        <p:txBody>
          <a:bodyPr spcFirstLastPara="1" wrap="square" lIns="91425" tIns="91425" rIns="91425" bIns="91425" anchor="t" anchorCtr="0">
            <a:noAutofit/>
          </a:bodyPr>
          <a:lstStyle/>
          <a:p>
            <a:pPr fontAlgn="base"/>
            <a:r>
              <a:rPr lang="en-US" sz="1600" dirty="0"/>
              <a:t>Calculate the first and follow functions for the given </a:t>
            </a:r>
            <a:r>
              <a:rPr lang="en-US" sz="1600" dirty="0" smtClean="0"/>
              <a:t>grammar-</a:t>
            </a:r>
          </a:p>
          <a:p>
            <a:pPr marL="114300" indent="0" fontAlgn="base">
              <a:buNone/>
            </a:pPr>
            <a:r>
              <a:rPr lang="en-US" sz="1600" dirty="0"/>
              <a:t> </a:t>
            </a:r>
          </a:p>
          <a:p>
            <a:pPr fontAlgn="base"/>
            <a:r>
              <a:rPr lang="en-US" sz="1600" dirty="0"/>
              <a:t>S → (L) / a</a:t>
            </a:r>
          </a:p>
          <a:p>
            <a:pPr fontAlgn="base"/>
            <a:r>
              <a:rPr lang="en-US" sz="1600" dirty="0"/>
              <a:t>L → SL’</a:t>
            </a:r>
          </a:p>
          <a:p>
            <a:pPr fontAlgn="base"/>
            <a:r>
              <a:rPr lang="en-US" sz="1600" dirty="0"/>
              <a:t>L’ → ,SL’ / ∈</a:t>
            </a:r>
          </a:p>
          <a:p>
            <a:pPr marL="0" lvl="0" indent="0" algn="ctr" rtl="0">
              <a:spcBef>
                <a:spcPts val="0"/>
              </a:spcBef>
              <a:spcAft>
                <a:spcPts val="0"/>
              </a:spcAft>
              <a:buNone/>
            </a:pPr>
            <a:endParaRPr sz="1600" dirty="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grpSp>
        <p:nvGrpSpPr>
          <p:cNvPr id="533" name="Google Shape;533;p51"/>
          <p:cNvGrpSpPr/>
          <p:nvPr/>
        </p:nvGrpSpPr>
        <p:grpSpPr>
          <a:xfrm rot="1299773">
            <a:off x="5938417" y="2669697"/>
            <a:ext cx="421380" cy="627379"/>
            <a:chOff x="1611400" y="4264325"/>
            <a:chExt cx="204725" cy="304875"/>
          </a:xfrm>
        </p:grpSpPr>
        <p:sp>
          <p:nvSpPr>
            <p:cNvPr id="534" name="Google Shape;534;p51"/>
            <p:cNvSpPr/>
            <p:nvPr/>
          </p:nvSpPr>
          <p:spPr>
            <a:xfrm>
              <a:off x="1611400" y="4264325"/>
              <a:ext cx="204725" cy="224825"/>
            </a:xfrm>
            <a:custGeom>
              <a:avLst/>
              <a:gdLst/>
              <a:ahLst/>
              <a:cxnLst/>
              <a:rect l="l" t="t" r="r" b="b"/>
              <a:pathLst>
                <a:path w="8189" h="8993" extrusionOk="0">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1"/>
            <p:cNvSpPr/>
            <p:nvPr/>
          </p:nvSpPr>
          <p:spPr>
            <a:xfrm>
              <a:off x="1688575" y="4506825"/>
              <a:ext cx="60375" cy="62375"/>
            </a:xfrm>
            <a:custGeom>
              <a:avLst/>
              <a:gdLst/>
              <a:ahLst/>
              <a:cxnLst/>
              <a:rect l="l" t="t" r="r" b="b"/>
              <a:pathLst>
                <a:path w="2415" h="2495" extrusionOk="0">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6" name="Google Shape;536;p51"/>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p>
            <a:pPr lvl="0"/>
            <a:r>
              <a:rPr lang="en" dirty="0"/>
              <a:t>Thanks!</a:t>
            </a:r>
            <a:endParaRPr dirty="0"/>
          </a:p>
        </p:txBody>
      </p:sp>
      <p:pic>
        <p:nvPicPr>
          <p:cNvPr id="537" name="Google Shape;537;p51"/>
          <p:cNvPicPr preferRelativeResize="0"/>
          <p:nvPr/>
        </p:nvPicPr>
        <p:blipFill>
          <a:blip r:embed="rId3">
            <a:alphaModFix/>
          </a:blip>
          <a:stretch>
            <a:fillRect/>
          </a:stretch>
        </p:blipFill>
        <p:spPr>
          <a:xfrm rot="-668990">
            <a:off x="3208127" y="1360455"/>
            <a:ext cx="2558896" cy="2763791"/>
          </a:xfrm>
          <a:prstGeom prst="rect">
            <a:avLst/>
          </a:prstGeom>
          <a:noFill/>
          <a:ln>
            <a:noFill/>
          </a:ln>
        </p:spPr>
      </p:pic>
      <p:sp>
        <p:nvSpPr>
          <p:cNvPr id="538" name="Google Shape;538;p51"/>
          <p:cNvSpPr txBox="1">
            <a:spLocks noGrp="1"/>
          </p:cNvSpPr>
          <p:nvPr>
            <p:ph type="subTitle" idx="4294967295"/>
          </p:nvPr>
        </p:nvSpPr>
        <p:spPr>
          <a:xfrm rot="-668771">
            <a:off x="3548352" y="2412859"/>
            <a:ext cx="2017455" cy="1385743"/>
          </a:xfrm>
          <a:prstGeom prst="rect">
            <a:avLst/>
          </a:prstGeom>
        </p:spPr>
        <p:txBody>
          <a:bodyPr spcFirstLastPara="1" wrap="square" lIns="91425" tIns="91425" rIns="91425" bIns="91425" anchor="t" anchorCtr="0">
            <a:noAutofit/>
          </a:bodyPr>
          <a:lstStyle/>
          <a:p>
            <a:pPr marL="0" lvl="0" indent="0">
              <a:buNone/>
            </a:pPr>
            <a:r>
              <a:rPr lang="en-US" sz="1600" dirty="0"/>
              <a:t>Do you have any questions? </a:t>
            </a:r>
          </a:p>
          <a:p>
            <a:pPr marL="0" lvl="0" indent="0" algn="l" rtl="0">
              <a:spcBef>
                <a:spcPts val="0"/>
              </a:spcBef>
              <a:spcAft>
                <a:spcPts val="1600"/>
              </a:spcAft>
              <a:buNone/>
            </a:pPr>
            <a:endParaRPr sz="16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First and Follow</a:t>
            </a:r>
            <a:endParaRPr dirty="0"/>
          </a:p>
        </p:txBody>
      </p:sp>
      <p:sp>
        <p:nvSpPr>
          <p:cNvPr id="188" name="Google Shape;188;p30"/>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0" lvl="0" indent="0">
              <a:spcAft>
                <a:spcPts val="1600"/>
              </a:spcAft>
              <a:buNone/>
            </a:pPr>
            <a:r>
              <a:rPr lang="en-US" sz="1600" dirty="0">
                <a:latin typeface="Times New Roman" panose="02020603050405020304" pitchFamily="18" charset="0"/>
                <a:cs typeface="Times New Roman" panose="02020603050405020304" pitchFamily="18" charset="0"/>
              </a:rPr>
              <a:t>An important part of parser table construction is to create first and follow sets. These sets can provide the actual position of any terminal in the derivation. This is done to create the parsing table where the decision of replacing T[A, t] = α with some production rule</a:t>
            </a:r>
            <a:r>
              <a:rPr lang="en-US" sz="1600" dirty="0" smtClean="0">
                <a:latin typeface="Times New Roman" panose="02020603050405020304" pitchFamily="18" charset="0"/>
                <a:cs typeface="Times New Roman" panose="02020603050405020304" pitchFamily="18" charset="0"/>
              </a:rPr>
              <a:t>.</a:t>
            </a:r>
          </a:p>
          <a:p>
            <a:pPr marL="0" lvl="0" indent="0">
              <a:spcAft>
                <a:spcPts val="1600"/>
              </a:spcAft>
              <a:buNone/>
            </a:pPr>
            <a:endParaRPr lang="en-US" sz="1600" dirty="0">
              <a:latin typeface="Times New Roman" panose="02020603050405020304" pitchFamily="18" charset="0"/>
              <a:cs typeface="Times New Roman" panose="02020603050405020304" pitchFamily="18" charset="0"/>
            </a:endParaRPr>
          </a:p>
          <a:p>
            <a:pPr marL="0" lvl="0" indent="0">
              <a:spcAft>
                <a:spcPts val="1600"/>
              </a:spcAft>
              <a:buNone/>
            </a:pPr>
            <a:r>
              <a:rPr lang="en-US" sz="1600" dirty="0" smtClean="0">
                <a:latin typeface="Times New Roman" panose="02020603050405020304" pitchFamily="18" charset="0"/>
                <a:cs typeface="Times New Roman" panose="02020603050405020304" pitchFamily="18" charset="0"/>
              </a:rPr>
              <a:t>In a nut shell, First and Follow are needed so that the parser can properly apply the needed production rule at the appropriate position. </a:t>
            </a:r>
          </a:p>
          <a:p>
            <a:pPr marL="0" lvl="0" indent="0">
              <a:spcAft>
                <a:spcPts val="1600"/>
              </a:spcAft>
              <a:buNone/>
            </a:pPr>
            <a:endParaRPr sz="1600" dirty="0">
              <a:latin typeface="Times New Roman" panose="02020603050405020304" pitchFamily="18" charset="0"/>
              <a:cs typeface="Times New Roman" panose="02020603050405020304" pitchFamily="18" charset="0"/>
            </a:endParaRPr>
          </a:p>
        </p:txBody>
      </p:sp>
      <p:sp>
        <p:nvSpPr>
          <p:cNvPr id="189" name="Google Shape;189;p30"/>
          <p:cNvSpPr txBox="1"/>
          <p:nvPr/>
        </p:nvSpPr>
        <p:spPr>
          <a:xfrm>
            <a:off x="1405150" y="431243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dirty="0">
              <a:solidFill>
                <a:schemeClr val="accent2"/>
              </a:solidFill>
              <a:latin typeface="Concert One"/>
              <a:ea typeface="Concert One"/>
              <a:cs typeface="Concert One"/>
              <a:sym typeface="Concert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idx="8"/>
          </p:nvPr>
        </p:nvSpPr>
        <p:spPr>
          <a:xfrm>
            <a:off x="1002325" y="427702"/>
            <a:ext cx="2403900" cy="8561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First Set</a:t>
            </a:r>
            <a:endParaRPr dirty="0"/>
          </a:p>
        </p:txBody>
      </p:sp>
      <p:sp>
        <p:nvSpPr>
          <p:cNvPr id="195" name="Google Shape;195;p31"/>
          <p:cNvSpPr/>
          <p:nvPr/>
        </p:nvSpPr>
        <p:spPr>
          <a:xfrm>
            <a:off x="7639575" y="711175"/>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a:off x="7125750" y="544900"/>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1"/>
          <p:cNvSpPr txBox="1">
            <a:spLocks noGrp="1"/>
          </p:cNvSpPr>
          <p:nvPr>
            <p:ph type="title"/>
          </p:nvPr>
        </p:nvSpPr>
        <p:spPr>
          <a:xfrm>
            <a:off x="800752" y="1405264"/>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Overview</a:t>
            </a:r>
            <a:endParaRPr dirty="0"/>
          </a:p>
        </p:txBody>
      </p:sp>
      <p:sp>
        <p:nvSpPr>
          <p:cNvPr id="198" name="Google Shape;198;p31"/>
          <p:cNvSpPr txBox="1">
            <a:spLocks noGrp="1"/>
          </p:cNvSpPr>
          <p:nvPr>
            <p:ph type="subTitle" idx="1"/>
          </p:nvPr>
        </p:nvSpPr>
        <p:spPr>
          <a:xfrm>
            <a:off x="868002" y="1791055"/>
            <a:ext cx="2874000" cy="1059823"/>
          </a:xfrm>
          <a:prstGeom prst="rect">
            <a:avLst/>
          </a:prstGeom>
        </p:spPr>
        <p:txBody>
          <a:bodyPr spcFirstLastPara="1" wrap="square" lIns="91425" tIns="91425" rIns="91425" bIns="91425" anchor="t" anchorCtr="0">
            <a:noAutofit/>
          </a:bodyPr>
          <a:lstStyle/>
          <a:p>
            <a:pPr marL="0" lvl="0" indent="0"/>
            <a:r>
              <a:rPr lang="en-US" dirty="0"/>
              <a:t>First(α) is a set of terminal symbols that begin in strings derived from α</a:t>
            </a:r>
            <a:r>
              <a:rPr lang="en-US" dirty="0" smtClean="0"/>
              <a:t>.</a:t>
            </a:r>
          </a:p>
        </p:txBody>
      </p:sp>
      <p:sp>
        <p:nvSpPr>
          <p:cNvPr id="203" name="Google Shape;203;p31"/>
          <p:cNvSpPr txBox="1">
            <a:spLocks noGrp="1"/>
          </p:cNvSpPr>
          <p:nvPr>
            <p:ph type="title" idx="6"/>
          </p:nvPr>
        </p:nvSpPr>
        <p:spPr>
          <a:xfrm>
            <a:off x="5205714" y="184967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In other words</a:t>
            </a:r>
            <a:endParaRPr dirty="0"/>
          </a:p>
        </p:txBody>
      </p:sp>
      <p:sp>
        <p:nvSpPr>
          <p:cNvPr id="204" name="Google Shape;204;p31"/>
          <p:cNvSpPr txBox="1">
            <a:spLocks noGrp="1"/>
          </p:cNvSpPr>
          <p:nvPr>
            <p:ph type="subTitle" idx="7"/>
          </p:nvPr>
        </p:nvSpPr>
        <p:spPr>
          <a:xfrm>
            <a:off x="5205713" y="2480772"/>
            <a:ext cx="3229369" cy="1700809"/>
          </a:xfrm>
          <a:prstGeom prst="rect">
            <a:avLst/>
          </a:prstGeom>
        </p:spPr>
        <p:txBody>
          <a:bodyPr spcFirstLastPara="1" wrap="square" lIns="91425" tIns="91425" rIns="91425" bIns="91425" anchor="t" anchorCtr="0">
            <a:noAutofit/>
          </a:bodyPr>
          <a:lstStyle/>
          <a:p>
            <a:pPr marL="0" lvl="0" indent="0"/>
            <a:r>
              <a:rPr lang="en-US" dirty="0"/>
              <a:t>This set is created to know what terminal symbol is derived in the first position by a non-terminal. For example,</a:t>
            </a:r>
          </a:p>
          <a:p>
            <a:pPr marL="0" lvl="0" indent="0" algn="ctr" rtl="0">
              <a:spcBef>
                <a:spcPts val="0"/>
              </a:spcBef>
              <a:spcAft>
                <a:spcPts val="0"/>
              </a:spcAft>
              <a:buNone/>
            </a:pPr>
            <a:endParaRPr dirty="0"/>
          </a:p>
        </p:txBody>
      </p:sp>
      <p:pic>
        <p:nvPicPr>
          <p:cNvPr id="205" name="Google Shape;205;p31"/>
          <p:cNvPicPr preferRelativeResize="0"/>
          <p:nvPr/>
        </p:nvPicPr>
        <p:blipFill>
          <a:blip r:embed="rId3">
            <a:alphaModFix amt="80000"/>
          </a:blip>
          <a:stretch>
            <a:fillRect/>
          </a:stretch>
        </p:blipFill>
        <p:spPr>
          <a:xfrm rot="-8782544" flipH="1">
            <a:off x="2547003" y="847375"/>
            <a:ext cx="1124399" cy="5100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11" name="Google Shape;211;p32"/>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pic>
        <p:nvPicPr>
          <p:cNvPr id="212" name="Google Shape;212;p32"/>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13" name="Google Shape;213;p32"/>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14" name="Google Shape;214;p32"/>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a:t>
            </a:r>
            <a:endParaRPr/>
          </a:p>
        </p:txBody>
      </p:sp>
      <p:sp>
        <p:nvSpPr>
          <p:cNvPr id="215" name="Google Shape;215;p32"/>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p>
            <a:pPr marL="0" lvl="0" indent="0">
              <a:lnSpc>
                <a:spcPct val="100000"/>
              </a:lnSpc>
              <a:buClr>
                <a:schemeClr val="dk1"/>
              </a:buClr>
              <a:buSzPts val="1100"/>
            </a:pPr>
            <a:r>
              <a:rPr lang="en-US" sz="1800" b="1" dirty="0">
                <a:latin typeface="Times New Roman" panose="02020603050405020304" pitchFamily="18" charset="0"/>
                <a:cs typeface="Times New Roman" panose="02020603050405020304" pitchFamily="18" charset="0"/>
              </a:rPr>
              <a:t>Non Determinism</a:t>
            </a:r>
            <a:endParaRPr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body" idx="1"/>
          </p:nvPr>
        </p:nvSpPr>
        <p:spPr>
          <a:xfrm>
            <a:off x="893632" y="1479283"/>
            <a:ext cx="3400965" cy="2640653"/>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This set is created to know what terminal symbol is derived in the first position by a non-terminal. For example</a:t>
            </a:r>
            <a:r>
              <a:rPr lang="en-US" dirty="0" smtClean="0"/>
              <a:t>,</a:t>
            </a:r>
          </a:p>
          <a:p>
            <a:pPr marL="0" lvl="0" indent="0">
              <a:spcAft>
                <a:spcPts val="1600"/>
              </a:spcAft>
              <a:buNone/>
            </a:pPr>
            <a:endParaRPr sz="2000" dirty="0"/>
          </a:p>
        </p:txBody>
      </p:sp>
      <p:sp>
        <p:nvSpPr>
          <p:cNvPr id="221" name="Google Shape;221;p33"/>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Example</a:t>
            </a:r>
            <a:endParaRPr dirty="0"/>
          </a:p>
        </p:txBody>
      </p:sp>
      <p:pic>
        <p:nvPicPr>
          <p:cNvPr id="222" name="Google Shape;222;p33"/>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4" name="Rectangle 3"/>
          <p:cNvSpPr>
            <a:spLocks noChangeArrowheads="1"/>
          </p:cNvSpPr>
          <p:nvPr/>
        </p:nvSpPr>
        <p:spPr bwMode="auto">
          <a:xfrm>
            <a:off x="926304" y="3036204"/>
            <a:ext cx="3482939" cy="261610"/>
          </a:xfrm>
          <a:prstGeom prst="rect">
            <a:avLst/>
          </a:prstGeom>
          <a:solidFill>
            <a:srgbClr val="FFFF00"/>
          </a:solid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α → t β</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926304" y="3407148"/>
            <a:ext cx="3152536" cy="523220"/>
          </a:xfrm>
          <a:prstGeom prst="rect">
            <a:avLst/>
          </a:prstGeom>
        </p:spPr>
        <p:txBody>
          <a:bodyPr wrap="square">
            <a:spAutoFit/>
          </a:bodyPr>
          <a:lstStyle/>
          <a:p>
            <a:r>
              <a:rPr lang="en-US" dirty="0">
                <a:latin typeface="Arial" panose="020B0604020202020204" pitchFamily="34" charset="0"/>
              </a:rPr>
              <a:t>That is α derives t (terminal) in the very first position. So, t ∈ FIRST(α).</a:t>
            </a:r>
            <a:endParaRPr lang="en-US" dirty="0"/>
          </a:p>
        </p:txBody>
      </p:sp>
      <p:sp>
        <p:nvSpPr>
          <p:cNvPr id="7" name="TextBox 6"/>
          <p:cNvSpPr txBox="1"/>
          <p:nvPr/>
        </p:nvSpPr>
        <p:spPr>
          <a:xfrm>
            <a:off x="5506949" y="997142"/>
            <a:ext cx="2476072" cy="3108543"/>
          </a:xfrm>
          <a:prstGeom prst="rect">
            <a:avLst/>
          </a:prstGeom>
          <a:noFill/>
        </p:spPr>
        <p:txBody>
          <a:bodyPr wrap="square" rtlCol="0">
            <a:spAutoFit/>
          </a:bodyPr>
          <a:lstStyle/>
          <a:p>
            <a:r>
              <a:rPr lang="en-US" dirty="0" smtClean="0"/>
              <a:t>Why First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title"/>
          </p:nvPr>
        </p:nvSpPr>
        <p:spPr>
          <a:xfrm>
            <a:off x="1296850" y="359596"/>
            <a:ext cx="2740893" cy="488400"/>
          </a:xfrm>
          <a:prstGeom prst="rect">
            <a:avLst/>
          </a:prstGeom>
        </p:spPr>
        <p:txBody>
          <a:bodyPr spcFirstLastPara="1" wrap="square" lIns="91425" tIns="91425" rIns="91425" bIns="91425" anchor="t" anchorCtr="0">
            <a:noAutofit/>
          </a:bodyPr>
          <a:lstStyle/>
          <a:p>
            <a:pPr lvl="0"/>
            <a:r>
              <a:rPr lang="en-US" dirty="0" smtClean="0"/>
              <a:t>Rules For First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Set </a:t>
            </a:r>
            <a:endParaRPr dirty="0"/>
          </a:p>
        </p:txBody>
      </p:sp>
      <p:sp>
        <p:nvSpPr>
          <p:cNvPr id="234" name="Google Shape;234;p34"/>
          <p:cNvSpPr txBox="1">
            <a:spLocks noGrp="1"/>
          </p:cNvSpPr>
          <p:nvPr>
            <p:ph type="subTitle" idx="1"/>
          </p:nvPr>
        </p:nvSpPr>
        <p:spPr>
          <a:xfrm>
            <a:off x="1455432" y="847996"/>
            <a:ext cx="4983794" cy="3694968"/>
          </a:xfrm>
          <a:prstGeom prst="rect">
            <a:avLst/>
          </a:prstGeom>
        </p:spPr>
        <p:txBody>
          <a:bodyPr spcFirstLastPara="1" wrap="square" lIns="91425" tIns="91425" rIns="91425" bIns="91425" anchor="t" anchorCtr="0">
            <a:noAutofit/>
          </a:bodyPr>
          <a:lstStyle/>
          <a:p>
            <a:pPr marL="342900" lvl="0">
              <a:buAutoNum type="arabicPeriod"/>
            </a:pPr>
            <a:r>
              <a:rPr lang="en-US" sz="1600" b="0" dirty="0" smtClean="0">
                <a:latin typeface="Times New Roman" panose="02020603050405020304" pitchFamily="18" charset="0"/>
                <a:cs typeface="Times New Roman" panose="02020603050405020304" pitchFamily="18" charset="0"/>
              </a:rPr>
              <a:t>If </a:t>
            </a:r>
            <a:r>
              <a:rPr lang="en-US" sz="1600" b="0" dirty="0">
                <a:latin typeface="Times New Roman" panose="02020603050405020304" pitchFamily="18" charset="0"/>
                <a:cs typeface="Times New Roman" panose="02020603050405020304" pitchFamily="18" charset="0"/>
              </a:rPr>
              <a:t>X is terminal, then FIRST(X) is {X}. </a:t>
            </a:r>
            <a:endParaRPr lang="en-US" sz="1600" b="0" dirty="0" smtClean="0">
              <a:latin typeface="Times New Roman" panose="02020603050405020304" pitchFamily="18" charset="0"/>
              <a:cs typeface="Times New Roman" panose="02020603050405020304" pitchFamily="18" charset="0"/>
            </a:endParaRPr>
          </a:p>
          <a:p>
            <a:pPr marL="342900" lvl="0">
              <a:buAutoNum type="arabicPeriod"/>
            </a:pPr>
            <a:r>
              <a:rPr lang="en-US" sz="1600" b="0" dirty="0" smtClean="0">
                <a:latin typeface="Times New Roman" panose="02020603050405020304" pitchFamily="18" charset="0"/>
                <a:cs typeface="Times New Roman" panose="02020603050405020304" pitchFamily="18" charset="0"/>
              </a:rPr>
              <a:t>If </a:t>
            </a:r>
            <a:r>
              <a:rPr lang="en-US" sz="1600" b="0" dirty="0">
                <a:latin typeface="Times New Roman" panose="02020603050405020304" pitchFamily="18" charset="0"/>
                <a:cs typeface="Times New Roman" panose="02020603050405020304" pitchFamily="18" charset="0"/>
              </a:rPr>
              <a:t>X =&gt; Ɛ is a production, then add Ɛ to FIRST(X). </a:t>
            </a:r>
            <a:endParaRPr lang="en-US" sz="1600" b="0" dirty="0" smtClean="0">
              <a:latin typeface="Times New Roman" panose="02020603050405020304" pitchFamily="18" charset="0"/>
              <a:cs typeface="Times New Roman" panose="02020603050405020304" pitchFamily="18" charset="0"/>
            </a:endParaRPr>
          </a:p>
          <a:p>
            <a:pPr marL="342900" lvl="0">
              <a:buAutoNum type="arabicPeriod"/>
            </a:pPr>
            <a:r>
              <a:rPr lang="en-US" sz="1600" b="0" dirty="0" smtClean="0">
                <a:latin typeface="Times New Roman" panose="02020603050405020304" pitchFamily="18" charset="0"/>
                <a:cs typeface="Times New Roman" panose="02020603050405020304" pitchFamily="18" charset="0"/>
              </a:rPr>
              <a:t>If </a:t>
            </a:r>
            <a:r>
              <a:rPr lang="en-US" sz="1600" b="0" dirty="0">
                <a:latin typeface="Times New Roman" panose="02020603050405020304" pitchFamily="18" charset="0"/>
                <a:cs typeface="Times New Roman" panose="02020603050405020304" pitchFamily="18" charset="0"/>
              </a:rPr>
              <a:t>X is nonterminal and X =&gt; Y1 Y2 ... </a:t>
            </a:r>
            <a:r>
              <a:rPr lang="en-US" sz="1600" b="0" dirty="0" err="1">
                <a:latin typeface="Times New Roman" panose="02020603050405020304" pitchFamily="18" charset="0"/>
                <a:cs typeface="Times New Roman" panose="02020603050405020304" pitchFamily="18" charset="0"/>
              </a:rPr>
              <a:t>Yk</a:t>
            </a:r>
            <a:r>
              <a:rPr lang="en-US" sz="1600" b="0" dirty="0">
                <a:latin typeface="Times New Roman" panose="02020603050405020304" pitchFamily="18" charset="0"/>
                <a:cs typeface="Times New Roman" panose="02020603050405020304" pitchFamily="18" charset="0"/>
              </a:rPr>
              <a:t>. is a production, then place a in FIRST(X) if for some </a:t>
            </a:r>
            <a:r>
              <a:rPr lang="en-US" sz="1600" b="0" dirty="0" err="1">
                <a:latin typeface="Times New Roman" panose="02020603050405020304" pitchFamily="18" charset="0"/>
                <a:cs typeface="Times New Roman" panose="02020603050405020304" pitchFamily="18" charset="0"/>
              </a:rPr>
              <a:t>i</a:t>
            </a:r>
            <a:r>
              <a:rPr lang="en-US" sz="1600" b="0" dirty="0">
                <a:latin typeface="Times New Roman" panose="02020603050405020304" pitchFamily="18" charset="0"/>
                <a:cs typeface="Times New Roman" panose="02020603050405020304" pitchFamily="18" charset="0"/>
              </a:rPr>
              <a:t>, a is in FIRST(Yi), and Ɛ is in all of FIRST(Y1), ... , FIRST(Yi-1); that is, Y1, ... ,Yi-1 =&gt; Ɛ. If Ɛ is in FIRST(</a:t>
            </a:r>
            <a:r>
              <a:rPr lang="en-US" sz="1600" b="0" dirty="0" err="1">
                <a:latin typeface="Times New Roman" panose="02020603050405020304" pitchFamily="18" charset="0"/>
                <a:cs typeface="Times New Roman" panose="02020603050405020304" pitchFamily="18" charset="0"/>
              </a:rPr>
              <a:t>Yj</a:t>
            </a:r>
            <a:r>
              <a:rPr lang="en-US" sz="1600" b="0" dirty="0">
                <a:latin typeface="Times New Roman" panose="02020603050405020304" pitchFamily="18" charset="0"/>
                <a:cs typeface="Times New Roman" panose="02020603050405020304" pitchFamily="18" charset="0"/>
              </a:rPr>
              <a:t>) for all j = 1, 2, ... , k, then add Ɛ to FIRST(X</a:t>
            </a:r>
            <a:r>
              <a:rPr lang="en-US" sz="1600" b="0" dirty="0" smtClean="0">
                <a:latin typeface="Times New Roman" panose="02020603050405020304" pitchFamily="18" charset="0"/>
                <a:cs typeface="Times New Roman" panose="02020603050405020304" pitchFamily="18" charset="0"/>
              </a:rPr>
              <a:t>).</a:t>
            </a:r>
          </a:p>
          <a:p>
            <a:pPr marL="342900" lvl="0">
              <a:buAutoNum type="arabicPeriod"/>
            </a:pPr>
            <a:r>
              <a:rPr lang="en-US" sz="1600" b="0" dirty="0" smtClean="0">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cs typeface="Times New Roman" panose="02020603050405020304" pitchFamily="18" charset="0"/>
              </a:rPr>
              <a:t>For example, everything in FIRST(Y1) is surely in FIRST(X). If Y1 does not derive Ɛ, then we add nothing more to FIRST(X), but if Y1 =&gt; Ɛ, then we add FIRST(Y2) and so on</a:t>
            </a:r>
            <a:r>
              <a:rPr lang="en-US" b="0" dirty="0"/>
              <a:t>.</a:t>
            </a:r>
            <a:endParaRPr dirty="0"/>
          </a:p>
        </p:txBody>
      </p:sp>
      <p:pic>
        <p:nvPicPr>
          <p:cNvPr id="235" name="Google Shape;235;p34"/>
          <p:cNvPicPr preferRelativeResize="0"/>
          <p:nvPr/>
        </p:nvPicPr>
        <p:blipFill>
          <a:blip r:embed="rId3">
            <a:alphaModFix/>
          </a:blip>
          <a:stretch>
            <a:fillRect/>
          </a:stretch>
        </p:blipFill>
        <p:spPr>
          <a:xfrm rot="-695460">
            <a:off x="6606217" y="2337904"/>
            <a:ext cx="1796100" cy="2099898"/>
          </a:xfrm>
          <a:prstGeom prst="rect">
            <a:avLst/>
          </a:prstGeom>
          <a:noFill/>
          <a:ln>
            <a:noFill/>
          </a:ln>
          <a:effectLst>
            <a:outerShdw blurRad="57150" dist="19050" dir="5400000" algn="bl" rotWithShape="0">
              <a:srgbClr val="000000">
                <a:alpha val="50000"/>
              </a:srgbClr>
            </a:outerShdw>
          </a:effectLst>
        </p:spPr>
      </p:pic>
      <p:grpSp>
        <p:nvGrpSpPr>
          <p:cNvPr id="236" name="Google Shape;236;p34"/>
          <p:cNvGrpSpPr/>
          <p:nvPr/>
        </p:nvGrpSpPr>
        <p:grpSpPr>
          <a:xfrm>
            <a:off x="6971361" y="2949757"/>
            <a:ext cx="824184" cy="712067"/>
            <a:chOff x="2341425" y="238100"/>
            <a:chExt cx="1328900" cy="1148125"/>
          </a:xfrm>
        </p:grpSpPr>
        <p:sp>
          <p:nvSpPr>
            <p:cNvPr id="237" name="Google Shape;237;p34"/>
            <p:cNvSpPr/>
            <p:nvPr/>
          </p:nvSpPr>
          <p:spPr>
            <a:xfrm>
              <a:off x="2341425" y="238100"/>
              <a:ext cx="1328900" cy="1148125"/>
            </a:xfrm>
            <a:custGeom>
              <a:avLst/>
              <a:gdLst/>
              <a:ahLst/>
              <a:cxnLst/>
              <a:rect l="l" t="t" r="r" b="b"/>
              <a:pathLst>
                <a:path w="53156" h="45925" extrusionOk="0">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a:off x="2990175" y="381350"/>
              <a:ext cx="254450" cy="209600"/>
            </a:xfrm>
            <a:custGeom>
              <a:avLst/>
              <a:gdLst/>
              <a:ahLst/>
              <a:cxnLst/>
              <a:rect l="l" t="t" r="r" b="b"/>
              <a:pathLst>
                <a:path w="10178" h="8384" extrusionOk="0">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3026350" y="441550"/>
              <a:ext cx="247225" cy="201350"/>
            </a:xfrm>
            <a:custGeom>
              <a:avLst/>
              <a:gdLst/>
              <a:ahLst/>
              <a:cxnLst/>
              <a:rect l="l" t="t" r="r" b="b"/>
              <a:pathLst>
                <a:path w="9889" h="8054" extrusionOk="0">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a:off x="3172850" y="661350"/>
              <a:ext cx="224850" cy="198300"/>
            </a:xfrm>
            <a:custGeom>
              <a:avLst/>
              <a:gdLst/>
              <a:ahLst/>
              <a:cxnLst/>
              <a:rect l="l" t="t" r="r" b="b"/>
              <a:pathLst>
                <a:path w="8994" h="7932" extrusionOk="0">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a:off x="3219000" y="725650"/>
              <a:ext cx="226500" cy="215375"/>
            </a:xfrm>
            <a:custGeom>
              <a:avLst/>
              <a:gdLst/>
              <a:ahLst/>
              <a:cxnLst/>
              <a:rect l="l" t="t" r="r" b="b"/>
              <a:pathLst>
                <a:path w="9060" h="8615" extrusionOk="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a:off x="2528200" y="658025"/>
              <a:ext cx="405900" cy="260600"/>
            </a:xfrm>
            <a:custGeom>
              <a:avLst/>
              <a:gdLst/>
              <a:ahLst/>
              <a:cxnLst/>
              <a:rect l="l" t="t" r="r" b="b"/>
              <a:pathLst>
                <a:path w="16236" h="10424" extrusionOk="0">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2739725" y="878000"/>
              <a:ext cx="265375" cy="114400"/>
            </a:xfrm>
            <a:custGeom>
              <a:avLst/>
              <a:gdLst/>
              <a:ahLst/>
              <a:cxnLst/>
              <a:rect l="l" t="t" r="r" b="b"/>
              <a:pathLst>
                <a:path w="10615" h="4576" extrusionOk="0">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2783475" y="946275"/>
              <a:ext cx="254775" cy="113000"/>
            </a:xfrm>
            <a:custGeom>
              <a:avLst/>
              <a:gdLst/>
              <a:ahLst/>
              <a:cxnLst/>
              <a:rect l="l" t="t" r="r" b="b"/>
              <a:pathLst>
                <a:path w="10191" h="4520" extrusionOk="0">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a:off x="2839925" y="1007825"/>
              <a:ext cx="259925" cy="117700"/>
            </a:xfrm>
            <a:custGeom>
              <a:avLst/>
              <a:gdLst/>
              <a:ahLst/>
              <a:cxnLst/>
              <a:rect l="l" t="t" r="r" b="b"/>
              <a:pathLst>
                <a:path w="10397" h="4708" extrusionOk="0">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34"/>
          <p:cNvSpPr txBox="1">
            <a:spLocks noGrp="1"/>
          </p:cNvSpPr>
          <p:nvPr>
            <p:ph type="title"/>
          </p:nvPr>
        </p:nvSpPr>
        <p:spPr>
          <a:xfrm rot="-694782">
            <a:off x="6825145" y="3721800"/>
            <a:ext cx="1661926" cy="4884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b="0" i="1" dirty="0" smtClean="0">
                <a:latin typeface="Roboto Mono Regular"/>
                <a:ea typeface="Roboto Mono Regular"/>
                <a:cs typeface="Roboto Mono Regular"/>
                <a:sym typeface="Roboto Mono Regular"/>
              </a:rPr>
              <a:t>You also can follow book</a:t>
            </a:r>
            <a:endParaRPr sz="1000" b="0" i="1" dirty="0">
              <a:latin typeface="Roboto Mono Regular"/>
              <a:ea typeface="Roboto Mono Regular"/>
              <a:cs typeface="Roboto Mono Regular"/>
              <a:sym typeface="Roboto Mono 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8"/>
          <p:cNvSpPr txBox="1">
            <a:spLocks noGrp="1"/>
          </p:cNvSpPr>
          <p:nvPr>
            <p:ph type="subTitle" idx="1"/>
          </p:nvPr>
        </p:nvSpPr>
        <p:spPr>
          <a:xfrm>
            <a:off x="1099335" y="482885"/>
            <a:ext cx="6863137" cy="4068567"/>
          </a:xfrm>
          <a:prstGeom prst="rect">
            <a:avLst/>
          </a:prstGeom>
        </p:spPr>
        <p:txBody>
          <a:bodyPr spcFirstLastPara="1" wrap="square" lIns="91425" tIns="91425" rIns="91425" bIns="91425" anchor="t" anchorCtr="0">
            <a:noAutofit/>
          </a:bodyPr>
          <a:lstStyle/>
          <a:p>
            <a:pPr algn="l" fontAlgn="base"/>
            <a:r>
              <a:rPr lang="es-ES" dirty="0" err="1"/>
              <a:t>For</a:t>
            </a:r>
            <a:r>
              <a:rPr lang="es-ES" dirty="0"/>
              <a:t> a </a:t>
            </a:r>
            <a:r>
              <a:rPr lang="es-ES" dirty="0" err="1"/>
              <a:t>production</a:t>
            </a:r>
            <a:r>
              <a:rPr lang="es-ES" dirty="0"/>
              <a:t> rule X → Y</a:t>
            </a:r>
            <a:r>
              <a:rPr lang="es-ES" baseline="-25000" dirty="0"/>
              <a:t>1</a:t>
            </a:r>
            <a:r>
              <a:rPr lang="es-ES" dirty="0"/>
              <a:t>Y</a:t>
            </a:r>
            <a:r>
              <a:rPr lang="es-ES" baseline="-25000" dirty="0"/>
              <a:t>2</a:t>
            </a:r>
            <a:r>
              <a:rPr lang="es-ES" dirty="0"/>
              <a:t>Y</a:t>
            </a:r>
            <a:r>
              <a:rPr lang="es-ES" baseline="-25000" dirty="0"/>
              <a:t>3</a:t>
            </a:r>
            <a:r>
              <a:rPr lang="es-ES" dirty="0"/>
              <a:t>,</a:t>
            </a:r>
            <a:endParaRPr lang="en-US" dirty="0" smtClean="0"/>
          </a:p>
          <a:p>
            <a:pPr algn="l" fontAlgn="base"/>
            <a:r>
              <a:rPr lang="en-US" dirty="0"/>
              <a:t>If ∈ ∉ First(Y</a:t>
            </a:r>
            <a:r>
              <a:rPr lang="en-US" baseline="-25000" dirty="0"/>
              <a:t>1</a:t>
            </a:r>
            <a:r>
              <a:rPr lang="en-US" dirty="0"/>
              <a:t>), then First(X) = First(Y</a:t>
            </a:r>
            <a:r>
              <a:rPr lang="en-US" baseline="-25000" dirty="0"/>
              <a:t>1</a:t>
            </a:r>
            <a:r>
              <a:rPr lang="en-US" dirty="0"/>
              <a:t>)</a:t>
            </a:r>
          </a:p>
          <a:p>
            <a:pPr algn="l" fontAlgn="base"/>
            <a:r>
              <a:rPr lang="en-US" dirty="0"/>
              <a:t>If ∈ ∈ First(Y</a:t>
            </a:r>
            <a:r>
              <a:rPr lang="en-US" baseline="-25000" dirty="0"/>
              <a:t>1</a:t>
            </a:r>
            <a:r>
              <a:rPr lang="en-US" dirty="0"/>
              <a:t>), then First(X) = { First(Y</a:t>
            </a:r>
            <a:r>
              <a:rPr lang="en-US" baseline="-25000" dirty="0"/>
              <a:t>1</a:t>
            </a:r>
            <a:r>
              <a:rPr lang="en-US" dirty="0"/>
              <a:t>) – ∈ } </a:t>
            </a:r>
            <a:r>
              <a:rPr lang="en-US" dirty="0" smtClean="0"/>
              <a:t>∪First(Y</a:t>
            </a:r>
            <a:r>
              <a:rPr lang="en-US" baseline="-25000" dirty="0" smtClean="0"/>
              <a:t>2</a:t>
            </a:r>
            <a:r>
              <a:rPr lang="en-US" dirty="0" smtClean="0"/>
              <a:t>Y</a:t>
            </a:r>
            <a:r>
              <a:rPr lang="en-US" baseline="-25000" dirty="0" smtClean="0"/>
              <a:t>3</a:t>
            </a:r>
            <a:r>
              <a:rPr lang="en-US" dirty="0"/>
              <a:t>)</a:t>
            </a:r>
          </a:p>
          <a:p>
            <a:pPr algn="l" fontAlgn="base"/>
            <a:r>
              <a:rPr lang="en-US" dirty="0"/>
              <a:t> </a:t>
            </a:r>
          </a:p>
          <a:p>
            <a:pPr algn="l" fontAlgn="base"/>
            <a:r>
              <a:rPr lang="en-US" b="1" u="sng" dirty="0"/>
              <a:t>Calculating First(Y</a:t>
            </a:r>
            <a:r>
              <a:rPr lang="en-US" b="1" u="sng" baseline="-25000" dirty="0"/>
              <a:t>2</a:t>
            </a:r>
            <a:r>
              <a:rPr lang="en-US" b="1" u="sng" dirty="0"/>
              <a:t>Y</a:t>
            </a:r>
            <a:r>
              <a:rPr lang="en-US" b="1" u="sng" baseline="-25000" dirty="0"/>
              <a:t>3</a:t>
            </a:r>
            <a:r>
              <a:rPr lang="en-US" b="1" u="sng" dirty="0" smtClean="0"/>
              <a:t>)</a:t>
            </a:r>
            <a:endParaRPr lang="en-US" dirty="0"/>
          </a:p>
          <a:p>
            <a:pPr algn="l" fontAlgn="base"/>
            <a:r>
              <a:rPr lang="en-US" dirty="0"/>
              <a:t>If ∈ ∉ First(Y</a:t>
            </a:r>
            <a:r>
              <a:rPr lang="en-US" baseline="-25000" dirty="0"/>
              <a:t>2</a:t>
            </a:r>
            <a:r>
              <a:rPr lang="en-US" dirty="0"/>
              <a:t>), then First(Y</a:t>
            </a:r>
            <a:r>
              <a:rPr lang="en-US" baseline="-25000" dirty="0"/>
              <a:t>2</a:t>
            </a:r>
            <a:r>
              <a:rPr lang="en-US" dirty="0"/>
              <a:t>Y</a:t>
            </a:r>
            <a:r>
              <a:rPr lang="en-US" baseline="-25000" dirty="0"/>
              <a:t>3</a:t>
            </a:r>
            <a:r>
              <a:rPr lang="en-US" dirty="0"/>
              <a:t>) = First(Y</a:t>
            </a:r>
            <a:r>
              <a:rPr lang="en-US" baseline="-25000" dirty="0"/>
              <a:t>2</a:t>
            </a:r>
            <a:r>
              <a:rPr lang="en-US" dirty="0"/>
              <a:t>)</a:t>
            </a:r>
          </a:p>
          <a:p>
            <a:pPr algn="l" fontAlgn="base"/>
            <a:r>
              <a:rPr lang="en-US" dirty="0"/>
              <a:t>If ∈ ∈ First(Y</a:t>
            </a:r>
            <a:r>
              <a:rPr lang="en-US" baseline="-25000" dirty="0"/>
              <a:t>2</a:t>
            </a:r>
            <a:r>
              <a:rPr lang="en-US" dirty="0"/>
              <a:t>), then First(Y</a:t>
            </a:r>
            <a:r>
              <a:rPr lang="en-US" baseline="-25000" dirty="0"/>
              <a:t>2</a:t>
            </a:r>
            <a:r>
              <a:rPr lang="en-US" dirty="0"/>
              <a:t>Y</a:t>
            </a:r>
            <a:r>
              <a:rPr lang="en-US" baseline="-25000" dirty="0"/>
              <a:t>3</a:t>
            </a:r>
            <a:r>
              <a:rPr lang="en-US" dirty="0"/>
              <a:t>) = { First(Y</a:t>
            </a:r>
            <a:r>
              <a:rPr lang="en-US" baseline="-25000" dirty="0"/>
              <a:t>2</a:t>
            </a:r>
            <a:r>
              <a:rPr lang="en-US" dirty="0"/>
              <a:t>) – </a:t>
            </a:r>
            <a:r>
              <a:rPr lang="en-US" dirty="0" smtClean="0"/>
              <a:t>∈}</a:t>
            </a:r>
            <a:r>
              <a:rPr lang="en-US" dirty="0"/>
              <a:t> </a:t>
            </a:r>
            <a:r>
              <a:rPr lang="en-US" dirty="0" smtClean="0"/>
              <a:t>∪First(Y</a:t>
            </a:r>
            <a:r>
              <a:rPr lang="en-US" baseline="-25000" dirty="0" smtClean="0"/>
              <a:t>3</a:t>
            </a:r>
            <a:r>
              <a:rPr lang="en-US" dirty="0"/>
              <a:t>)</a:t>
            </a:r>
          </a:p>
          <a:p>
            <a:pPr algn="l" fontAlgn="base"/>
            <a:r>
              <a:rPr lang="en-US" dirty="0"/>
              <a:t> </a:t>
            </a:r>
          </a:p>
          <a:p>
            <a:pPr algn="l" fontAlgn="base"/>
            <a:r>
              <a:rPr lang="en-US" dirty="0"/>
              <a:t>Similarly, we can make expansion for any production rule X → Y</a:t>
            </a:r>
            <a:r>
              <a:rPr lang="en-US" baseline="-25000" dirty="0"/>
              <a:t>1</a:t>
            </a:r>
            <a:r>
              <a:rPr lang="en-US" dirty="0"/>
              <a:t>Y</a:t>
            </a:r>
            <a:r>
              <a:rPr lang="en-US" baseline="-25000" dirty="0"/>
              <a:t>2</a:t>
            </a:r>
            <a:r>
              <a:rPr lang="en-US" dirty="0"/>
              <a:t>Y</a:t>
            </a:r>
            <a:r>
              <a:rPr lang="en-US" baseline="-25000" dirty="0"/>
              <a:t>3</a:t>
            </a:r>
            <a:r>
              <a:rPr lang="en-US" dirty="0"/>
              <a:t>…..</a:t>
            </a:r>
            <a:r>
              <a:rPr lang="en-US" dirty="0" err="1" smtClean="0"/>
              <a:t>Y</a:t>
            </a:r>
            <a:r>
              <a:rPr lang="en-US" baseline="-25000" dirty="0" err="1" smtClean="0"/>
              <a:t>n</a:t>
            </a:r>
            <a:r>
              <a:rPr lang="en-US" dirty="0" smtClean="0"/>
              <a:t>.</a:t>
            </a:r>
          </a:p>
          <a:p>
            <a:pPr algn="l" fontAlgn="base"/>
            <a:endParaRPr lang="en-US" dirty="0" smtClean="0"/>
          </a:p>
          <a:p>
            <a:pPr algn="l" fontAlgn="base"/>
            <a:endParaRPr lang="en-US" dirty="0"/>
          </a:p>
          <a:p>
            <a:pPr algn="l" fontAlgn="base"/>
            <a:r>
              <a:rPr lang="en-US" dirty="0" smtClean="0"/>
              <a:t>Example:</a:t>
            </a:r>
            <a:endParaRPr lang="en-US" dirty="0"/>
          </a:p>
          <a:p>
            <a:pPr algn="l" fontAlgn="base"/>
            <a:r>
              <a:rPr lang="en-US" dirty="0" smtClean="0"/>
              <a:t>Consider </a:t>
            </a:r>
            <a:r>
              <a:rPr lang="en-US" dirty="0"/>
              <a:t>the production rule-</a:t>
            </a:r>
          </a:p>
          <a:p>
            <a:pPr algn="l" fontAlgn="base"/>
            <a:r>
              <a:rPr lang="en-US" dirty="0"/>
              <a:t>A → </a:t>
            </a:r>
            <a:r>
              <a:rPr lang="en-US" dirty="0" err="1"/>
              <a:t>abc</a:t>
            </a:r>
            <a:r>
              <a:rPr lang="en-US" dirty="0"/>
              <a:t> / </a:t>
            </a:r>
            <a:r>
              <a:rPr lang="en-US" dirty="0" err="1"/>
              <a:t>def</a:t>
            </a:r>
            <a:r>
              <a:rPr lang="en-US" dirty="0"/>
              <a:t> / </a:t>
            </a:r>
            <a:r>
              <a:rPr lang="en-US" dirty="0" err="1" smtClean="0"/>
              <a:t>ghi</a:t>
            </a:r>
            <a:endParaRPr lang="en-US" dirty="0" smtClean="0"/>
          </a:p>
          <a:p>
            <a:pPr fontAlgn="base"/>
            <a:r>
              <a:rPr lang="en-US" dirty="0"/>
              <a:t>Then, we have-</a:t>
            </a:r>
          </a:p>
          <a:p>
            <a:pPr fontAlgn="base"/>
            <a:r>
              <a:rPr lang="en-US" dirty="0"/>
              <a:t>First(A) = { a , d , g }</a:t>
            </a:r>
          </a:p>
          <a:p>
            <a:pPr algn="l" fontAlgn="base"/>
            <a:endParaRPr lang="en-US" dirty="0"/>
          </a:p>
          <a:p>
            <a:pPr marL="0" lvl="0" indent="0" algn="ctr"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idx="6"/>
          </p:nvPr>
        </p:nvSpPr>
        <p:spPr>
          <a:xfrm>
            <a:off x="1025623" y="475895"/>
            <a:ext cx="2403900" cy="3625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Example</a:t>
            </a:r>
            <a:endParaRPr dirty="0"/>
          </a:p>
        </p:txBody>
      </p:sp>
      <p:sp>
        <p:nvSpPr>
          <p:cNvPr id="293" name="Google Shape;293;p37"/>
          <p:cNvSpPr txBox="1">
            <a:spLocks noGrp="1"/>
          </p:cNvSpPr>
          <p:nvPr>
            <p:ph type="body" idx="4294967295"/>
          </p:nvPr>
        </p:nvSpPr>
        <p:spPr>
          <a:xfrm>
            <a:off x="667820" y="838400"/>
            <a:ext cx="3390472" cy="3304176"/>
          </a:xfrm>
          <a:prstGeom prst="rect">
            <a:avLst/>
          </a:prstGeom>
        </p:spPr>
        <p:txBody>
          <a:bodyPr spcFirstLastPara="1" wrap="square" lIns="91425" tIns="91425" rIns="91425" bIns="91425" anchor="t" anchorCtr="0">
            <a:noAutofit/>
          </a:bodyPr>
          <a:lstStyle/>
          <a:p>
            <a:pPr marL="0" lvl="0" indent="0">
              <a:spcAft>
                <a:spcPts val="1600"/>
              </a:spcAft>
              <a:buNone/>
            </a:pPr>
            <a:r>
              <a:rPr lang="en-US" sz="1400" dirty="0"/>
              <a:t>Calculate the first and follow functions for the given </a:t>
            </a:r>
            <a:r>
              <a:rPr lang="en-US" sz="1400" dirty="0" smtClean="0"/>
              <a:t>grammar-</a:t>
            </a:r>
          </a:p>
          <a:p>
            <a:pPr fontAlgn="base"/>
            <a:r>
              <a:rPr lang="en-US" sz="1400" dirty="0"/>
              <a:t>S → </a:t>
            </a:r>
            <a:r>
              <a:rPr lang="en-US" sz="1400" dirty="0" err="1"/>
              <a:t>aBDh</a:t>
            </a:r>
            <a:endParaRPr lang="en-US" sz="1400" dirty="0"/>
          </a:p>
          <a:p>
            <a:pPr fontAlgn="base"/>
            <a:r>
              <a:rPr lang="en-US" sz="1400" dirty="0"/>
              <a:t>B → </a:t>
            </a:r>
            <a:r>
              <a:rPr lang="en-US" sz="1400" dirty="0" err="1"/>
              <a:t>cC</a:t>
            </a:r>
            <a:endParaRPr lang="en-US" sz="1400" dirty="0"/>
          </a:p>
          <a:p>
            <a:pPr fontAlgn="base"/>
            <a:r>
              <a:rPr lang="en-US" sz="1400" dirty="0"/>
              <a:t>C → </a:t>
            </a:r>
            <a:r>
              <a:rPr lang="en-US" sz="1400" dirty="0" err="1"/>
              <a:t>bC</a:t>
            </a:r>
            <a:r>
              <a:rPr lang="en-US" sz="1400" dirty="0"/>
              <a:t> / ∈</a:t>
            </a:r>
          </a:p>
          <a:p>
            <a:pPr fontAlgn="base"/>
            <a:r>
              <a:rPr lang="en-US" sz="1400" dirty="0"/>
              <a:t>D → EF</a:t>
            </a:r>
          </a:p>
          <a:p>
            <a:pPr fontAlgn="base"/>
            <a:r>
              <a:rPr lang="en-US" sz="1400" dirty="0"/>
              <a:t>E → g / ∈</a:t>
            </a:r>
          </a:p>
          <a:p>
            <a:pPr fontAlgn="base"/>
            <a:r>
              <a:rPr lang="en-US" sz="1400" dirty="0"/>
              <a:t>F → f / ∈</a:t>
            </a:r>
          </a:p>
          <a:p>
            <a:pPr marL="0" lvl="0" indent="0">
              <a:spcAft>
                <a:spcPts val="1600"/>
              </a:spcAft>
              <a:buNone/>
            </a:pPr>
            <a:endParaRPr sz="1400" dirty="0">
              <a:solidFill>
                <a:schemeClr val="dk2"/>
              </a:solidFill>
            </a:endParaRPr>
          </a:p>
        </p:txBody>
      </p:sp>
      <p:sp>
        <p:nvSpPr>
          <p:cNvPr id="294" name="Google Shape;294;p37"/>
          <p:cNvSpPr txBox="1">
            <a:spLocks noGrp="1"/>
          </p:cNvSpPr>
          <p:nvPr>
            <p:ph type="title"/>
          </p:nvPr>
        </p:nvSpPr>
        <p:spPr>
          <a:xfrm>
            <a:off x="4705565" y="594200"/>
            <a:ext cx="3476763"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Solution- </a:t>
            </a:r>
            <a:endParaRPr dirty="0"/>
          </a:p>
        </p:txBody>
      </p:sp>
      <p:sp>
        <p:nvSpPr>
          <p:cNvPr id="295" name="Google Shape;295;p37"/>
          <p:cNvSpPr txBox="1">
            <a:spLocks noGrp="1"/>
          </p:cNvSpPr>
          <p:nvPr>
            <p:ph type="subTitle" idx="1"/>
          </p:nvPr>
        </p:nvSpPr>
        <p:spPr>
          <a:xfrm>
            <a:off x="4911047" y="1199351"/>
            <a:ext cx="3575407" cy="3208261"/>
          </a:xfrm>
          <a:prstGeom prst="rect">
            <a:avLst/>
          </a:prstGeom>
        </p:spPr>
        <p:txBody>
          <a:bodyPr spcFirstLastPara="1" wrap="square" lIns="91425" tIns="91425" rIns="91425" bIns="91425" anchor="t" anchorCtr="0">
            <a:noAutofit/>
          </a:bodyPr>
          <a:lstStyle/>
          <a:p>
            <a:pPr marL="0" indent="0">
              <a:buClr>
                <a:schemeClr val="dk1"/>
              </a:buClr>
              <a:buSzPts val="1100"/>
            </a:pPr>
            <a:r>
              <a:rPr lang="en-US" b="1" u="sng" dirty="0"/>
              <a:t>First Functions-</a:t>
            </a:r>
            <a:endParaRPr lang="en-US" b="1" dirty="0"/>
          </a:p>
          <a:p>
            <a:pPr fontAlgn="base"/>
            <a:r>
              <a:rPr lang="en-US" dirty="0">
                <a:latin typeface="Times New Roman" panose="02020603050405020304" pitchFamily="18" charset="0"/>
                <a:cs typeface="Times New Roman" panose="02020603050405020304" pitchFamily="18" charset="0"/>
              </a:rPr>
              <a:t>First(S) = { a }</a:t>
            </a:r>
          </a:p>
          <a:p>
            <a:pPr fontAlgn="base"/>
            <a:r>
              <a:rPr lang="en-US" dirty="0">
                <a:latin typeface="Times New Roman" panose="02020603050405020304" pitchFamily="18" charset="0"/>
                <a:cs typeface="Times New Roman" panose="02020603050405020304" pitchFamily="18" charset="0"/>
              </a:rPr>
              <a:t>First(B) = { c }</a:t>
            </a:r>
          </a:p>
          <a:p>
            <a:pPr fontAlgn="base"/>
            <a:r>
              <a:rPr lang="en-US" dirty="0">
                <a:latin typeface="Times New Roman" panose="02020603050405020304" pitchFamily="18" charset="0"/>
                <a:cs typeface="Times New Roman" panose="02020603050405020304" pitchFamily="18" charset="0"/>
              </a:rPr>
              <a:t>First(C) = { b , ∈ }</a:t>
            </a:r>
          </a:p>
          <a:p>
            <a:pPr fontAlgn="base"/>
            <a:r>
              <a:rPr lang="en-US" dirty="0">
                <a:latin typeface="Times New Roman" panose="02020603050405020304" pitchFamily="18" charset="0"/>
                <a:cs typeface="Times New Roman" panose="02020603050405020304" pitchFamily="18" charset="0"/>
              </a:rPr>
              <a:t>First(D) = { First(E) – ∈ } ∪ First(F) = { g , f , ∈ }</a:t>
            </a:r>
          </a:p>
          <a:p>
            <a:pPr fontAlgn="base"/>
            <a:r>
              <a:rPr lang="en-US" dirty="0">
                <a:latin typeface="Times New Roman" panose="02020603050405020304" pitchFamily="18" charset="0"/>
                <a:cs typeface="Times New Roman" panose="02020603050405020304" pitchFamily="18" charset="0"/>
              </a:rPr>
              <a:t>First(E) = { g , ∈ }</a:t>
            </a:r>
          </a:p>
          <a:p>
            <a:pPr fontAlgn="base"/>
            <a:r>
              <a:rPr lang="en-US" dirty="0">
                <a:latin typeface="Times New Roman" panose="02020603050405020304" pitchFamily="18" charset="0"/>
                <a:cs typeface="Times New Roman" panose="02020603050405020304" pitchFamily="18" charset="0"/>
              </a:rPr>
              <a:t>First(F) = { f , ∈ }</a:t>
            </a:r>
          </a:p>
          <a:p>
            <a:pPr marL="0" lvl="0" indent="0" algn="l" rtl="0">
              <a:spcBef>
                <a:spcPts val="0"/>
              </a:spcBef>
              <a:spcAft>
                <a:spcPts val="0"/>
              </a:spcAft>
              <a:buClr>
                <a:schemeClr val="dk1"/>
              </a:buClr>
              <a:buSzPts val="1100"/>
              <a:buFont typeface="Arial"/>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2" name="Title 1"/>
          <p:cNvSpPr>
            <a:spLocks noGrp="1"/>
          </p:cNvSpPr>
          <p:nvPr>
            <p:ph type="title"/>
          </p:nvPr>
        </p:nvSpPr>
        <p:spPr>
          <a:xfrm>
            <a:off x="1342278" y="359596"/>
            <a:ext cx="7154449" cy="380143"/>
          </a:xfrm>
        </p:spPr>
        <p:txBody>
          <a:bodyPr/>
          <a:lstStyle/>
          <a:p>
            <a:pPr algn="l"/>
            <a:r>
              <a:rPr lang="en-US" dirty="0" smtClean="0"/>
              <a:t>Practice Problem:</a:t>
            </a:r>
            <a:endParaRPr lang="en-US" dirty="0"/>
          </a:p>
        </p:txBody>
      </p:sp>
      <p:sp>
        <p:nvSpPr>
          <p:cNvPr id="7" name="TextBox 6"/>
          <p:cNvSpPr txBox="1"/>
          <p:nvPr/>
        </p:nvSpPr>
        <p:spPr>
          <a:xfrm>
            <a:off x="1500028" y="934948"/>
            <a:ext cx="2352782" cy="1600438"/>
          </a:xfrm>
          <a:prstGeom prst="rect">
            <a:avLst/>
          </a:prstGeom>
          <a:noFill/>
        </p:spPr>
        <p:txBody>
          <a:bodyPr wrap="square" rtlCol="0">
            <a:spAutoFit/>
          </a:bodyPr>
          <a:lstStyle/>
          <a:p>
            <a:pPr fontAlgn="base"/>
            <a:r>
              <a:rPr lang="en-US" dirty="0"/>
              <a:t>Calculate the first and follow functions for the given grammar-</a:t>
            </a:r>
          </a:p>
          <a:p>
            <a:pPr fontAlgn="base"/>
            <a:r>
              <a:rPr lang="en-US" dirty="0"/>
              <a:t> </a:t>
            </a:r>
          </a:p>
          <a:p>
            <a:pPr fontAlgn="base"/>
            <a:r>
              <a:rPr lang="en-US" dirty="0"/>
              <a:t>S → (L) / a</a:t>
            </a:r>
          </a:p>
          <a:p>
            <a:pPr fontAlgn="base"/>
            <a:r>
              <a:rPr lang="en-US" dirty="0"/>
              <a:t>L → SL’</a:t>
            </a:r>
          </a:p>
          <a:p>
            <a:pPr fontAlgn="base"/>
            <a:r>
              <a:rPr lang="en-US" dirty="0"/>
              <a:t>L’ → ,SL’ / ∈</a:t>
            </a:r>
          </a:p>
        </p:txBody>
      </p:sp>
      <p:sp>
        <p:nvSpPr>
          <p:cNvPr id="25" name="TextBox 24"/>
          <p:cNvSpPr txBox="1"/>
          <p:nvPr/>
        </p:nvSpPr>
        <p:spPr>
          <a:xfrm>
            <a:off x="5001803" y="1929829"/>
            <a:ext cx="2352782" cy="1169551"/>
          </a:xfrm>
          <a:prstGeom prst="rect">
            <a:avLst/>
          </a:prstGeom>
          <a:noFill/>
        </p:spPr>
        <p:txBody>
          <a:bodyPr wrap="square" rtlCol="0">
            <a:spAutoFit/>
          </a:bodyPr>
          <a:lstStyle/>
          <a:p>
            <a:pPr fontAlgn="base"/>
            <a:r>
              <a:rPr lang="en-US" dirty="0" smtClean="0"/>
              <a:t>Solve:</a:t>
            </a:r>
            <a:endParaRPr lang="en-US" dirty="0"/>
          </a:p>
          <a:p>
            <a:pPr fontAlgn="base"/>
            <a:r>
              <a:rPr lang="en-US" dirty="0"/>
              <a:t> </a:t>
            </a:r>
          </a:p>
          <a:p>
            <a:pPr fontAlgn="base"/>
            <a:r>
              <a:rPr lang="en-US" dirty="0"/>
              <a:t>First(S) = { ( , a }</a:t>
            </a:r>
          </a:p>
          <a:p>
            <a:pPr fontAlgn="base"/>
            <a:r>
              <a:rPr lang="en-US" dirty="0"/>
              <a:t>First(L) = First(S) = { ( , a }</a:t>
            </a:r>
          </a:p>
          <a:p>
            <a:pPr fontAlgn="base"/>
            <a:r>
              <a:rPr lang="en-US" dirty="0"/>
              <a:t>First(L’) = { , , ∈ }</a:t>
            </a:r>
          </a:p>
        </p:txBody>
      </p:sp>
    </p:spTree>
    <p:extLst>
      <p:ext uri="{BB962C8B-B14F-4D97-AF65-F5344CB8AC3E}">
        <p14:creationId xmlns:p14="http://schemas.microsoft.com/office/powerpoint/2010/main" val="975255279"/>
      </p:ext>
    </p:extLst>
  </p:cSld>
  <p:clrMapOvr>
    <a:masterClrMapping/>
  </p:clrMapOvr>
</p:sld>
</file>

<file path=ppt/theme/theme1.xml><?xml version="1.0" encoding="utf-8"?>
<a:theme xmlns:a="http://schemas.openxmlformats.org/drawingml/2006/main" name="Notebook Lesson">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884</Words>
  <Application>Microsoft Office PowerPoint</Application>
  <PresentationFormat>On-screen Show (16:9)</PresentationFormat>
  <Paragraphs>173</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Courier New</vt:lpstr>
      <vt:lpstr>Times New Roman</vt:lpstr>
      <vt:lpstr>Wingdings</vt:lpstr>
      <vt:lpstr>Arial</vt:lpstr>
      <vt:lpstr>Roboto Mono Regular</vt:lpstr>
      <vt:lpstr>Coming Soon</vt:lpstr>
      <vt:lpstr>Anonymous Pro</vt:lpstr>
      <vt:lpstr>Concert One</vt:lpstr>
      <vt:lpstr>Notebook Lesson</vt:lpstr>
      <vt:lpstr>First &amp; Follow Set</vt:lpstr>
      <vt:lpstr>First and Follow</vt:lpstr>
      <vt:lpstr>First Set</vt:lpstr>
      <vt:lpstr>01</vt:lpstr>
      <vt:lpstr>Example</vt:lpstr>
      <vt:lpstr>Rules For First Set </vt:lpstr>
      <vt:lpstr>PowerPoint Presentation</vt:lpstr>
      <vt:lpstr>Example</vt:lpstr>
      <vt:lpstr>Practice Problem:</vt:lpstr>
      <vt:lpstr>What Is This Topic About?</vt:lpstr>
      <vt:lpstr>Definition of Follow</vt:lpstr>
      <vt:lpstr>PowerPoint Presentation</vt:lpstr>
      <vt:lpstr>Problem</vt:lpstr>
      <vt:lpstr>Example</vt:lpstr>
      <vt:lpstr>First Set</vt:lpstr>
      <vt:lpstr>Review of Concepts</vt:lpstr>
      <vt:lpstr>Exercise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&amp; Follow Set</dc:title>
  <cp:lastModifiedBy>HP ProBook</cp:lastModifiedBy>
  <cp:revision>14</cp:revision>
  <dcterms:modified xsi:type="dcterms:W3CDTF">2020-06-27T16:20:40Z</dcterms:modified>
</cp:coreProperties>
</file>