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84" r:id="rId11"/>
    <p:sldId id="277" r:id="rId12"/>
    <p:sldId id="266" r:id="rId13"/>
    <p:sldId id="278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hort Stack" panose="020B0604020202020204" charset="0"/>
      <p:regular r:id="rId22"/>
    </p:embeddedFont>
    <p:embeddedFont>
      <p:font typeface="Quicksan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DB841-F8F4-49E0-97DF-5F46AAE9EE47}">
  <a:tblStyle styleId="{1D7DB841-F8F4-49E0-97DF-5F46AAE9EE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2157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937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025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86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1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96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9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51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20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6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51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47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82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Left Factoring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964361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More Example</a:t>
            </a:r>
            <a:endParaRPr dirty="0"/>
          </a:p>
        </p:txBody>
      </p:sp>
      <p:sp>
        <p:nvSpPr>
          <p:cNvPr id="755" name="Google Shape;755;p21"/>
          <p:cNvSpPr txBox="1">
            <a:spLocks noGrp="1"/>
          </p:cNvSpPr>
          <p:nvPr>
            <p:ph type="body" idx="1"/>
          </p:nvPr>
        </p:nvSpPr>
        <p:spPr>
          <a:xfrm>
            <a:off x="431515" y="760288"/>
            <a:ext cx="2291137" cy="37397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Do left factoring in the following grammar-</a:t>
            </a:r>
          </a:p>
          <a:p>
            <a:pPr marL="127000" indent="0" fontAlgn="base">
              <a:buNone/>
            </a:pPr>
            <a:r>
              <a:rPr lang="en-US" b="1" dirty="0">
                <a:solidFill>
                  <a:srgbClr val="FF0000"/>
                </a:solidFill>
              </a:rPr>
              <a:t>S → </a:t>
            </a:r>
            <a:r>
              <a:rPr lang="en-US" b="1" dirty="0" smtClean="0">
                <a:solidFill>
                  <a:srgbClr val="FF0000"/>
                </a:solidFill>
              </a:rPr>
              <a:t>Sa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 smtClean="0">
                <a:solidFill>
                  <a:srgbClr val="FF0000"/>
                </a:solidFill>
              </a:rPr>
              <a:t>Sab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 err="1">
                <a:solidFill>
                  <a:srgbClr val="FF0000"/>
                </a:solidFill>
              </a:rPr>
              <a:t>abc</a:t>
            </a:r>
            <a:r>
              <a:rPr lang="en-US" b="1" dirty="0">
                <a:solidFill>
                  <a:srgbClr val="FF0000"/>
                </a:solidFill>
              </a:rPr>
              <a:t> / </a:t>
            </a:r>
            <a:r>
              <a:rPr lang="en-US" b="1" dirty="0" err="1" smtClean="0">
                <a:solidFill>
                  <a:srgbClr val="FF0000"/>
                </a:solidFill>
              </a:rPr>
              <a:t>abcd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27000" indent="0" fontAlgn="base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Solution:</a:t>
            </a:r>
          </a:p>
          <a:p>
            <a:pPr marL="127000" indent="0" fontAlgn="base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Step 1: </a:t>
            </a:r>
          </a:p>
          <a:p>
            <a:pPr marL="127000" indent="0" fontAlgn="base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 →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abcS’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abcdS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’</a:t>
            </a:r>
          </a:p>
          <a:p>
            <a:pPr marL="127000" indent="0" fontAlgn="base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S’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→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aS’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abS’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/€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2935952" y="1401190"/>
            <a:ext cx="2578519" cy="26872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b="1" u="sng" dirty="0" smtClean="0">
                <a:solidFill>
                  <a:srgbClr val="FFC000"/>
                </a:solidFill>
              </a:rPr>
              <a:t>Solution-</a:t>
            </a:r>
            <a:r>
              <a:rPr lang="en-US" b="1" dirty="0">
                <a:solidFill>
                  <a:srgbClr val="FFC000"/>
                </a:solidFill>
              </a:rPr>
              <a:t> </a:t>
            </a:r>
          </a:p>
          <a:p>
            <a:pPr marL="127000" indent="0" fontAlgn="base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Step-02:</a:t>
            </a:r>
            <a:endParaRPr lang="en-US" b="1" dirty="0">
              <a:solidFill>
                <a:srgbClr val="FFC000"/>
              </a:solidFill>
            </a:endParaRPr>
          </a:p>
          <a:p>
            <a:pPr marL="127000" indent="0" fontAlgn="base">
              <a:buNone/>
            </a:pPr>
            <a:r>
              <a:rPr lang="en-US" b="1" dirty="0">
                <a:solidFill>
                  <a:srgbClr val="FFC000"/>
                </a:solidFill>
              </a:rPr>
              <a:t>S </a:t>
            </a:r>
            <a:r>
              <a:rPr lang="en-US" b="1" dirty="0" smtClean="0">
                <a:solidFill>
                  <a:srgbClr val="FFC000"/>
                </a:solidFill>
              </a:rPr>
              <a:t>→ </a:t>
            </a:r>
            <a:r>
              <a:rPr lang="en-US" b="1" dirty="0" err="1" smtClean="0">
                <a:solidFill>
                  <a:srgbClr val="FFC000"/>
                </a:solidFill>
              </a:rPr>
              <a:t>abck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127000" indent="0" fontAlgn="base">
              <a:buNone/>
            </a:pPr>
            <a:r>
              <a:rPr lang="en-US" b="1" dirty="0" err="1">
                <a:solidFill>
                  <a:srgbClr val="FFC000"/>
                </a:solidFill>
              </a:rPr>
              <a:t>k</a:t>
            </a:r>
            <a:r>
              <a:rPr lang="en-US" b="1" dirty="0" err="1" smtClean="0">
                <a:solidFill>
                  <a:srgbClr val="FFC000"/>
                </a:solidFill>
              </a:rPr>
              <a:t>→S</a:t>
            </a:r>
            <a:r>
              <a:rPr lang="en-US" b="1" dirty="0" smtClean="0">
                <a:solidFill>
                  <a:srgbClr val="FFC000"/>
                </a:solidFill>
              </a:rPr>
              <a:t>’/</a:t>
            </a:r>
            <a:r>
              <a:rPr lang="en-US" b="1" dirty="0" err="1" smtClean="0">
                <a:solidFill>
                  <a:srgbClr val="FFC000"/>
                </a:solidFill>
              </a:rPr>
              <a:t>dS’</a:t>
            </a:r>
            <a:endParaRPr lang="en-US" b="1" dirty="0">
              <a:solidFill>
                <a:srgbClr val="FFC000"/>
              </a:solidFill>
            </a:endParaRPr>
          </a:p>
          <a:p>
            <a:pPr marL="127000" indent="0" fontAlgn="base">
              <a:buNone/>
            </a:pPr>
            <a:r>
              <a:rPr lang="en-US" b="1" dirty="0" smtClean="0">
                <a:solidFill>
                  <a:srgbClr val="FFC000"/>
                </a:solidFill>
              </a:rPr>
              <a:t>Again</a:t>
            </a:r>
            <a:r>
              <a:rPr lang="en-US" b="1" dirty="0">
                <a:solidFill>
                  <a:srgbClr val="FFC000"/>
                </a:solidFill>
              </a:rPr>
              <a:t>, this is a grammar with common prefixes.</a:t>
            </a:r>
          </a:p>
          <a:p>
            <a:pPr marL="127000" indent="0"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757" name="Google Shape;757;p21"/>
          <p:cNvSpPr txBox="1">
            <a:spLocks noGrp="1"/>
          </p:cNvSpPr>
          <p:nvPr>
            <p:ph type="body" idx="3"/>
          </p:nvPr>
        </p:nvSpPr>
        <p:spPr>
          <a:xfrm>
            <a:off x="5851061" y="760287"/>
            <a:ext cx="2200500" cy="3989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fontAlgn="base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Step-03:</a:t>
            </a:r>
            <a:endParaRPr lang="en-US" b="1" dirty="0">
              <a:solidFill>
                <a:srgbClr val="00B050"/>
              </a:solidFill>
            </a:endParaRPr>
          </a:p>
          <a:p>
            <a:pPr marL="127000" indent="0" fontAlgn="base">
              <a:buNone/>
            </a:pPr>
            <a:r>
              <a:rPr lang="en-US" b="1" dirty="0">
                <a:solidFill>
                  <a:srgbClr val="00B050"/>
                </a:solidFill>
              </a:rPr>
              <a:t>S’ → </a:t>
            </a:r>
            <a:r>
              <a:rPr lang="en-US" b="1" dirty="0" err="1">
                <a:solidFill>
                  <a:srgbClr val="00B050"/>
                </a:solidFill>
              </a:rPr>
              <a:t>aS’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b="1" dirty="0" err="1">
                <a:solidFill>
                  <a:srgbClr val="00B050"/>
                </a:solidFill>
              </a:rPr>
              <a:t>abS’</a:t>
            </a:r>
            <a:r>
              <a:rPr lang="en-US" b="1" dirty="0">
                <a:solidFill>
                  <a:srgbClr val="00B050"/>
                </a:solidFill>
              </a:rPr>
              <a:t>/€</a:t>
            </a:r>
          </a:p>
          <a:p>
            <a:pPr marL="127000" indent="0" fontAlgn="base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S’ → </a:t>
            </a:r>
            <a:r>
              <a:rPr lang="en-US" b="1" dirty="0" err="1" smtClean="0">
                <a:solidFill>
                  <a:srgbClr val="00B050"/>
                </a:solidFill>
              </a:rPr>
              <a:t>aS</a:t>
            </a:r>
            <a:r>
              <a:rPr lang="en-US" b="1" dirty="0" smtClean="0">
                <a:solidFill>
                  <a:srgbClr val="00B050"/>
                </a:solidFill>
              </a:rPr>
              <a:t>’’</a:t>
            </a:r>
          </a:p>
          <a:p>
            <a:pPr marL="127000" indent="0" fontAlgn="base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S’’ →S’/</a:t>
            </a:r>
            <a:r>
              <a:rPr lang="en-US" b="1" dirty="0" err="1" smtClean="0">
                <a:solidFill>
                  <a:srgbClr val="00B050"/>
                </a:solidFill>
              </a:rPr>
              <a:t>bS’</a:t>
            </a:r>
            <a:r>
              <a:rPr lang="en-US" b="1" dirty="0" smtClean="0">
                <a:solidFill>
                  <a:srgbClr val="00B050"/>
                </a:solidFill>
              </a:rPr>
              <a:t>/ €</a:t>
            </a:r>
          </a:p>
          <a:p>
            <a:pPr marL="127000" indent="0" fontAlgn="base"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This </a:t>
            </a:r>
            <a:r>
              <a:rPr lang="en-US" b="1" dirty="0">
                <a:solidFill>
                  <a:srgbClr val="00B050"/>
                </a:solidFill>
              </a:rPr>
              <a:t>is a left factored grammar.</a:t>
            </a:r>
          </a:p>
          <a:p>
            <a:pPr marL="127000" indent="0" fontAlgn="base">
              <a:buNone/>
            </a:pPr>
            <a:r>
              <a:rPr lang="en-US" b="1" dirty="0">
                <a:solidFill>
                  <a:srgbClr val="92D050"/>
                </a:solidFill>
              </a:rPr>
              <a:t>S → </a:t>
            </a:r>
            <a:r>
              <a:rPr lang="en-US" b="1" dirty="0" err="1" smtClean="0">
                <a:solidFill>
                  <a:srgbClr val="92D050"/>
                </a:solidFill>
              </a:rPr>
              <a:t>abck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127000" indent="0" fontAlgn="base">
              <a:buNone/>
            </a:pPr>
            <a:r>
              <a:rPr lang="en-US" b="1" dirty="0" err="1">
                <a:solidFill>
                  <a:srgbClr val="92D050"/>
                </a:solidFill>
              </a:rPr>
              <a:t>k→S</a:t>
            </a:r>
            <a:r>
              <a:rPr lang="en-US" b="1" dirty="0">
                <a:solidFill>
                  <a:srgbClr val="92D050"/>
                </a:solidFill>
              </a:rPr>
              <a:t>’/</a:t>
            </a:r>
            <a:r>
              <a:rPr lang="en-US" b="1" dirty="0" err="1">
                <a:solidFill>
                  <a:srgbClr val="92D050"/>
                </a:solidFill>
              </a:rPr>
              <a:t>dS</a:t>
            </a:r>
            <a:r>
              <a:rPr lang="en-US" b="1" dirty="0" err="1" smtClean="0">
                <a:solidFill>
                  <a:srgbClr val="92D050"/>
                </a:solidFill>
              </a:rPr>
              <a:t>’</a:t>
            </a:r>
            <a:endParaRPr lang="en-US" b="1" dirty="0">
              <a:solidFill>
                <a:srgbClr val="92D050"/>
              </a:solidFill>
            </a:endParaRPr>
          </a:p>
          <a:p>
            <a:pPr marL="127000" indent="0" fontAlgn="base">
              <a:buNone/>
            </a:pPr>
            <a:r>
              <a:rPr lang="en-US" b="1" dirty="0" smtClean="0">
                <a:solidFill>
                  <a:srgbClr val="92D050"/>
                </a:solidFill>
              </a:rPr>
              <a:t>S</a:t>
            </a:r>
            <a:r>
              <a:rPr lang="en-US" b="1" dirty="0">
                <a:solidFill>
                  <a:srgbClr val="92D050"/>
                </a:solidFill>
              </a:rPr>
              <a:t>’ → </a:t>
            </a:r>
            <a:r>
              <a:rPr lang="en-US" b="1" dirty="0" err="1">
                <a:solidFill>
                  <a:srgbClr val="92D050"/>
                </a:solidFill>
              </a:rPr>
              <a:t>aS</a:t>
            </a:r>
            <a:r>
              <a:rPr lang="en-US" b="1" dirty="0">
                <a:solidFill>
                  <a:srgbClr val="92D050"/>
                </a:solidFill>
              </a:rPr>
              <a:t>’’</a:t>
            </a:r>
          </a:p>
          <a:p>
            <a:pPr marL="127000" indent="0" fontAlgn="base">
              <a:buNone/>
            </a:pPr>
            <a:r>
              <a:rPr lang="en-US" b="1" dirty="0">
                <a:solidFill>
                  <a:srgbClr val="92D050"/>
                </a:solidFill>
              </a:rPr>
              <a:t>S’’ →S’/</a:t>
            </a:r>
            <a:r>
              <a:rPr lang="en-US" b="1" dirty="0" err="1">
                <a:solidFill>
                  <a:srgbClr val="92D050"/>
                </a:solidFill>
              </a:rPr>
              <a:t>bS’</a:t>
            </a:r>
            <a:r>
              <a:rPr lang="en-US" b="1" dirty="0">
                <a:solidFill>
                  <a:srgbClr val="92D050"/>
                </a:solidFill>
              </a:rPr>
              <a:t>/ €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762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4"/>
          <p:cNvSpPr/>
          <p:nvPr/>
        </p:nvSpPr>
        <p:spPr>
          <a:xfrm>
            <a:off x="2805750" y="1028650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400" dirty="0" smtClean="0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S → </a:t>
            </a:r>
            <a:r>
              <a:rPr lang="en-US" sz="2400" dirty="0" err="1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aAd</a:t>
            </a: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 / </a:t>
            </a:r>
            <a:r>
              <a:rPr lang="en-US" sz="2400" dirty="0" err="1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aB</a:t>
            </a:r>
            <a:endParaRPr lang="en-US" sz="2400" dirty="0">
              <a:solidFill>
                <a:schemeClr val="lt1"/>
              </a:solidFill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  <a:p>
            <a:pPr lvl="0" algn="ctr"/>
            <a:endParaRPr lang="en-US" sz="2400" dirty="0">
              <a:solidFill>
                <a:schemeClr val="lt1"/>
              </a:solidFill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  <a:p>
            <a:pPr lvl="0" algn="ctr"/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A → a / </a:t>
            </a:r>
            <a:r>
              <a:rPr lang="en-US" sz="2400" dirty="0" err="1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ab</a:t>
            </a:r>
            <a:endParaRPr lang="en-US" sz="2400" dirty="0">
              <a:solidFill>
                <a:schemeClr val="lt1"/>
              </a:solidFill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  <a:p>
            <a:pPr lvl="0" algn="ctr"/>
            <a:endParaRPr lang="en-US" sz="2400" dirty="0">
              <a:solidFill>
                <a:schemeClr val="lt1"/>
              </a:solidFill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  <a:p>
            <a:pPr lvl="0" algn="ctr"/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B → </a:t>
            </a:r>
            <a:r>
              <a:rPr lang="en-US" sz="2400" dirty="0" err="1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ccd</a:t>
            </a: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 / </a:t>
            </a:r>
            <a:r>
              <a:rPr lang="en-US" sz="2400" dirty="0" err="1" smtClean="0">
                <a:solidFill>
                  <a:schemeClr val="lt1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ddc</a:t>
            </a: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Quicksand"/>
              <a:cs typeface="Times New Roman" panose="02020603050405020304" pitchFamily="18" charset="0"/>
              <a:sym typeface="Quicksand"/>
            </a:endParaRPr>
          </a:p>
        </p:txBody>
      </p:sp>
      <p:sp>
        <p:nvSpPr>
          <p:cNvPr id="899" name="Google Shape;899;p3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900" name="Google Shape;900;p34"/>
          <p:cNvGrpSpPr/>
          <p:nvPr/>
        </p:nvGrpSpPr>
        <p:grpSpPr>
          <a:xfrm>
            <a:off x="2300899" y="888867"/>
            <a:ext cx="4542205" cy="2661224"/>
            <a:chOff x="1177450" y="241631"/>
            <a:chExt cx="6173152" cy="3616776"/>
          </a:xfrm>
        </p:grpSpPr>
        <p:sp>
          <p:nvSpPr>
            <p:cNvPr id="901" name="Google Shape;90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5" name="Google Shape;905;p34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>
            <a:spLocks noGrp="1"/>
          </p:cNvSpPr>
          <p:nvPr>
            <p:ph type="title" idx="4294967295"/>
          </p:nvPr>
        </p:nvSpPr>
        <p:spPr>
          <a:xfrm>
            <a:off x="1387800" y="178825"/>
            <a:ext cx="6368400" cy="44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 </a:t>
            </a: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2" name="Google Shape;772;p2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Any questions</a:t>
            </a:r>
            <a:r>
              <a:rPr lang="en" sz="1800" b="1" dirty="0" smtClean="0"/>
              <a:t>?</a:t>
            </a:r>
            <a:endParaRPr sz="1800" b="1" dirty="0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212306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Hello!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1392600" y="2984075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/>
              <a:t>I </a:t>
            </a:r>
            <a:r>
              <a:rPr lang="en" sz="1800" dirty="0"/>
              <a:t>am here because </a:t>
            </a:r>
            <a:r>
              <a:rPr lang="en" sz="1800" dirty="0" smtClean="0"/>
              <a:t>I want to teach you a very important and complex topic in a interesting way.</a:t>
            </a:r>
            <a:endParaRPr sz="1800" dirty="0"/>
          </a:p>
        </p:txBody>
      </p:sp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417835" y="678094"/>
            <a:ext cx="6030929" cy="14486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Grammar With Common Prefixes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1417835" y="2321960"/>
            <a:ext cx="6472718" cy="1736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/>
            <a:r>
              <a:rPr lang="en-US" dirty="0">
                <a:solidFill>
                  <a:schemeClr val="tx1"/>
                </a:solidFill>
              </a:rPr>
              <a:t>If RHS of more than one production starts with </a:t>
            </a:r>
            <a:r>
              <a:rPr lang="en-US" dirty="0" smtClean="0">
                <a:solidFill>
                  <a:schemeClr val="tx1"/>
                </a:solidFill>
              </a:rPr>
              <a:t>the same symbol then </a:t>
            </a:r>
            <a:r>
              <a:rPr lang="en-US" dirty="0">
                <a:solidFill>
                  <a:schemeClr val="tx1"/>
                </a:solidFill>
              </a:rPr>
              <a:t>such a grammar is called as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</a:rPr>
              <a:t>Grammar With Common Prefixes.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Example :</a:t>
            </a:r>
          </a:p>
          <a:p>
            <a:pPr marL="0" lvl="0" indent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αβ</a:t>
            </a:r>
            <a:r>
              <a:rPr lang="el-GR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 αβ</a:t>
            </a:r>
            <a:r>
              <a:rPr lang="el-GR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 αβ</a:t>
            </a:r>
            <a:r>
              <a:rPr lang="el-GR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390419" y="267128"/>
            <a:ext cx="8507002" cy="44827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</a:t>
            </a:r>
            <a:endParaRPr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731195" y="75416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grammar creates a problematic situation for Top down parsers</a:t>
            </a:r>
            <a:r>
              <a:rPr lang="en-US" sz="2000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20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down parsers can not decide which production must be chosen to parse the string in </a:t>
            </a:r>
            <a:r>
              <a:rPr lang="en-US" sz="2000" dirty="0" smtClean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hand. To </a:t>
            </a:r>
            <a:r>
              <a:rPr lang="en-US" sz="20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this confusion, we use left factoring.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754025" y="0"/>
            <a:ext cx="7087200" cy="4726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Left Factoring</a:t>
            </a:r>
            <a:endParaRPr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0" y="608761"/>
            <a:ext cx="9041257" cy="42920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 is a grammar transformation technique. It consists in “factoring out” prefixes which are common to two or more production.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 is removing the common left factor that  appears in two productions of the same non-terminal. It is done to avoid back-tracing by the parser.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parser has a look-ahead consider the example.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A-&gt;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/qc where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non-terminal and q is a sentence. In this case the parser will be confused as to which of two productions to choose and it might have to back-trace. After left factoring the grammar is converted to </a:t>
            </a:r>
          </a:p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A-&gt;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D-&gt;B/C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873303" y="2377795"/>
            <a:ext cx="7253555" cy="27657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left factoring,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make one production for each common prefixes.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prefix may be a terminal or a non-terminal or a combination of both.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derivation is added by new productions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grammar obtained after the process of left factoring is called as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Factored Grammar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https://www.gatevidyalay.com/wp-content/uploads/2018/08/Left-Factoring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83" y="603647"/>
            <a:ext cx="64960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586586" y="900719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Left Factoring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 one or more productions can be reached from themselves with no tokens consumed in-between.</a:t>
            </a:r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924875" y="9694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Difference Between</a:t>
            </a:r>
            <a:endParaRPr dirty="0"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 Recursion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process of transformation, turning the grammar from a left-recursive form to an equivalent non-left-recursive form.</a:t>
            </a:r>
            <a:endParaRPr lang="e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8</a:t>
            </a:fld>
            <a:endParaRPr lang="en"/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4294967295"/>
          </p:nvPr>
        </p:nvSpPr>
        <p:spPr>
          <a:xfrm>
            <a:off x="-1" y="0"/>
            <a:ext cx="9051533" cy="5026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Example:</a:t>
            </a:r>
          </a:p>
          <a:p>
            <a:pPr fontAlgn="base"/>
            <a:r>
              <a:rPr lang="en-US" b="1" dirty="0"/>
              <a:t>Do left factoring in the following grammar-</a:t>
            </a:r>
          </a:p>
          <a:p>
            <a:pPr marL="114300" indent="0" algn="ctr" fontAlgn="base">
              <a:buNone/>
            </a:pPr>
            <a:r>
              <a:rPr lang="en-US" b="1" dirty="0"/>
              <a:t>S → </a:t>
            </a:r>
            <a:r>
              <a:rPr lang="en-US" b="1" dirty="0" err="1"/>
              <a:t>iEtS</a:t>
            </a:r>
            <a:r>
              <a:rPr lang="en-US" b="1" dirty="0"/>
              <a:t> / </a:t>
            </a:r>
            <a:r>
              <a:rPr lang="en-US" b="1" dirty="0" err="1"/>
              <a:t>iEtSeS</a:t>
            </a:r>
            <a:r>
              <a:rPr lang="en-US" b="1" dirty="0"/>
              <a:t> / a</a:t>
            </a:r>
          </a:p>
          <a:p>
            <a:pPr marL="114300" indent="0" algn="ctr" fontAlgn="base">
              <a:buNone/>
            </a:pPr>
            <a:r>
              <a:rPr lang="en-US" b="1" dirty="0"/>
              <a:t>E → </a:t>
            </a:r>
            <a:r>
              <a:rPr lang="en-US" b="1" dirty="0" smtClean="0"/>
              <a:t>b</a:t>
            </a:r>
          </a:p>
          <a:p>
            <a:pPr fontAlgn="base"/>
            <a:r>
              <a:rPr lang="en-US" b="1" u="sng" dirty="0"/>
              <a:t>Solution-</a:t>
            </a:r>
            <a:endParaRPr lang="en-US" b="1" dirty="0"/>
          </a:p>
          <a:p>
            <a:pPr marL="114300" indent="0" fontAlgn="base">
              <a:buNone/>
            </a:pPr>
            <a:r>
              <a:rPr lang="en-US" dirty="0"/>
              <a:t> </a:t>
            </a:r>
            <a:r>
              <a:rPr lang="en-US" b="1" dirty="0" smtClean="0"/>
              <a:t>The </a:t>
            </a:r>
            <a:r>
              <a:rPr lang="en-US" b="1" dirty="0"/>
              <a:t>left factored grammar is-</a:t>
            </a:r>
          </a:p>
          <a:p>
            <a:pPr marL="114300" indent="0" algn="ctr" fontAlgn="base">
              <a:buNone/>
            </a:pPr>
            <a:r>
              <a:rPr lang="en-US" b="1" dirty="0"/>
              <a:t>S → </a:t>
            </a:r>
            <a:r>
              <a:rPr lang="en-US" b="1" dirty="0" err="1"/>
              <a:t>iEtSS</a:t>
            </a:r>
            <a:r>
              <a:rPr lang="en-US" b="1" dirty="0"/>
              <a:t>’ / a</a:t>
            </a:r>
          </a:p>
          <a:p>
            <a:pPr marL="114300" indent="0" algn="ctr" fontAlgn="base">
              <a:buNone/>
            </a:pPr>
            <a:r>
              <a:rPr lang="en-US" b="1" dirty="0"/>
              <a:t>S’ → </a:t>
            </a:r>
            <a:r>
              <a:rPr lang="en-US" b="1" dirty="0" err="1"/>
              <a:t>eS</a:t>
            </a:r>
            <a:r>
              <a:rPr lang="en-US" b="1" dirty="0"/>
              <a:t> / ∈</a:t>
            </a:r>
          </a:p>
          <a:p>
            <a:pPr marL="114300" indent="0" algn="ctr" fontAlgn="base">
              <a:buNone/>
            </a:pPr>
            <a:r>
              <a:rPr lang="en-US" b="1" dirty="0"/>
              <a:t>E → b</a:t>
            </a:r>
          </a:p>
          <a:p>
            <a:pPr marL="114300" indent="0" algn="ctr" fontAlgn="base">
              <a:buNone/>
            </a:pP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964361" y="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More Example</a:t>
            </a:r>
            <a:endParaRPr dirty="0"/>
          </a:p>
        </p:txBody>
      </p:sp>
      <p:sp>
        <p:nvSpPr>
          <p:cNvPr id="755" name="Google Shape;755;p21"/>
          <p:cNvSpPr txBox="1">
            <a:spLocks noGrp="1"/>
          </p:cNvSpPr>
          <p:nvPr>
            <p:ph type="body" idx="1"/>
          </p:nvPr>
        </p:nvSpPr>
        <p:spPr>
          <a:xfrm>
            <a:off x="431515" y="760288"/>
            <a:ext cx="2291137" cy="14178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Do left factoring in the following grammar-</a:t>
            </a:r>
          </a:p>
          <a:p>
            <a:pPr marL="127000" indent="0" fontAlgn="base">
              <a:buNone/>
            </a:pPr>
            <a:r>
              <a:rPr lang="en-US" b="1" dirty="0">
                <a:solidFill>
                  <a:srgbClr val="FF0000"/>
                </a:solidFill>
              </a:rPr>
              <a:t>A → </a:t>
            </a:r>
            <a:r>
              <a:rPr lang="en-US" b="1" dirty="0" err="1">
                <a:solidFill>
                  <a:srgbClr val="FF0000"/>
                </a:solidFill>
              </a:rPr>
              <a:t>aAB</a:t>
            </a:r>
            <a:r>
              <a:rPr lang="en-US" b="1" dirty="0">
                <a:solidFill>
                  <a:srgbClr val="FF0000"/>
                </a:solidFill>
              </a:rPr>
              <a:t> / </a:t>
            </a:r>
            <a:r>
              <a:rPr lang="en-US" b="1" dirty="0" err="1">
                <a:solidFill>
                  <a:srgbClr val="FF0000"/>
                </a:solidFill>
              </a:rPr>
              <a:t>aBc</a:t>
            </a:r>
            <a:r>
              <a:rPr lang="en-US" b="1" dirty="0">
                <a:solidFill>
                  <a:srgbClr val="FF0000"/>
                </a:solidFill>
              </a:rPr>
              <a:t> / </a:t>
            </a:r>
            <a:r>
              <a:rPr lang="en-US" b="1" dirty="0" err="1">
                <a:solidFill>
                  <a:srgbClr val="FF0000"/>
                </a:solidFill>
              </a:rPr>
              <a:t>aAc</a:t>
            </a:r>
            <a:endParaRPr lang="en-US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2935952" y="1401190"/>
            <a:ext cx="2578519" cy="26872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b="1" u="sng" dirty="0" smtClean="0">
                <a:solidFill>
                  <a:srgbClr val="FFC000"/>
                </a:solidFill>
              </a:rPr>
              <a:t>Solution-</a:t>
            </a:r>
            <a:r>
              <a:rPr lang="en-US" b="1" dirty="0">
                <a:solidFill>
                  <a:srgbClr val="FFC000"/>
                </a:solidFill>
              </a:rPr>
              <a:t> </a:t>
            </a:r>
          </a:p>
          <a:p>
            <a:pPr marL="127000" indent="0" fontAlgn="base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Step-01:</a:t>
            </a:r>
            <a:endParaRPr lang="en-US" b="1" dirty="0">
              <a:solidFill>
                <a:srgbClr val="FFC000"/>
              </a:solidFill>
            </a:endParaRPr>
          </a:p>
          <a:p>
            <a:pPr marL="127000" indent="0" fontAlgn="base">
              <a:buNone/>
            </a:pPr>
            <a:r>
              <a:rPr lang="en-US" b="1" dirty="0" smtClean="0">
                <a:solidFill>
                  <a:srgbClr val="FFC000"/>
                </a:solidFill>
              </a:rPr>
              <a:t>A </a:t>
            </a:r>
            <a:r>
              <a:rPr lang="en-US" b="1" dirty="0">
                <a:solidFill>
                  <a:srgbClr val="FFC000"/>
                </a:solidFill>
              </a:rPr>
              <a:t>→ </a:t>
            </a:r>
            <a:r>
              <a:rPr lang="en-US" b="1" dirty="0" err="1">
                <a:solidFill>
                  <a:srgbClr val="FFC000"/>
                </a:solidFill>
              </a:rPr>
              <a:t>aA</a:t>
            </a:r>
            <a:r>
              <a:rPr lang="en-US" b="1" dirty="0">
                <a:solidFill>
                  <a:srgbClr val="FFC000"/>
                </a:solidFill>
              </a:rPr>
              <a:t>’</a:t>
            </a:r>
          </a:p>
          <a:p>
            <a:pPr marL="127000" indent="0" fontAlgn="base">
              <a:buNone/>
            </a:pPr>
            <a:r>
              <a:rPr lang="en-US" b="1" dirty="0">
                <a:solidFill>
                  <a:srgbClr val="FFC000"/>
                </a:solidFill>
              </a:rPr>
              <a:t>A’ → AB / </a:t>
            </a:r>
            <a:r>
              <a:rPr lang="en-US" b="1" dirty="0" err="1">
                <a:solidFill>
                  <a:srgbClr val="FFC000"/>
                </a:solidFill>
              </a:rPr>
              <a:t>Bc</a:t>
            </a:r>
            <a:r>
              <a:rPr lang="en-US" b="1" dirty="0">
                <a:solidFill>
                  <a:srgbClr val="FFC000"/>
                </a:solidFill>
              </a:rPr>
              <a:t> / Ac</a:t>
            </a:r>
          </a:p>
          <a:p>
            <a:pPr marL="127000" indent="0" fontAlgn="base">
              <a:buNone/>
            </a:pPr>
            <a:r>
              <a:rPr lang="en-US" b="1" dirty="0">
                <a:solidFill>
                  <a:srgbClr val="FFC000"/>
                </a:solidFill>
              </a:rPr>
              <a:t>Again, this is a grammar with common prefixes.</a:t>
            </a:r>
          </a:p>
          <a:p>
            <a:pPr marL="127000" indent="0"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757" name="Google Shape;757;p21"/>
          <p:cNvSpPr txBox="1">
            <a:spLocks noGrp="1"/>
          </p:cNvSpPr>
          <p:nvPr>
            <p:ph type="body" idx="3"/>
          </p:nvPr>
        </p:nvSpPr>
        <p:spPr>
          <a:xfrm>
            <a:off x="5851061" y="760288"/>
            <a:ext cx="2200500" cy="26404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fontAlgn="base">
              <a:buNone/>
            </a:pPr>
            <a:r>
              <a:rPr lang="en-US" b="1" u="sng" dirty="0">
                <a:solidFill>
                  <a:srgbClr val="92D050"/>
                </a:solidFill>
              </a:rPr>
              <a:t>Step-02</a:t>
            </a:r>
            <a:r>
              <a:rPr lang="en-US" b="1" u="sng" dirty="0" smtClean="0">
                <a:solidFill>
                  <a:srgbClr val="92D050"/>
                </a:solidFill>
              </a:rPr>
              <a:t>:</a:t>
            </a:r>
            <a:endParaRPr lang="en-US" b="1" dirty="0">
              <a:solidFill>
                <a:srgbClr val="92D050"/>
              </a:solidFill>
            </a:endParaRPr>
          </a:p>
          <a:p>
            <a:pPr marL="127000" indent="0" fontAlgn="base">
              <a:buNone/>
            </a:pPr>
            <a:r>
              <a:rPr lang="en-US" b="1" dirty="0">
                <a:solidFill>
                  <a:srgbClr val="92D050"/>
                </a:solidFill>
              </a:rPr>
              <a:t>A → </a:t>
            </a:r>
            <a:r>
              <a:rPr lang="en-US" b="1" dirty="0" err="1">
                <a:solidFill>
                  <a:srgbClr val="92D050"/>
                </a:solidFill>
              </a:rPr>
              <a:t>aA</a:t>
            </a:r>
            <a:r>
              <a:rPr lang="en-US" b="1" dirty="0">
                <a:solidFill>
                  <a:srgbClr val="92D050"/>
                </a:solidFill>
              </a:rPr>
              <a:t>’</a:t>
            </a:r>
          </a:p>
          <a:p>
            <a:pPr marL="127000" indent="0" fontAlgn="base">
              <a:buNone/>
            </a:pPr>
            <a:r>
              <a:rPr lang="en-US" b="1" dirty="0">
                <a:solidFill>
                  <a:srgbClr val="92D050"/>
                </a:solidFill>
              </a:rPr>
              <a:t>A’ → AD / </a:t>
            </a:r>
            <a:r>
              <a:rPr lang="en-US" b="1" dirty="0" err="1">
                <a:solidFill>
                  <a:srgbClr val="92D050"/>
                </a:solidFill>
              </a:rPr>
              <a:t>Bc</a:t>
            </a:r>
            <a:endParaRPr lang="en-US" b="1" dirty="0">
              <a:solidFill>
                <a:srgbClr val="92D050"/>
              </a:solidFill>
            </a:endParaRPr>
          </a:p>
          <a:p>
            <a:pPr marL="127000" indent="0" fontAlgn="base">
              <a:buNone/>
            </a:pPr>
            <a:r>
              <a:rPr lang="en-US" b="1" dirty="0">
                <a:solidFill>
                  <a:srgbClr val="92D050"/>
                </a:solidFill>
              </a:rPr>
              <a:t>D → B / c</a:t>
            </a:r>
          </a:p>
          <a:p>
            <a:pPr marL="127000" indent="0" fontAlgn="base">
              <a:buNone/>
            </a:pPr>
            <a:r>
              <a:rPr lang="en-US" b="1" dirty="0">
                <a:solidFill>
                  <a:srgbClr val="92D050"/>
                </a:solidFill>
              </a:rPr>
              <a:t>This is a left factored grammar.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445</Words>
  <Application>Microsoft Office PowerPoint</Application>
  <PresentationFormat>On-screen Show 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Amatic SC</vt:lpstr>
      <vt:lpstr>Calibri</vt:lpstr>
      <vt:lpstr>Times New Roman</vt:lpstr>
      <vt:lpstr>Arial</vt:lpstr>
      <vt:lpstr>Short Stack</vt:lpstr>
      <vt:lpstr>Quicksand</vt:lpstr>
      <vt:lpstr>Knight template</vt:lpstr>
      <vt:lpstr>Left Factoring</vt:lpstr>
      <vt:lpstr>Hello!</vt:lpstr>
      <vt:lpstr>Grammar With Common Prefixes</vt:lpstr>
      <vt:lpstr>PowerPoint Presentation</vt:lpstr>
      <vt:lpstr>Left Factoring</vt:lpstr>
      <vt:lpstr>PowerPoint Presentation</vt:lpstr>
      <vt:lpstr>Difference Between</vt:lpstr>
      <vt:lpstr>PowerPoint Presentation</vt:lpstr>
      <vt:lpstr>More Example</vt:lpstr>
      <vt:lpstr>More Example</vt:lpstr>
      <vt:lpstr>PowerPoint Presentation</vt:lpstr>
      <vt:lpstr>Want big impact? Use big image.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 Factoring</dc:title>
  <cp:lastModifiedBy>HP ProBook</cp:lastModifiedBy>
  <cp:revision>11</cp:revision>
  <dcterms:modified xsi:type="dcterms:W3CDTF">2020-06-22T05:59:40Z</dcterms:modified>
</cp:coreProperties>
</file>