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55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6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245BA5-39E7-43E2-A687-C4D6A4BAB917}" type="datetimeFigureOut">
              <a:rPr lang="en-US" smtClean="0"/>
              <a:t>15-Jun-20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6444-4F63-495F-9BCD-564B4454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5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818866"/>
            <a:ext cx="9403742" cy="542953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/>
              <a:t>Step-02</a:t>
            </a:r>
            <a:r>
              <a:rPr lang="en-US" b="1" u="sng" dirty="0" smtClean="0"/>
              <a:t>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Substituting the productions of A in B → </a:t>
            </a:r>
            <a:r>
              <a:rPr lang="en-US" dirty="0" err="1"/>
              <a:t>Ab</a:t>
            </a:r>
            <a:r>
              <a:rPr lang="en-US" dirty="0"/>
              <a:t>, we get the following grammar-</a:t>
            </a:r>
          </a:p>
          <a:p>
            <a:pPr marL="0" indent="0" algn="ctr" fontAlgn="base">
              <a:buNone/>
            </a:pPr>
            <a:r>
              <a:rPr lang="en-US" dirty="0"/>
              <a:t>A → </a:t>
            </a:r>
            <a:r>
              <a:rPr lang="en-US" dirty="0" err="1"/>
              <a:t>BaA</a:t>
            </a:r>
            <a:r>
              <a:rPr lang="en-US" dirty="0"/>
              <a:t>’ / </a:t>
            </a:r>
            <a:r>
              <a:rPr lang="en-US" dirty="0" err="1"/>
              <a:t>cA</a:t>
            </a:r>
            <a:r>
              <a:rPr lang="en-US" dirty="0"/>
              <a:t>’</a:t>
            </a:r>
          </a:p>
          <a:p>
            <a:pPr marL="0" indent="0" algn="ctr" fontAlgn="base">
              <a:buNone/>
            </a:pPr>
            <a:r>
              <a:rPr lang="en-US" dirty="0"/>
              <a:t>A’ → </a:t>
            </a:r>
            <a:r>
              <a:rPr lang="en-US" dirty="0" err="1"/>
              <a:t>aA</a:t>
            </a:r>
            <a:r>
              <a:rPr lang="en-US" dirty="0"/>
              <a:t>’ / ∈</a:t>
            </a:r>
          </a:p>
          <a:p>
            <a:pPr marL="0" indent="0" algn="ctr" fontAlgn="base">
              <a:buNone/>
            </a:pPr>
            <a:r>
              <a:rPr lang="en-US" dirty="0"/>
              <a:t>B → Bb / </a:t>
            </a:r>
            <a:r>
              <a:rPr lang="en-US" dirty="0" err="1"/>
              <a:t>BaA’b</a:t>
            </a:r>
            <a:r>
              <a:rPr lang="en-US" dirty="0"/>
              <a:t> / </a:t>
            </a:r>
            <a:r>
              <a:rPr lang="en-US" dirty="0" err="1"/>
              <a:t>cA’b</a:t>
            </a:r>
            <a:r>
              <a:rPr lang="en-US" dirty="0"/>
              <a:t> / </a:t>
            </a:r>
            <a:r>
              <a:rPr lang="en-US" dirty="0" smtClean="0"/>
              <a:t>d</a:t>
            </a:r>
            <a:r>
              <a:rPr lang="en-US" dirty="0"/>
              <a:t> </a:t>
            </a:r>
          </a:p>
          <a:p>
            <a:pPr fontAlgn="base"/>
            <a:r>
              <a:rPr lang="en-US" b="1" u="sng" dirty="0"/>
              <a:t>Step-03</a:t>
            </a:r>
            <a:r>
              <a:rPr lang="en-US" b="1" u="sng" dirty="0" smtClean="0"/>
              <a:t>:</a:t>
            </a:r>
            <a:r>
              <a:rPr lang="en-US" dirty="0"/>
              <a:t> </a:t>
            </a:r>
          </a:p>
          <a:p>
            <a:pPr algn="ctr" fontAlgn="base"/>
            <a:r>
              <a:rPr lang="en-US" dirty="0"/>
              <a:t>Now, eliminating left recursion from the productions of B, we get the following grammar-</a:t>
            </a:r>
          </a:p>
          <a:p>
            <a:pPr marL="0" indent="0" algn="ctr" fontAlgn="base">
              <a:buNone/>
            </a:pPr>
            <a:r>
              <a:rPr lang="en-US" dirty="0"/>
              <a:t>A → </a:t>
            </a:r>
            <a:r>
              <a:rPr lang="en-US" dirty="0" err="1"/>
              <a:t>BaA</a:t>
            </a:r>
            <a:r>
              <a:rPr lang="en-US" dirty="0"/>
              <a:t>’ / </a:t>
            </a:r>
            <a:r>
              <a:rPr lang="en-US" dirty="0" err="1"/>
              <a:t>cA</a:t>
            </a:r>
            <a:r>
              <a:rPr lang="en-US" dirty="0"/>
              <a:t>’</a:t>
            </a:r>
          </a:p>
          <a:p>
            <a:pPr marL="0" indent="0" algn="ctr" fontAlgn="base">
              <a:buNone/>
            </a:pPr>
            <a:r>
              <a:rPr lang="en-US" dirty="0"/>
              <a:t>A’ → </a:t>
            </a:r>
            <a:r>
              <a:rPr lang="en-US" dirty="0" err="1"/>
              <a:t>aA</a:t>
            </a:r>
            <a:r>
              <a:rPr lang="en-US" dirty="0"/>
              <a:t>’ / ∈</a:t>
            </a:r>
          </a:p>
          <a:p>
            <a:pPr marL="0" indent="0" algn="ctr" fontAlgn="base">
              <a:buNone/>
            </a:pPr>
            <a:r>
              <a:rPr lang="en-US" dirty="0"/>
              <a:t>B → </a:t>
            </a:r>
            <a:r>
              <a:rPr lang="en-US" dirty="0" err="1"/>
              <a:t>cA’bB</a:t>
            </a:r>
            <a:r>
              <a:rPr lang="en-US" dirty="0"/>
              <a:t>’ / dB’</a:t>
            </a:r>
          </a:p>
          <a:p>
            <a:pPr marL="0" indent="0" algn="ctr" fontAlgn="base">
              <a:buNone/>
            </a:pPr>
            <a:r>
              <a:rPr lang="en-US" dirty="0"/>
              <a:t>B’ → </a:t>
            </a:r>
            <a:r>
              <a:rPr lang="en-US" dirty="0" err="1"/>
              <a:t>bB</a:t>
            </a:r>
            <a:r>
              <a:rPr lang="en-US" dirty="0"/>
              <a:t>’ / </a:t>
            </a:r>
            <a:r>
              <a:rPr lang="en-US" dirty="0" err="1"/>
              <a:t>aA’bB</a:t>
            </a:r>
            <a:r>
              <a:rPr lang="en-US" dirty="0"/>
              <a:t>’ / ∈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This is the final grammar after eliminating left recursion.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46111" y="406999"/>
            <a:ext cx="940472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452718"/>
            <a:ext cx="9403742" cy="5989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(L) / a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L , S 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 algn="ctr" fontAlgn="base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T / T</a:t>
            </a:r>
          </a:p>
          <a:p>
            <a:pPr marL="0" indent="0" algn="ctr" fontAlgn="base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 x F / F</a:t>
            </a:r>
          </a:p>
          <a:p>
            <a:pPr marL="0" indent="0" algn="ctr" fontAlgn="base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→ id</a:t>
            </a:r>
          </a:p>
          <a:p>
            <a:pPr marL="0" indent="0" fontAlgn="base">
              <a:buNone/>
            </a:pPr>
            <a:r>
              <a:rPr lang="en-US" dirty="0" smtClean="0"/>
              <a:t>Solution: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(L) / a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SL’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→ ,SL’ /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TE’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 → +TE’ / ∈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FT’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 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→ id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r>
              <a:rPr lang="en-US" dirty="0" smtClean="0"/>
              <a:t>Types of Recursion:</a:t>
            </a:r>
            <a:endParaRPr lang="en-US" dirty="0"/>
          </a:p>
        </p:txBody>
      </p:sp>
      <p:pic>
        <p:nvPicPr>
          <p:cNvPr id="1026" name="Picture 2" descr="https://www.gatevidyalay.com/wp-content/uploads/2018/08/Types-of-Recurs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73" y="3531713"/>
            <a:ext cx="6494699" cy="14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r>
              <a:rPr lang="en-US" dirty="0" smtClean="0"/>
              <a:t>General 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0186"/>
            <a:ext cx="8946541" cy="49382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 which is neither left recursion nor right recursion is called as general recursion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→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 ∈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5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3945"/>
          </a:xfrm>
        </p:spPr>
        <p:txBody>
          <a:bodyPr/>
          <a:lstStyle/>
          <a:p>
            <a:r>
              <a:rPr lang="en-US" dirty="0" smtClean="0"/>
              <a:t>Right 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6914"/>
            <a:ext cx="8946541" cy="4501486"/>
          </a:xfrm>
        </p:spPr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of grammar is said to have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rightmost variable of its RHS is same as variable of its LHS.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containing a production having right recursion is called as Right Recursive Grammar.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 ∈</a:t>
            </a:r>
          </a:p>
          <a:p>
            <a:pPr marL="0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Recursive Grammar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recursion does not create any problem for the Top down parsers.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there is no need of eliminating right recursion from the grammar.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 smtClean="0"/>
              <a:t>Left 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69494"/>
            <a:ext cx="9403742" cy="4678906"/>
          </a:xfrm>
        </p:spPr>
        <p:txBody>
          <a:bodyPr/>
          <a:lstStyle/>
          <a:p>
            <a:pPr fontAlgn="base"/>
            <a:r>
              <a:rPr lang="en-US" dirty="0"/>
              <a:t>A production of grammar is said to have </a:t>
            </a:r>
            <a:r>
              <a:rPr lang="en-US" b="1" dirty="0"/>
              <a:t>left recursion</a:t>
            </a:r>
            <a:r>
              <a:rPr lang="en-US" dirty="0"/>
              <a:t> if the leftmost variable of its RHS is same as variable of its LHS.</a:t>
            </a:r>
          </a:p>
          <a:p>
            <a:pPr fontAlgn="base"/>
            <a:r>
              <a:rPr lang="en-US" dirty="0"/>
              <a:t>A grammar containing a production having left recursion is called as Left Recursive Grammar.</a:t>
            </a:r>
          </a:p>
          <a:p>
            <a:r>
              <a:rPr lang="en-US" dirty="0" smtClean="0"/>
              <a:t>Example:</a:t>
            </a:r>
          </a:p>
          <a:p>
            <a:pPr marL="0" indent="0" algn="ctr" fontAlgn="base">
              <a:buNone/>
            </a:pPr>
            <a:r>
              <a:rPr lang="en-US" dirty="0"/>
              <a:t>S → Sa / ∈</a:t>
            </a:r>
          </a:p>
          <a:p>
            <a:pPr marL="0" indent="0" algn="ctr" fontAlgn="base">
              <a:buNone/>
            </a:pPr>
            <a:r>
              <a:rPr lang="en-US" dirty="0"/>
              <a:t>(</a:t>
            </a:r>
            <a:r>
              <a:rPr lang="en-US" b="1" dirty="0"/>
              <a:t>Left Recursive Grammar</a:t>
            </a:r>
            <a:r>
              <a:rPr lang="en-US" dirty="0"/>
              <a:t>)</a:t>
            </a:r>
          </a:p>
          <a:p>
            <a:r>
              <a:rPr lang="en-US" dirty="0" smtClean="0"/>
              <a:t>S -&gt; </a:t>
            </a:r>
            <a:r>
              <a:rPr lang="en-US" dirty="0" err="1" smtClean="0"/>
              <a:t>dSa</a:t>
            </a:r>
            <a:r>
              <a:rPr lang="en-US" dirty="0" smtClean="0"/>
              <a:t>/</a:t>
            </a:r>
            <a:r>
              <a:rPr lang="en-US" dirty="0" err="1" smtClean="0"/>
              <a:t>af</a:t>
            </a:r>
            <a:r>
              <a:rPr lang="en-US" dirty="0" smtClean="0"/>
              <a:t>/</a:t>
            </a:r>
            <a:r>
              <a:rPr lang="en-US" dirty="0" err="1" smtClean="0"/>
              <a:t>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5720"/>
            <a:ext cx="9403742" cy="4842680"/>
          </a:xfrm>
        </p:spPr>
        <p:txBody>
          <a:bodyPr/>
          <a:lstStyle/>
          <a:p>
            <a:pPr fontAlgn="base"/>
            <a:endParaRPr lang="en-US" b="1" dirty="0" smtClean="0"/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is problematic situation for Top down parser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Left Recursion: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left recursion is present in any grammar then, during parsing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part of compilation there is a chance that the grammar will create infinite loop. This is because at every time of production of grammar S will produce another S without checking any condition.</a:t>
            </a:r>
          </a:p>
          <a:p>
            <a:pPr marL="0" indent="0" fontAlgn="base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5244" cy="543569"/>
          </a:xfrm>
        </p:spPr>
        <p:txBody>
          <a:bodyPr/>
          <a:lstStyle/>
          <a:p>
            <a:r>
              <a:rPr lang="en-US" dirty="0" smtClean="0"/>
              <a:t>Eliminating Left 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28300"/>
            <a:ext cx="10681530" cy="5020100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/>
              <a:t>Left recursion is eliminated by converting the grammar into a right recursive grammar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0" indent="0" algn="ctr" fontAlgn="base">
              <a:buNone/>
            </a:pPr>
            <a:r>
              <a:rPr lang="en-US" dirty="0"/>
              <a:t>If we have the left-recursive pair of productions-</a:t>
            </a:r>
          </a:p>
          <a:p>
            <a:pPr marL="0" indent="0" algn="ctr" fontAlgn="base">
              <a:buNone/>
            </a:pPr>
            <a:r>
              <a:rPr lang="en-US" b="1" dirty="0"/>
              <a:t>A </a:t>
            </a:r>
            <a:r>
              <a:rPr lang="en-US" dirty="0"/>
              <a:t>→</a:t>
            </a:r>
            <a:r>
              <a:rPr lang="en-US" b="1" dirty="0"/>
              <a:t> Aα / β</a:t>
            </a:r>
            <a:endParaRPr lang="en-US" dirty="0"/>
          </a:p>
          <a:p>
            <a:pPr marL="0" indent="0" algn="ctr" fontAlgn="base">
              <a:buNone/>
            </a:pPr>
            <a:r>
              <a:rPr lang="en-US" dirty="0"/>
              <a:t>(Left Recursive Grammar)</a:t>
            </a:r>
          </a:p>
          <a:p>
            <a:pPr marL="0" indent="0" algn="ctr" fontAlgn="base">
              <a:buNone/>
            </a:pPr>
            <a:r>
              <a:rPr lang="en-US" dirty="0"/>
              <a:t>where β does not begin with an A.</a:t>
            </a:r>
          </a:p>
          <a:p>
            <a:pPr marL="0" indent="0" algn="ctr" fontAlgn="base">
              <a:buNone/>
            </a:pPr>
            <a:r>
              <a:rPr lang="en-US" dirty="0"/>
              <a:t> </a:t>
            </a:r>
          </a:p>
          <a:p>
            <a:pPr marL="0" indent="0" algn="ctr" fontAlgn="base">
              <a:buNone/>
            </a:pPr>
            <a:r>
              <a:rPr lang="en-US" dirty="0"/>
              <a:t>Then, we can eliminate left recursion by replacing the pair of productions with-</a:t>
            </a:r>
          </a:p>
          <a:p>
            <a:pPr marL="0" indent="0" algn="ctr" fontAlgn="base">
              <a:buNone/>
            </a:pPr>
            <a:r>
              <a:rPr lang="en-US" b="1" dirty="0"/>
              <a:t>A </a:t>
            </a:r>
            <a:r>
              <a:rPr lang="en-US" dirty="0"/>
              <a:t>→ </a:t>
            </a:r>
            <a:r>
              <a:rPr lang="en-US" b="1" dirty="0"/>
              <a:t>βA’</a:t>
            </a:r>
            <a:endParaRPr lang="en-US" dirty="0"/>
          </a:p>
          <a:p>
            <a:pPr marL="0" indent="0" algn="ctr" fontAlgn="base">
              <a:buNone/>
            </a:pPr>
            <a:r>
              <a:rPr lang="en-US" b="1" dirty="0"/>
              <a:t>A’ </a:t>
            </a:r>
            <a:r>
              <a:rPr lang="en-US" dirty="0"/>
              <a:t>→ </a:t>
            </a:r>
            <a:r>
              <a:rPr lang="en-US" b="1" dirty="0"/>
              <a:t>αA’ / ∈</a:t>
            </a:r>
            <a:endParaRPr lang="en-US" dirty="0"/>
          </a:p>
          <a:p>
            <a:pPr marL="0" indent="0" algn="ctr" fontAlgn="base">
              <a:buNone/>
            </a:pPr>
            <a:r>
              <a:rPr lang="en-US" dirty="0"/>
              <a:t>(Right Recursive Grammar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smtClean="0"/>
              <a:t>This </a:t>
            </a:r>
            <a:r>
              <a:rPr lang="en-US" dirty="0"/>
              <a:t>right recursive grammar functions same as left recursive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411775"/>
            <a:ext cx="9404723" cy="625455"/>
          </a:xfrm>
        </p:spPr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3708"/>
            <a:ext cx="9403742" cy="5074692"/>
          </a:xfrm>
        </p:spPr>
        <p:txBody>
          <a:bodyPr>
            <a:normAutofit fontScale="92500" lnSpcReduction="10000"/>
          </a:bodyPr>
          <a:lstStyle/>
          <a:p>
            <a:pPr algn="ctr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0" indent="0" algn="ctr" fontAlgn="base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</a:t>
            </a:r>
          </a:p>
          <a:p>
            <a:pPr marL="0" indent="0" algn="ctr" fontAlgn="base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 → Be /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 algn="ctr" fontAlgn="base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ctr" fontAlgn="base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ctr" fontAlgn="base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 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</a:t>
            </a:r>
          </a:p>
          <a:p>
            <a:pPr marL="0" indent="0" algn="ctr" fontAlgn="base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 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ctr" fontAlgn="base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 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1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34386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887104"/>
            <a:ext cx="9403742" cy="536129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Consider the following grammar and eliminate left recursion-</a:t>
            </a:r>
          </a:p>
          <a:p>
            <a:pPr marL="0" indent="0" algn="ctr" fontAlgn="base">
              <a:buNone/>
            </a:pPr>
            <a:endParaRPr lang="en-US" dirty="0" smtClean="0"/>
          </a:p>
          <a:p>
            <a:pPr fontAlgn="base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case of indirect left recursion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Step-01</a:t>
            </a:r>
            <a:r>
              <a:rPr lang="en-US" sz="2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let us eliminate left recursion from A → Ba /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left recursion from here, we get-</a:t>
            </a:r>
          </a:p>
          <a:p>
            <a:pPr marL="0" indent="0" algn="ctr" fontAlgn="base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ctr" fontAlgn="base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 →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given grammar becomes-</a:t>
            </a:r>
          </a:p>
          <a:p>
            <a:pPr marL="0" indent="0" algn="ctr" fontAlgn="base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ctr" fontAlgn="base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 →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</a:t>
            </a:r>
          </a:p>
          <a:p>
            <a:pPr marL="0" indent="0" algn="ctr" fontAlgn="base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Bb /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145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Left Recursion</vt:lpstr>
      <vt:lpstr>Types of Recursion:</vt:lpstr>
      <vt:lpstr>General Recursion:</vt:lpstr>
      <vt:lpstr>Right recursion:</vt:lpstr>
      <vt:lpstr>Left Recursion:</vt:lpstr>
      <vt:lpstr>Left Recursion:</vt:lpstr>
      <vt:lpstr>Eliminating Left Recursion:</vt:lpstr>
      <vt:lpstr>Example :</vt:lpstr>
      <vt:lpstr>Problem Example: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Recursion</dc:title>
  <dc:creator>HP ProBook</dc:creator>
  <cp:lastModifiedBy>HP ProBook</cp:lastModifiedBy>
  <cp:revision>6</cp:revision>
  <dcterms:created xsi:type="dcterms:W3CDTF">2020-06-15T04:08:18Z</dcterms:created>
  <dcterms:modified xsi:type="dcterms:W3CDTF">2020-06-15T05:59:11Z</dcterms:modified>
</cp:coreProperties>
</file>