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
  </p:notesMasterIdLst>
  <p:handoutMasterIdLst>
    <p:handoutMasterId r:id="rId14"/>
  </p:handoutMasterIdLst>
  <p:sldIdLst>
    <p:sldId id="534" r:id="rId2"/>
    <p:sldId id="499" r:id="rId3"/>
    <p:sldId id="547" r:id="rId4"/>
    <p:sldId id="548" r:id="rId5"/>
    <p:sldId id="500" r:id="rId6"/>
    <p:sldId id="566" r:id="rId7"/>
    <p:sldId id="565" r:id="rId8"/>
    <p:sldId id="552" r:id="rId9"/>
    <p:sldId id="553" r:id="rId10"/>
    <p:sldId id="554" r:id="rId11"/>
    <p:sldId id="545" r:id="rId12"/>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695A8"/>
    <a:srgbClr val="04B615"/>
    <a:srgbClr val="DD2B07"/>
    <a:srgbClr val="FF3300"/>
    <a:srgbClr val="FFFFCC"/>
    <a:srgbClr val="113683"/>
    <a:srgbClr val="001644"/>
    <a:srgbClr val="2247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20" autoAdjust="0"/>
    <p:restoredTop sz="94660" autoAdjust="0"/>
  </p:normalViewPr>
  <p:slideViewPr>
    <p:cSldViewPr>
      <p:cViewPr varScale="1">
        <p:scale>
          <a:sx n="69" d="100"/>
          <a:sy n="69" d="100"/>
        </p:scale>
        <p:origin x="-1212"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64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65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65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D1C4D18-DD19-4940-BE21-40B611416BD6}" type="slidenum">
              <a:rPr lang="en-US"/>
              <a:pPr>
                <a:defRPr/>
              </a:pPr>
              <a:t>‹#›</a:t>
            </a:fld>
            <a:endParaRPr lang="en-US"/>
          </a:p>
        </p:txBody>
      </p:sp>
    </p:spTree>
    <p:extLst>
      <p:ext uri="{BB962C8B-B14F-4D97-AF65-F5344CB8AC3E}">
        <p14:creationId xmlns:p14="http://schemas.microsoft.com/office/powerpoint/2010/main" xmlns="" val="2878535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pPr>
              <a:defRPr/>
            </a:pPr>
            <a:fld id="{D2334A78-E823-4262-9A23-111CD3B43328}" type="slidenum">
              <a:rPr lang="en-US"/>
              <a:pPr>
                <a:defRPr/>
              </a:pPr>
              <a:t>‹#›</a:t>
            </a:fld>
            <a:endParaRPr lang="en-US"/>
          </a:p>
        </p:txBody>
      </p:sp>
    </p:spTree>
    <p:extLst>
      <p:ext uri="{BB962C8B-B14F-4D97-AF65-F5344CB8AC3E}">
        <p14:creationId xmlns:p14="http://schemas.microsoft.com/office/powerpoint/2010/main" xmlns="" val="9179348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sz="quarter"/>
          </p:nvPr>
        </p:nvSpPr>
        <p:spPr>
          <a:xfrm>
            <a:off x="3581400" y="685800"/>
            <a:ext cx="5561013" cy="3352800"/>
          </a:xfrm>
        </p:spPr>
        <p:txBody>
          <a:bodyPr/>
          <a:lstStyle>
            <a:lvl1pPr>
              <a:defRPr>
                <a:effectLst>
                  <a:outerShdw blurRad="38100" dist="38100" dir="2700000" algn="tl">
                    <a:srgbClr val="000000"/>
                  </a:outerShdw>
                </a:effectLst>
              </a:defRPr>
            </a:lvl1pPr>
          </a:lstStyle>
          <a:p>
            <a:pPr lvl="0"/>
            <a:r>
              <a:rPr lang="en-US" noProof="0" smtClean="0"/>
              <a:t>Click to edit Master title style</a:t>
            </a:r>
          </a:p>
        </p:txBody>
      </p:sp>
      <p:sp>
        <p:nvSpPr>
          <p:cNvPr id="9219" name="Rectangle 3"/>
          <p:cNvSpPr>
            <a:spLocks noGrp="1" noChangeArrowheads="1"/>
          </p:cNvSpPr>
          <p:nvPr>
            <p:ph type="subTitle" sz="quarter" idx="1"/>
          </p:nvPr>
        </p:nvSpPr>
        <p:spPr>
          <a:xfrm>
            <a:off x="5181600" y="4038600"/>
            <a:ext cx="3960813" cy="1752600"/>
          </a:xfrm>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lstStyle>
            <a:lvl1pPr marL="0" indent="0" algn="ctr">
              <a:buFont typeface="Wingdings" pitchFamily="2" charset="2"/>
              <a:buNone/>
              <a:defRPr/>
            </a:lvl1pPr>
          </a:lstStyle>
          <a:p>
            <a:pPr lvl="0"/>
            <a:r>
              <a:rPr lang="en-US" noProof="0" smtClean="0"/>
              <a:t>Click to edit Master subtitle style</a:t>
            </a:r>
          </a:p>
        </p:txBody>
      </p:sp>
      <p:sp>
        <p:nvSpPr>
          <p:cNvPr id="4" name="Rectangle 4"/>
          <p:cNvSpPr>
            <a:spLocks noGrp="1" noChangeArrowheads="1"/>
          </p:cNvSpPr>
          <p:nvPr>
            <p:ph type="dt" sz="quarter" idx="10"/>
          </p:nvPr>
        </p:nvSpPr>
        <p:spPr>
          <a:xfrm>
            <a:off x="685800" y="6248400"/>
            <a:ext cx="1905000" cy="457200"/>
          </a:xfrm>
        </p:spPr>
        <p:txBody>
          <a:bodyPr/>
          <a:lstStyle>
            <a:lvl1pPr>
              <a:defRPr>
                <a:solidFill>
                  <a:srgbClr val="EAEAEA"/>
                </a:solidFill>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solidFill>
                  <a:srgbClr val="EAEAEA"/>
                </a:solidFill>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solidFill>
                  <a:srgbClr val="EAEAEA"/>
                </a:solidFill>
              </a:defRPr>
            </a:lvl1pPr>
          </a:lstStyle>
          <a:p>
            <a:pPr>
              <a:defRPr/>
            </a:pPr>
            <a:fld id="{0C7A482D-C7BD-47F9-BB4F-ADB1B0709A82}" type="slidenum">
              <a:rPr lang="en-US"/>
              <a:pPr>
                <a:defRPr/>
              </a:pPr>
              <a:t>‹#›</a:t>
            </a:fld>
            <a:endParaRPr lang="en-US"/>
          </a:p>
        </p:txBody>
      </p:sp>
    </p:spTree>
    <p:extLst>
      <p:ext uri="{BB962C8B-B14F-4D97-AF65-F5344CB8AC3E}">
        <p14:creationId xmlns:p14="http://schemas.microsoft.com/office/powerpoint/2010/main" xmlns="" val="255589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A1AE5872-DEB6-49A9-BE0A-7D6980314B2F}" type="slidenum">
              <a:rPr lang="en-US"/>
              <a:pPr>
                <a:defRPr/>
              </a:pPr>
              <a:t>‹#›</a:t>
            </a:fld>
            <a:endParaRPr lang="en-US"/>
          </a:p>
        </p:txBody>
      </p:sp>
    </p:spTree>
    <p:extLst>
      <p:ext uri="{BB962C8B-B14F-4D97-AF65-F5344CB8AC3E}">
        <p14:creationId xmlns:p14="http://schemas.microsoft.com/office/powerpoint/2010/main" xmlns="" val="37507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1BCE1819-31A6-40B9-91E2-CE98BBA73BBD}" type="slidenum">
              <a:rPr lang="en-US"/>
              <a:pPr>
                <a:defRPr/>
              </a:pPr>
              <a:t>‹#›</a:t>
            </a:fld>
            <a:endParaRPr lang="en-US"/>
          </a:p>
        </p:txBody>
      </p:sp>
    </p:spTree>
    <p:extLst>
      <p:ext uri="{BB962C8B-B14F-4D97-AF65-F5344CB8AC3E}">
        <p14:creationId xmlns:p14="http://schemas.microsoft.com/office/powerpoint/2010/main" xmlns="" val="2723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F29799FB-F692-479F-ABD1-450E55458F69}" type="slidenum">
              <a:rPr lang="en-US"/>
              <a:pPr>
                <a:defRPr/>
              </a:pPr>
              <a:t>‹#›</a:t>
            </a:fld>
            <a:endParaRPr lang="en-US"/>
          </a:p>
        </p:txBody>
      </p:sp>
    </p:spTree>
    <p:extLst>
      <p:ext uri="{BB962C8B-B14F-4D97-AF65-F5344CB8AC3E}">
        <p14:creationId xmlns:p14="http://schemas.microsoft.com/office/powerpoint/2010/main" xmlns="" val="325693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5"/>
          <p:cNvSpPr>
            <a:spLocks noGrp="1" noChangeArrowheads="1"/>
          </p:cNvSpPr>
          <p:nvPr>
            <p:ph type="sldNum" sz="quarter" idx="12"/>
          </p:nvPr>
        </p:nvSpPr>
        <p:spPr>
          <a:ln/>
        </p:spPr>
        <p:txBody>
          <a:bodyPr/>
          <a:lstStyle>
            <a:lvl1pPr>
              <a:defRPr/>
            </a:lvl1pPr>
          </a:lstStyle>
          <a:p>
            <a:pPr>
              <a:defRPr/>
            </a:pPr>
            <a:fld id="{3492DA7F-811C-49C0-8D05-870ABD7B94B7}" type="slidenum">
              <a:rPr lang="en-US"/>
              <a:pPr>
                <a:defRPr/>
              </a:pPr>
              <a:t>‹#›</a:t>
            </a:fld>
            <a:endParaRPr lang="en-US"/>
          </a:p>
        </p:txBody>
      </p:sp>
    </p:spTree>
    <p:extLst>
      <p:ext uri="{BB962C8B-B14F-4D97-AF65-F5344CB8AC3E}">
        <p14:creationId xmlns:p14="http://schemas.microsoft.com/office/powerpoint/2010/main" xmlns="" val="33727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648BD238-472A-4253-B6E4-C5A61C6D840B}" type="slidenum">
              <a:rPr lang="en-US"/>
              <a:pPr>
                <a:defRPr/>
              </a:pPr>
              <a:t>‹#›</a:t>
            </a:fld>
            <a:endParaRPr lang="en-US"/>
          </a:p>
        </p:txBody>
      </p:sp>
    </p:spTree>
    <p:extLst>
      <p:ext uri="{BB962C8B-B14F-4D97-AF65-F5344CB8AC3E}">
        <p14:creationId xmlns:p14="http://schemas.microsoft.com/office/powerpoint/2010/main" xmlns="" val="394251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5"/>
          <p:cNvSpPr>
            <a:spLocks noGrp="1" noChangeArrowheads="1"/>
          </p:cNvSpPr>
          <p:nvPr>
            <p:ph type="sldNum" sz="quarter" idx="12"/>
          </p:nvPr>
        </p:nvSpPr>
        <p:spPr>
          <a:ln/>
        </p:spPr>
        <p:txBody>
          <a:bodyPr/>
          <a:lstStyle>
            <a:lvl1pPr>
              <a:defRPr/>
            </a:lvl1pPr>
          </a:lstStyle>
          <a:p>
            <a:pPr>
              <a:defRPr/>
            </a:pPr>
            <a:fld id="{F3E79652-8214-4EB7-8B83-5AD3F4D7EA0B}" type="slidenum">
              <a:rPr lang="en-US"/>
              <a:pPr>
                <a:defRPr/>
              </a:pPr>
              <a:t>‹#›</a:t>
            </a:fld>
            <a:endParaRPr lang="en-US"/>
          </a:p>
        </p:txBody>
      </p:sp>
    </p:spTree>
    <p:extLst>
      <p:ext uri="{BB962C8B-B14F-4D97-AF65-F5344CB8AC3E}">
        <p14:creationId xmlns:p14="http://schemas.microsoft.com/office/powerpoint/2010/main" xmlns="" val="272480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5"/>
          <p:cNvSpPr>
            <a:spLocks noGrp="1" noChangeArrowheads="1"/>
          </p:cNvSpPr>
          <p:nvPr>
            <p:ph type="sldNum" sz="quarter" idx="12"/>
          </p:nvPr>
        </p:nvSpPr>
        <p:spPr>
          <a:ln/>
        </p:spPr>
        <p:txBody>
          <a:bodyPr/>
          <a:lstStyle>
            <a:lvl1pPr>
              <a:defRPr/>
            </a:lvl1pPr>
          </a:lstStyle>
          <a:p>
            <a:pPr>
              <a:defRPr/>
            </a:pPr>
            <a:fld id="{1C715E71-B7A4-44E0-BCEA-ED86E74B8F83}" type="slidenum">
              <a:rPr lang="en-US"/>
              <a:pPr>
                <a:defRPr/>
              </a:pPr>
              <a:t>‹#›</a:t>
            </a:fld>
            <a:endParaRPr lang="en-US"/>
          </a:p>
        </p:txBody>
      </p:sp>
    </p:spTree>
    <p:extLst>
      <p:ext uri="{BB962C8B-B14F-4D97-AF65-F5344CB8AC3E}">
        <p14:creationId xmlns:p14="http://schemas.microsoft.com/office/powerpoint/2010/main" xmlns="" val="282894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5"/>
          <p:cNvSpPr>
            <a:spLocks noGrp="1" noChangeArrowheads="1"/>
          </p:cNvSpPr>
          <p:nvPr>
            <p:ph type="sldNum" sz="quarter" idx="12"/>
          </p:nvPr>
        </p:nvSpPr>
        <p:spPr>
          <a:ln/>
        </p:spPr>
        <p:txBody>
          <a:bodyPr/>
          <a:lstStyle>
            <a:lvl1pPr>
              <a:defRPr/>
            </a:lvl1pPr>
          </a:lstStyle>
          <a:p>
            <a:pPr>
              <a:defRPr/>
            </a:pPr>
            <a:fld id="{A484807B-E191-4D51-BE7C-270A252DACC1}" type="slidenum">
              <a:rPr lang="en-US"/>
              <a:pPr>
                <a:defRPr/>
              </a:pPr>
              <a:t>‹#›</a:t>
            </a:fld>
            <a:endParaRPr lang="en-US"/>
          </a:p>
        </p:txBody>
      </p:sp>
    </p:spTree>
    <p:extLst>
      <p:ext uri="{BB962C8B-B14F-4D97-AF65-F5344CB8AC3E}">
        <p14:creationId xmlns:p14="http://schemas.microsoft.com/office/powerpoint/2010/main" xmlns="" val="108956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E26AE9BE-D60E-4183-A7A3-82A8E4B3AE96}" type="slidenum">
              <a:rPr lang="en-US"/>
              <a:pPr>
                <a:defRPr/>
              </a:pPr>
              <a:t>‹#›</a:t>
            </a:fld>
            <a:endParaRPr lang="en-US"/>
          </a:p>
        </p:txBody>
      </p:sp>
    </p:spTree>
    <p:extLst>
      <p:ext uri="{BB962C8B-B14F-4D97-AF65-F5344CB8AC3E}">
        <p14:creationId xmlns:p14="http://schemas.microsoft.com/office/powerpoint/2010/main" xmlns="" val="22569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5"/>
          <p:cNvSpPr>
            <a:spLocks noGrp="1" noChangeArrowheads="1"/>
          </p:cNvSpPr>
          <p:nvPr>
            <p:ph type="sldNum" sz="quarter" idx="12"/>
          </p:nvPr>
        </p:nvSpPr>
        <p:spPr>
          <a:ln/>
        </p:spPr>
        <p:txBody>
          <a:bodyPr/>
          <a:lstStyle>
            <a:lvl1pPr>
              <a:defRPr/>
            </a:lvl1pPr>
          </a:lstStyle>
          <a:p>
            <a:pPr>
              <a:defRPr/>
            </a:pPr>
            <a:fld id="{DE5BD96C-F43A-4BB4-AADC-3D952E71D3CC}" type="slidenum">
              <a:rPr lang="en-US"/>
              <a:pPr>
                <a:defRPr/>
              </a:pPr>
              <a:t>‹#›</a:t>
            </a:fld>
            <a:endParaRPr lang="en-US"/>
          </a:p>
        </p:txBody>
      </p:sp>
    </p:spTree>
    <p:extLst>
      <p:ext uri="{BB962C8B-B14F-4D97-AF65-F5344CB8AC3E}">
        <p14:creationId xmlns:p14="http://schemas.microsoft.com/office/powerpoint/2010/main" xmlns="" val="16609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24794"/>
            </a:gs>
            <a:gs pos="100000">
              <a:srgbClr val="001644"/>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457200"/>
            <a:ext cx="7543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dt" sz="half" idx="2"/>
          </p:nvPr>
        </p:nvSpPr>
        <p:spPr bwMode="auto">
          <a:xfrm>
            <a:off x="1371600" y="62484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8196" name="Rectangle 4"/>
          <p:cNvSpPr>
            <a:spLocks noGrp="1" noChangeArrowheads="1"/>
          </p:cNvSpPr>
          <p:nvPr>
            <p:ph type="ftr" sz="quarter" idx="3"/>
          </p:nvPr>
        </p:nvSpPr>
        <p:spPr bwMode="auto">
          <a:xfrm>
            <a:off x="3429000" y="6248400"/>
            <a:ext cx="3429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8197" name="Rectangle 5"/>
          <p:cNvSpPr>
            <a:spLocks noGrp="1" noChangeArrowheads="1"/>
          </p:cNvSpPr>
          <p:nvPr>
            <p:ph type="sldNum" sz="quarter" idx="4"/>
          </p:nvPr>
        </p:nvSpPr>
        <p:spPr bwMode="auto">
          <a:xfrm>
            <a:off x="72390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84234AE7-6AB4-42E2-B9A5-BD94695E9318}" type="slidenum">
              <a:rPr lang="en-US"/>
              <a:pPr>
                <a:defRPr/>
              </a:pPr>
              <a:t>‹#›</a:t>
            </a:fld>
            <a:endParaRPr lang="en-US"/>
          </a:p>
        </p:txBody>
      </p:sp>
      <p:sp>
        <p:nvSpPr>
          <p:cNvPr id="1030" name="Rectangle 7"/>
          <p:cNvSpPr>
            <a:spLocks noGrp="1" noChangeArrowheads="1"/>
          </p:cNvSpPr>
          <p:nvPr>
            <p:ph type="body" idx="1"/>
          </p:nvPr>
        </p:nvSpPr>
        <p:spPr bwMode="auto">
          <a:xfrm>
            <a:off x="1371600" y="1981200"/>
            <a:ext cx="76200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3600" b="1">
          <a:solidFill>
            <a:schemeClr val="tx1"/>
          </a:solidFill>
          <a:latin typeface="+mj-lt"/>
          <a:ea typeface="+mj-ea"/>
          <a:cs typeface="+mj-cs"/>
        </a:defRPr>
      </a:lvl1pPr>
      <a:lvl2pPr algn="ctr" rtl="0" eaLnBrk="0" fontAlgn="base" hangingPunct="0">
        <a:spcBef>
          <a:spcPct val="0"/>
        </a:spcBef>
        <a:spcAft>
          <a:spcPct val="0"/>
        </a:spcAft>
        <a:defRPr sz="3600" b="1">
          <a:solidFill>
            <a:schemeClr val="tx1"/>
          </a:solidFill>
          <a:latin typeface="Arial" pitchFamily="34" charset="0"/>
        </a:defRPr>
      </a:lvl2pPr>
      <a:lvl3pPr algn="ctr" rtl="0" eaLnBrk="0" fontAlgn="base" hangingPunct="0">
        <a:spcBef>
          <a:spcPct val="0"/>
        </a:spcBef>
        <a:spcAft>
          <a:spcPct val="0"/>
        </a:spcAft>
        <a:defRPr sz="3600" b="1">
          <a:solidFill>
            <a:schemeClr val="tx1"/>
          </a:solidFill>
          <a:latin typeface="Arial" pitchFamily="34" charset="0"/>
        </a:defRPr>
      </a:lvl3pPr>
      <a:lvl4pPr algn="ctr" rtl="0" eaLnBrk="0" fontAlgn="base" hangingPunct="0">
        <a:spcBef>
          <a:spcPct val="0"/>
        </a:spcBef>
        <a:spcAft>
          <a:spcPct val="0"/>
        </a:spcAft>
        <a:defRPr sz="3600" b="1">
          <a:solidFill>
            <a:schemeClr val="tx1"/>
          </a:solidFill>
          <a:latin typeface="Arial" pitchFamily="34" charset="0"/>
        </a:defRPr>
      </a:lvl4pPr>
      <a:lvl5pPr algn="ctr" rtl="0" eaLnBrk="0" fontAlgn="base" hangingPunct="0">
        <a:spcBef>
          <a:spcPct val="0"/>
        </a:spcBef>
        <a:spcAft>
          <a:spcPct val="0"/>
        </a:spcAft>
        <a:defRPr sz="3600" b="1">
          <a:solidFill>
            <a:schemeClr val="tx1"/>
          </a:solidFill>
          <a:latin typeface="Arial" pitchFamily="34" charset="0"/>
        </a:defRPr>
      </a:lvl5pPr>
      <a:lvl6pPr marL="457200" algn="ctr" rtl="0" fontAlgn="base">
        <a:spcBef>
          <a:spcPct val="0"/>
        </a:spcBef>
        <a:spcAft>
          <a:spcPct val="0"/>
        </a:spcAft>
        <a:defRPr sz="3600" b="1">
          <a:solidFill>
            <a:schemeClr val="tx1"/>
          </a:solidFill>
          <a:latin typeface="Arial" pitchFamily="34" charset="0"/>
        </a:defRPr>
      </a:lvl6pPr>
      <a:lvl7pPr marL="914400" algn="ctr" rtl="0" fontAlgn="base">
        <a:spcBef>
          <a:spcPct val="0"/>
        </a:spcBef>
        <a:spcAft>
          <a:spcPct val="0"/>
        </a:spcAft>
        <a:defRPr sz="3600" b="1">
          <a:solidFill>
            <a:schemeClr val="tx1"/>
          </a:solidFill>
          <a:latin typeface="Arial" pitchFamily="34" charset="0"/>
        </a:defRPr>
      </a:lvl7pPr>
      <a:lvl8pPr marL="1371600" algn="ctr" rtl="0" fontAlgn="base">
        <a:spcBef>
          <a:spcPct val="0"/>
        </a:spcBef>
        <a:spcAft>
          <a:spcPct val="0"/>
        </a:spcAft>
        <a:defRPr sz="3600" b="1">
          <a:solidFill>
            <a:schemeClr val="tx1"/>
          </a:solidFill>
          <a:latin typeface="Arial" pitchFamily="34" charset="0"/>
        </a:defRPr>
      </a:lvl8pPr>
      <a:lvl9pPr marL="1828800" algn="ctr" rtl="0" fontAlgn="base">
        <a:spcBef>
          <a:spcPct val="0"/>
        </a:spcBef>
        <a:spcAft>
          <a:spcPct val="0"/>
        </a:spcAft>
        <a:defRPr sz="3600" b="1">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w"/>
        <a:defRPr sz="28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800">
          <a:solidFill>
            <a:schemeClr val="tx1"/>
          </a:solidFill>
          <a:latin typeface="+mn-lt"/>
        </a:defRPr>
      </a:lvl6pPr>
      <a:lvl7pPr marL="2971800" indent="-228600" algn="l" rtl="0" fontAlgn="base">
        <a:spcBef>
          <a:spcPct val="20000"/>
        </a:spcBef>
        <a:spcAft>
          <a:spcPct val="0"/>
        </a:spcAft>
        <a:buChar char="•"/>
        <a:defRPr sz="2800">
          <a:solidFill>
            <a:schemeClr val="tx1"/>
          </a:solidFill>
          <a:latin typeface="+mn-lt"/>
        </a:defRPr>
      </a:lvl7pPr>
      <a:lvl8pPr marL="3429000" indent="-228600" algn="l" rtl="0" fontAlgn="base">
        <a:spcBef>
          <a:spcPct val="20000"/>
        </a:spcBef>
        <a:spcAft>
          <a:spcPct val="0"/>
        </a:spcAft>
        <a:buChar char="•"/>
        <a:defRPr sz="2800">
          <a:solidFill>
            <a:schemeClr val="tx1"/>
          </a:solidFill>
          <a:latin typeface="+mn-lt"/>
        </a:defRPr>
      </a:lvl8pPr>
      <a:lvl9pPr marL="3886200" indent="-228600" algn="l" rtl="0" fontAlgn="base">
        <a:spcBef>
          <a:spcPct val="20000"/>
        </a:spcBef>
        <a:spcAft>
          <a:spcPct val="0"/>
        </a:spcAft>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p:txBody>
          <a:bodyPr/>
          <a:lstStyle/>
          <a:p>
            <a:pPr eaLnBrk="1" hangingPunct="1"/>
            <a:endParaRPr lang="en-US" sz="3200" smtClean="0"/>
          </a:p>
          <a:p>
            <a:pPr eaLnBrk="1" hangingPunct="1"/>
            <a:endParaRPr lang="en-US" sz="3200" smtClean="0"/>
          </a:p>
        </p:txBody>
      </p:sp>
      <p:sp>
        <p:nvSpPr>
          <p:cNvPr id="441347" name="Rectangle 3"/>
          <p:cNvSpPr>
            <a:spLocks noChangeArrowheads="1"/>
          </p:cNvSpPr>
          <p:nvPr/>
        </p:nvSpPr>
        <p:spPr bwMode="auto">
          <a:xfrm>
            <a:off x="762000" y="304800"/>
            <a:ext cx="7848600" cy="617220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lstStyle/>
          <a:p>
            <a:pPr algn="ctr">
              <a:lnSpc>
                <a:spcPct val="140000"/>
              </a:lnSpc>
              <a:defRPr/>
            </a:pPr>
            <a:r>
              <a:rPr lang="en-US" sz="6000" dirty="0">
                <a:effectLst>
                  <a:outerShdw blurRad="38100" dist="38100" dir="2700000" algn="tl">
                    <a:srgbClr val="000000"/>
                  </a:outerShdw>
                </a:effectLst>
                <a:latin typeface="Arial" pitchFamily="34" charset="0"/>
              </a:rPr>
              <a:t>CSE-3213</a:t>
            </a:r>
          </a:p>
          <a:p>
            <a:pPr algn="ctr">
              <a:lnSpc>
                <a:spcPct val="140000"/>
              </a:lnSpc>
              <a:defRPr/>
            </a:pPr>
            <a:r>
              <a:rPr lang="en-US" sz="6000" dirty="0">
                <a:effectLst>
                  <a:outerShdw blurRad="38100" dist="38100" dir="2700000" algn="tl">
                    <a:srgbClr val="000000"/>
                  </a:outerShdw>
                </a:effectLst>
                <a:latin typeface="Arial" pitchFamily="34" charset="0"/>
              </a:rPr>
              <a:t>Computer Graphics </a:t>
            </a:r>
            <a:r>
              <a:rPr lang="en-US" sz="4000" dirty="0">
                <a:effectLst>
                  <a:outerShdw blurRad="38100" dist="38100" dir="2700000" algn="tl">
                    <a:srgbClr val="000000"/>
                  </a:outerShdw>
                </a:effectLst>
                <a:latin typeface="Arial" pitchFamily="34" charset="0"/>
              </a:rPr>
              <a:t/>
            </a:r>
            <a:br>
              <a:rPr lang="en-US" sz="4000" dirty="0">
                <a:effectLst>
                  <a:outerShdw blurRad="38100" dist="38100" dir="2700000" algn="tl">
                    <a:srgbClr val="000000"/>
                  </a:outerShdw>
                </a:effectLst>
                <a:latin typeface="Arial" pitchFamily="34" charset="0"/>
              </a:rPr>
            </a:br>
            <a:r>
              <a:rPr lang="en-US" sz="6600" dirty="0">
                <a:solidFill>
                  <a:schemeClr val="tx2">
                    <a:lumMod val="60000"/>
                    <a:lumOff val="40000"/>
                  </a:schemeClr>
                </a:solidFill>
                <a:effectLst>
                  <a:outerShdw blurRad="38100" dist="38100" dir="2700000" algn="tl">
                    <a:srgbClr val="000000"/>
                  </a:outerShdw>
                </a:effectLst>
                <a:latin typeface="Arial" pitchFamily="34" charset="0"/>
              </a:rPr>
              <a:t>Lecture </a:t>
            </a:r>
            <a:r>
              <a:rPr lang="en-US" sz="6600" dirty="0" smtClean="0">
                <a:solidFill>
                  <a:schemeClr val="tx2">
                    <a:lumMod val="60000"/>
                    <a:lumOff val="40000"/>
                  </a:schemeClr>
                </a:solidFill>
                <a:effectLst>
                  <a:outerShdw blurRad="38100" dist="38100" dir="2700000" algn="tl">
                    <a:srgbClr val="000000"/>
                  </a:outerShdw>
                </a:effectLst>
                <a:latin typeface="Arial" pitchFamily="34" charset="0"/>
              </a:rPr>
              <a:t>02</a:t>
            </a:r>
            <a:endParaRPr lang="en-US" sz="4000" u="sng" dirty="0">
              <a:effectLst>
                <a:outerShdw blurRad="38100" dist="38100" dir="2700000" algn="tl">
                  <a:srgbClr val="000000"/>
                </a:outerShdw>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543800" cy="657008"/>
          </a:xfrm>
        </p:spPr>
        <p:txBody>
          <a:bodyPr/>
          <a:lstStyle/>
          <a:p>
            <a:r>
              <a:rPr lang="en-US" dirty="0" smtClean="0">
                <a:solidFill>
                  <a:srgbClr val="FFFF00"/>
                </a:solidFill>
              </a:rPr>
              <a:t>CMY </a:t>
            </a:r>
            <a:r>
              <a:rPr lang="en-US" dirty="0">
                <a:solidFill>
                  <a:srgbClr val="FFFF00"/>
                </a:solidFill>
              </a:rPr>
              <a:t>color model</a:t>
            </a:r>
            <a:endParaRPr lang="en-US" dirty="0"/>
          </a:p>
        </p:txBody>
      </p:sp>
      <p:sp>
        <p:nvSpPr>
          <p:cNvPr id="3" name="Content Placeholder 2"/>
          <p:cNvSpPr>
            <a:spLocks noGrp="1"/>
          </p:cNvSpPr>
          <p:nvPr>
            <p:ph idx="1"/>
          </p:nvPr>
        </p:nvSpPr>
        <p:spPr>
          <a:xfrm>
            <a:off x="190500" y="657008"/>
            <a:ext cx="8686799" cy="5410200"/>
          </a:xfrm>
        </p:spPr>
        <p:txBody>
          <a:bodyPr/>
          <a:lstStyle/>
          <a:p>
            <a:pPr algn="just"/>
            <a:r>
              <a:rPr lang="en-US" sz="2000" dirty="0" smtClean="0"/>
              <a:t>CMY(Cyan, Magenta, Yellow) </a:t>
            </a:r>
            <a:r>
              <a:rPr lang="en-US" sz="2000" dirty="0"/>
              <a:t>scheme is widely used for </a:t>
            </a:r>
            <a:r>
              <a:rPr lang="en-US" sz="2000" dirty="0" smtClean="0"/>
              <a:t>color </a:t>
            </a:r>
            <a:r>
              <a:rPr lang="en-US" sz="2000" dirty="0"/>
              <a:t>printing. To print a particular </a:t>
            </a:r>
            <a:r>
              <a:rPr lang="en-US" sz="2000" dirty="0" smtClean="0"/>
              <a:t>color </a:t>
            </a:r>
            <a:r>
              <a:rPr lang="en-US" sz="2000" dirty="0"/>
              <a:t>on a white page, one must apply inks that subtract (absorb) all </a:t>
            </a:r>
            <a:r>
              <a:rPr lang="en-US" sz="2000" dirty="0" smtClean="0"/>
              <a:t>colors </a:t>
            </a:r>
            <a:r>
              <a:rPr lang="en-US" sz="2000" dirty="0"/>
              <a:t>other than the one desired. </a:t>
            </a:r>
          </a:p>
          <a:p>
            <a:pPr algn="just"/>
            <a:r>
              <a:rPr lang="en-US" sz="2000" dirty="0"/>
              <a:t>Cyan, magenta, and yellow are the subtractive primaries and are the complements of red, green and blue. </a:t>
            </a:r>
            <a:endParaRPr lang="en-US" sz="2000" dirty="0" smtClean="0"/>
          </a:p>
          <a:p>
            <a:pPr algn="just"/>
            <a:r>
              <a:rPr lang="en-US" sz="2000" dirty="0" smtClean="0"/>
              <a:t>Cyan </a:t>
            </a:r>
            <a:r>
              <a:rPr lang="en-US" sz="2000" dirty="0"/>
              <a:t>subtracts red from white, and so </a:t>
            </a:r>
            <a:r>
              <a:rPr lang="en-US" sz="2000" dirty="0" smtClean="0"/>
              <a:t>on. </a:t>
            </a:r>
            <a:r>
              <a:rPr lang="en-US" sz="2000" dirty="0"/>
              <a:t>The conversion between RGB and CMY can be done by using : </a:t>
            </a:r>
          </a:p>
          <a:p>
            <a:endParaRPr lang="en-US" dirty="0"/>
          </a:p>
        </p:txBody>
      </p:sp>
      <p:pic>
        <p:nvPicPr>
          <p:cNvPr id="5" name="Picture 4"/>
          <p:cNvPicPr>
            <a:picLocks noChangeAspect="1"/>
          </p:cNvPicPr>
          <p:nvPr/>
        </p:nvPicPr>
        <p:blipFill>
          <a:blip r:embed="rId2"/>
          <a:stretch>
            <a:fillRect/>
          </a:stretch>
        </p:blipFill>
        <p:spPr>
          <a:xfrm>
            <a:off x="607943" y="3886200"/>
            <a:ext cx="4200526" cy="814693"/>
          </a:xfrm>
          <a:prstGeom prst="rect">
            <a:avLst/>
          </a:prstGeom>
        </p:spPr>
      </p:pic>
      <p:pic>
        <p:nvPicPr>
          <p:cNvPr id="7" name="Content Placeholder 3" descr="Capture99.png"/>
          <p:cNvPicPr>
            <a:picLocks noChangeAspect="1"/>
          </p:cNvPicPr>
          <p:nvPr/>
        </p:nvPicPr>
        <p:blipFill>
          <a:blip r:embed="rId3"/>
          <a:stretch>
            <a:fillRect/>
          </a:stretch>
        </p:blipFill>
        <p:spPr bwMode="auto">
          <a:xfrm>
            <a:off x="5029200" y="3048000"/>
            <a:ext cx="3710399" cy="3047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9129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2133600" y="2743200"/>
            <a:ext cx="4953000" cy="1600200"/>
          </a:xfrm>
        </p:spPr>
        <p:txBody>
          <a:bodyPr/>
          <a:lstStyle/>
          <a:p>
            <a:pPr marL="0" indent="0" algn="ctr">
              <a:buFont typeface="Wingdings" pitchFamily="2" charset="2"/>
              <a:buNone/>
            </a:pPr>
            <a:r>
              <a:rPr lang="en-US" sz="5400" b="1" dirty="0" smtClean="0"/>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0" y="228600"/>
            <a:ext cx="9144000" cy="762000"/>
          </a:xfrm>
        </p:spPr>
        <p:txBody>
          <a:bodyPr/>
          <a:lstStyle/>
          <a:p>
            <a:pPr eaLnBrk="1" hangingPunct="1">
              <a:defRPr/>
            </a:pPr>
            <a:r>
              <a:rPr lang="en-US" sz="4800" dirty="0" smtClean="0">
                <a:solidFill>
                  <a:srgbClr val="FFFF00"/>
                </a:solidFill>
              </a:rPr>
              <a:t>Visualization</a:t>
            </a:r>
          </a:p>
        </p:txBody>
      </p:sp>
      <p:sp>
        <p:nvSpPr>
          <p:cNvPr id="7171" name="Rectangle 3"/>
          <p:cNvSpPr>
            <a:spLocks noGrp="1" noChangeArrowheads="1"/>
          </p:cNvSpPr>
          <p:nvPr>
            <p:ph type="subTitle" idx="1"/>
          </p:nvPr>
        </p:nvSpPr>
        <p:spPr>
          <a:xfrm>
            <a:off x="304800" y="762000"/>
            <a:ext cx="8534400" cy="5638800"/>
          </a:xfrm>
        </p:spPr>
        <p:txBody>
          <a:bodyPr/>
          <a:lstStyle/>
          <a:p>
            <a:pPr algn="just" eaLnBrk="1" hangingPunct="1"/>
            <a:r>
              <a:rPr lang="en-US" sz="2400" b="1" dirty="0"/>
              <a:t>Visualization is the process of representing data graphically and interacting with these representations in order to gain insight into the data. By using visual elements like charts, graphs, and maps, data visualization tools provide an accessible way to see and understand trends, outliers, and patterns in </a:t>
            </a:r>
            <a:r>
              <a:rPr lang="en-US" sz="2400" b="1" dirty="0" smtClean="0"/>
              <a:t>data.</a:t>
            </a:r>
            <a:r>
              <a:rPr lang="en-US" sz="1800" dirty="0" smtClean="0"/>
              <a:t> </a:t>
            </a:r>
            <a:r>
              <a:rPr lang="en-US" sz="2400" b="1" dirty="0" smtClean="0"/>
              <a:t>Traditionally</a:t>
            </a:r>
            <a:r>
              <a:rPr lang="en-US" sz="2400" b="1" dirty="0"/>
              <a:t>, computer graphics has provided a powerful mechanism for creating, manipulating, and interacting with these representations</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9" y="13855"/>
            <a:ext cx="8077200" cy="1143000"/>
          </a:xfrm>
        </p:spPr>
        <p:txBody>
          <a:bodyPr/>
          <a:lstStyle/>
          <a:p>
            <a:r>
              <a:rPr lang="en-US" dirty="0">
                <a:solidFill>
                  <a:srgbClr val="FFFF00"/>
                </a:solidFill>
              </a:rPr>
              <a:t>Visualization</a:t>
            </a:r>
            <a:endParaRPr lang="en-US" dirty="0"/>
          </a:p>
        </p:txBody>
      </p:sp>
      <p:sp>
        <p:nvSpPr>
          <p:cNvPr id="3" name="Content Placeholder 2"/>
          <p:cNvSpPr>
            <a:spLocks noGrp="1"/>
          </p:cNvSpPr>
          <p:nvPr>
            <p:ph idx="1"/>
          </p:nvPr>
        </p:nvSpPr>
        <p:spPr>
          <a:xfrm>
            <a:off x="408709" y="838200"/>
            <a:ext cx="8382000" cy="5960918"/>
          </a:xfrm>
        </p:spPr>
        <p:txBody>
          <a:bodyPr/>
          <a:lstStyle/>
          <a:p>
            <a:pPr marL="0" indent="0" algn="just">
              <a:buNone/>
            </a:pPr>
            <a:r>
              <a:rPr lang="en-US" sz="2000" dirty="0"/>
              <a:t>Scientists, engineers, medical personnel, business analysts, and others often </a:t>
            </a:r>
            <a:r>
              <a:rPr lang="en-US" sz="2000" dirty="0" smtClean="0"/>
              <a:t>need to </a:t>
            </a:r>
            <a:r>
              <a:rPr lang="en-US" sz="2000" dirty="0"/>
              <a:t>analyze large amounts of information or to study the behavior of </a:t>
            </a:r>
            <a:r>
              <a:rPr lang="en-US" sz="2000" dirty="0" smtClean="0"/>
              <a:t>certain processes</a:t>
            </a:r>
            <a:r>
              <a:rPr lang="en-US" sz="2000" dirty="0"/>
              <a:t>. Numerical simulations carried out on supercomputers frequently </a:t>
            </a:r>
            <a:r>
              <a:rPr lang="en-US" sz="2000" dirty="0" smtClean="0"/>
              <a:t>produce data </a:t>
            </a:r>
            <a:r>
              <a:rPr lang="en-US" sz="2000" dirty="0"/>
              <a:t>files containing thousands and even millions of data values. </a:t>
            </a:r>
            <a:r>
              <a:rPr lang="en-US" sz="2000" dirty="0" smtClean="0"/>
              <a:t>Similarly, satellite </a:t>
            </a:r>
            <a:r>
              <a:rPr lang="en-US" sz="2000" dirty="0"/>
              <a:t>cameras and other sources are amassing large data files faster than </a:t>
            </a:r>
            <a:r>
              <a:rPr lang="en-US" sz="2000" dirty="0" smtClean="0"/>
              <a:t>they can </a:t>
            </a:r>
            <a:r>
              <a:rPr lang="en-US" sz="2000" dirty="0"/>
              <a:t>be interpreted. Scanning these large sets of </a:t>
            </a:r>
            <a:r>
              <a:rPr lang="en-US" sz="2000" dirty="0" smtClean="0"/>
              <a:t>numbers </a:t>
            </a:r>
            <a:r>
              <a:rPr lang="en-US" sz="2000" dirty="0"/>
              <a:t>to determine trends </a:t>
            </a:r>
            <a:r>
              <a:rPr lang="en-US" sz="2000" dirty="0" smtClean="0"/>
              <a:t>and relationships </a:t>
            </a:r>
            <a:r>
              <a:rPr lang="en-US" sz="2000" dirty="0"/>
              <a:t>is a tedious and ineffective process. But if the data are converted </a:t>
            </a:r>
            <a:r>
              <a:rPr lang="en-US" sz="2000" dirty="0" smtClean="0"/>
              <a:t>to a </a:t>
            </a:r>
            <a:r>
              <a:rPr lang="en-US" sz="2000" dirty="0"/>
              <a:t>visual form, the trends and patterns are often immediately apparent. </a:t>
            </a:r>
            <a:r>
              <a:rPr lang="en-US" sz="2000" dirty="0">
                <a:solidFill>
                  <a:srgbClr val="FF0000"/>
                </a:solidFill>
              </a:rPr>
              <a:t>Figure </a:t>
            </a:r>
            <a:r>
              <a:rPr lang="en-US" sz="2000" dirty="0" smtClean="0">
                <a:solidFill>
                  <a:srgbClr val="FF0000"/>
                </a:solidFill>
              </a:rPr>
              <a:t>1 </a:t>
            </a:r>
            <a:r>
              <a:rPr lang="en-US" sz="2000" dirty="0"/>
              <a:t>shows an example of a large data set that has been converted to a </a:t>
            </a:r>
            <a:r>
              <a:rPr lang="en-US" sz="2000" dirty="0" smtClean="0"/>
              <a:t>color-coded display </a:t>
            </a:r>
            <a:r>
              <a:rPr lang="en-US" sz="2000" dirty="0"/>
              <a:t>of relative heights above a ground plane. Once we have plotted the </a:t>
            </a:r>
            <a:r>
              <a:rPr lang="en-US" sz="2000" dirty="0" smtClean="0"/>
              <a:t>density values </a:t>
            </a:r>
            <a:r>
              <a:rPr lang="en-US" sz="2000" dirty="0"/>
              <a:t>in this way, we can see easily the overall pattern of the data. </a:t>
            </a:r>
            <a:r>
              <a:rPr lang="en-US" sz="2000" dirty="0" smtClean="0"/>
              <a:t>Producing graphical </a:t>
            </a:r>
            <a:r>
              <a:rPr lang="en-US" sz="2000" dirty="0"/>
              <a:t>representations for scientific, engineering, and medical data </a:t>
            </a:r>
            <a:r>
              <a:rPr lang="en-US" sz="2000" dirty="0" smtClean="0"/>
              <a:t>sets and </a:t>
            </a:r>
            <a:r>
              <a:rPr lang="en-US" sz="2000" dirty="0"/>
              <a:t>processes is generally referred to as </a:t>
            </a:r>
            <a:r>
              <a:rPr lang="en-US" sz="2000" dirty="0">
                <a:solidFill>
                  <a:srgbClr val="FF0000"/>
                </a:solidFill>
              </a:rPr>
              <a:t>scientific visualization</a:t>
            </a:r>
            <a:r>
              <a:rPr lang="en-US" sz="2000" dirty="0"/>
              <a:t>. And the </a:t>
            </a:r>
            <a:r>
              <a:rPr lang="en-US" sz="2000" dirty="0" smtClean="0"/>
              <a:t>term </a:t>
            </a:r>
            <a:r>
              <a:rPr lang="en-US" sz="2000" dirty="0" smtClean="0">
                <a:solidFill>
                  <a:srgbClr val="FF0000"/>
                </a:solidFill>
              </a:rPr>
              <a:t>business visualization </a:t>
            </a:r>
            <a:r>
              <a:rPr lang="en-US" sz="2000" dirty="0"/>
              <a:t>is used in connection with data sets related to commerce, </a:t>
            </a:r>
            <a:r>
              <a:rPr lang="en-US" sz="2000" dirty="0" smtClean="0"/>
              <a:t>industry, and </a:t>
            </a:r>
            <a:r>
              <a:rPr lang="en-US" sz="2000" dirty="0"/>
              <a:t>other nonscientific areas.</a:t>
            </a:r>
          </a:p>
        </p:txBody>
      </p:sp>
    </p:spTree>
    <p:extLst>
      <p:ext uri="{BB962C8B-B14F-4D97-AF65-F5344CB8AC3E}">
        <p14:creationId xmlns:p14="http://schemas.microsoft.com/office/powerpoint/2010/main" xmlns="" val="394183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143000"/>
          </a:xfrm>
        </p:spPr>
        <p:txBody>
          <a:bodyPr/>
          <a:lstStyle/>
          <a:p>
            <a:r>
              <a:rPr lang="en-US" dirty="0">
                <a:solidFill>
                  <a:srgbClr val="FFFF00"/>
                </a:solidFill>
              </a:rPr>
              <a:t>Visualization</a:t>
            </a:r>
            <a:endParaRPr lang="en-US" dirty="0"/>
          </a:p>
        </p:txBody>
      </p:sp>
      <p:pic>
        <p:nvPicPr>
          <p:cNvPr id="4" name="Content Placeholder 3"/>
          <p:cNvPicPr>
            <a:picLocks noGrp="1" noChangeAspect="1"/>
          </p:cNvPicPr>
          <p:nvPr>
            <p:ph idx="1"/>
          </p:nvPr>
        </p:nvPicPr>
        <p:blipFill>
          <a:blip r:embed="rId2"/>
          <a:stretch>
            <a:fillRect/>
          </a:stretch>
        </p:blipFill>
        <p:spPr>
          <a:xfrm>
            <a:off x="1066800" y="1191161"/>
            <a:ext cx="6766683" cy="4190999"/>
          </a:xfrm>
          <a:prstGeom prst="rect">
            <a:avLst/>
          </a:prstGeom>
        </p:spPr>
      </p:pic>
      <p:sp>
        <p:nvSpPr>
          <p:cNvPr id="5" name="Rectangle 4"/>
          <p:cNvSpPr/>
          <p:nvPr/>
        </p:nvSpPr>
        <p:spPr>
          <a:xfrm>
            <a:off x="609600" y="5715000"/>
            <a:ext cx="8153400" cy="707886"/>
          </a:xfrm>
          <a:prstGeom prst="rect">
            <a:avLst/>
          </a:prstGeom>
        </p:spPr>
        <p:txBody>
          <a:bodyPr wrap="square">
            <a:spAutoFit/>
          </a:bodyPr>
          <a:lstStyle/>
          <a:p>
            <a:pPr algn="just"/>
            <a:r>
              <a:rPr lang="en-US" sz="2000" dirty="0"/>
              <a:t>Figure </a:t>
            </a:r>
            <a:r>
              <a:rPr lang="en-US" sz="2000" dirty="0" smtClean="0"/>
              <a:t>1: A </a:t>
            </a:r>
            <a:r>
              <a:rPr lang="en-US" sz="2000" dirty="0"/>
              <a:t>color-coded plot with 16 million density points of relative </a:t>
            </a:r>
            <a:r>
              <a:rPr lang="en-US" sz="2000" dirty="0" smtClean="0"/>
              <a:t>brightness observed for the Whirlpool </a:t>
            </a:r>
            <a:r>
              <a:rPr lang="en-US" sz="2000" dirty="0"/>
              <a:t>Nebula reveals two distinct galaxies</a:t>
            </a:r>
            <a:r>
              <a:rPr lang="en-US" sz="2000" dirty="0" smtClean="0"/>
              <a:t>.</a:t>
            </a:r>
            <a:endParaRPr lang="en-US" sz="2000" dirty="0"/>
          </a:p>
        </p:txBody>
      </p:sp>
    </p:spTree>
    <p:extLst>
      <p:ext uri="{BB962C8B-B14F-4D97-AF65-F5344CB8AC3E}">
        <p14:creationId xmlns:p14="http://schemas.microsoft.com/office/powerpoint/2010/main" xmlns="" val="3967913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8600" y="1219200"/>
            <a:ext cx="8686800"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just">
              <a:spcBef>
                <a:spcPct val="20000"/>
              </a:spcBef>
            </a:pPr>
            <a:endParaRPr lang="en-IE" sz="2400" dirty="0">
              <a:latin typeface="Arial" pitchFamily="34" charset="0"/>
              <a:cs typeface="Arial" pitchFamily="34" charset="0"/>
            </a:endParaRPr>
          </a:p>
        </p:txBody>
      </p:sp>
      <p:sp>
        <p:nvSpPr>
          <p:cNvPr id="8195" name="Rectangle 3"/>
          <p:cNvSpPr>
            <a:spLocks noGrp="1" noChangeArrowheads="1"/>
          </p:cNvSpPr>
          <p:nvPr>
            <p:ph type="title" idx="4294967295"/>
          </p:nvPr>
        </p:nvSpPr>
        <p:spPr>
          <a:xfrm>
            <a:off x="774700" y="0"/>
            <a:ext cx="7543800" cy="1143000"/>
          </a:xfrm>
        </p:spPr>
        <p:txBody>
          <a:bodyPr/>
          <a:lstStyle/>
          <a:p>
            <a:pPr eaLnBrk="1" hangingPunct="1"/>
            <a:r>
              <a:rPr lang="en-US" sz="4000" dirty="0" smtClean="0">
                <a:solidFill>
                  <a:srgbClr val="FFFF00"/>
                </a:solidFill>
              </a:rPr>
              <a:t>Image Processing</a:t>
            </a:r>
          </a:p>
        </p:txBody>
      </p:sp>
      <p:sp>
        <p:nvSpPr>
          <p:cNvPr id="2" name="Rectangle 1"/>
          <p:cNvSpPr/>
          <p:nvPr/>
        </p:nvSpPr>
        <p:spPr>
          <a:xfrm>
            <a:off x="457200" y="1012954"/>
            <a:ext cx="8534400" cy="4832092"/>
          </a:xfrm>
          <a:prstGeom prst="rect">
            <a:avLst/>
          </a:prstGeom>
        </p:spPr>
        <p:txBody>
          <a:bodyPr wrap="square">
            <a:spAutoFit/>
          </a:bodyPr>
          <a:lstStyle/>
          <a:p>
            <a:pPr marL="457200" indent="-457200" algn="just">
              <a:buFont typeface="Arial" panose="020B0604020202020204" pitchFamily="34" charset="0"/>
              <a:buChar char="•"/>
            </a:pPr>
            <a:r>
              <a:rPr lang="en-US" b="1" u="sng" dirty="0"/>
              <a:t>Image processing</a:t>
            </a:r>
            <a:r>
              <a:rPr lang="en-US" dirty="0"/>
              <a:t> is a method to perform some operations on an image, in order to get an enhanced image or to extract some useful information from it. It is a type of signal processing in which input is an image and output may be image or characteristics/features associated with that </a:t>
            </a:r>
            <a:r>
              <a:rPr lang="en-US" dirty="0" smtClean="0"/>
              <a:t>image.</a:t>
            </a:r>
          </a:p>
          <a:p>
            <a:pPr algn="just"/>
            <a:endParaRPr lang="en-US" sz="1800" dirty="0" smtClean="0"/>
          </a:p>
          <a:p>
            <a:pPr marL="457200" indent="-457200">
              <a:buFont typeface="Arial" panose="020B0604020202020204" pitchFamily="34" charset="0"/>
              <a:buChar char="•"/>
            </a:pPr>
            <a:r>
              <a:rPr lang="en-US" dirty="0"/>
              <a:t>Two principal applications of image </a:t>
            </a:r>
            <a:r>
              <a:rPr lang="en-US" dirty="0" smtClean="0"/>
              <a:t>processing </a:t>
            </a:r>
            <a:r>
              <a:rPr lang="en-US" dirty="0"/>
              <a:t>are </a:t>
            </a:r>
            <a:endParaRPr lang="en-US" dirty="0" smtClean="0"/>
          </a:p>
          <a:p>
            <a:pPr marL="514350" indent="-514350">
              <a:buFont typeface="+mj-lt"/>
              <a:buAutoNum type="arabicPeriod"/>
            </a:pPr>
            <a:r>
              <a:rPr lang="en-US" dirty="0" smtClean="0"/>
              <a:t>I</a:t>
            </a:r>
            <a:r>
              <a:rPr lang="en-US" dirty="0" smtClean="0"/>
              <a:t>mproving </a:t>
            </a:r>
            <a:r>
              <a:rPr lang="en-US" dirty="0"/>
              <a:t>picture quality </a:t>
            </a:r>
            <a:r>
              <a:rPr lang="en-US" b="1" dirty="0"/>
              <a:t>and </a:t>
            </a:r>
            <a:endParaRPr lang="en-US" b="1" dirty="0" smtClean="0"/>
          </a:p>
          <a:p>
            <a:pPr marL="514350" indent="-514350"/>
            <a:r>
              <a:rPr lang="en-US" b="1" dirty="0" smtClean="0"/>
              <a:t>2.   </a:t>
            </a:r>
            <a:r>
              <a:rPr lang="en-US" b="1" dirty="0"/>
              <a:t>M</a:t>
            </a:r>
            <a:r>
              <a:rPr lang="en-US" dirty="0" smtClean="0"/>
              <a:t>achine </a:t>
            </a:r>
            <a:r>
              <a:rPr lang="en-US" dirty="0"/>
              <a:t>perception of visual information, </a:t>
            </a:r>
            <a:r>
              <a:rPr lang="en-US" dirty="0" smtClean="0"/>
              <a:t>as used </a:t>
            </a:r>
            <a:r>
              <a:rPr lang="en-US" dirty="0"/>
              <a:t>in robotics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6629" y="131826"/>
            <a:ext cx="4803140" cy="574040"/>
          </a:xfrm>
          <a:prstGeom prst="rect">
            <a:avLst/>
          </a:prstGeom>
        </p:spPr>
        <p:txBody>
          <a:bodyPr vert="horz" wrap="square" lIns="0" tIns="12700" rIns="0" bIns="0" rtlCol="0">
            <a:spAutoFit/>
          </a:bodyPr>
          <a:lstStyle/>
          <a:p>
            <a:pPr marL="12700">
              <a:lnSpc>
                <a:spcPct val="100000"/>
              </a:lnSpc>
              <a:spcBef>
                <a:spcPts val="100"/>
              </a:spcBef>
            </a:pPr>
            <a:r>
              <a:rPr spc="-5" dirty="0"/>
              <a:t>Image</a:t>
            </a:r>
            <a:r>
              <a:rPr spc="-70" dirty="0"/>
              <a:t> </a:t>
            </a:r>
            <a:r>
              <a:rPr dirty="0"/>
              <a:t>Representation</a:t>
            </a:r>
          </a:p>
        </p:txBody>
      </p:sp>
      <p:sp>
        <p:nvSpPr>
          <p:cNvPr id="3" name="object 3"/>
          <p:cNvSpPr txBox="1"/>
          <p:nvPr/>
        </p:nvSpPr>
        <p:spPr>
          <a:xfrm>
            <a:off x="283463" y="1012952"/>
            <a:ext cx="8440420" cy="1123315"/>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solidFill>
                  <a:srgbClr val="FFFFFF"/>
                </a:solidFill>
                <a:latin typeface="Times New Roman"/>
                <a:cs typeface="Times New Roman"/>
              </a:rPr>
              <a:t>A digital image is composed of discrete pixels. </a:t>
            </a:r>
            <a:r>
              <a:rPr sz="2400" dirty="0">
                <a:solidFill>
                  <a:srgbClr val="FFFFFF"/>
                </a:solidFill>
                <a:latin typeface="Times New Roman"/>
                <a:cs typeface="Times New Roman"/>
              </a:rPr>
              <a:t>The </a:t>
            </a:r>
            <a:r>
              <a:rPr sz="2400" spc="-5" dirty="0">
                <a:solidFill>
                  <a:srgbClr val="FFFFFF"/>
                </a:solidFill>
                <a:latin typeface="Times New Roman"/>
                <a:cs typeface="Times New Roman"/>
              </a:rPr>
              <a:t>pixels </a:t>
            </a:r>
            <a:r>
              <a:rPr sz="2400" dirty="0">
                <a:solidFill>
                  <a:srgbClr val="FFFFFF"/>
                </a:solidFill>
                <a:latin typeface="Times New Roman"/>
                <a:cs typeface="Times New Roman"/>
              </a:rPr>
              <a:t>are  arranged </a:t>
            </a:r>
            <a:r>
              <a:rPr sz="2400" spc="-5" dirty="0">
                <a:solidFill>
                  <a:srgbClr val="FFFFFF"/>
                </a:solidFill>
                <a:latin typeface="Times New Roman"/>
                <a:cs typeface="Times New Roman"/>
              </a:rPr>
              <a:t>in </a:t>
            </a:r>
            <a:r>
              <a:rPr sz="2400" dirty="0">
                <a:solidFill>
                  <a:srgbClr val="FFFFFF"/>
                </a:solidFill>
                <a:latin typeface="Times New Roman"/>
                <a:cs typeface="Times New Roman"/>
              </a:rPr>
              <a:t>a </a:t>
            </a:r>
            <a:r>
              <a:rPr sz="2400" spc="-5" dirty="0">
                <a:solidFill>
                  <a:srgbClr val="FFFFFF"/>
                </a:solidFill>
                <a:latin typeface="Times New Roman"/>
                <a:cs typeface="Times New Roman"/>
              </a:rPr>
              <a:t>row </a:t>
            </a:r>
            <a:r>
              <a:rPr sz="2400" dirty="0">
                <a:solidFill>
                  <a:srgbClr val="FFFFFF"/>
                </a:solidFill>
                <a:latin typeface="Times New Roman"/>
                <a:cs typeface="Times New Roman"/>
              </a:rPr>
              <a:t>and </a:t>
            </a:r>
            <a:r>
              <a:rPr sz="2400" spc="-5" dirty="0">
                <a:solidFill>
                  <a:srgbClr val="FFFFFF"/>
                </a:solidFill>
                <a:latin typeface="Times New Roman"/>
                <a:cs typeface="Times New Roman"/>
              </a:rPr>
              <a:t>column </a:t>
            </a:r>
            <a:r>
              <a:rPr sz="2400" dirty="0">
                <a:solidFill>
                  <a:srgbClr val="FFFFFF"/>
                </a:solidFill>
                <a:latin typeface="Times New Roman"/>
                <a:cs typeface="Times New Roman"/>
              </a:rPr>
              <a:t>fashion </a:t>
            </a:r>
            <a:r>
              <a:rPr sz="2400" spc="-5" dirty="0">
                <a:solidFill>
                  <a:srgbClr val="FFFFFF"/>
                </a:solidFill>
                <a:latin typeface="Times New Roman"/>
                <a:cs typeface="Times New Roman"/>
              </a:rPr>
              <a:t>to </a:t>
            </a:r>
            <a:r>
              <a:rPr sz="2400" dirty="0">
                <a:solidFill>
                  <a:srgbClr val="FFFFFF"/>
                </a:solidFill>
                <a:latin typeface="Times New Roman"/>
                <a:cs typeface="Times New Roman"/>
              </a:rPr>
              <a:t>form a </a:t>
            </a:r>
            <a:r>
              <a:rPr sz="2400" spc="-5" dirty="0">
                <a:solidFill>
                  <a:srgbClr val="FFFFFF"/>
                </a:solidFill>
                <a:latin typeface="Times New Roman"/>
                <a:cs typeface="Times New Roman"/>
              </a:rPr>
              <a:t>rectangular </a:t>
            </a:r>
            <a:r>
              <a:rPr sz="2400" dirty="0">
                <a:solidFill>
                  <a:srgbClr val="FFFFFF"/>
                </a:solidFill>
                <a:latin typeface="Times New Roman"/>
                <a:cs typeface="Times New Roman"/>
              </a:rPr>
              <a:t>area,  called </a:t>
            </a:r>
            <a:r>
              <a:rPr sz="2400" spc="-5" dirty="0">
                <a:solidFill>
                  <a:srgbClr val="FFFFFF"/>
                </a:solidFill>
                <a:latin typeface="Times New Roman"/>
                <a:cs typeface="Times New Roman"/>
              </a:rPr>
              <a:t>as </a:t>
            </a:r>
            <a:r>
              <a:rPr sz="2400" dirty="0">
                <a:solidFill>
                  <a:srgbClr val="FFFFFF"/>
                </a:solidFill>
                <a:latin typeface="Times New Roman"/>
                <a:cs typeface="Times New Roman"/>
              </a:rPr>
              <a:t>a</a:t>
            </a:r>
            <a:r>
              <a:rPr sz="2400" spc="-25" dirty="0">
                <a:solidFill>
                  <a:srgbClr val="FFFFFF"/>
                </a:solidFill>
                <a:latin typeface="Times New Roman"/>
                <a:cs typeface="Times New Roman"/>
              </a:rPr>
              <a:t> </a:t>
            </a:r>
            <a:r>
              <a:rPr sz="2400" spc="-20" dirty="0">
                <a:solidFill>
                  <a:srgbClr val="FFFFFF"/>
                </a:solidFill>
                <a:latin typeface="Times New Roman"/>
                <a:cs typeface="Times New Roman"/>
              </a:rPr>
              <a:t>raster.</a:t>
            </a:r>
            <a:endParaRPr sz="2400">
              <a:latin typeface="Times New Roman"/>
              <a:cs typeface="Times New Roman"/>
            </a:endParaRPr>
          </a:p>
        </p:txBody>
      </p:sp>
      <p:sp>
        <p:nvSpPr>
          <p:cNvPr id="4" name="object 4"/>
          <p:cNvSpPr txBox="1"/>
          <p:nvPr/>
        </p:nvSpPr>
        <p:spPr>
          <a:xfrm>
            <a:off x="321563" y="5052059"/>
            <a:ext cx="8414385" cy="1120820"/>
          </a:xfrm>
          <a:prstGeom prst="rect">
            <a:avLst/>
          </a:prstGeom>
        </p:spPr>
        <p:txBody>
          <a:bodyPr vert="horz" wrap="square" lIns="0" tIns="12700" rIns="0" bIns="0" rtlCol="0">
            <a:spAutoFit/>
          </a:bodyPr>
          <a:lstStyle/>
          <a:p>
            <a:pPr marL="12700">
              <a:lnSpc>
                <a:spcPct val="100000"/>
              </a:lnSpc>
              <a:spcBef>
                <a:spcPts val="775"/>
              </a:spcBef>
              <a:tabLst>
                <a:tab pos="4573270" algn="l"/>
              </a:tabLst>
            </a:pPr>
            <a:r>
              <a:rPr lang="en-US" sz="2400" dirty="0" smtClean="0"/>
              <a:t>Vector </a:t>
            </a:r>
            <a:r>
              <a:rPr lang="en-US" sz="2400" dirty="0" smtClean="0"/>
              <a:t>graphics are based on mathematical formulas that define geometric primitives such as polygons, lines, curves, circles and rectangles.</a:t>
            </a:r>
            <a:endParaRPr sz="2400" dirty="0">
              <a:latin typeface="Times New Roman"/>
              <a:cs typeface="Times New Roman"/>
            </a:endParaRPr>
          </a:p>
        </p:txBody>
      </p:sp>
      <p:sp>
        <p:nvSpPr>
          <p:cNvPr id="5" name="object 5"/>
          <p:cNvSpPr/>
          <p:nvPr/>
        </p:nvSpPr>
        <p:spPr>
          <a:xfrm>
            <a:off x="4038600" y="2612898"/>
            <a:ext cx="2060575" cy="18368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5725" y="2374900"/>
            <a:ext cx="3810000" cy="226225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84925" y="2008251"/>
            <a:ext cx="2614676" cy="26289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028461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304800"/>
            <a:ext cx="7543800" cy="1143000"/>
          </a:xfrm>
        </p:spPr>
        <p:txBody>
          <a:bodyPr/>
          <a:lstStyle/>
          <a:p>
            <a:r>
              <a:rPr lang="en-US" dirty="0" smtClean="0"/>
              <a:t>Pixel &amp; Resolution</a:t>
            </a:r>
            <a:endParaRPr lang="en-US" dirty="0"/>
          </a:p>
        </p:txBody>
      </p:sp>
      <p:sp>
        <p:nvSpPr>
          <p:cNvPr id="3" name="Content Placeholder 2"/>
          <p:cNvSpPr>
            <a:spLocks noGrp="1"/>
          </p:cNvSpPr>
          <p:nvPr>
            <p:ph idx="1"/>
          </p:nvPr>
        </p:nvSpPr>
        <p:spPr>
          <a:xfrm>
            <a:off x="533400" y="1600200"/>
            <a:ext cx="8458200" cy="4495800"/>
          </a:xfrm>
        </p:spPr>
        <p:txBody>
          <a:bodyPr/>
          <a:lstStyle/>
          <a:p>
            <a:pPr algn="just"/>
            <a:r>
              <a:rPr lang="en-US" dirty="0">
                <a:solidFill>
                  <a:srgbClr val="FFFFFF"/>
                </a:solidFill>
                <a:latin typeface="+mj-lt"/>
                <a:cs typeface="Times New Roman"/>
              </a:rPr>
              <a:t>Image space in computer </a:t>
            </a:r>
            <a:r>
              <a:rPr lang="en-US" spc="-5" dirty="0">
                <a:solidFill>
                  <a:srgbClr val="FFFFFF"/>
                </a:solidFill>
                <a:latin typeface="+mj-lt"/>
                <a:cs typeface="Times New Roman"/>
              </a:rPr>
              <a:t>system is </a:t>
            </a:r>
            <a:r>
              <a:rPr lang="en-US" dirty="0">
                <a:solidFill>
                  <a:srgbClr val="FFFFFF"/>
                </a:solidFill>
                <a:latin typeface="+mj-lt"/>
                <a:cs typeface="Times New Roman"/>
              </a:rPr>
              <a:t>not continuous. it </a:t>
            </a:r>
            <a:r>
              <a:rPr lang="en-US" spc="-5" dirty="0">
                <a:solidFill>
                  <a:srgbClr val="FFFFFF"/>
                </a:solidFill>
                <a:latin typeface="+mj-lt"/>
                <a:cs typeface="Times New Roman"/>
              </a:rPr>
              <a:t>consists </a:t>
            </a:r>
            <a:r>
              <a:rPr lang="en-US" dirty="0">
                <a:solidFill>
                  <a:srgbClr val="FFFFFF"/>
                </a:solidFill>
                <a:latin typeface="+mj-lt"/>
                <a:cs typeface="Times New Roman"/>
              </a:rPr>
              <a:t>of </a:t>
            </a:r>
            <a:r>
              <a:rPr lang="en-US" spc="-5" dirty="0">
                <a:solidFill>
                  <a:srgbClr val="FFFFFF"/>
                </a:solidFill>
                <a:latin typeface="+mj-lt"/>
                <a:cs typeface="Times New Roman"/>
              </a:rPr>
              <a:t>set</a:t>
            </a:r>
            <a:r>
              <a:rPr lang="en-US" spc="-95" dirty="0">
                <a:solidFill>
                  <a:srgbClr val="FFFFFF"/>
                </a:solidFill>
                <a:latin typeface="+mj-lt"/>
                <a:cs typeface="Times New Roman"/>
              </a:rPr>
              <a:t> </a:t>
            </a:r>
            <a:r>
              <a:rPr lang="en-US" dirty="0">
                <a:solidFill>
                  <a:srgbClr val="FFFFFF"/>
                </a:solidFill>
                <a:latin typeface="+mj-lt"/>
                <a:cs typeface="Times New Roman"/>
              </a:rPr>
              <a:t>of  picture elements called</a:t>
            </a:r>
            <a:r>
              <a:rPr lang="en-US" spc="-65" dirty="0">
                <a:solidFill>
                  <a:srgbClr val="FFFFFF"/>
                </a:solidFill>
                <a:latin typeface="+mj-lt"/>
                <a:cs typeface="Times New Roman"/>
              </a:rPr>
              <a:t> </a:t>
            </a:r>
            <a:r>
              <a:rPr lang="en-US" dirty="0">
                <a:solidFill>
                  <a:srgbClr val="FFFFFF"/>
                </a:solidFill>
                <a:latin typeface="+mj-lt"/>
                <a:cs typeface="Times New Roman"/>
              </a:rPr>
              <a:t>pixels.</a:t>
            </a:r>
            <a:endParaRPr lang="en-US" dirty="0">
              <a:latin typeface="+mj-lt"/>
              <a:cs typeface="Times New Roman"/>
            </a:endParaRPr>
          </a:p>
          <a:p>
            <a:pPr algn="just"/>
            <a:endParaRPr lang="en-US" dirty="0" smtClean="0">
              <a:latin typeface="+mj-lt"/>
            </a:endParaRPr>
          </a:p>
          <a:p>
            <a:pPr algn="just"/>
            <a:r>
              <a:rPr lang="en-US" dirty="0" smtClean="0">
                <a:latin typeface="+mj-lt"/>
              </a:rPr>
              <a:t>Number of pixels per unit length is referred to as the resolution of the image.</a:t>
            </a:r>
          </a:p>
          <a:p>
            <a:pPr>
              <a:buNone/>
            </a:pPr>
            <a:endParaRPr lang="en-US" dirty="0"/>
          </a:p>
        </p:txBody>
      </p:sp>
    </p:spTree>
    <p:extLst>
      <p:ext uri="{BB962C8B-B14F-4D97-AF65-F5344CB8AC3E}">
        <p14:creationId xmlns:p14="http://schemas.microsoft.com/office/powerpoint/2010/main" xmlns="" val="330341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457200"/>
            <a:ext cx="8091055" cy="914400"/>
          </a:xfrm>
        </p:spPr>
        <p:txBody>
          <a:bodyPr/>
          <a:lstStyle/>
          <a:p>
            <a:r>
              <a:rPr lang="en-US" dirty="0" smtClean="0">
                <a:solidFill>
                  <a:srgbClr val="FFFF00"/>
                </a:solidFill>
              </a:rPr>
              <a:t>Color model</a:t>
            </a:r>
            <a:endParaRPr lang="en-US" dirty="0"/>
          </a:p>
        </p:txBody>
      </p:sp>
      <p:sp>
        <p:nvSpPr>
          <p:cNvPr id="3" name="Content Placeholder 2"/>
          <p:cNvSpPr>
            <a:spLocks noGrp="1"/>
          </p:cNvSpPr>
          <p:nvPr>
            <p:ph idx="1"/>
          </p:nvPr>
        </p:nvSpPr>
        <p:spPr>
          <a:xfrm>
            <a:off x="408710" y="1600200"/>
            <a:ext cx="8354290" cy="4114800"/>
          </a:xfrm>
        </p:spPr>
        <p:txBody>
          <a:bodyPr/>
          <a:lstStyle/>
          <a:p>
            <a:pPr marL="0" indent="0">
              <a:buNone/>
            </a:pPr>
            <a:r>
              <a:rPr lang="en-US" dirty="0"/>
              <a:t>Several </a:t>
            </a:r>
            <a:r>
              <a:rPr lang="en-US" dirty="0" smtClean="0"/>
              <a:t>color </a:t>
            </a:r>
            <a:r>
              <a:rPr lang="en-US" dirty="0"/>
              <a:t>schemes (also called </a:t>
            </a:r>
            <a:r>
              <a:rPr lang="en-US" dirty="0" smtClean="0"/>
              <a:t>color </a:t>
            </a:r>
            <a:r>
              <a:rPr lang="en-US" dirty="0"/>
              <a:t>space, models or formats) have been developed to represent </a:t>
            </a:r>
            <a:r>
              <a:rPr lang="en-US" dirty="0" smtClean="0"/>
              <a:t>color </a:t>
            </a:r>
            <a:r>
              <a:rPr lang="en-US" dirty="0"/>
              <a:t>mathematically.</a:t>
            </a:r>
          </a:p>
          <a:p>
            <a:pPr marL="0" indent="0">
              <a:buNone/>
            </a:pPr>
            <a:r>
              <a:rPr lang="en-US" dirty="0"/>
              <a:t>There are </a:t>
            </a:r>
            <a:r>
              <a:rPr lang="en-US" dirty="0" smtClean="0"/>
              <a:t>2 </a:t>
            </a:r>
            <a:r>
              <a:rPr lang="en-US" dirty="0"/>
              <a:t>commonly used </a:t>
            </a:r>
            <a:r>
              <a:rPr lang="en-US" dirty="0" smtClean="0"/>
              <a:t>color </a:t>
            </a:r>
            <a:r>
              <a:rPr lang="en-US" dirty="0"/>
              <a:t>schemes :</a:t>
            </a:r>
          </a:p>
          <a:p>
            <a:pPr marL="514350" indent="-514350">
              <a:buFont typeface="+mj-lt"/>
              <a:buAutoNum type="arabicPeriod"/>
            </a:pPr>
            <a:r>
              <a:rPr lang="en-US" dirty="0" smtClean="0"/>
              <a:t>RGB Color </a:t>
            </a:r>
            <a:r>
              <a:rPr lang="en-US" dirty="0"/>
              <a:t>Scheme</a:t>
            </a:r>
          </a:p>
          <a:p>
            <a:pPr marL="514350" indent="-514350">
              <a:buFont typeface="+mj-lt"/>
              <a:buAutoNum type="arabicPeriod"/>
            </a:pPr>
            <a:r>
              <a:rPr lang="en-US" dirty="0"/>
              <a:t>CMY </a:t>
            </a:r>
            <a:r>
              <a:rPr lang="en-US" dirty="0" smtClean="0"/>
              <a:t>Color </a:t>
            </a:r>
            <a:r>
              <a:rPr lang="en-US" dirty="0"/>
              <a:t>Scheme</a:t>
            </a:r>
          </a:p>
          <a:p>
            <a:pPr marL="0" indent="0">
              <a:buNone/>
            </a:pPr>
            <a:endParaRPr lang="en-US" dirty="0"/>
          </a:p>
        </p:txBody>
      </p:sp>
    </p:spTree>
    <p:extLst>
      <p:ext uri="{BB962C8B-B14F-4D97-AF65-F5344CB8AC3E}">
        <p14:creationId xmlns:p14="http://schemas.microsoft.com/office/powerpoint/2010/main" xmlns="" val="3903382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55"/>
            <a:ext cx="7543800" cy="1143000"/>
          </a:xfrm>
        </p:spPr>
        <p:txBody>
          <a:bodyPr/>
          <a:lstStyle/>
          <a:p>
            <a:r>
              <a:rPr lang="en-US" dirty="0" smtClean="0">
                <a:solidFill>
                  <a:srgbClr val="FFFF00"/>
                </a:solidFill>
              </a:rPr>
              <a:t>RGB color </a:t>
            </a:r>
            <a:r>
              <a:rPr lang="en-US" dirty="0">
                <a:solidFill>
                  <a:srgbClr val="FFFF00"/>
                </a:solidFill>
              </a:rPr>
              <a:t>model</a:t>
            </a:r>
            <a:endParaRPr lang="en-US" dirty="0"/>
          </a:p>
        </p:txBody>
      </p:sp>
      <p:sp>
        <p:nvSpPr>
          <p:cNvPr id="3" name="Content Placeholder 2"/>
          <p:cNvSpPr>
            <a:spLocks noGrp="1"/>
          </p:cNvSpPr>
          <p:nvPr>
            <p:ph idx="1"/>
          </p:nvPr>
        </p:nvSpPr>
        <p:spPr>
          <a:xfrm>
            <a:off x="38100" y="886690"/>
            <a:ext cx="4648200" cy="4904509"/>
          </a:xfrm>
        </p:spPr>
        <p:txBody>
          <a:bodyPr/>
          <a:lstStyle/>
          <a:p>
            <a:pPr eaLnBrk="1" hangingPunct="1"/>
            <a:r>
              <a:rPr lang="en-US" altLang="en-US" sz="2400" dirty="0" smtClean="0"/>
              <a:t>Colors </a:t>
            </a:r>
            <a:r>
              <a:rPr lang="en-US" altLang="en-US" sz="2400" dirty="0"/>
              <a:t>are represented by a numeric triplet specifying R, G and B </a:t>
            </a:r>
            <a:r>
              <a:rPr lang="en-US" altLang="en-US" sz="2400" dirty="0" smtClean="0"/>
              <a:t>intensities.</a:t>
            </a:r>
          </a:p>
          <a:p>
            <a:pPr marL="0" indent="0" eaLnBrk="1" hangingPunct="1">
              <a:buNone/>
            </a:pPr>
            <a:endParaRPr lang="en-US" altLang="en-US" sz="2000" dirty="0"/>
          </a:p>
          <a:p>
            <a:pPr eaLnBrk="1" hangingPunct="1"/>
            <a:r>
              <a:rPr lang="en-US" altLang="en-US" sz="2400" dirty="0"/>
              <a:t>Any </a:t>
            </a:r>
            <a:r>
              <a:rPr lang="en-US" altLang="en-US" sz="2400" dirty="0" smtClean="0"/>
              <a:t>color </a:t>
            </a:r>
            <a:r>
              <a:rPr lang="en-US" altLang="en-US" sz="2400" dirty="0"/>
              <a:t>can be defined by giving its R, G and B values, or </a:t>
            </a:r>
            <a:r>
              <a:rPr lang="en-US" altLang="en-US" sz="2400" i="1" dirty="0"/>
              <a:t>coordinates, (red</a:t>
            </a:r>
            <a:r>
              <a:rPr lang="en-US" altLang="en-US" sz="2400" i="1" dirty="0" smtClean="0"/>
              <a:t>, green, blue</a:t>
            </a:r>
            <a:r>
              <a:rPr lang="en-US" altLang="en-US" sz="2400" i="1" dirty="0"/>
              <a:t>). </a:t>
            </a:r>
            <a:r>
              <a:rPr lang="en-US" altLang="en-US" sz="2400" dirty="0"/>
              <a:t>This is referred to as an ordered triplet.</a:t>
            </a:r>
            <a:r>
              <a:rPr lang="en-US" altLang="en-US" sz="1800" dirty="0"/>
              <a:t> </a:t>
            </a:r>
          </a:p>
          <a:p>
            <a:endParaRPr lang="en-US" dirty="0"/>
          </a:p>
        </p:txBody>
      </p:sp>
      <p:pic>
        <p:nvPicPr>
          <p:cNvPr id="5" name="Picture 4"/>
          <p:cNvPicPr>
            <a:picLocks noChangeAspect="1"/>
          </p:cNvPicPr>
          <p:nvPr/>
        </p:nvPicPr>
        <p:blipFill>
          <a:blip r:embed="rId2"/>
          <a:stretch>
            <a:fillRect/>
          </a:stretch>
        </p:blipFill>
        <p:spPr>
          <a:xfrm>
            <a:off x="4686300" y="5063836"/>
            <a:ext cx="1591194" cy="1505843"/>
          </a:xfrm>
          <a:prstGeom prst="rect">
            <a:avLst/>
          </a:prstGeom>
        </p:spPr>
      </p:pic>
      <p:pic>
        <p:nvPicPr>
          <p:cNvPr id="6" name="Picture 5"/>
          <p:cNvPicPr>
            <a:picLocks noChangeAspect="1"/>
          </p:cNvPicPr>
          <p:nvPr/>
        </p:nvPicPr>
        <p:blipFill>
          <a:blip r:embed="rId3"/>
          <a:stretch>
            <a:fillRect/>
          </a:stretch>
        </p:blipFill>
        <p:spPr>
          <a:xfrm>
            <a:off x="6477000" y="4114800"/>
            <a:ext cx="2505673" cy="2523963"/>
          </a:xfrm>
          <a:prstGeom prst="rect">
            <a:avLst/>
          </a:prstGeom>
        </p:spPr>
      </p:pic>
      <p:pic>
        <p:nvPicPr>
          <p:cNvPr id="8" name="Content Placeholder 3" descr="screenshot_352.png"/>
          <p:cNvPicPr>
            <a:picLocks noChangeAspect="1"/>
          </p:cNvPicPr>
          <p:nvPr/>
        </p:nvPicPr>
        <p:blipFill>
          <a:blip r:embed="rId4"/>
          <a:stretch>
            <a:fillRect/>
          </a:stretch>
        </p:blipFill>
        <p:spPr bwMode="auto">
          <a:xfrm>
            <a:off x="5105400" y="914400"/>
            <a:ext cx="3561734" cy="2933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0098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eco">
  <a:themeElements>
    <a:clrScheme name="eco 7">
      <a:dk1>
        <a:srgbClr val="786950"/>
      </a:dk1>
      <a:lt1>
        <a:srgbClr val="FFFFFF"/>
      </a:lt1>
      <a:dk2>
        <a:srgbClr val="E9E2B6"/>
      </a:dk2>
      <a:lt2>
        <a:srgbClr val="996600"/>
      </a:lt2>
      <a:accent1>
        <a:srgbClr val="727DE0"/>
      </a:accent1>
      <a:accent2>
        <a:srgbClr val="D54F41"/>
      </a:accent2>
      <a:accent3>
        <a:srgbClr val="F2EED7"/>
      </a:accent3>
      <a:accent4>
        <a:srgbClr val="DADADA"/>
      </a:accent4>
      <a:accent5>
        <a:srgbClr val="BCBFED"/>
      </a:accent5>
      <a:accent6>
        <a:srgbClr val="C1473A"/>
      </a:accent6>
      <a:hlink>
        <a:srgbClr val="003300"/>
      </a:hlink>
      <a:folHlink>
        <a:srgbClr val="339933"/>
      </a:folHlink>
    </a:clrScheme>
    <a:fontScheme name="ec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eco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eco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eco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eco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eco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co 7">
        <a:dk1>
          <a:srgbClr val="786950"/>
        </a:dk1>
        <a:lt1>
          <a:srgbClr val="FFFFFF"/>
        </a:lt1>
        <a:dk2>
          <a:srgbClr val="E9E2B6"/>
        </a:dk2>
        <a:lt2>
          <a:srgbClr val="996600"/>
        </a:lt2>
        <a:accent1>
          <a:srgbClr val="727DE0"/>
        </a:accent1>
        <a:accent2>
          <a:srgbClr val="D54F41"/>
        </a:accent2>
        <a:accent3>
          <a:srgbClr val="F2EED7"/>
        </a:accent3>
        <a:accent4>
          <a:srgbClr val="DADADA"/>
        </a:accent4>
        <a:accent5>
          <a:srgbClr val="BCBFED"/>
        </a:accent5>
        <a:accent6>
          <a:srgbClr val="C1473A"/>
        </a:accent6>
        <a:hlink>
          <a:srgbClr val="003300"/>
        </a:hlink>
        <a:folHlink>
          <a:srgbClr val="33993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Data\Microsoft\Templates\eco.pot</Template>
  <TotalTime>2709</TotalTime>
  <Words>652</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eco</vt:lpstr>
      <vt:lpstr>Slide 1</vt:lpstr>
      <vt:lpstr>Visualization</vt:lpstr>
      <vt:lpstr>Visualization</vt:lpstr>
      <vt:lpstr>Visualization</vt:lpstr>
      <vt:lpstr>Image Processing</vt:lpstr>
      <vt:lpstr>Image Representation</vt:lpstr>
      <vt:lpstr>Pixel &amp; Resolution</vt:lpstr>
      <vt:lpstr>Color model</vt:lpstr>
      <vt:lpstr>RGB color model</vt:lpstr>
      <vt:lpstr>CMY color model</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dc:title>
  <dc:subject>Chapter 1</dc:subject>
  <dc:creator>Hammad Khalid Khan</dc:creator>
  <cp:lastModifiedBy>pori</cp:lastModifiedBy>
  <cp:revision>299</cp:revision>
  <dcterms:created xsi:type="dcterms:W3CDTF">2003-07-02T09:49:30Z</dcterms:created>
  <dcterms:modified xsi:type="dcterms:W3CDTF">2020-09-28T03:52:07Z</dcterms:modified>
</cp:coreProperties>
</file>