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640" y="258521"/>
            <a:ext cx="542163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78200" y="2963798"/>
            <a:ext cx="4743450" cy="2608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3920" y="1784745"/>
            <a:ext cx="5836285" cy="2746265"/>
          </a:xfrm>
          <a:prstGeom prst="rect">
            <a:avLst/>
          </a:prstGeom>
        </p:spPr>
        <p:txBody>
          <a:bodyPr vert="horz" wrap="square" lIns="0" tIns="525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5"/>
              </a:spcBef>
            </a:pPr>
            <a:r>
              <a:rPr sz="7200" b="1" spc="-25" smtClean="0">
                <a:latin typeface="Carlito"/>
                <a:cs typeface="Carlito"/>
              </a:rPr>
              <a:t>Circle</a:t>
            </a:r>
            <a:r>
              <a:rPr sz="7200" b="1" spc="-75" smtClean="0">
                <a:latin typeface="Carlito"/>
                <a:cs typeface="Carlito"/>
              </a:rPr>
              <a:t> </a:t>
            </a:r>
            <a:r>
              <a:rPr sz="7200" b="1" spc="-35" dirty="0">
                <a:latin typeface="Carlito"/>
                <a:cs typeface="Carlito"/>
              </a:rPr>
              <a:t>Drawings</a:t>
            </a:r>
            <a:endParaRPr sz="7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60257" y="628142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258521"/>
            <a:ext cx="3020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Circle</a:t>
            </a:r>
            <a:r>
              <a:rPr spc="-80" dirty="0"/>
              <a:t> </a:t>
            </a:r>
            <a:r>
              <a:rPr spc="-5" dirty="0"/>
              <a:t>Drawing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940" y="961390"/>
            <a:ext cx="8325484" cy="501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Since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circle </a:t>
            </a:r>
            <a:r>
              <a:rPr sz="2800" spc="-5" dirty="0">
                <a:latin typeface="Tahoma"/>
                <a:cs typeface="Tahoma"/>
              </a:rPr>
              <a:t>is a frequently used component </a:t>
            </a:r>
            <a:r>
              <a:rPr sz="2800" spc="-10" dirty="0">
                <a:latin typeface="Tahoma"/>
                <a:cs typeface="Tahoma"/>
              </a:rPr>
              <a:t>in  </a:t>
            </a:r>
            <a:r>
              <a:rPr sz="2800" spc="-5" dirty="0">
                <a:latin typeface="Tahoma"/>
                <a:cs typeface="Tahoma"/>
              </a:rPr>
              <a:t>pictures and </a:t>
            </a:r>
            <a:r>
              <a:rPr sz="2800" spc="-10" dirty="0">
                <a:latin typeface="Tahoma"/>
                <a:cs typeface="Tahoma"/>
              </a:rPr>
              <a:t>graphs, </a:t>
            </a:r>
            <a:r>
              <a:rPr sz="2800" spc="-5" dirty="0">
                <a:latin typeface="Tahoma"/>
                <a:cs typeface="Tahoma"/>
              </a:rPr>
              <a:t>a procedure </a:t>
            </a:r>
            <a:r>
              <a:rPr sz="2800" spc="-15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generating  </a:t>
            </a:r>
            <a:r>
              <a:rPr sz="2800" spc="-10" dirty="0">
                <a:latin typeface="Tahoma"/>
                <a:cs typeface="Tahoma"/>
              </a:rPr>
              <a:t>either full circles </a:t>
            </a:r>
            <a:r>
              <a:rPr sz="2800" dirty="0">
                <a:latin typeface="Tahoma"/>
                <a:cs typeface="Tahoma"/>
              </a:rPr>
              <a:t>or </a:t>
            </a:r>
            <a:r>
              <a:rPr sz="2800" spc="-10" dirty="0">
                <a:latin typeface="Tahoma"/>
                <a:cs typeface="Tahoma"/>
              </a:rPr>
              <a:t>circular arc </a:t>
            </a:r>
            <a:r>
              <a:rPr sz="2800" spc="-5" dirty="0">
                <a:latin typeface="Tahoma"/>
                <a:cs typeface="Tahoma"/>
              </a:rPr>
              <a:t>is included </a:t>
            </a:r>
            <a:r>
              <a:rPr sz="2800" spc="-1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most  </a:t>
            </a:r>
            <a:r>
              <a:rPr sz="2800" spc="-10" dirty="0">
                <a:latin typeface="Tahoma"/>
                <a:cs typeface="Tahoma"/>
              </a:rPr>
              <a:t>graphics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packages.</a:t>
            </a:r>
            <a:endParaRPr sz="2800">
              <a:latin typeface="Tahoma"/>
              <a:cs typeface="Tahoma"/>
            </a:endParaRPr>
          </a:p>
          <a:p>
            <a:pPr marL="25400" algn="just">
              <a:lnSpc>
                <a:spcPct val="100000"/>
              </a:lnSpc>
              <a:spcBef>
                <a:spcPts val="1685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Direct</a:t>
            </a:r>
            <a:r>
              <a:rPr sz="28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Algorithm</a:t>
            </a:r>
            <a:endParaRPr sz="2800">
              <a:latin typeface="Tahoma"/>
              <a:cs typeface="Tahoma"/>
            </a:endParaRPr>
          </a:p>
          <a:p>
            <a:pPr marL="25400" algn="just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Tahoma"/>
                <a:cs typeface="Tahoma"/>
              </a:rPr>
              <a:t>The equation </a:t>
            </a:r>
            <a:r>
              <a:rPr sz="2800" spc="-15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latin typeface="Tahoma"/>
                <a:cs typeface="Tahoma"/>
              </a:rPr>
              <a:t>circle</a:t>
            </a:r>
            <a:r>
              <a:rPr sz="2800" spc="9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  <a:p>
            <a:pPr marL="1270" algn="ctr">
              <a:lnSpc>
                <a:spcPct val="100000"/>
              </a:lnSpc>
              <a:spcBef>
                <a:spcPts val="675"/>
              </a:spcBef>
            </a:pPr>
            <a:r>
              <a:rPr sz="2800" b="1" spc="5" dirty="0">
                <a:latin typeface="Tahoma"/>
                <a:cs typeface="Tahoma"/>
              </a:rPr>
              <a:t>x</a:t>
            </a:r>
            <a:r>
              <a:rPr sz="2775" b="1" spc="7" baseline="25525" dirty="0">
                <a:latin typeface="Tahoma"/>
                <a:cs typeface="Tahoma"/>
              </a:rPr>
              <a:t>2  </a:t>
            </a:r>
            <a:r>
              <a:rPr sz="2800" b="1" spc="-5" dirty="0">
                <a:latin typeface="Tahoma"/>
                <a:cs typeface="Tahoma"/>
              </a:rPr>
              <a:t>+ </a:t>
            </a:r>
            <a:r>
              <a:rPr sz="2800" b="1" spc="5" dirty="0">
                <a:latin typeface="Tahoma"/>
                <a:cs typeface="Tahoma"/>
              </a:rPr>
              <a:t>y</a:t>
            </a:r>
            <a:r>
              <a:rPr sz="2775" b="1" spc="7" baseline="25525" dirty="0">
                <a:latin typeface="Tahoma"/>
                <a:cs typeface="Tahoma"/>
              </a:rPr>
              <a:t>2  </a:t>
            </a:r>
            <a:r>
              <a:rPr sz="2800" b="1" spc="-5" dirty="0">
                <a:latin typeface="Tahoma"/>
                <a:cs typeface="Tahoma"/>
              </a:rPr>
              <a:t>=</a:t>
            </a:r>
            <a:r>
              <a:rPr sz="2800" b="1" spc="-560" dirty="0">
                <a:latin typeface="Tahoma"/>
                <a:cs typeface="Tahoma"/>
              </a:rPr>
              <a:t> </a:t>
            </a:r>
            <a:r>
              <a:rPr sz="2800" b="1" spc="5" dirty="0">
                <a:latin typeface="Tahoma"/>
                <a:cs typeface="Tahoma"/>
              </a:rPr>
              <a:t>r</a:t>
            </a:r>
            <a:r>
              <a:rPr sz="2775" b="1" spc="7" baseline="25525" dirty="0"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  <a:p>
            <a:pPr marL="25400" marR="17780" algn="just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Tahoma"/>
                <a:cs typeface="Tahoma"/>
              </a:rPr>
              <a:t>Where </a:t>
            </a:r>
            <a:r>
              <a:rPr sz="2800" b="1" spc="-5" dirty="0">
                <a:latin typeface="Tahoma"/>
                <a:cs typeface="Tahoma"/>
              </a:rPr>
              <a:t>r </a:t>
            </a:r>
            <a:r>
              <a:rPr sz="2800" spc="-5" dirty="0">
                <a:latin typeface="Tahoma"/>
                <a:cs typeface="Tahoma"/>
              </a:rPr>
              <a:t>is the </a:t>
            </a:r>
            <a:r>
              <a:rPr sz="2800" b="1" spc="-5" dirty="0">
                <a:latin typeface="Tahoma"/>
                <a:cs typeface="Tahoma"/>
              </a:rPr>
              <a:t>radius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circle. </a:t>
            </a:r>
            <a:r>
              <a:rPr sz="2800" spc="-20" dirty="0">
                <a:latin typeface="Tahoma"/>
                <a:cs typeface="Tahoma"/>
              </a:rPr>
              <a:t>So, </a:t>
            </a:r>
            <a:r>
              <a:rPr sz="2800" spc="-5" dirty="0">
                <a:latin typeface="Tahoma"/>
                <a:cs typeface="Tahoma"/>
              </a:rPr>
              <a:t>we </a:t>
            </a:r>
            <a:r>
              <a:rPr sz="2800" spc="-10" dirty="0">
                <a:latin typeface="Tahoma"/>
                <a:cs typeface="Tahoma"/>
              </a:rPr>
              <a:t>can write  </a:t>
            </a:r>
            <a:r>
              <a:rPr sz="2800" spc="-5" dirty="0">
                <a:latin typeface="Tahoma"/>
                <a:cs typeface="Tahoma"/>
              </a:rPr>
              <a:t>a direct </a:t>
            </a:r>
            <a:r>
              <a:rPr sz="2800" spc="-10" dirty="0">
                <a:latin typeface="Tahoma"/>
                <a:cs typeface="Tahoma"/>
              </a:rPr>
              <a:t>circle </a:t>
            </a:r>
            <a:r>
              <a:rPr sz="2800" spc="-15" dirty="0">
                <a:latin typeface="Tahoma"/>
                <a:cs typeface="Tahoma"/>
              </a:rPr>
              <a:t>drawing </a:t>
            </a:r>
            <a:r>
              <a:rPr sz="2800" spc="-5" dirty="0">
                <a:latin typeface="Tahoma"/>
                <a:cs typeface="Tahoma"/>
              </a:rPr>
              <a:t>algorithm by </a:t>
            </a:r>
            <a:r>
              <a:rPr sz="2800" spc="-10" dirty="0">
                <a:latin typeface="Tahoma"/>
                <a:cs typeface="Tahoma"/>
              </a:rPr>
              <a:t>solving the  equation </a:t>
            </a:r>
            <a:r>
              <a:rPr sz="2800" spc="-15" dirty="0">
                <a:latin typeface="Tahoma"/>
                <a:cs typeface="Tahoma"/>
              </a:rPr>
              <a:t>for </a:t>
            </a:r>
            <a:r>
              <a:rPr sz="2800" b="1" spc="-5" dirty="0">
                <a:latin typeface="Tahoma"/>
                <a:cs typeface="Tahoma"/>
              </a:rPr>
              <a:t>y </a:t>
            </a:r>
            <a:r>
              <a:rPr sz="2800" spc="-5" dirty="0">
                <a:latin typeface="Tahoma"/>
                <a:cs typeface="Tahoma"/>
              </a:rPr>
              <a:t>at unit </a:t>
            </a:r>
            <a:r>
              <a:rPr sz="2800" b="1" spc="-5" dirty="0">
                <a:latin typeface="Tahoma"/>
                <a:cs typeface="Tahoma"/>
              </a:rPr>
              <a:t>x </a:t>
            </a:r>
            <a:r>
              <a:rPr sz="2800" spc="-10" dirty="0">
                <a:latin typeface="Tahoma"/>
                <a:cs typeface="Tahoma"/>
              </a:rPr>
              <a:t>intervals</a:t>
            </a:r>
            <a:r>
              <a:rPr sz="2800" spc="2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using: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9219" y="6039103"/>
            <a:ext cx="2847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ahoma"/>
                <a:cs typeface="Tahoma"/>
              </a:rPr>
              <a:t>y = </a:t>
            </a:r>
            <a:r>
              <a:rPr sz="2800" b="1" dirty="0">
                <a:latin typeface="Symbol"/>
                <a:cs typeface="Symbol"/>
              </a:rPr>
              <a:t></a:t>
            </a:r>
            <a:r>
              <a:rPr sz="2800" b="1" dirty="0">
                <a:latin typeface="Tahoma"/>
                <a:cs typeface="Tahoma"/>
              </a:rPr>
              <a:t>(r</a:t>
            </a:r>
            <a:r>
              <a:rPr sz="2775" b="1" baseline="25525" dirty="0">
                <a:latin typeface="Tahoma"/>
                <a:cs typeface="Tahoma"/>
              </a:rPr>
              <a:t>2 </a:t>
            </a:r>
            <a:r>
              <a:rPr sz="2800" b="1" spc="-5" dirty="0">
                <a:latin typeface="Tahoma"/>
                <a:cs typeface="Tahoma"/>
              </a:rPr>
              <a:t>–</a:t>
            </a:r>
            <a:r>
              <a:rPr sz="2800" b="1" spc="-305" dirty="0">
                <a:latin typeface="Tahoma"/>
                <a:cs typeface="Tahoma"/>
              </a:rPr>
              <a:t> </a:t>
            </a:r>
            <a:r>
              <a:rPr sz="2800" b="1" spc="5" dirty="0">
                <a:latin typeface="Tahoma"/>
                <a:cs typeface="Tahoma"/>
              </a:rPr>
              <a:t>x</a:t>
            </a:r>
            <a:r>
              <a:rPr sz="2775" b="1" spc="7" baseline="25525" dirty="0">
                <a:latin typeface="Tahoma"/>
                <a:cs typeface="Tahoma"/>
              </a:rPr>
              <a:t>2</a:t>
            </a:r>
            <a:r>
              <a:rPr sz="2800" b="1" spc="5" dirty="0">
                <a:latin typeface="Tahoma"/>
                <a:cs typeface="Tahoma"/>
              </a:rPr>
              <a:t>)</a:t>
            </a:r>
            <a:r>
              <a:rPr sz="2775" b="1" spc="7" baseline="25525" dirty="0">
                <a:latin typeface="Tahoma"/>
                <a:cs typeface="Tahoma"/>
              </a:rPr>
              <a:t>1/2</a:t>
            </a:r>
            <a:endParaRPr sz="2775" baseline="25525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60257" y="628142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258521"/>
            <a:ext cx="3401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Direct</a:t>
            </a:r>
            <a:r>
              <a:rPr spc="-80" dirty="0"/>
              <a:t> </a:t>
            </a:r>
            <a:r>
              <a:rPr dirty="0"/>
              <a:t>Algorithm</a:t>
            </a:r>
          </a:p>
        </p:txBody>
      </p:sp>
      <p:sp>
        <p:nvSpPr>
          <p:cNvPr id="5" name="object 5"/>
          <p:cNvSpPr/>
          <p:nvPr/>
        </p:nvSpPr>
        <p:spPr>
          <a:xfrm>
            <a:off x="4343400" y="1460500"/>
            <a:ext cx="4186174" cy="3935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9240" y="961390"/>
            <a:ext cx="5147310" cy="421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algn="just">
              <a:lnSpc>
                <a:spcPct val="100000"/>
              </a:lnSpc>
              <a:spcBef>
                <a:spcPts val="95"/>
              </a:spcBef>
            </a:pPr>
            <a:r>
              <a:rPr sz="2800" spc="-150" dirty="0">
                <a:latin typeface="Tahoma"/>
                <a:cs typeface="Tahoma"/>
              </a:rPr>
              <a:t>To </a:t>
            </a:r>
            <a:r>
              <a:rPr sz="2800" spc="-20" dirty="0">
                <a:latin typeface="Tahoma"/>
                <a:cs typeface="Tahoma"/>
              </a:rPr>
              <a:t>draw </a:t>
            </a: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latin typeface="Tahoma"/>
                <a:cs typeface="Tahoma"/>
              </a:rPr>
              <a:t>circle with</a:t>
            </a:r>
            <a:r>
              <a:rPr sz="2800" spc="19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radius=20</a:t>
            </a:r>
            <a:endParaRPr sz="2800">
              <a:latin typeface="Tahoma"/>
              <a:cs typeface="Tahoma"/>
            </a:endParaRPr>
          </a:p>
          <a:p>
            <a:pPr marL="165100" marR="1567180" algn="just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Tahoma"/>
                <a:cs typeface="Tahoma"/>
              </a:rPr>
              <a:t>y(0) </a:t>
            </a:r>
            <a:r>
              <a:rPr sz="2400" spc="-5" dirty="0">
                <a:latin typeface="Tahoma"/>
                <a:cs typeface="Tahoma"/>
              </a:rPr>
              <a:t>= </a:t>
            </a:r>
            <a:r>
              <a:rPr sz="2400" spc="-5" dirty="0">
                <a:latin typeface="Symbol"/>
                <a:cs typeface="Symbol"/>
              </a:rPr>
              <a:t></a:t>
            </a:r>
            <a:r>
              <a:rPr sz="2400" spc="-5" dirty="0">
                <a:latin typeface="Tahoma"/>
                <a:cs typeface="Tahoma"/>
              </a:rPr>
              <a:t>(20</a:t>
            </a:r>
            <a:r>
              <a:rPr sz="2400" spc="-7" baseline="24305" dirty="0"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0</a:t>
            </a:r>
            <a:r>
              <a:rPr sz="2400" spc="-7" baseline="24305" dirty="0">
                <a:latin typeface="Tahoma"/>
                <a:cs typeface="Tahoma"/>
              </a:rPr>
              <a:t>2</a:t>
            </a:r>
            <a:r>
              <a:rPr sz="2400" spc="-5" dirty="0">
                <a:latin typeface="Tahoma"/>
                <a:cs typeface="Tahoma"/>
              </a:rPr>
              <a:t>)</a:t>
            </a:r>
            <a:r>
              <a:rPr sz="2400" spc="-7" baseline="24305" dirty="0">
                <a:latin typeface="Tahoma"/>
                <a:cs typeface="Tahoma"/>
              </a:rPr>
              <a:t>1/2 </a:t>
            </a:r>
            <a:r>
              <a:rPr sz="2400" dirty="0">
                <a:latin typeface="Symbol"/>
                <a:cs typeface="Symbol"/>
              </a:rPr>
              <a:t>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20  y(1)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5" dirty="0">
                <a:latin typeface="Symbol"/>
                <a:cs typeface="Symbol"/>
              </a:rPr>
              <a:t></a:t>
            </a:r>
            <a:r>
              <a:rPr sz="2400" spc="-5" dirty="0">
                <a:latin typeface="Tahoma"/>
                <a:cs typeface="Tahoma"/>
              </a:rPr>
              <a:t>(20</a:t>
            </a:r>
            <a:r>
              <a:rPr sz="2400" spc="-7" baseline="24305" dirty="0"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– 1</a:t>
            </a:r>
            <a:r>
              <a:rPr sz="2400" baseline="24305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baseline="24305" dirty="0">
                <a:latin typeface="Tahoma"/>
                <a:cs typeface="Tahoma"/>
              </a:rPr>
              <a:t>1/2 </a:t>
            </a:r>
            <a:r>
              <a:rPr sz="2400" dirty="0">
                <a:latin typeface="Symbol"/>
                <a:cs typeface="Symbol"/>
              </a:rPr>
              <a:t>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20  </a:t>
            </a:r>
            <a:r>
              <a:rPr sz="2400" dirty="0">
                <a:latin typeface="Tahoma"/>
                <a:cs typeface="Tahoma"/>
              </a:rPr>
              <a:t>y(2) </a:t>
            </a:r>
            <a:r>
              <a:rPr sz="2400" spc="-5" dirty="0">
                <a:latin typeface="Tahoma"/>
                <a:cs typeface="Tahoma"/>
              </a:rPr>
              <a:t>= </a:t>
            </a:r>
            <a:r>
              <a:rPr sz="2400" spc="-5" dirty="0">
                <a:latin typeface="Symbol"/>
                <a:cs typeface="Symbol"/>
              </a:rPr>
              <a:t></a:t>
            </a:r>
            <a:r>
              <a:rPr sz="2400" spc="-5" dirty="0">
                <a:latin typeface="Tahoma"/>
                <a:cs typeface="Tahoma"/>
              </a:rPr>
              <a:t>(20</a:t>
            </a:r>
            <a:r>
              <a:rPr sz="2400" spc="-7" baseline="24305" dirty="0"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2</a:t>
            </a:r>
            <a:r>
              <a:rPr sz="2400" spc="-7" baseline="24305" dirty="0">
                <a:latin typeface="Tahoma"/>
                <a:cs typeface="Tahoma"/>
              </a:rPr>
              <a:t>2</a:t>
            </a:r>
            <a:r>
              <a:rPr sz="2400" spc="-5" dirty="0">
                <a:latin typeface="Tahoma"/>
                <a:cs typeface="Tahoma"/>
              </a:rPr>
              <a:t>)</a:t>
            </a:r>
            <a:r>
              <a:rPr sz="2400" spc="-7" baseline="24305" dirty="0">
                <a:latin typeface="Tahoma"/>
                <a:cs typeface="Tahoma"/>
              </a:rPr>
              <a:t>1/2 </a:t>
            </a:r>
            <a:r>
              <a:rPr sz="2400" dirty="0">
                <a:latin typeface="Symbol"/>
                <a:cs typeface="Symbol"/>
              </a:rPr>
              <a:t>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20</a:t>
            </a:r>
            <a:endParaRPr sz="2400">
              <a:latin typeface="Tahoma"/>
              <a:cs typeface="Tahoma"/>
            </a:endParaRPr>
          </a:p>
          <a:p>
            <a:pPr marL="259079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…..</a:t>
            </a:r>
            <a:endParaRPr sz="240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y(19)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5" dirty="0">
                <a:latin typeface="Symbol"/>
                <a:cs typeface="Symbol"/>
              </a:rPr>
              <a:t></a:t>
            </a:r>
            <a:r>
              <a:rPr sz="2400" spc="-5" dirty="0">
                <a:latin typeface="Tahoma"/>
                <a:cs typeface="Tahoma"/>
              </a:rPr>
              <a:t>(20</a:t>
            </a:r>
            <a:r>
              <a:rPr sz="2400" spc="-7" baseline="24305" dirty="0"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19</a:t>
            </a:r>
            <a:r>
              <a:rPr sz="2400" spc="-7" baseline="24305" dirty="0">
                <a:latin typeface="Tahoma"/>
                <a:cs typeface="Tahoma"/>
              </a:rPr>
              <a:t>2</a:t>
            </a:r>
            <a:r>
              <a:rPr sz="2400" spc="-5" dirty="0">
                <a:latin typeface="Tahoma"/>
                <a:cs typeface="Tahoma"/>
              </a:rPr>
              <a:t>)</a:t>
            </a:r>
            <a:r>
              <a:rPr sz="2400" spc="-7" baseline="24305" dirty="0">
                <a:latin typeface="Tahoma"/>
                <a:cs typeface="Tahoma"/>
              </a:rPr>
              <a:t>1/2 </a:t>
            </a:r>
            <a:r>
              <a:rPr sz="2400" dirty="0">
                <a:latin typeface="Symbol"/>
                <a:cs typeface="Symbol"/>
              </a:rPr>
              <a:t>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y(20) </a:t>
            </a:r>
            <a:r>
              <a:rPr sz="2400" spc="-5" dirty="0">
                <a:latin typeface="Tahoma"/>
                <a:cs typeface="Tahoma"/>
              </a:rPr>
              <a:t>= </a:t>
            </a:r>
            <a:r>
              <a:rPr sz="2400" spc="-5" dirty="0">
                <a:latin typeface="Symbol"/>
                <a:cs typeface="Symbol"/>
              </a:rPr>
              <a:t></a:t>
            </a:r>
            <a:r>
              <a:rPr sz="2400" spc="-5" dirty="0">
                <a:latin typeface="Tahoma"/>
                <a:cs typeface="Tahoma"/>
              </a:rPr>
              <a:t>(20</a:t>
            </a:r>
            <a:r>
              <a:rPr sz="2400" spc="-7" baseline="24305" dirty="0"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20</a:t>
            </a:r>
            <a:r>
              <a:rPr sz="2400" spc="-7" baseline="24305" dirty="0">
                <a:latin typeface="Tahoma"/>
                <a:cs typeface="Tahoma"/>
              </a:rPr>
              <a:t>2</a:t>
            </a:r>
            <a:r>
              <a:rPr sz="2400" spc="-5" dirty="0">
                <a:latin typeface="Tahoma"/>
                <a:cs typeface="Tahoma"/>
              </a:rPr>
              <a:t>)</a:t>
            </a:r>
            <a:r>
              <a:rPr sz="2400" spc="-7" baseline="24305" dirty="0">
                <a:latin typeface="Tahoma"/>
                <a:cs typeface="Tahoma"/>
              </a:rPr>
              <a:t>1/2 </a:t>
            </a:r>
            <a:r>
              <a:rPr sz="2400" spc="-5" dirty="0">
                <a:latin typeface="Tahoma"/>
                <a:cs typeface="Tahoma"/>
              </a:rPr>
              <a:t>=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50800" marR="1233170" algn="just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resulting circle </a:t>
            </a:r>
            <a:r>
              <a:rPr sz="2400" dirty="0">
                <a:latin typeface="Tahoma"/>
                <a:cs typeface="Tahoma"/>
              </a:rPr>
              <a:t>has </a:t>
            </a:r>
            <a:r>
              <a:rPr sz="2400" spc="-5" dirty="0">
                <a:latin typeface="Tahoma"/>
                <a:cs typeface="Tahoma"/>
              </a:rPr>
              <a:t>large 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gaps </a:t>
            </a:r>
            <a:r>
              <a:rPr sz="2400" spc="-10" dirty="0">
                <a:latin typeface="Tahoma"/>
                <a:cs typeface="Tahoma"/>
              </a:rPr>
              <a:t>where </a:t>
            </a:r>
            <a:r>
              <a:rPr sz="2400" spc="-5" dirty="0">
                <a:latin typeface="Tahoma"/>
                <a:cs typeface="Tahoma"/>
              </a:rPr>
              <a:t>the slope  approaches the vertical. </a:t>
            </a:r>
            <a:r>
              <a:rPr sz="2400" spc="-10" dirty="0">
                <a:latin typeface="Tahoma"/>
                <a:cs typeface="Tahoma"/>
              </a:rPr>
              <a:t>And 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calculations </a:t>
            </a:r>
            <a:r>
              <a:rPr sz="2400" spc="-5" dirty="0">
                <a:latin typeface="Tahoma"/>
                <a:cs typeface="Tahoma"/>
              </a:rPr>
              <a:t>are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2400" spc="3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very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5153405"/>
            <a:ext cx="1200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efficient</a:t>
            </a:r>
            <a:r>
              <a:rPr sz="2400" spc="-5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394" y="5261548"/>
            <a:ext cx="4755515" cy="9010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665"/>
              </a:spcBef>
              <a:buClr>
                <a:srgbClr val="FF0000"/>
              </a:buClr>
              <a:buFont typeface="Wingdings"/>
              <a:buChar char=""/>
              <a:tabLst>
                <a:tab pos="34671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square </a:t>
            </a:r>
            <a:r>
              <a:rPr sz="2400" dirty="0">
                <a:latin typeface="Tahoma"/>
                <a:cs typeface="Tahoma"/>
              </a:rPr>
              <a:t>(multiply)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operations</a:t>
            </a:r>
            <a:endParaRPr sz="2400">
              <a:latin typeface="Tahoma"/>
              <a:cs typeface="Tahoma"/>
            </a:endParaRPr>
          </a:p>
          <a:p>
            <a:pPr marL="346075" indent="-334010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Font typeface="Wingdings"/>
              <a:buChar char=""/>
              <a:tabLst>
                <a:tab pos="34671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square root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operation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258521"/>
            <a:ext cx="5421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961390"/>
            <a:ext cx="8350884" cy="5711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As </a:t>
            </a:r>
            <a:r>
              <a:rPr sz="2800" spc="-1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raster </a:t>
            </a:r>
            <a:r>
              <a:rPr sz="2800" spc="-5" dirty="0">
                <a:latin typeface="Tahoma"/>
                <a:cs typeface="Tahoma"/>
              </a:rPr>
              <a:t>line algorithm, we </a:t>
            </a:r>
            <a:r>
              <a:rPr sz="2800" spc="-10" dirty="0">
                <a:latin typeface="Tahoma"/>
                <a:cs typeface="Tahoma"/>
              </a:rPr>
              <a:t>sample </a:t>
            </a:r>
            <a:r>
              <a:rPr sz="2800" dirty="0">
                <a:latin typeface="Tahoma"/>
                <a:cs typeface="Tahoma"/>
              </a:rPr>
              <a:t>at </a:t>
            </a:r>
            <a:r>
              <a:rPr sz="2800" spc="-5" dirty="0">
                <a:latin typeface="Tahoma"/>
                <a:cs typeface="Tahoma"/>
              </a:rPr>
              <a:t>unit  intervals and </a:t>
            </a:r>
            <a:r>
              <a:rPr sz="2800" dirty="0">
                <a:latin typeface="Tahoma"/>
                <a:cs typeface="Tahoma"/>
              </a:rPr>
              <a:t>determine </a:t>
            </a:r>
            <a:r>
              <a:rPr sz="2800" spc="-5" dirty="0">
                <a:latin typeface="Tahoma"/>
                <a:cs typeface="Tahoma"/>
              </a:rPr>
              <a:t>the closest </a:t>
            </a:r>
            <a:r>
              <a:rPr sz="2800" spc="-15" dirty="0">
                <a:latin typeface="Tahoma"/>
                <a:cs typeface="Tahoma"/>
              </a:rPr>
              <a:t>pixel </a:t>
            </a:r>
            <a:r>
              <a:rPr sz="2800" spc="-5" dirty="0">
                <a:latin typeface="Tahoma"/>
                <a:cs typeface="Tahoma"/>
              </a:rPr>
              <a:t>position </a:t>
            </a:r>
            <a:r>
              <a:rPr sz="2800" spc="5" dirty="0">
                <a:latin typeface="Tahoma"/>
                <a:cs typeface="Tahoma"/>
              </a:rPr>
              <a:t>to  </a:t>
            </a:r>
            <a:r>
              <a:rPr sz="2800" spc="-5" dirty="0">
                <a:latin typeface="Tahoma"/>
                <a:cs typeface="Tahoma"/>
              </a:rPr>
              <a:t>the specified </a:t>
            </a:r>
            <a:r>
              <a:rPr sz="2800" spc="-10" dirty="0">
                <a:latin typeface="Tahoma"/>
                <a:cs typeface="Tahoma"/>
              </a:rPr>
              <a:t>circle </a:t>
            </a:r>
            <a:r>
              <a:rPr sz="2800" spc="-5" dirty="0">
                <a:latin typeface="Tahoma"/>
                <a:cs typeface="Tahoma"/>
              </a:rPr>
              <a:t>path at each</a:t>
            </a:r>
            <a:r>
              <a:rPr sz="2800" spc="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step.</a:t>
            </a:r>
            <a:endParaRPr sz="2800">
              <a:latin typeface="Tahoma"/>
              <a:cs typeface="Tahoma"/>
            </a:endParaRPr>
          </a:p>
          <a:p>
            <a:pPr marL="38100" marR="30480" algn="just">
              <a:lnSpc>
                <a:spcPct val="100000"/>
              </a:lnSpc>
              <a:spcBef>
                <a:spcPts val="1685"/>
              </a:spcBef>
              <a:buClr>
                <a:srgbClr val="FF0000"/>
              </a:buClr>
              <a:buChar char="•"/>
              <a:tabLst>
                <a:tab pos="311150" algn="l"/>
              </a:tabLst>
            </a:pPr>
            <a:r>
              <a:rPr sz="2800" spc="-20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latin typeface="Tahoma"/>
                <a:cs typeface="Tahoma"/>
              </a:rPr>
              <a:t>given radius </a:t>
            </a:r>
            <a:r>
              <a:rPr sz="2800" b="1" spc="-5" dirty="0">
                <a:latin typeface="Tahoma"/>
                <a:cs typeface="Tahoma"/>
              </a:rPr>
              <a:t>r </a:t>
            </a:r>
            <a:r>
              <a:rPr sz="2800" spc="-5" dirty="0">
                <a:latin typeface="Tahoma"/>
                <a:cs typeface="Tahoma"/>
              </a:rPr>
              <a:t>and </a:t>
            </a:r>
            <a:r>
              <a:rPr sz="2800" spc="-10" dirty="0">
                <a:latin typeface="Tahoma"/>
                <a:cs typeface="Tahoma"/>
              </a:rPr>
              <a:t>screen center </a:t>
            </a:r>
            <a:r>
              <a:rPr sz="2800" spc="-5" dirty="0">
                <a:latin typeface="Tahoma"/>
                <a:cs typeface="Tahoma"/>
              </a:rPr>
              <a:t>position 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00" b="1" dirty="0">
                <a:latin typeface="Tahoma"/>
                <a:cs typeface="Tahoma"/>
              </a:rPr>
              <a:t>x</a:t>
            </a:r>
            <a:r>
              <a:rPr sz="2775" b="1" baseline="-25525" dirty="0">
                <a:latin typeface="Tahoma"/>
                <a:cs typeface="Tahoma"/>
              </a:rPr>
              <a:t>c</a:t>
            </a:r>
            <a:r>
              <a:rPr sz="2800" b="1" dirty="0">
                <a:latin typeface="Tahoma"/>
                <a:cs typeface="Tahoma"/>
              </a:rPr>
              <a:t>, y</a:t>
            </a:r>
            <a:r>
              <a:rPr sz="2775" b="1" baseline="-25525" dirty="0">
                <a:latin typeface="Tahoma"/>
                <a:cs typeface="Tahoma"/>
              </a:rPr>
              <a:t>c</a:t>
            </a:r>
            <a:r>
              <a:rPr sz="2800" dirty="0">
                <a:latin typeface="Tahoma"/>
                <a:cs typeface="Tahoma"/>
              </a:rPr>
              <a:t>), </a:t>
            </a:r>
            <a:r>
              <a:rPr sz="2800" spc="-5" dirty="0">
                <a:latin typeface="Tahoma"/>
                <a:cs typeface="Tahoma"/>
              </a:rPr>
              <a:t>we can first </a:t>
            </a:r>
            <a:r>
              <a:rPr sz="2800" dirty="0">
                <a:latin typeface="Tahoma"/>
                <a:cs typeface="Tahoma"/>
              </a:rPr>
              <a:t>set </a:t>
            </a:r>
            <a:r>
              <a:rPr sz="2800" spc="-5" dirty="0">
                <a:latin typeface="Tahoma"/>
                <a:cs typeface="Tahoma"/>
              </a:rPr>
              <a:t>up our algorithm </a:t>
            </a:r>
            <a:r>
              <a:rPr sz="2800" dirty="0">
                <a:latin typeface="Tahoma"/>
                <a:cs typeface="Tahoma"/>
              </a:rPr>
              <a:t>to  </a:t>
            </a:r>
            <a:r>
              <a:rPr sz="2800" spc="-10" dirty="0">
                <a:latin typeface="Tahoma"/>
                <a:cs typeface="Tahoma"/>
              </a:rPr>
              <a:t>calculate </a:t>
            </a:r>
            <a:r>
              <a:rPr sz="2800" spc="-15" dirty="0">
                <a:latin typeface="Tahoma"/>
                <a:cs typeface="Tahoma"/>
              </a:rPr>
              <a:t>pixel </a:t>
            </a:r>
            <a:r>
              <a:rPr sz="2800" spc="-5" dirty="0">
                <a:latin typeface="Tahoma"/>
                <a:cs typeface="Tahoma"/>
              </a:rPr>
              <a:t>positions around a </a:t>
            </a:r>
            <a:r>
              <a:rPr sz="2800" spc="-10" dirty="0">
                <a:latin typeface="Tahoma"/>
                <a:cs typeface="Tahoma"/>
              </a:rPr>
              <a:t>circle </a:t>
            </a:r>
            <a:r>
              <a:rPr sz="2800" spc="-5" dirty="0">
                <a:latin typeface="Tahoma"/>
                <a:cs typeface="Tahoma"/>
              </a:rPr>
              <a:t>path  centered at the coordinate </a:t>
            </a:r>
            <a:r>
              <a:rPr sz="2800" spc="-10" dirty="0">
                <a:latin typeface="Tahoma"/>
                <a:cs typeface="Tahoma"/>
              </a:rPr>
              <a:t>(0,</a:t>
            </a:r>
            <a:r>
              <a:rPr sz="2800" spc="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0).</a:t>
            </a:r>
            <a:endParaRPr sz="2800">
              <a:latin typeface="Tahoma"/>
              <a:cs typeface="Tahoma"/>
            </a:endParaRPr>
          </a:p>
          <a:p>
            <a:pPr marL="38100" marR="30480" algn="just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•"/>
              <a:tabLst>
                <a:tab pos="311150" algn="l"/>
              </a:tabLst>
            </a:pPr>
            <a:r>
              <a:rPr sz="2800" spc="-5" dirty="0">
                <a:latin typeface="Tahoma"/>
                <a:cs typeface="Tahoma"/>
              </a:rPr>
              <a:t>Then each </a:t>
            </a:r>
            <a:r>
              <a:rPr sz="2800" spc="-10" dirty="0">
                <a:latin typeface="Tahoma"/>
                <a:cs typeface="Tahoma"/>
              </a:rPr>
              <a:t>calculated </a:t>
            </a:r>
            <a:r>
              <a:rPr sz="2800" dirty="0">
                <a:latin typeface="Tahoma"/>
                <a:cs typeface="Tahoma"/>
              </a:rPr>
              <a:t>position </a:t>
            </a:r>
            <a:r>
              <a:rPr sz="2800" spc="-5" dirty="0">
                <a:latin typeface="Tahoma"/>
                <a:cs typeface="Tahoma"/>
              </a:rPr>
              <a:t>(x, </a:t>
            </a:r>
            <a:r>
              <a:rPr sz="2800" dirty="0">
                <a:latin typeface="Tahoma"/>
                <a:cs typeface="Tahoma"/>
              </a:rPr>
              <a:t>y)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spc="-10" dirty="0">
                <a:latin typeface="Tahoma"/>
                <a:cs typeface="Tahoma"/>
              </a:rPr>
              <a:t>moved </a:t>
            </a:r>
            <a:r>
              <a:rPr sz="2800" dirty="0">
                <a:latin typeface="Tahoma"/>
                <a:cs typeface="Tahoma"/>
              </a:rPr>
              <a:t>to  </a:t>
            </a:r>
            <a:r>
              <a:rPr sz="2800" spc="-5" dirty="0">
                <a:latin typeface="Tahoma"/>
                <a:cs typeface="Tahoma"/>
              </a:rPr>
              <a:t>its </a:t>
            </a:r>
            <a:r>
              <a:rPr sz="2800" dirty="0">
                <a:latin typeface="Tahoma"/>
                <a:cs typeface="Tahoma"/>
              </a:rPr>
              <a:t>proper </a:t>
            </a:r>
            <a:r>
              <a:rPr sz="2800" spc="-10" dirty="0">
                <a:latin typeface="Tahoma"/>
                <a:cs typeface="Tahoma"/>
              </a:rPr>
              <a:t>screen </a:t>
            </a:r>
            <a:r>
              <a:rPr sz="2800" spc="-5" dirty="0">
                <a:latin typeface="Tahoma"/>
                <a:cs typeface="Tahoma"/>
              </a:rPr>
              <a:t>position by adding </a:t>
            </a:r>
            <a:r>
              <a:rPr sz="2800" b="1" spc="5" dirty="0">
                <a:latin typeface="Tahoma"/>
                <a:cs typeface="Tahoma"/>
              </a:rPr>
              <a:t>x</a:t>
            </a:r>
            <a:r>
              <a:rPr sz="2775" b="1" spc="7" baseline="-25525" dirty="0">
                <a:latin typeface="Tahoma"/>
                <a:cs typeface="Tahoma"/>
              </a:rPr>
              <a:t>c </a:t>
            </a:r>
            <a:r>
              <a:rPr sz="2800" spc="-5" dirty="0">
                <a:latin typeface="Tahoma"/>
                <a:cs typeface="Tahoma"/>
              </a:rPr>
              <a:t>to </a:t>
            </a:r>
            <a:r>
              <a:rPr sz="2800" b="1" spc="-5" dirty="0">
                <a:latin typeface="Tahoma"/>
                <a:cs typeface="Tahoma"/>
              </a:rPr>
              <a:t>x </a:t>
            </a:r>
            <a:r>
              <a:rPr sz="2800" spc="-5" dirty="0">
                <a:latin typeface="Tahoma"/>
                <a:cs typeface="Tahoma"/>
              </a:rPr>
              <a:t>and </a:t>
            </a:r>
            <a:r>
              <a:rPr sz="2800" b="1" dirty="0">
                <a:latin typeface="Tahoma"/>
                <a:cs typeface="Tahoma"/>
              </a:rPr>
              <a:t>y</a:t>
            </a:r>
            <a:r>
              <a:rPr sz="2775" b="1" baseline="-25525" dirty="0">
                <a:latin typeface="Tahoma"/>
                <a:cs typeface="Tahoma"/>
              </a:rPr>
              <a:t>c </a:t>
            </a:r>
            <a:r>
              <a:rPr sz="1850" b="1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 </a:t>
            </a:r>
            <a:r>
              <a:rPr sz="2800" b="1" spc="-5" dirty="0">
                <a:latin typeface="Tahoma"/>
                <a:cs typeface="Tahoma"/>
              </a:rPr>
              <a:t>y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ahoma"/>
              <a:cs typeface="Tahoma"/>
            </a:endParaRPr>
          </a:p>
          <a:p>
            <a:pPr marR="372110" algn="r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258521"/>
            <a:ext cx="5421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40" y="961390"/>
            <a:ext cx="8326755" cy="5711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298450" algn="l"/>
              </a:tabLst>
            </a:pPr>
            <a:r>
              <a:rPr sz="2800" spc="-5" dirty="0">
                <a:latin typeface="Tahoma"/>
                <a:cs typeface="Tahoma"/>
              </a:rPr>
              <a:t>Along the </a:t>
            </a:r>
            <a:r>
              <a:rPr sz="2800" spc="-10" dirty="0">
                <a:latin typeface="Tahoma"/>
                <a:cs typeface="Tahoma"/>
              </a:rPr>
              <a:t>circle </a:t>
            </a:r>
            <a:r>
              <a:rPr sz="2800" spc="-5" dirty="0">
                <a:latin typeface="Tahoma"/>
                <a:cs typeface="Tahoma"/>
              </a:rPr>
              <a:t>section </a:t>
            </a:r>
            <a:r>
              <a:rPr sz="2800" spc="-10" dirty="0">
                <a:latin typeface="Tahoma"/>
                <a:cs typeface="Tahoma"/>
              </a:rPr>
              <a:t>from </a:t>
            </a:r>
            <a:r>
              <a:rPr sz="2800" spc="-5" dirty="0">
                <a:latin typeface="Tahoma"/>
                <a:cs typeface="Tahoma"/>
              </a:rPr>
              <a:t>x = 0 to x = y </a:t>
            </a:r>
            <a:r>
              <a:rPr sz="2800" spc="-10" dirty="0">
                <a:latin typeface="Tahoma"/>
                <a:cs typeface="Tahoma"/>
              </a:rPr>
              <a:t>in the  </a:t>
            </a:r>
            <a:r>
              <a:rPr sz="2800" spc="-5" dirty="0">
                <a:latin typeface="Tahoma"/>
                <a:cs typeface="Tahoma"/>
              </a:rPr>
              <a:t>first quadrant, the </a:t>
            </a:r>
            <a:r>
              <a:rPr sz="2800" spc="-10" dirty="0">
                <a:latin typeface="Tahoma"/>
                <a:cs typeface="Tahoma"/>
              </a:rPr>
              <a:t>slope </a:t>
            </a:r>
            <a:r>
              <a:rPr sz="2800" dirty="0">
                <a:latin typeface="Tahoma"/>
                <a:cs typeface="Tahoma"/>
              </a:rPr>
              <a:t>of the </a:t>
            </a:r>
            <a:r>
              <a:rPr sz="2800" spc="-10" dirty="0">
                <a:latin typeface="Tahoma"/>
                <a:cs typeface="Tahoma"/>
              </a:rPr>
              <a:t>curve varies from </a:t>
            </a:r>
            <a:r>
              <a:rPr sz="2800" spc="-5" dirty="0">
                <a:latin typeface="Tahoma"/>
                <a:cs typeface="Tahoma"/>
              </a:rPr>
              <a:t>0  to </a:t>
            </a:r>
            <a:r>
              <a:rPr sz="2800" spc="-10" dirty="0">
                <a:latin typeface="Tahoma"/>
                <a:cs typeface="Tahoma"/>
              </a:rPr>
              <a:t>–1. </a:t>
            </a:r>
            <a:r>
              <a:rPr sz="2800" spc="-5" dirty="0">
                <a:latin typeface="Tahoma"/>
                <a:cs typeface="Tahoma"/>
              </a:rPr>
              <a:t>Therefore, we </a:t>
            </a:r>
            <a:r>
              <a:rPr sz="2800" spc="-10" dirty="0">
                <a:latin typeface="Tahoma"/>
                <a:cs typeface="Tahoma"/>
              </a:rPr>
              <a:t>can take </a:t>
            </a:r>
            <a:r>
              <a:rPr sz="2800" spc="-5" dirty="0">
                <a:latin typeface="Tahoma"/>
                <a:cs typeface="Tahoma"/>
              </a:rPr>
              <a:t>unit steps in </a:t>
            </a:r>
            <a:r>
              <a:rPr sz="2800" spc="-1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positive x direction </a:t>
            </a:r>
            <a:r>
              <a:rPr sz="2800" spc="-15" dirty="0">
                <a:latin typeface="Tahoma"/>
                <a:cs typeface="Tahoma"/>
              </a:rPr>
              <a:t>over </a:t>
            </a:r>
            <a:r>
              <a:rPr sz="2800" spc="-10" dirty="0">
                <a:latin typeface="Tahoma"/>
                <a:cs typeface="Tahoma"/>
              </a:rPr>
              <a:t>this </a:t>
            </a:r>
            <a:r>
              <a:rPr sz="2800" spc="-5" dirty="0">
                <a:latin typeface="Tahoma"/>
                <a:cs typeface="Tahoma"/>
              </a:rPr>
              <a:t>octant and use a  decision parameter to determine which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 two  possible y </a:t>
            </a:r>
            <a:r>
              <a:rPr sz="2800" dirty="0">
                <a:latin typeface="Tahoma"/>
                <a:cs typeface="Tahoma"/>
              </a:rPr>
              <a:t>positions </a:t>
            </a:r>
            <a:r>
              <a:rPr sz="2800" spc="-5" dirty="0">
                <a:latin typeface="Tahoma"/>
                <a:cs typeface="Tahoma"/>
              </a:rPr>
              <a:t>is closer to the </a:t>
            </a:r>
            <a:r>
              <a:rPr sz="2800" spc="-10" dirty="0">
                <a:latin typeface="Tahoma"/>
                <a:cs typeface="Tahoma"/>
              </a:rPr>
              <a:t>circle </a:t>
            </a:r>
            <a:r>
              <a:rPr sz="2800" spc="-5" dirty="0">
                <a:latin typeface="Tahoma"/>
                <a:cs typeface="Tahoma"/>
              </a:rPr>
              <a:t>path </a:t>
            </a:r>
            <a:r>
              <a:rPr sz="2800" spc="-10" dirty="0">
                <a:latin typeface="Tahoma"/>
                <a:cs typeface="Tahoma"/>
              </a:rPr>
              <a:t>at  </a:t>
            </a:r>
            <a:r>
              <a:rPr sz="2800" spc="-5" dirty="0">
                <a:latin typeface="Tahoma"/>
                <a:cs typeface="Tahoma"/>
              </a:rPr>
              <a:t>each </a:t>
            </a:r>
            <a:r>
              <a:rPr sz="2800" dirty="0">
                <a:latin typeface="Tahoma"/>
                <a:cs typeface="Tahoma"/>
              </a:rPr>
              <a:t>step positions </a:t>
            </a:r>
            <a:r>
              <a:rPr sz="2800" spc="-1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other </a:t>
            </a:r>
            <a:r>
              <a:rPr sz="2800" spc="-10" dirty="0">
                <a:latin typeface="Tahoma"/>
                <a:cs typeface="Tahoma"/>
              </a:rPr>
              <a:t>seven </a:t>
            </a:r>
            <a:r>
              <a:rPr sz="2800" dirty="0">
                <a:latin typeface="Tahoma"/>
                <a:cs typeface="Tahoma"/>
              </a:rPr>
              <a:t>octants </a:t>
            </a:r>
            <a:r>
              <a:rPr sz="2800" spc="-10" dirty="0">
                <a:latin typeface="Tahoma"/>
                <a:cs typeface="Tahoma"/>
              </a:rPr>
              <a:t>are  then </a:t>
            </a:r>
            <a:r>
              <a:rPr sz="2800" spc="-5" dirty="0">
                <a:latin typeface="Tahoma"/>
                <a:cs typeface="Tahoma"/>
              </a:rPr>
              <a:t>obtained by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symmetry.</a:t>
            </a:r>
            <a:endParaRPr sz="2800">
              <a:latin typeface="Tahoma"/>
              <a:cs typeface="Tahoma"/>
            </a:endParaRPr>
          </a:p>
          <a:p>
            <a:pPr marL="25400" marR="17780" algn="just">
              <a:lnSpc>
                <a:spcPct val="100000"/>
              </a:lnSpc>
              <a:spcBef>
                <a:spcPts val="1685"/>
              </a:spcBef>
              <a:buClr>
                <a:srgbClr val="FF0000"/>
              </a:buClr>
              <a:buChar char="•"/>
              <a:tabLst>
                <a:tab pos="298450" algn="l"/>
              </a:tabLst>
            </a:pPr>
            <a:r>
              <a:rPr sz="2800" spc="-150" dirty="0">
                <a:latin typeface="Tahoma"/>
                <a:cs typeface="Tahoma"/>
              </a:rPr>
              <a:t>To </a:t>
            </a:r>
            <a:r>
              <a:rPr sz="2800" spc="-5" dirty="0">
                <a:latin typeface="Tahoma"/>
                <a:cs typeface="Tahoma"/>
              </a:rPr>
              <a:t>apply the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midpoint algorithm</a:t>
            </a:r>
            <a:r>
              <a:rPr sz="2800" spc="-5" dirty="0">
                <a:latin typeface="Tahoma"/>
                <a:cs typeface="Tahoma"/>
              </a:rPr>
              <a:t>, we define a circle  function:</a:t>
            </a:r>
            <a:endParaRPr sz="2800">
              <a:latin typeface="Tahoma"/>
              <a:cs typeface="Tahoma"/>
            </a:endParaRPr>
          </a:p>
          <a:p>
            <a:pPr marL="2093595">
              <a:lnSpc>
                <a:spcPts val="3015"/>
              </a:lnSpc>
            </a:pPr>
            <a:r>
              <a:rPr sz="2800" b="1" dirty="0">
                <a:latin typeface="Tahoma"/>
                <a:cs typeface="Tahoma"/>
              </a:rPr>
              <a:t>p</a:t>
            </a:r>
            <a:r>
              <a:rPr sz="2775" b="1" baseline="-25525" dirty="0">
                <a:latin typeface="Tahoma"/>
                <a:cs typeface="Tahoma"/>
              </a:rPr>
              <a:t>circle</a:t>
            </a:r>
            <a:r>
              <a:rPr sz="2800" b="1" dirty="0">
                <a:latin typeface="Tahoma"/>
                <a:cs typeface="Tahoma"/>
              </a:rPr>
              <a:t>(x, </a:t>
            </a:r>
            <a:r>
              <a:rPr sz="2800" b="1" spc="-5" dirty="0">
                <a:latin typeface="Tahoma"/>
                <a:cs typeface="Tahoma"/>
              </a:rPr>
              <a:t>y) = </a:t>
            </a:r>
            <a:r>
              <a:rPr sz="2800" b="1" spc="5" dirty="0">
                <a:latin typeface="Tahoma"/>
                <a:cs typeface="Tahoma"/>
              </a:rPr>
              <a:t>x</a:t>
            </a:r>
            <a:r>
              <a:rPr sz="2775" b="1" spc="7" baseline="25525" dirty="0">
                <a:latin typeface="Tahoma"/>
                <a:cs typeface="Tahoma"/>
              </a:rPr>
              <a:t>2 </a:t>
            </a:r>
            <a:r>
              <a:rPr sz="2800" b="1" spc="-5" dirty="0">
                <a:latin typeface="Tahoma"/>
                <a:cs typeface="Tahoma"/>
              </a:rPr>
              <a:t>+ </a:t>
            </a:r>
            <a:r>
              <a:rPr sz="2800" b="1" spc="5" dirty="0">
                <a:latin typeface="Tahoma"/>
                <a:cs typeface="Tahoma"/>
              </a:rPr>
              <a:t>y</a:t>
            </a:r>
            <a:r>
              <a:rPr sz="2775" b="1" spc="7" baseline="25525" dirty="0">
                <a:latin typeface="Tahoma"/>
                <a:cs typeface="Tahoma"/>
              </a:rPr>
              <a:t>2 </a:t>
            </a:r>
            <a:r>
              <a:rPr sz="2800" b="1" spc="-5" dirty="0">
                <a:latin typeface="Tahoma"/>
                <a:cs typeface="Tahoma"/>
              </a:rPr>
              <a:t>–</a:t>
            </a:r>
            <a:r>
              <a:rPr sz="2800" b="1" spc="-27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r</a:t>
            </a:r>
            <a:r>
              <a:rPr sz="2775" b="1" baseline="25525" dirty="0"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  <a:p>
            <a:pPr marR="360045" algn="r">
              <a:lnSpc>
                <a:spcPct val="100000"/>
              </a:lnSpc>
              <a:spcBef>
                <a:spcPts val="3595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40" y="258521"/>
            <a:ext cx="5421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961390"/>
            <a:ext cx="83007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285750" algn="l"/>
              </a:tabLst>
            </a:pPr>
            <a:r>
              <a:rPr sz="2800" spc="-10" dirty="0">
                <a:latin typeface="Tahoma"/>
                <a:cs typeface="Tahoma"/>
              </a:rPr>
              <a:t>The relative </a:t>
            </a:r>
            <a:r>
              <a:rPr sz="2800" dirty="0">
                <a:latin typeface="Tahoma"/>
                <a:cs typeface="Tahoma"/>
              </a:rPr>
              <a:t>position of </a:t>
            </a:r>
            <a:r>
              <a:rPr sz="2800" spc="-5" dirty="0">
                <a:latin typeface="Tahoma"/>
                <a:cs typeface="Tahoma"/>
              </a:rPr>
              <a:t>any point (x, </a:t>
            </a:r>
            <a:r>
              <a:rPr sz="2800" dirty="0">
                <a:latin typeface="Tahoma"/>
                <a:cs typeface="Tahoma"/>
              </a:rPr>
              <a:t>y) </a:t>
            </a:r>
            <a:r>
              <a:rPr sz="2800" spc="-10" dirty="0">
                <a:latin typeface="Tahoma"/>
                <a:cs typeface="Tahoma"/>
              </a:rPr>
              <a:t>can </a:t>
            </a:r>
            <a:r>
              <a:rPr sz="2800" spc="-5" dirty="0">
                <a:latin typeface="Tahoma"/>
                <a:cs typeface="Tahoma"/>
              </a:rPr>
              <a:t>be  determined by </a:t>
            </a:r>
            <a:r>
              <a:rPr sz="2800" spc="-10" dirty="0">
                <a:latin typeface="Tahoma"/>
                <a:cs typeface="Tahoma"/>
              </a:rPr>
              <a:t>checking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sign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 on </a:t>
            </a:r>
            <a:r>
              <a:rPr sz="2800" spc="-1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boundary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circle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function: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240" y="2241556"/>
            <a:ext cx="2623820" cy="194627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R="69850" algn="r">
              <a:lnSpc>
                <a:spcPct val="100000"/>
              </a:lnSpc>
              <a:spcBef>
                <a:spcPts val="1775"/>
              </a:spcBef>
            </a:pPr>
            <a:r>
              <a:rPr sz="2800" b="1" spc="-5" dirty="0">
                <a:latin typeface="Tahoma"/>
                <a:cs typeface="Tahoma"/>
              </a:rPr>
              <a:t>&lt;</a:t>
            </a:r>
            <a:r>
              <a:rPr sz="2800" b="1" spc="-10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0</a:t>
            </a:r>
            <a:endParaRPr sz="2800">
              <a:latin typeface="Tahoma"/>
              <a:cs typeface="Tahoma"/>
            </a:endParaRPr>
          </a:p>
          <a:p>
            <a:pPr marR="30480" algn="r">
              <a:lnSpc>
                <a:spcPct val="100000"/>
              </a:lnSpc>
              <a:spcBef>
                <a:spcPts val="1685"/>
              </a:spcBef>
            </a:pPr>
            <a:r>
              <a:rPr sz="2800" b="1" dirty="0">
                <a:latin typeface="Tahoma"/>
                <a:cs typeface="Tahoma"/>
              </a:rPr>
              <a:t>p</a:t>
            </a:r>
            <a:r>
              <a:rPr sz="2775" b="1" baseline="-25525" dirty="0">
                <a:latin typeface="Tahoma"/>
                <a:cs typeface="Tahoma"/>
              </a:rPr>
              <a:t>circle</a:t>
            </a:r>
            <a:r>
              <a:rPr sz="2800" b="1" dirty="0">
                <a:latin typeface="Tahoma"/>
                <a:cs typeface="Tahoma"/>
              </a:rPr>
              <a:t>(x, </a:t>
            </a:r>
            <a:r>
              <a:rPr sz="2800" b="1" spc="-5" dirty="0">
                <a:latin typeface="Tahoma"/>
                <a:cs typeface="Tahoma"/>
              </a:rPr>
              <a:t>y) =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0</a:t>
            </a:r>
            <a:endParaRPr sz="2800">
              <a:latin typeface="Tahoma"/>
              <a:cs typeface="Tahoma"/>
            </a:endParaRPr>
          </a:p>
          <a:p>
            <a:pPr marR="41275" algn="r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latin typeface="Tahoma"/>
                <a:cs typeface="Tahoma"/>
              </a:rPr>
              <a:t>&gt;</a:t>
            </a:r>
            <a:r>
              <a:rPr sz="2800" b="1" spc="-9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0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5786" y="2505583"/>
            <a:ext cx="51206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If (x, y)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inside the </a:t>
            </a:r>
            <a:r>
              <a:rPr sz="2400" spc="-10" dirty="0">
                <a:latin typeface="Tahoma"/>
                <a:cs typeface="Tahoma"/>
              </a:rPr>
              <a:t>circle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boundary</a:t>
            </a:r>
            <a:endParaRPr sz="2400">
              <a:latin typeface="Tahoma"/>
              <a:cs typeface="Tahoma"/>
            </a:endParaRPr>
          </a:p>
          <a:p>
            <a:pPr marL="52069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400" dirty="0">
                <a:latin typeface="Tahoma"/>
                <a:cs typeface="Tahoma"/>
              </a:rPr>
              <a:t>(x, </a:t>
            </a:r>
            <a:r>
              <a:rPr sz="2400" spc="-5" dirty="0">
                <a:latin typeface="Tahoma"/>
                <a:cs typeface="Tahoma"/>
              </a:rPr>
              <a:t>y) </a:t>
            </a:r>
            <a:r>
              <a:rPr sz="2400" dirty="0">
                <a:latin typeface="Tahoma"/>
                <a:cs typeface="Tahoma"/>
              </a:rPr>
              <a:t>is on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circle </a:t>
            </a:r>
            <a:r>
              <a:rPr sz="2400" dirty="0">
                <a:latin typeface="Tahoma"/>
                <a:cs typeface="Tahoma"/>
              </a:rPr>
              <a:t>boundary</a:t>
            </a:r>
            <a:endParaRPr sz="24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Tahoma"/>
                <a:cs typeface="Tahoma"/>
              </a:rPr>
              <a:t>If (x, y) </a:t>
            </a:r>
            <a:r>
              <a:rPr sz="2400" dirty="0">
                <a:latin typeface="Tahoma"/>
                <a:cs typeface="Tahoma"/>
              </a:rPr>
              <a:t>is outside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circle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boundary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4345381"/>
            <a:ext cx="8302625" cy="232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circle </a:t>
            </a:r>
            <a:r>
              <a:rPr sz="2400" spc="-5" dirty="0">
                <a:latin typeface="Tahoma"/>
                <a:cs typeface="Tahoma"/>
              </a:rPr>
              <a:t>function tests are performed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midpoints  positions </a:t>
            </a:r>
            <a:r>
              <a:rPr sz="2400" dirty="0">
                <a:latin typeface="Tahoma"/>
                <a:cs typeface="Tahoma"/>
              </a:rPr>
              <a:t>between </a:t>
            </a:r>
            <a:r>
              <a:rPr sz="2400" spc="-10" dirty="0">
                <a:latin typeface="Tahoma"/>
                <a:cs typeface="Tahoma"/>
              </a:rPr>
              <a:t>pixels </a:t>
            </a:r>
            <a:r>
              <a:rPr sz="2400" spc="-5" dirty="0">
                <a:latin typeface="Tahoma"/>
                <a:cs typeface="Tahoma"/>
              </a:rPr>
              <a:t>near the </a:t>
            </a:r>
            <a:r>
              <a:rPr sz="2400" spc="-10" dirty="0">
                <a:latin typeface="Tahoma"/>
                <a:cs typeface="Tahoma"/>
              </a:rPr>
              <a:t>circle </a:t>
            </a:r>
            <a:r>
              <a:rPr sz="2400" dirty="0">
                <a:latin typeface="Tahoma"/>
                <a:cs typeface="Tahoma"/>
              </a:rPr>
              <a:t>path </a:t>
            </a:r>
            <a:r>
              <a:rPr sz="2400" spc="-10" dirty="0">
                <a:latin typeface="Tahoma"/>
                <a:cs typeface="Tahoma"/>
              </a:rPr>
              <a:t>at </a:t>
            </a:r>
            <a:r>
              <a:rPr sz="2400" spc="-5" dirty="0">
                <a:latin typeface="Tahoma"/>
                <a:cs typeface="Tahoma"/>
              </a:rPr>
              <a:t>each  sampling </a:t>
            </a:r>
            <a:r>
              <a:rPr sz="2400" spc="-10" dirty="0">
                <a:latin typeface="Tahoma"/>
                <a:cs typeface="Tahoma"/>
              </a:rPr>
              <a:t>step. </a:t>
            </a:r>
            <a:r>
              <a:rPr sz="2400" spc="-5" dirty="0">
                <a:latin typeface="Tahoma"/>
                <a:cs typeface="Tahoma"/>
              </a:rPr>
              <a:t>Thus,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circle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decision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parameter </a:t>
            </a:r>
            <a:r>
              <a:rPr sz="2400" spc="-15" dirty="0">
                <a:latin typeface="Tahoma"/>
                <a:cs typeface="Tahoma"/>
              </a:rPr>
              <a:t>in </a:t>
            </a:r>
            <a:r>
              <a:rPr sz="2400" spc="7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 midpoint algorithm,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we can set up incremental  calculations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this function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did </a:t>
            </a:r>
            <a:r>
              <a:rPr sz="2400" spc="-5" dirty="0">
                <a:latin typeface="Tahoma"/>
                <a:cs typeface="Tahoma"/>
              </a:rPr>
              <a:t>in the </a:t>
            </a:r>
            <a:r>
              <a:rPr sz="2400" dirty="0">
                <a:latin typeface="Tahoma"/>
                <a:cs typeface="Tahoma"/>
              </a:rPr>
              <a:t>line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algorithm.</a:t>
            </a:r>
            <a:endParaRPr sz="2400">
              <a:latin typeface="Tahoma"/>
              <a:cs typeface="Tahoma"/>
            </a:endParaRPr>
          </a:p>
          <a:p>
            <a:pPr marR="349250" algn="r">
              <a:lnSpc>
                <a:spcPct val="100000"/>
              </a:lnSpc>
              <a:spcBef>
                <a:spcPts val="845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60257" y="628142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258521"/>
            <a:ext cx="5421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940" y="930909"/>
            <a:ext cx="8327390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Assuming we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dirty="0">
                <a:latin typeface="Tahoma"/>
                <a:cs typeface="Tahoma"/>
              </a:rPr>
              <a:t>just </a:t>
            </a:r>
            <a:r>
              <a:rPr sz="2400" spc="-5" dirty="0">
                <a:latin typeface="Tahoma"/>
                <a:cs typeface="Tahoma"/>
              </a:rPr>
              <a:t>plotted point (</a:t>
            </a:r>
            <a:r>
              <a:rPr sz="2400" b="1" spc="-5" dirty="0">
                <a:latin typeface="Tahoma"/>
                <a:cs typeface="Tahoma"/>
              </a:rPr>
              <a:t>x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, y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spc="-5" dirty="0">
                <a:latin typeface="Tahoma"/>
                <a:cs typeface="Tahoma"/>
              </a:rPr>
              <a:t>), we </a:t>
            </a:r>
            <a:r>
              <a:rPr sz="2400" dirty="0">
                <a:latin typeface="Tahoma"/>
                <a:cs typeface="Tahoma"/>
              </a:rPr>
              <a:t>next </a:t>
            </a:r>
            <a:r>
              <a:rPr sz="2400" spc="-5" dirty="0">
                <a:latin typeface="Tahoma"/>
                <a:cs typeface="Tahoma"/>
              </a:rPr>
              <a:t>need 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determine whether the </a:t>
            </a:r>
            <a:r>
              <a:rPr sz="2400" spc="-10" dirty="0">
                <a:latin typeface="Tahoma"/>
                <a:cs typeface="Tahoma"/>
              </a:rPr>
              <a:t>pixel at </a:t>
            </a:r>
            <a:r>
              <a:rPr sz="2400" dirty="0">
                <a:latin typeface="Tahoma"/>
                <a:cs typeface="Tahoma"/>
              </a:rPr>
              <a:t>position </a:t>
            </a:r>
            <a:r>
              <a:rPr sz="2400" spc="-5" dirty="0">
                <a:latin typeface="Tahoma"/>
                <a:cs typeface="Tahoma"/>
              </a:rPr>
              <a:t>(</a:t>
            </a:r>
            <a:r>
              <a:rPr sz="2400" b="1" spc="-5" dirty="0">
                <a:latin typeface="Tahoma"/>
                <a:cs typeface="Tahoma"/>
              </a:rPr>
              <a:t>x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+1, y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spc="-5" dirty="0">
                <a:latin typeface="Tahoma"/>
                <a:cs typeface="Tahoma"/>
              </a:rPr>
              <a:t>)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the  </a:t>
            </a:r>
            <a:r>
              <a:rPr sz="2400" dirty="0">
                <a:latin typeface="Tahoma"/>
                <a:cs typeface="Tahoma"/>
              </a:rPr>
              <a:t>one </a:t>
            </a:r>
            <a:r>
              <a:rPr sz="2400" spc="-5" dirty="0">
                <a:latin typeface="Tahoma"/>
                <a:cs typeface="Tahoma"/>
              </a:rPr>
              <a:t>at position (</a:t>
            </a:r>
            <a:r>
              <a:rPr sz="2400" b="1" spc="-5" dirty="0">
                <a:latin typeface="Tahoma"/>
                <a:cs typeface="Tahoma"/>
              </a:rPr>
              <a:t>x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+1, </a:t>
            </a:r>
            <a:r>
              <a:rPr sz="2400" b="1" spc="-10" dirty="0">
                <a:latin typeface="Tahoma"/>
                <a:cs typeface="Tahoma"/>
              </a:rPr>
              <a:t>y</a:t>
            </a:r>
            <a:r>
              <a:rPr sz="2400" b="1" spc="-15" baseline="-24305" dirty="0">
                <a:latin typeface="Tahoma"/>
                <a:cs typeface="Tahoma"/>
              </a:rPr>
              <a:t>k</a:t>
            </a:r>
            <a:r>
              <a:rPr sz="2400" b="1" spc="-10" dirty="0">
                <a:latin typeface="Tahoma"/>
                <a:cs typeface="Tahoma"/>
              </a:rPr>
              <a:t>–1</a:t>
            </a:r>
            <a:r>
              <a:rPr sz="2400" spc="-10" dirty="0">
                <a:latin typeface="Tahoma"/>
                <a:cs typeface="Tahoma"/>
              </a:rPr>
              <a:t>) </a:t>
            </a:r>
            <a:r>
              <a:rPr sz="2400" dirty="0">
                <a:latin typeface="Tahoma"/>
                <a:cs typeface="Tahoma"/>
              </a:rPr>
              <a:t>is closer to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circle </a:t>
            </a:r>
            <a:r>
              <a:rPr sz="2400" dirty="0">
                <a:latin typeface="Tahoma"/>
                <a:cs typeface="Tahoma"/>
              </a:rPr>
              <a:t>path. </a:t>
            </a:r>
            <a:r>
              <a:rPr sz="2400" spc="-5" dirty="0">
                <a:latin typeface="Tahoma"/>
                <a:cs typeface="Tahoma"/>
              </a:rPr>
              <a:t>Our  </a:t>
            </a:r>
            <a:r>
              <a:rPr sz="2400" dirty="0">
                <a:latin typeface="Tahoma"/>
                <a:cs typeface="Tahoma"/>
              </a:rPr>
              <a:t>decision</a:t>
            </a:r>
            <a:r>
              <a:rPr sz="2400" spc="5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parameter</a:t>
            </a:r>
            <a:r>
              <a:rPr sz="2400" spc="5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is</a:t>
            </a:r>
            <a:r>
              <a:rPr sz="2400" spc="5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5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circle</a:t>
            </a:r>
            <a:r>
              <a:rPr sz="2400" spc="5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</a:t>
            </a:r>
            <a:r>
              <a:rPr sz="2400" spc="5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evaluated</a:t>
            </a:r>
            <a:r>
              <a:rPr sz="2400" spc="5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</a:t>
            </a:r>
            <a:r>
              <a:rPr sz="2400" spc="5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  <a:p>
            <a:pPr marL="25400" algn="just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Tahoma"/>
                <a:cs typeface="Tahoma"/>
              </a:rPr>
              <a:t>midpoint between </a:t>
            </a:r>
            <a:r>
              <a:rPr sz="2400" spc="-5" dirty="0">
                <a:latin typeface="Tahoma"/>
                <a:cs typeface="Tahoma"/>
              </a:rPr>
              <a:t>these two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pixels: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028950"/>
            <a:ext cx="3556000" cy="306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4652" y="3276587"/>
            <a:ext cx="4316349" cy="6450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4652" y="4038587"/>
            <a:ext cx="3670300" cy="645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7228" y="4985766"/>
            <a:ext cx="1787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X</a:t>
            </a:r>
            <a:r>
              <a:rPr sz="2400" b="1" spc="-7" baseline="-24305" dirty="0">
                <a:latin typeface="Tahoma"/>
                <a:cs typeface="Tahoma"/>
              </a:rPr>
              <a:t>k+1</a:t>
            </a:r>
            <a:r>
              <a:rPr sz="2400" b="1" spc="-5" dirty="0">
                <a:latin typeface="Tahoma"/>
                <a:cs typeface="Tahoma"/>
              </a:rPr>
              <a:t>=X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b="1" spc="-75" baseline="-2430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+1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4400" y="5532475"/>
            <a:ext cx="2770631" cy="915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60257" y="628142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9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258521"/>
            <a:ext cx="5421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940" y="887856"/>
            <a:ext cx="5255895" cy="144145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710"/>
              </a:spcBef>
              <a:tabLst>
                <a:tab pos="761365" algn="l"/>
              </a:tabLst>
            </a:pP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	</a:t>
            </a:r>
            <a:r>
              <a:rPr sz="2400" b="1" dirty="0">
                <a:latin typeface="Tahoma"/>
                <a:cs typeface="Tahoma"/>
              </a:rPr>
              <a:t>= </a:t>
            </a:r>
            <a:r>
              <a:rPr sz="2400" b="1" spc="-5" dirty="0">
                <a:latin typeface="Tahoma"/>
                <a:cs typeface="Tahoma"/>
              </a:rPr>
              <a:t>f</a:t>
            </a:r>
            <a:r>
              <a:rPr sz="2400" b="1" spc="-7" baseline="-24305" dirty="0">
                <a:latin typeface="Tahoma"/>
                <a:cs typeface="Tahoma"/>
              </a:rPr>
              <a:t>circle</a:t>
            </a:r>
            <a:r>
              <a:rPr sz="2400" b="1" spc="-5" dirty="0">
                <a:latin typeface="Tahoma"/>
                <a:cs typeface="Tahoma"/>
              </a:rPr>
              <a:t>(x</a:t>
            </a:r>
            <a:r>
              <a:rPr sz="2400" b="1" spc="-7" baseline="-24305" dirty="0">
                <a:latin typeface="Tahoma"/>
                <a:cs typeface="Tahoma"/>
              </a:rPr>
              <a:t>k </a:t>
            </a:r>
            <a:r>
              <a:rPr sz="2400" b="1" dirty="0">
                <a:latin typeface="Tahoma"/>
                <a:cs typeface="Tahoma"/>
              </a:rPr>
              <a:t>+ </a:t>
            </a:r>
            <a:r>
              <a:rPr sz="2400" b="1" spc="-5" dirty="0">
                <a:latin typeface="Tahoma"/>
                <a:cs typeface="Tahoma"/>
              </a:rPr>
              <a:t>1,y</a:t>
            </a:r>
            <a:r>
              <a:rPr sz="2400" b="1" spc="-7" baseline="-24305" dirty="0">
                <a:latin typeface="Tahoma"/>
                <a:cs typeface="Tahoma"/>
              </a:rPr>
              <a:t>k </a:t>
            </a:r>
            <a:r>
              <a:rPr sz="2400" b="1" dirty="0">
                <a:latin typeface="Tahoma"/>
                <a:cs typeface="Tahoma"/>
              </a:rPr>
              <a:t>–</a:t>
            </a:r>
            <a:r>
              <a:rPr sz="2400" b="1" spc="-459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1/2)</a:t>
            </a:r>
            <a:endParaRPr sz="2400">
              <a:latin typeface="Tahoma"/>
              <a:cs typeface="Tahoma"/>
            </a:endParaRPr>
          </a:p>
          <a:p>
            <a:pPr marL="711835" algn="ctr">
              <a:lnSpc>
                <a:spcPct val="100000"/>
              </a:lnSpc>
              <a:spcBef>
                <a:spcPts val="1610"/>
              </a:spcBef>
              <a:tabLst>
                <a:tab pos="2442845" algn="l"/>
                <a:tab pos="4660900" algn="l"/>
              </a:tabLst>
            </a:pPr>
            <a:r>
              <a:rPr sz="2400" b="1" spc="-5" dirty="0">
                <a:latin typeface="Tahoma"/>
                <a:cs typeface="Tahoma"/>
              </a:rPr>
              <a:t>=(x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b="1" spc="-22" baseline="-2430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+ </a:t>
            </a:r>
            <a:r>
              <a:rPr sz="2400" b="1" spc="-5" dirty="0">
                <a:latin typeface="Tahoma"/>
                <a:cs typeface="Tahoma"/>
              </a:rPr>
              <a:t>1)</a:t>
            </a:r>
            <a:r>
              <a:rPr sz="2400" b="1" spc="-7" baseline="24305" dirty="0">
                <a:latin typeface="Tahoma"/>
                <a:cs typeface="Tahoma"/>
              </a:rPr>
              <a:t>2	</a:t>
            </a:r>
            <a:r>
              <a:rPr sz="2400" b="1" dirty="0">
                <a:latin typeface="Tahoma"/>
                <a:cs typeface="Tahoma"/>
              </a:rPr>
              <a:t>+ </a:t>
            </a:r>
            <a:r>
              <a:rPr sz="2400" b="1" spc="-5" dirty="0">
                <a:latin typeface="Tahoma"/>
                <a:cs typeface="Tahoma"/>
              </a:rPr>
              <a:t>(y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b="1" spc="7" baseline="-2430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–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1/2)</a:t>
            </a:r>
            <a:r>
              <a:rPr sz="2400" b="1" spc="-7" baseline="24305" dirty="0">
                <a:latin typeface="Tahoma"/>
                <a:cs typeface="Tahoma"/>
              </a:rPr>
              <a:t>2	</a:t>
            </a:r>
            <a:r>
              <a:rPr sz="2400" b="1" dirty="0">
                <a:latin typeface="Tahoma"/>
                <a:cs typeface="Tahoma"/>
              </a:rPr>
              <a:t>–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r</a:t>
            </a:r>
            <a:r>
              <a:rPr sz="2400" b="1" spc="-7" baseline="24305" dirty="0">
                <a:latin typeface="Tahoma"/>
                <a:cs typeface="Tahoma"/>
              </a:rPr>
              <a:t>2</a:t>
            </a:r>
            <a:endParaRPr sz="2400" baseline="24305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50"/>
              </a:spcBef>
            </a:pPr>
            <a:r>
              <a:rPr sz="1600" b="1" spc="-5" dirty="0">
                <a:latin typeface="Tahoma"/>
                <a:cs typeface="Tahoma"/>
              </a:rPr>
              <a:t>Similarly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4930" y="2577210"/>
            <a:ext cx="5200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091689" algn="l"/>
                <a:tab pos="4605020" algn="l"/>
              </a:tabLst>
            </a:pPr>
            <a:r>
              <a:rPr sz="2400" b="1" spc="-5" dirty="0">
                <a:latin typeface="Tahoma"/>
                <a:cs typeface="Tahoma"/>
              </a:rPr>
              <a:t>=(x</a:t>
            </a:r>
            <a:r>
              <a:rPr sz="2400" b="1" spc="-7" baseline="-24305" dirty="0">
                <a:latin typeface="Tahoma"/>
                <a:cs typeface="Tahoma"/>
              </a:rPr>
              <a:t>k+1</a:t>
            </a:r>
            <a:r>
              <a:rPr sz="2400" b="1" baseline="-2430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+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1)</a:t>
            </a:r>
            <a:r>
              <a:rPr sz="2400" b="1" spc="-7" baseline="24305" dirty="0">
                <a:latin typeface="Tahoma"/>
                <a:cs typeface="Tahoma"/>
              </a:rPr>
              <a:t>2	</a:t>
            </a:r>
            <a:r>
              <a:rPr sz="2400" b="1" dirty="0">
                <a:latin typeface="Tahoma"/>
                <a:cs typeface="Tahoma"/>
              </a:rPr>
              <a:t>+ </a:t>
            </a:r>
            <a:r>
              <a:rPr sz="2400" b="1" spc="-5" dirty="0">
                <a:latin typeface="Tahoma"/>
                <a:cs typeface="Tahoma"/>
              </a:rPr>
              <a:t>(y</a:t>
            </a:r>
            <a:r>
              <a:rPr sz="2400" b="1" spc="-7" baseline="-24305" dirty="0">
                <a:latin typeface="Tahoma"/>
                <a:cs typeface="Tahoma"/>
              </a:rPr>
              <a:t>k+1</a:t>
            </a:r>
            <a:r>
              <a:rPr sz="2400" b="1" spc="30" baseline="-2430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–</a:t>
            </a:r>
            <a:r>
              <a:rPr sz="2400" b="1" spc="-5" dirty="0">
                <a:latin typeface="Tahoma"/>
                <a:cs typeface="Tahoma"/>
              </a:rPr>
              <a:t> 1/2)</a:t>
            </a:r>
            <a:r>
              <a:rPr sz="2400" b="1" spc="-7" baseline="24305" dirty="0">
                <a:latin typeface="Tahoma"/>
                <a:cs typeface="Tahoma"/>
              </a:rPr>
              <a:t>2	</a:t>
            </a:r>
            <a:r>
              <a:rPr sz="2400" b="1" dirty="0">
                <a:latin typeface="Tahoma"/>
                <a:cs typeface="Tahoma"/>
              </a:rPr>
              <a:t>–</a:t>
            </a:r>
            <a:r>
              <a:rPr sz="2400" b="1" spc="-7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r</a:t>
            </a:r>
            <a:r>
              <a:rPr sz="2400" b="1" spc="-7" baseline="24305" dirty="0">
                <a:latin typeface="Tahoma"/>
                <a:cs typeface="Tahoma"/>
              </a:rPr>
              <a:t>2</a:t>
            </a:r>
            <a:endParaRPr sz="2400" baseline="2430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40" y="2511599"/>
            <a:ext cx="864235" cy="89408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325"/>
              </a:spcBef>
            </a:pPr>
            <a:r>
              <a:rPr sz="3600" b="1" spc="-7" baseline="16203" dirty="0">
                <a:latin typeface="Tahoma"/>
                <a:cs typeface="Tahoma"/>
              </a:rPr>
              <a:t>p</a:t>
            </a:r>
            <a:r>
              <a:rPr sz="1600" b="1" spc="-5" dirty="0">
                <a:latin typeface="Tahoma"/>
                <a:cs typeface="Tahoma"/>
              </a:rPr>
              <a:t>k+1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1600" b="1" spc="-10" dirty="0">
                <a:latin typeface="Tahoma"/>
                <a:cs typeface="Tahoma"/>
              </a:rPr>
              <a:t>Now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591" y="3674745"/>
            <a:ext cx="2767965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k+1  </a:t>
            </a:r>
            <a:r>
              <a:rPr sz="2400" b="1" dirty="0">
                <a:latin typeface="Tahoma"/>
                <a:cs typeface="Tahoma"/>
              </a:rPr>
              <a:t>- </a:t>
            </a: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(x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1)</a:t>
            </a:r>
            <a:r>
              <a:rPr sz="1800" b="1" baseline="25462" dirty="0">
                <a:latin typeface="Tahoma"/>
                <a:cs typeface="Tahoma"/>
              </a:rPr>
              <a:t>2</a:t>
            </a:r>
            <a:endParaRPr sz="1800" baseline="25462">
              <a:latin typeface="Tahoma"/>
              <a:cs typeface="Tahoma"/>
            </a:endParaRPr>
          </a:p>
          <a:p>
            <a:pPr marL="1289050">
              <a:lnSpc>
                <a:spcPct val="100000"/>
              </a:lnSpc>
              <a:spcBef>
                <a:spcPts val="2400"/>
              </a:spcBef>
            </a:pPr>
            <a:r>
              <a:rPr sz="1800" b="1" spc="-5" dirty="0">
                <a:latin typeface="Tahoma"/>
                <a:cs typeface="Tahoma"/>
              </a:rPr>
              <a:t>=(x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1)</a:t>
            </a:r>
            <a:r>
              <a:rPr sz="1800" b="1" baseline="25462" dirty="0">
                <a:latin typeface="Tahoma"/>
                <a:cs typeface="Tahoma"/>
              </a:rPr>
              <a:t>2</a:t>
            </a:r>
            <a:endParaRPr sz="1800" baseline="25462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8383" y="3750945"/>
            <a:ext cx="5680710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  <a:tabLst>
                <a:tab pos="1908175" algn="l"/>
                <a:tab pos="3685540" algn="l"/>
                <a:tab pos="5191125" algn="l"/>
              </a:tabLst>
            </a:pPr>
            <a:r>
              <a:rPr sz="1800" b="1" dirty="0">
                <a:latin typeface="Tahoma"/>
                <a:cs typeface="Tahoma"/>
              </a:rPr>
              <a:t>+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7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1/2)</a:t>
            </a:r>
            <a:r>
              <a:rPr sz="1800" b="1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– </a:t>
            </a:r>
            <a:r>
              <a:rPr sz="1800" b="1" spc="-5" dirty="0">
                <a:latin typeface="Tahoma"/>
                <a:cs typeface="Tahoma"/>
              </a:rPr>
              <a:t>r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dirty="0">
                <a:latin typeface="Tahoma"/>
                <a:cs typeface="Tahoma"/>
              </a:rPr>
              <a:t>– </a:t>
            </a:r>
            <a:r>
              <a:rPr sz="1800" b="1" spc="-5" dirty="0">
                <a:latin typeface="Tahoma"/>
                <a:cs typeface="Tahoma"/>
              </a:rPr>
              <a:t>(x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22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+ 1)</a:t>
            </a:r>
            <a:r>
              <a:rPr sz="1800" b="1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-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22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1/2)</a:t>
            </a:r>
            <a:r>
              <a:rPr sz="1800" b="1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</a:t>
            </a:r>
            <a:r>
              <a:rPr sz="1800" b="1" baseline="25462" dirty="0">
                <a:latin typeface="Tahoma"/>
                <a:cs typeface="Tahoma"/>
              </a:rPr>
              <a:t>2</a:t>
            </a:r>
            <a:endParaRPr sz="1800" baseline="25462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tabLst>
                <a:tab pos="3090545" algn="l"/>
              </a:tabLst>
            </a:pPr>
            <a:r>
              <a:rPr sz="1800" b="1" dirty="0">
                <a:latin typeface="Tahoma"/>
                <a:cs typeface="Tahoma"/>
              </a:rPr>
              <a:t>+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 1/2)</a:t>
            </a:r>
            <a:r>
              <a:rPr sz="1800" b="1" baseline="25462" dirty="0">
                <a:latin typeface="Tahoma"/>
                <a:cs typeface="Tahoma"/>
              </a:rPr>
              <a:t>2 </a:t>
            </a:r>
            <a:r>
              <a:rPr sz="1800" b="1" dirty="0">
                <a:latin typeface="Tahoma"/>
                <a:cs typeface="Tahoma"/>
              </a:rPr>
              <a:t>– </a:t>
            </a:r>
            <a:r>
              <a:rPr sz="1800" b="1" spc="-5" dirty="0">
                <a:latin typeface="Tahoma"/>
                <a:cs typeface="Tahoma"/>
              </a:rPr>
              <a:t>(x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15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1)</a:t>
            </a:r>
            <a:r>
              <a:rPr sz="1800" b="1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-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1/2)</a:t>
            </a:r>
            <a:r>
              <a:rPr sz="1800" b="1" baseline="25462" dirty="0">
                <a:latin typeface="Tahoma"/>
                <a:cs typeface="Tahoma"/>
              </a:rPr>
              <a:t>2</a:t>
            </a:r>
            <a:endParaRPr sz="1800" baseline="25462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883" y="4620005"/>
            <a:ext cx="8362950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2905" algn="ctr">
              <a:lnSpc>
                <a:spcPct val="100000"/>
              </a:lnSpc>
              <a:spcBef>
                <a:spcPts val="1180"/>
              </a:spcBef>
              <a:tabLst>
                <a:tab pos="2221230" algn="l"/>
                <a:tab pos="5273675" algn="l"/>
              </a:tabLst>
            </a:pPr>
            <a:r>
              <a:rPr sz="1800" b="1" spc="-5" dirty="0">
                <a:latin typeface="Tahoma"/>
                <a:cs typeface="Tahoma"/>
              </a:rPr>
              <a:t>=((x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30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+1) +1)</a:t>
            </a:r>
            <a:r>
              <a:rPr sz="1800" b="1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+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 1/2)</a:t>
            </a:r>
            <a:r>
              <a:rPr sz="1800" b="1" baseline="25462" dirty="0">
                <a:latin typeface="Tahoma"/>
                <a:cs typeface="Tahoma"/>
              </a:rPr>
              <a:t>2 </a:t>
            </a:r>
            <a:r>
              <a:rPr sz="1800" b="1" dirty="0">
                <a:latin typeface="Tahoma"/>
                <a:cs typeface="Tahoma"/>
              </a:rPr>
              <a:t>– </a:t>
            </a:r>
            <a:r>
              <a:rPr sz="1800" b="1" spc="-5" dirty="0">
                <a:latin typeface="Tahoma"/>
                <a:cs typeface="Tahoma"/>
              </a:rPr>
              <a:t>(x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+ 1)</a:t>
            </a:r>
            <a:r>
              <a:rPr sz="1800" b="1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-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1/2)</a:t>
            </a:r>
            <a:r>
              <a:rPr sz="1800" b="1" baseline="25462" dirty="0">
                <a:latin typeface="Tahoma"/>
                <a:cs typeface="Tahoma"/>
              </a:rPr>
              <a:t>2</a:t>
            </a:r>
            <a:endParaRPr sz="1800" baseline="25462">
              <a:latin typeface="Tahoma"/>
              <a:cs typeface="Tahoma"/>
            </a:endParaRPr>
          </a:p>
          <a:p>
            <a:pPr marL="38100">
              <a:lnSpc>
                <a:spcPts val="785"/>
              </a:lnSpc>
              <a:spcBef>
                <a:spcPts val="1080"/>
              </a:spcBef>
              <a:tabLst>
                <a:tab pos="2952115" algn="l"/>
                <a:tab pos="4583430" algn="l"/>
                <a:tab pos="4862195" algn="l"/>
                <a:tab pos="6845300" algn="l"/>
                <a:tab pos="7209155" algn="l"/>
              </a:tabLst>
            </a:pPr>
            <a:r>
              <a:rPr sz="1800" b="1" spc="-5" dirty="0">
                <a:latin typeface="Tahoma"/>
                <a:cs typeface="Tahoma"/>
              </a:rPr>
              <a:t>=(x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+1) </a:t>
            </a:r>
            <a:r>
              <a:rPr sz="1800" b="1" baseline="25462" dirty="0">
                <a:latin typeface="Tahoma"/>
                <a:cs typeface="Tahoma"/>
              </a:rPr>
              <a:t>2  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18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1+2(x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-5" dirty="0">
                <a:latin typeface="Tahoma"/>
                <a:cs typeface="Tahoma"/>
              </a:rPr>
              <a:t> 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30" baseline="25462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+1/4	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5" dirty="0">
                <a:latin typeface="Tahoma"/>
                <a:cs typeface="Tahoma"/>
              </a:rPr>
              <a:t>– (x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1)</a:t>
            </a:r>
            <a:r>
              <a:rPr sz="1800" b="1" baseline="25462" dirty="0">
                <a:latin typeface="Tahoma"/>
                <a:cs typeface="Tahoma"/>
              </a:rPr>
              <a:t>2</a:t>
            </a:r>
            <a:r>
              <a:rPr sz="1800" b="1" spc="254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– </a:t>
            </a:r>
            <a:r>
              <a:rPr sz="1800" b="1" spc="-5" dirty="0">
                <a:latin typeface="Tahoma"/>
                <a:cs typeface="Tahoma"/>
              </a:rPr>
              <a:t>1/4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+y</a:t>
            </a:r>
            <a:r>
              <a:rPr sz="1800" b="1" baseline="-25462" dirty="0">
                <a:latin typeface="Tahoma"/>
                <a:cs typeface="Tahoma"/>
              </a:rPr>
              <a:t>k</a:t>
            </a:r>
            <a:endParaRPr sz="1800" baseline="-25462">
              <a:latin typeface="Tahoma"/>
              <a:cs typeface="Tahoma"/>
            </a:endParaRPr>
          </a:p>
          <a:p>
            <a:pPr marR="1189355" algn="r">
              <a:lnSpc>
                <a:spcPts val="715"/>
              </a:lnSpc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ahoma"/>
              <a:cs typeface="Tahoma"/>
            </a:endParaRPr>
          </a:p>
          <a:p>
            <a:pPr marL="38100">
              <a:lnSpc>
                <a:spcPts val="785"/>
              </a:lnSpc>
              <a:tabLst>
                <a:tab pos="1653539" algn="l"/>
                <a:tab pos="2818130" algn="l"/>
                <a:tab pos="3543300" algn="l"/>
                <a:tab pos="3953510" algn="l"/>
              </a:tabLst>
            </a:pPr>
            <a:r>
              <a:rPr sz="1800" b="1" dirty="0">
                <a:latin typeface="Tahoma"/>
                <a:cs typeface="Tahoma"/>
              </a:rPr>
              <a:t>=1+2(x</a:t>
            </a:r>
            <a:r>
              <a:rPr sz="1800" b="1" baseline="-25462" dirty="0">
                <a:latin typeface="Tahoma"/>
                <a:cs typeface="Tahoma"/>
              </a:rPr>
              <a:t>k</a:t>
            </a:r>
            <a:r>
              <a:rPr sz="1800" b="1" spc="-7" baseline="-25462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+1)	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22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5" dirty="0">
                <a:latin typeface="Tahoma"/>
                <a:cs typeface="Tahoma"/>
              </a:rPr>
              <a:t>–	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+</a:t>
            </a:r>
            <a:r>
              <a:rPr sz="1800" b="1" spc="-5" dirty="0">
                <a:latin typeface="Tahoma"/>
                <a:cs typeface="Tahoma"/>
              </a:rPr>
              <a:t> 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endParaRPr sz="1800" baseline="-25462">
              <a:latin typeface="Tahoma"/>
              <a:cs typeface="Tahoma"/>
            </a:endParaRPr>
          </a:p>
          <a:p>
            <a:pPr marR="724535" algn="ctr">
              <a:lnSpc>
                <a:spcPts val="715"/>
              </a:lnSpc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240" y="6068059"/>
            <a:ext cx="7070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866900" algn="l"/>
                <a:tab pos="3084830" algn="l"/>
                <a:tab pos="4494530" algn="l"/>
              </a:tabLst>
            </a:pP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k+1</a:t>
            </a:r>
            <a:r>
              <a:rPr sz="2400" b="1" spc="367" baseline="-2430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=</a:t>
            </a:r>
            <a:r>
              <a:rPr sz="2400" b="1" spc="4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800" b="1" spc="-5" dirty="0">
                <a:latin typeface="Tahoma"/>
                <a:cs typeface="Tahoma"/>
              </a:rPr>
              <a:t>+	</a:t>
            </a:r>
            <a:r>
              <a:rPr sz="2000" b="1" spc="5" dirty="0">
                <a:latin typeface="Tahoma"/>
                <a:cs typeface="Tahoma"/>
              </a:rPr>
              <a:t>2(x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spc="-5" dirty="0">
                <a:latin typeface="Tahoma"/>
                <a:cs typeface="Tahoma"/>
              </a:rPr>
              <a:t>+1)	</a:t>
            </a:r>
            <a:r>
              <a:rPr sz="2000" b="1" dirty="0">
                <a:latin typeface="Tahoma"/>
                <a:cs typeface="Tahoma"/>
              </a:rPr>
              <a:t>+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15" dirty="0">
                <a:latin typeface="Tahoma"/>
                <a:cs typeface="Tahoma"/>
              </a:rPr>
              <a:t>(y</a:t>
            </a:r>
            <a:r>
              <a:rPr sz="1950" b="1" spc="22" baseline="-25641" dirty="0">
                <a:latin typeface="Tahoma"/>
                <a:cs typeface="Tahoma"/>
              </a:rPr>
              <a:t>k+1</a:t>
            </a:r>
            <a:r>
              <a:rPr sz="1950" b="1" spc="22" baseline="25641" dirty="0">
                <a:latin typeface="Tahoma"/>
                <a:cs typeface="Tahoma"/>
              </a:rPr>
              <a:t>2</a:t>
            </a:r>
            <a:r>
              <a:rPr sz="1950" b="1" spc="600" baseline="25641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–	</a:t>
            </a:r>
            <a:r>
              <a:rPr sz="2000" b="1" spc="10" dirty="0">
                <a:latin typeface="Tahoma"/>
                <a:cs typeface="Tahoma"/>
              </a:rPr>
              <a:t>y</a:t>
            </a:r>
            <a:r>
              <a:rPr sz="1950" b="1" spc="15" baseline="-25641" dirty="0">
                <a:latin typeface="Tahoma"/>
                <a:cs typeface="Tahoma"/>
              </a:rPr>
              <a:t>k</a:t>
            </a:r>
            <a:r>
              <a:rPr sz="1950" b="1" spc="15" baseline="25641" dirty="0">
                <a:latin typeface="Tahoma"/>
                <a:cs typeface="Tahoma"/>
              </a:rPr>
              <a:t>2 </a:t>
            </a:r>
            <a:r>
              <a:rPr sz="2000" b="1" dirty="0">
                <a:latin typeface="Tahoma"/>
                <a:cs typeface="Tahoma"/>
              </a:rPr>
              <a:t>) – </a:t>
            </a:r>
            <a:r>
              <a:rPr sz="2000" b="1" spc="10" dirty="0">
                <a:latin typeface="Tahoma"/>
                <a:cs typeface="Tahoma"/>
              </a:rPr>
              <a:t>(y</a:t>
            </a:r>
            <a:r>
              <a:rPr sz="1950" b="1" spc="15" baseline="-25641" dirty="0">
                <a:latin typeface="Tahoma"/>
                <a:cs typeface="Tahoma"/>
              </a:rPr>
              <a:t>k+1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2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y</a:t>
            </a:r>
            <a:r>
              <a:rPr sz="1950" b="1" baseline="-25641" dirty="0">
                <a:latin typeface="Tahoma"/>
                <a:cs typeface="Tahoma"/>
              </a:rPr>
              <a:t>k</a:t>
            </a:r>
            <a:r>
              <a:rPr sz="2000" b="1" dirty="0">
                <a:latin typeface="Tahoma"/>
                <a:cs typeface="Tahoma"/>
              </a:rPr>
              <a:t>)+1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" y="6129337"/>
            <a:ext cx="7277100" cy="533400"/>
          </a:xfrm>
          <a:custGeom>
            <a:avLst/>
            <a:gdLst/>
            <a:ahLst/>
            <a:cxnLst/>
            <a:rect l="l" t="t" r="r" b="b"/>
            <a:pathLst>
              <a:path w="7277100" h="533400">
                <a:moveTo>
                  <a:pt x="0" y="533400"/>
                </a:moveTo>
                <a:lnTo>
                  <a:pt x="7277100" y="533400"/>
                </a:lnTo>
                <a:lnTo>
                  <a:pt x="72771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72957" y="6281420"/>
            <a:ext cx="20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9409" y="6293971"/>
            <a:ext cx="19367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840" y="747909"/>
            <a:ext cx="7120890" cy="35934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6690" marR="55880" indent="-123825">
              <a:lnSpc>
                <a:spcPct val="136000"/>
              </a:lnSpc>
              <a:spcBef>
                <a:spcPts val="565"/>
              </a:spcBef>
              <a:tabLst>
                <a:tab pos="1892300" algn="l"/>
                <a:tab pos="3110230" algn="l"/>
                <a:tab pos="4519930" algn="l"/>
              </a:tabLst>
            </a:pP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k+1</a:t>
            </a:r>
            <a:r>
              <a:rPr sz="2400" b="1" spc="367" baseline="-2430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=</a:t>
            </a:r>
            <a:r>
              <a:rPr sz="2400" b="1" spc="4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800" b="1" spc="-5" dirty="0">
                <a:latin typeface="Tahoma"/>
                <a:cs typeface="Tahoma"/>
              </a:rPr>
              <a:t>+	</a:t>
            </a:r>
            <a:r>
              <a:rPr sz="2000" b="1" spc="5" dirty="0">
                <a:latin typeface="Tahoma"/>
                <a:cs typeface="Tahoma"/>
              </a:rPr>
              <a:t>2(x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spc="-5" dirty="0">
                <a:latin typeface="Tahoma"/>
                <a:cs typeface="Tahoma"/>
              </a:rPr>
              <a:t>+1)	</a:t>
            </a:r>
            <a:r>
              <a:rPr sz="2000" b="1" dirty="0">
                <a:latin typeface="Tahoma"/>
                <a:cs typeface="Tahoma"/>
              </a:rPr>
              <a:t>+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15" dirty="0">
                <a:latin typeface="Tahoma"/>
                <a:cs typeface="Tahoma"/>
              </a:rPr>
              <a:t>(y</a:t>
            </a:r>
            <a:r>
              <a:rPr sz="1950" b="1" spc="22" baseline="-25641" dirty="0">
                <a:latin typeface="Tahoma"/>
                <a:cs typeface="Tahoma"/>
              </a:rPr>
              <a:t>k+1</a:t>
            </a:r>
            <a:r>
              <a:rPr sz="1950" b="1" spc="22" baseline="25641" dirty="0">
                <a:latin typeface="Tahoma"/>
                <a:cs typeface="Tahoma"/>
              </a:rPr>
              <a:t>2</a:t>
            </a:r>
            <a:r>
              <a:rPr sz="1950" b="1" spc="607" baseline="25641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–	</a:t>
            </a:r>
            <a:r>
              <a:rPr sz="2000" b="1" spc="10" dirty="0">
                <a:latin typeface="Tahoma"/>
                <a:cs typeface="Tahoma"/>
              </a:rPr>
              <a:t>y</a:t>
            </a:r>
            <a:r>
              <a:rPr sz="1950" b="1" spc="15" baseline="-25641" dirty="0">
                <a:latin typeface="Tahoma"/>
                <a:cs typeface="Tahoma"/>
              </a:rPr>
              <a:t>k</a:t>
            </a:r>
            <a:r>
              <a:rPr sz="1950" b="1" spc="15" baseline="25641" dirty="0">
                <a:latin typeface="Tahoma"/>
                <a:cs typeface="Tahoma"/>
              </a:rPr>
              <a:t>2 </a:t>
            </a:r>
            <a:r>
              <a:rPr sz="2000" b="1" dirty="0">
                <a:latin typeface="Tahoma"/>
                <a:cs typeface="Tahoma"/>
              </a:rPr>
              <a:t>) – </a:t>
            </a:r>
            <a:r>
              <a:rPr sz="2000" b="1" spc="10" dirty="0">
                <a:latin typeface="Tahoma"/>
                <a:cs typeface="Tahoma"/>
              </a:rPr>
              <a:t>(y</a:t>
            </a:r>
            <a:r>
              <a:rPr sz="1950" b="1" spc="15" baseline="-25641" dirty="0">
                <a:latin typeface="Tahoma"/>
                <a:cs typeface="Tahoma"/>
              </a:rPr>
              <a:t>k+1 </a:t>
            </a:r>
            <a:r>
              <a:rPr sz="2000" b="1" dirty="0">
                <a:latin typeface="Tahoma"/>
                <a:cs typeface="Tahoma"/>
              </a:rPr>
              <a:t>– y</a:t>
            </a:r>
            <a:r>
              <a:rPr sz="1950" b="1" baseline="-25641" dirty="0">
                <a:latin typeface="Tahoma"/>
                <a:cs typeface="Tahoma"/>
              </a:rPr>
              <a:t>k</a:t>
            </a:r>
            <a:r>
              <a:rPr sz="2000" b="1" dirty="0">
                <a:latin typeface="Tahoma"/>
                <a:cs typeface="Tahoma"/>
              </a:rPr>
              <a:t>)+1  At </a:t>
            </a:r>
            <a:r>
              <a:rPr sz="2000" b="1" spc="-5" dirty="0">
                <a:latin typeface="Tahoma"/>
                <a:cs typeface="Tahoma"/>
              </a:rPr>
              <a:t>Starting Point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(0,r),</a:t>
            </a:r>
            <a:endParaRPr sz="20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1675"/>
              </a:spcBef>
              <a:tabLst>
                <a:tab pos="1951355" algn="l"/>
                <a:tab pos="3800475" algn="l"/>
              </a:tabLst>
            </a:pPr>
            <a:r>
              <a:rPr sz="2800" b="1" spc="-5" dirty="0">
                <a:latin typeface="Tahoma"/>
                <a:cs typeface="Tahoma"/>
              </a:rPr>
              <a:t>p</a:t>
            </a:r>
            <a:r>
              <a:rPr sz="2775" b="1" spc="15" baseline="-25525" dirty="0">
                <a:latin typeface="Tahoma"/>
                <a:cs typeface="Tahoma"/>
              </a:rPr>
              <a:t>k</a:t>
            </a:r>
            <a:r>
              <a:rPr sz="2000" b="1" dirty="0">
                <a:latin typeface="Tahoma"/>
                <a:cs typeface="Tahoma"/>
              </a:rPr>
              <a:t>=(x</a:t>
            </a:r>
            <a:r>
              <a:rPr sz="1950" b="1" spc="22" baseline="-25641" dirty="0">
                <a:latin typeface="Tahoma"/>
                <a:cs typeface="Tahoma"/>
              </a:rPr>
              <a:t>k</a:t>
            </a:r>
            <a:r>
              <a:rPr sz="1950" b="1" spc="-15" baseline="-25641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+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</a:t>
            </a:r>
            <a:r>
              <a:rPr sz="2000" b="1" spc="-5" dirty="0">
                <a:latin typeface="Tahoma"/>
                <a:cs typeface="Tahoma"/>
              </a:rPr>
              <a:t>)</a:t>
            </a:r>
            <a:r>
              <a:rPr sz="1950" b="1" spc="30" baseline="25641" dirty="0">
                <a:latin typeface="Tahoma"/>
                <a:cs typeface="Tahoma"/>
              </a:rPr>
              <a:t>2</a:t>
            </a:r>
            <a:r>
              <a:rPr sz="1950" b="1" baseline="25641" dirty="0">
                <a:latin typeface="Tahoma"/>
                <a:cs typeface="Tahoma"/>
              </a:rPr>
              <a:t>	</a:t>
            </a:r>
            <a:r>
              <a:rPr sz="2000" b="1" dirty="0">
                <a:latin typeface="Tahoma"/>
                <a:cs typeface="Tahoma"/>
              </a:rPr>
              <a:t>+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</a:t>
            </a:r>
            <a:r>
              <a:rPr sz="2000" b="1" spc="-5" dirty="0">
                <a:latin typeface="Tahoma"/>
                <a:cs typeface="Tahoma"/>
              </a:rPr>
              <a:t>y</a:t>
            </a:r>
            <a:r>
              <a:rPr sz="1950" b="1" spc="22" baseline="-25641" dirty="0">
                <a:latin typeface="Tahoma"/>
                <a:cs typeface="Tahoma"/>
              </a:rPr>
              <a:t>k</a:t>
            </a:r>
            <a:r>
              <a:rPr sz="1950" b="1" spc="7" baseline="-25641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5" dirty="0">
                <a:latin typeface="Tahoma"/>
                <a:cs typeface="Tahoma"/>
              </a:rPr>
              <a:t> 1/2</a:t>
            </a:r>
            <a:r>
              <a:rPr sz="2000" b="1" dirty="0">
                <a:latin typeface="Tahoma"/>
                <a:cs typeface="Tahoma"/>
              </a:rPr>
              <a:t>)</a:t>
            </a:r>
            <a:r>
              <a:rPr sz="1950" b="1" spc="30" baseline="25641" dirty="0">
                <a:latin typeface="Tahoma"/>
                <a:cs typeface="Tahoma"/>
              </a:rPr>
              <a:t>2</a:t>
            </a:r>
            <a:r>
              <a:rPr sz="1950" b="1" baseline="25641" dirty="0">
                <a:latin typeface="Tahoma"/>
                <a:cs typeface="Tahoma"/>
              </a:rPr>
              <a:t>	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5" dirty="0">
                <a:latin typeface="Tahoma"/>
                <a:cs typeface="Tahoma"/>
              </a:rPr>
              <a:t> r</a:t>
            </a:r>
            <a:r>
              <a:rPr sz="1950" b="1" spc="30" baseline="25641" dirty="0">
                <a:latin typeface="Tahoma"/>
                <a:cs typeface="Tahoma"/>
              </a:rPr>
              <a:t>2</a:t>
            </a:r>
            <a:endParaRPr sz="1950" baseline="25641">
              <a:latin typeface="Tahoma"/>
              <a:cs typeface="Tahoma"/>
            </a:endParaRPr>
          </a:p>
          <a:p>
            <a:pPr marL="511175">
              <a:lnSpc>
                <a:spcPct val="100000"/>
              </a:lnSpc>
              <a:spcBef>
                <a:spcPts val="1210"/>
              </a:spcBef>
              <a:tabLst>
                <a:tab pos="1863089" algn="l"/>
                <a:tab pos="3575050" algn="l"/>
              </a:tabLst>
            </a:pPr>
            <a:r>
              <a:rPr sz="2000" b="1" dirty="0">
                <a:latin typeface="Tahoma"/>
                <a:cs typeface="Tahoma"/>
              </a:rPr>
              <a:t>=(0</a:t>
            </a:r>
            <a:r>
              <a:rPr sz="2000" b="1" spc="-204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+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1)</a:t>
            </a:r>
            <a:r>
              <a:rPr sz="1950" b="1" spc="7" baseline="25641" dirty="0">
                <a:latin typeface="Tahoma"/>
                <a:cs typeface="Tahoma"/>
              </a:rPr>
              <a:t>2	</a:t>
            </a:r>
            <a:r>
              <a:rPr sz="2000" b="1" dirty="0">
                <a:latin typeface="Tahoma"/>
                <a:cs typeface="Tahoma"/>
              </a:rPr>
              <a:t>+ (r</a:t>
            </a:r>
            <a:r>
              <a:rPr sz="2000" b="1" spc="-19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1/2)</a:t>
            </a:r>
            <a:r>
              <a:rPr sz="1950" b="1" baseline="25641" dirty="0">
                <a:latin typeface="Tahoma"/>
                <a:cs typeface="Tahoma"/>
              </a:rPr>
              <a:t>2	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r</a:t>
            </a:r>
            <a:r>
              <a:rPr sz="1950" b="1" spc="7" baseline="25641" dirty="0">
                <a:latin typeface="Tahoma"/>
                <a:cs typeface="Tahoma"/>
              </a:rPr>
              <a:t>2</a:t>
            </a:r>
            <a:endParaRPr sz="1950" baseline="25641">
              <a:latin typeface="Tahoma"/>
              <a:cs typeface="Tahoma"/>
            </a:endParaRPr>
          </a:p>
          <a:p>
            <a:pPr marL="436880">
              <a:lnSpc>
                <a:spcPct val="100000"/>
              </a:lnSpc>
              <a:spcBef>
                <a:spcPts val="1200"/>
              </a:spcBef>
            </a:pPr>
            <a:r>
              <a:rPr sz="2000" b="1" spc="5" dirty="0">
                <a:latin typeface="Tahoma"/>
                <a:cs typeface="Tahoma"/>
              </a:rPr>
              <a:t>= </a:t>
            </a:r>
            <a:r>
              <a:rPr sz="2000" b="1" dirty="0">
                <a:latin typeface="Tahoma"/>
                <a:cs typeface="Tahoma"/>
              </a:rPr>
              <a:t>1 </a:t>
            </a:r>
            <a:r>
              <a:rPr sz="2000" b="1" spc="5" dirty="0">
                <a:latin typeface="Tahoma"/>
                <a:cs typeface="Tahoma"/>
              </a:rPr>
              <a:t>+ r</a:t>
            </a:r>
            <a:r>
              <a:rPr sz="1950" b="1" spc="7" baseline="25641" dirty="0">
                <a:latin typeface="Tahoma"/>
                <a:cs typeface="Tahoma"/>
              </a:rPr>
              <a:t>2 </a:t>
            </a:r>
            <a:r>
              <a:rPr sz="2000" b="1" spc="5" dirty="0">
                <a:latin typeface="Tahoma"/>
                <a:cs typeface="Tahoma"/>
              </a:rPr>
              <a:t>+ </a:t>
            </a:r>
            <a:r>
              <a:rPr sz="2000" b="1" spc="-5" dirty="0">
                <a:latin typeface="Tahoma"/>
                <a:cs typeface="Tahoma"/>
              </a:rPr>
              <a:t>1/4 </a:t>
            </a:r>
            <a:r>
              <a:rPr sz="2000" b="1" dirty="0">
                <a:latin typeface="Tahoma"/>
                <a:cs typeface="Tahoma"/>
              </a:rPr>
              <a:t>– r –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r</a:t>
            </a:r>
            <a:r>
              <a:rPr sz="1950" b="1" spc="7" baseline="25641" dirty="0">
                <a:latin typeface="Tahoma"/>
                <a:cs typeface="Tahoma"/>
              </a:rPr>
              <a:t>2</a:t>
            </a:r>
            <a:endParaRPr sz="1950" baseline="25641">
              <a:latin typeface="Tahoma"/>
              <a:cs typeface="Tahoma"/>
            </a:endParaRPr>
          </a:p>
          <a:p>
            <a:pPr marL="43688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ahoma"/>
                <a:cs typeface="Tahoma"/>
              </a:rPr>
              <a:t>= </a:t>
            </a:r>
            <a:r>
              <a:rPr sz="2000" b="1" spc="-5" dirty="0">
                <a:latin typeface="Tahoma"/>
                <a:cs typeface="Tahoma"/>
              </a:rPr>
              <a:t>5/4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  <a:p>
            <a:pPr marL="436880">
              <a:lnSpc>
                <a:spcPct val="100000"/>
              </a:lnSpc>
              <a:spcBef>
                <a:spcPts val="1200"/>
              </a:spcBef>
              <a:tabLst>
                <a:tab pos="1450340" algn="l"/>
              </a:tabLst>
            </a:pPr>
            <a:r>
              <a:rPr sz="2000" b="1" dirty="0">
                <a:latin typeface="Tahoma"/>
                <a:cs typeface="Tahoma"/>
              </a:rPr>
              <a:t>= 1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r	</a:t>
            </a:r>
            <a:r>
              <a:rPr sz="2000" b="1" spc="-5" dirty="0">
                <a:latin typeface="Tahoma"/>
                <a:cs typeface="Tahoma"/>
              </a:rPr>
              <a:t>(take integral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part)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" y="4419600"/>
            <a:ext cx="4305300" cy="457200"/>
          </a:xfrm>
          <a:prstGeom prst="rect">
            <a:avLst/>
          </a:prstGeom>
          <a:ln w="25400">
            <a:solidFill>
              <a:srgbClr val="00946E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Initial </a:t>
            </a:r>
            <a:r>
              <a:rPr sz="2000" dirty="0">
                <a:latin typeface="Tahoma"/>
                <a:cs typeface="Tahoma"/>
              </a:rPr>
              <a:t>decision </a:t>
            </a:r>
            <a:r>
              <a:rPr sz="2000" spc="-5" dirty="0">
                <a:latin typeface="Tahoma"/>
                <a:cs typeface="Tahoma"/>
              </a:rPr>
              <a:t>parameter </a:t>
            </a:r>
            <a:r>
              <a:rPr sz="2000" b="1" dirty="0">
                <a:latin typeface="Tahoma"/>
                <a:cs typeface="Tahoma"/>
              </a:rPr>
              <a:t>p</a:t>
            </a:r>
            <a:r>
              <a:rPr sz="1950" b="1" baseline="-25641" dirty="0">
                <a:latin typeface="Tahoma"/>
                <a:cs typeface="Tahoma"/>
              </a:rPr>
              <a:t>k</a:t>
            </a:r>
            <a:r>
              <a:rPr sz="1600" b="1" dirty="0">
                <a:latin typeface="Tahoma"/>
                <a:cs typeface="Tahoma"/>
              </a:rPr>
              <a:t>=</a:t>
            </a:r>
            <a:r>
              <a:rPr sz="2000" b="1" dirty="0">
                <a:latin typeface="Tahoma"/>
                <a:cs typeface="Tahoma"/>
              </a:rPr>
              <a:t>1 –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5060950"/>
            <a:ext cx="7720965" cy="831215"/>
          </a:xfrm>
          <a:custGeom>
            <a:avLst/>
            <a:gdLst/>
            <a:ahLst/>
            <a:cxnLst/>
            <a:rect l="l" t="t" r="r" b="b"/>
            <a:pathLst>
              <a:path w="7720965" h="831214">
                <a:moveTo>
                  <a:pt x="7720457" y="0"/>
                </a:moveTo>
                <a:lnTo>
                  <a:pt x="0" y="0"/>
                </a:lnTo>
                <a:lnTo>
                  <a:pt x="0" y="830999"/>
                </a:lnTo>
                <a:lnTo>
                  <a:pt x="7720457" y="830999"/>
                </a:lnTo>
                <a:lnTo>
                  <a:pt x="7720457" y="0"/>
                </a:lnTo>
                <a:close/>
              </a:path>
            </a:pathLst>
          </a:custGeom>
          <a:solidFill>
            <a:srgbClr val="85F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0094" y="5086045"/>
            <a:ext cx="7564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59410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  </a:t>
            </a:r>
            <a:r>
              <a:rPr sz="2400" b="1" dirty="0">
                <a:latin typeface="Symbol"/>
                <a:cs typeface="Symbol"/>
              </a:rPr>
              <a:t>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ahoma"/>
                <a:cs typeface="Tahoma"/>
              </a:rPr>
              <a:t>0</a:t>
            </a:r>
            <a:r>
              <a:rPr sz="2400" b="1" spc="-1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=&gt;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y</a:t>
            </a:r>
            <a:r>
              <a:rPr sz="2400" b="1" spc="-7" baseline="-20833" dirty="0">
                <a:latin typeface="Tahoma"/>
                <a:cs typeface="Tahoma"/>
              </a:rPr>
              <a:t>k+1</a:t>
            </a:r>
            <a:r>
              <a:rPr sz="2400" b="1" spc="-5" dirty="0">
                <a:latin typeface="Tahoma"/>
                <a:cs typeface="Tahoma"/>
              </a:rPr>
              <a:t>=y</a:t>
            </a:r>
            <a:r>
              <a:rPr sz="2400" b="1" spc="-7" baseline="-20833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-1	</a:t>
            </a:r>
            <a:r>
              <a:rPr sz="2400" b="1" dirty="0">
                <a:latin typeface="Tahoma"/>
                <a:cs typeface="Tahoma"/>
              </a:rPr>
              <a:t>(</a:t>
            </a:r>
            <a:r>
              <a:rPr sz="2400" dirty="0">
                <a:latin typeface="Tahoma"/>
                <a:cs typeface="Tahoma"/>
              </a:rPr>
              <a:t>mid point </a:t>
            </a:r>
            <a:r>
              <a:rPr sz="2400" spc="-5" dirty="0">
                <a:latin typeface="Tahoma"/>
                <a:cs typeface="Tahoma"/>
              </a:rPr>
              <a:t>outside the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circle</a:t>
            </a:r>
            <a:r>
              <a:rPr sz="2400" b="1" spc="-5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2286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So </a:t>
            </a:r>
            <a:r>
              <a:rPr sz="2400" b="1" dirty="0">
                <a:latin typeface="Tahoma"/>
                <a:cs typeface="Tahoma"/>
              </a:rPr>
              <a:t>Next </a:t>
            </a:r>
            <a:r>
              <a:rPr sz="2400" b="1" spc="-5" dirty="0">
                <a:latin typeface="Tahoma"/>
                <a:cs typeface="Tahoma"/>
              </a:rPr>
              <a:t>Pixel=(x</a:t>
            </a:r>
            <a:r>
              <a:rPr sz="2400" b="1" spc="-7" baseline="-24305" dirty="0">
                <a:latin typeface="Tahoma"/>
                <a:cs typeface="Tahoma"/>
              </a:rPr>
              <a:t>k </a:t>
            </a:r>
            <a:r>
              <a:rPr sz="2400" b="1" dirty="0">
                <a:latin typeface="Tahoma"/>
                <a:cs typeface="Tahoma"/>
              </a:rPr>
              <a:t>+ </a:t>
            </a:r>
            <a:r>
              <a:rPr sz="2400" b="1" spc="-5" dirty="0">
                <a:latin typeface="Tahoma"/>
                <a:cs typeface="Tahoma"/>
              </a:rPr>
              <a:t>1, y</a:t>
            </a:r>
            <a:r>
              <a:rPr sz="2400" b="1" spc="-7" baseline="-24305" dirty="0">
                <a:latin typeface="Tahoma"/>
                <a:cs typeface="Tahoma"/>
              </a:rPr>
              <a:t>k </a:t>
            </a:r>
            <a:r>
              <a:rPr sz="2400" b="1" dirty="0">
                <a:latin typeface="Tahoma"/>
                <a:cs typeface="Tahoma"/>
              </a:rPr>
              <a:t>–</a:t>
            </a:r>
            <a:r>
              <a:rPr sz="2400" b="1" spc="-5" dirty="0">
                <a:latin typeface="Tahoma"/>
                <a:cs typeface="Tahoma"/>
              </a:rPr>
              <a:t> 1)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5924547"/>
            <a:ext cx="7097395" cy="831215"/>
          </a:xfrm>
          <a:custGeom>
            <a:avLst/>
            <a:gdLst/>
            <a:ahLst/>
            <a:cxnLst/>
            <a:rect l="l" t="t" r="r" b="b"/>
            <a:pathLst>
              <a:path w="7097395" h="831215">
                <a:moveTo>
                  <a:pt x="7096886" y="0"/>
                </a:moveTo>
                <a:lnTo>
                  <a:pt x="0" y="0"/>
                </a:lnTo>
                <a:lnTo>
                  <a:pt x="0" y="830999"/>
                </a:lnTo>
                <a:lnTo>
                  <a:pt x="7096886" y="830999"/>
                </a:lnTo>
                <a:lnTo>
                  <a:pt x="7096886" y="0"/>
                </a:lnTo>
                <a:close/>
              </a:path>
            </a:pathLst>
          </a:custGeom>
          <a:solidFill>
            <a:srgbClr val="85F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5494" y="5949797"/>
            <a:ext cx="6908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b="1" spc="-5" dirty="0">
                <a:latin typeface="Tahoma"/>
                <a:cs typeface="Tahoma"/>
              </a:rPr>
              <a:t>p</a:t>
            </a:r>
            <a:r>
              <a:rPr sz="2400" b="1" spc="-7" baseline="-24305" dirty="0">
                <a:latin typeface="Tahoma"/>
                <a:cs typeface="Tahoma"/>
              </a:rPr>
              <a:t>k </a:t>
            </a:r>
            <a:r>
              <a:rPr sz="2400" b="1" dirty="0">
                <a:latin typeface="Tahoma"/>
                <a:cs typeface="Tahoma"/>
              </a:rPr>
              <a:t>&lt; 0 </a:t>
            </a:r>
            <a:r>
              <a:rPr sz="2400" b="1" spc="-5" dirty="0">
                <a:latin typeface="Tahoma"/>
                <a:cs typeface="Tahoma"/>
              </a:rPr>
              <a:t>=&gt; y</a:t>
            </a:r>
            <a:r>
              <a:rPr sz="2400" b="1" spc="-7" baseline="-20833" dirty="0">
                <a:latin typeface="Tahoma"/>
                <a:cs typeface="Tahoma"/>
              </a:rPr>
              <a:t>k+1</a:t>
            </a:r>
            <a:r>
              <a:rPr sz="2400" b="1" spc="-5" dirty="0">
                <a:latin typeface="Tahoma"/>
                <a:cs typeface="Tahoma"/>
              </a:rPr>
              <a:t>=y</a:t>
            </a:r>
            <a:r>
              <a:rPr sz="2400" b="1" spc="-7" baseline="-20833" dirty="0">
                <a:latin typeface="Tahoma"/>
                <a:cs typeface="Tahoma"/>
              </a:rPr>
              <a:t>k </a:t>
            </a:r>
            <a:r>
              <a:rPr sz="2400" b="1" dirty="0">
                <a:latin typeface="Tahoma"/>
                <a:cs typeface="Tahoma"/>
              </a:rPr>
              <a:t>(</a:t>
            </a:r>
            <a:r>
              <a:rPr sz="2400" dirty="0">
                <a:latin typeface="Tahoma"/>
                <a:cs typeface="Tahoma"/>
              </a:rPr>
              <a:t>mid point inside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3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circle</a:t>
            </a:r>
            <a:r>
              <a:rPr sz="2400" b="1" spc="-5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So </a:t>
            </a:r>
            <a:r>
              <a:rPr sz="2400" b="1" dirty="0">
                <a:latin typeface="Tahoma"/>
                <a:cs typeface="Tahoma"/>
              </a:rPr>
              <a:t>Next </a:t>
            </a:r>
            <a:r>
              <a:rPr sz="2400" b="1" spc="-5" dirty="0">
                <a:latin typeface="Tahoma"/>
                <a:cs typeface="Tahoma"/>
              </a:rPr>
              <a:t>Pixel=(x</a:t>
            </a:r>
            <a:r>
              <a:rPr sz="2400" b="1" spc="-7" baseline="-24305" dirty="0">
                <a:latin typeface="Tahoma"/>
                <a:cs typeface="Tahoma"/>
              </a:rPr>
              <a:t>k </a:t>
            </a:r>
            <a:r>
              <a:rPr sz="2400" b="1" dirty="0">
                <a:latin typeface="Tahoma"/>
                <a:cs typeface="Tahoma"/>
              </a:rPr>
              <a:t>+ </a:t>
            </a:r>
            <a:r>
              <a:rPr sz="2400" b="1" spc="-5" dirty="0">
                <a:latin typeface="Tahoma"/>
                <a:cs typeface="Tahoma"/>
              </a:rPr>
              <a:t>1,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y</a:t>
            </a:r>
            <a:r>
              <a:rPr sz="2400" b="1" spc="-7" baseline="-24305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19800" y="2286000"/>
            <a:ext cx="2667000" cy="2362200"/>
            <a:chOff x="6019800" y="2286000"/>
            <a:chExt cx="2667000" cy="2362200"/>
          </a:xfrm>
        </p:grpSpPr>
        <p:sp>
          <p:nvSpPr>
            <p:cNvPr id="13" name="object 13"/>
            <p:cNvSpPr/>
            <p:nvPr/>
          </p:nvSpPr>
          <p:spPr>
            <a:xfrm>
              <a:off x="6019800" y="2286000"/>
              <a:ext cx="2667000" cy="2362200"/>
            </a:xfrm>
            <a:custGeom>
              <a:avLst/>
              <a:gdLst/>
              <a:ahLst/>
              <a:cxnLst/>
              <a:rect l="l" t="t" r="r" b="b"/>
              <a:pathLst>
                <a:path w="2667000" h="2362200">
                  <a:moveTo>
                    <a:pt x="0" y="1066800"/>
                  </a:moveTo>
                  <a:lnTo>
                    <a:pt x="2667000" y="1066800"/>
                  </a:lnTo>
                </a:path>
                <a:path w="2667000" h="2362200">
                  <a:moveTo>
                    <a:pt x="1333500" y="0"/>
                  </a:moveTo>
                  <a:lnTo>
                    <a:pt x="1333500" y="2362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4212" y="2777490"/>
              <a:ext cx="1219200" cy="1165225"/>
            </a:xfrm>
            <a:custGeom>
              <a:avLst/>
              <a:gdLst/>
              <a:ahLst/>
              <a:cxnLst/>
              <a:rect l="l" t="t" r="r" b="b"/>
              <a:pathLst>
                <a:path w="1219200" h="1165225">
                  <a:moveTo>
                    <a:pt x="0" y="582676"/>
                  </a:moveTo>
                  <a:lnTo>
                    <a:pt x="2020" y="534885"/>
                  </a:lnTo>
                  <a:lnTo>
                    <a:pt x="7978" y="488159"/>
                  </a:lnTo>
                  <a:lnTo>
                    <a:pt x="17716" y="442647"/>
                  </a:lnTo>
                  <a:lnTo>
                    <a:pt x="31077" y="398499"/>
                  </a:lnTo>
                  <a:lnTo>
                    <a:pt x="47904" y="355865"/>
                  </a:lnTo>
                  <a:lnTo>
                    <a:pt x="68041" y="314896"/>
                  </a:lnTo>
                  <a:lnTo>
                    <a:pt x="91331" y="275740"/>
                  </a:lnTo>
                  <a:lnTo>
                    <a:pt x="117616" y="238548"/>
                  </a:lnTo>
                  <a:lnTo>
                    <a:pt x="146740" y="203470"/>
                  </a:lnTo>
                  <a:lnTo>
                    <a:pt x="178546" y="170656"/>
                  </a:lnTo>
                  <a:lnTo>
                    <a:pt x="212877" y="140255"/>
                  </a:lnTo>
                  <a:lnTo>
                    <a:pt x="249576" y="112418"/>
                  </a:lnTo>
                  <a:lnTo>
                    <a:pt x="288486" y="87294"/>
                  </a:lnTo>
                  <a:lnTo>
                    <a:pt x="329451" y="65034"/>
                  </a:lnTo>
                  <a:lnTo>
                    <a:pt x="372314" y="45787"/>
                  </a:lnTo>
                  <a:lnTo>
                    <a:pt x="416917" y="29703"/>
                  </a:lnTo>
                  <a:lnTo>
                    <a:pt x="463104" y="16933"/>
                  </a:lnTo>
                  <a:lnTo>
                    <a:pt x="510718" y="7625"/>
                  </a:lnTo>
                  <a:lnTo>
                    <a:pt x="559602" y="1931"/>
                  </a:lnTo>
                  <a:lnTo>
                    <a:pt x="609600" y="0"/>
                  </a:lnTo>
                  <a:lnTo>
                    <a:pt x="659597" y="1931"/>
                  </a:lnTo>
                  <a:lnTo>
                    <a:pt x="708481" y="7625"/>
                  </a:lnTo>
                  <a:lnTo>
                    <a:pt x="756095" y="16933"/>
                  </a:lnTo>
                  <a:lnTo>
                    <a:pt x="802282" y="29703"/>
                  </a:lnTo>
                  <a:lnTo>
                    <a:pt x="846885" y="45787"/>
                  </a:lnTo>
                  <a:lnTo>
                    <a:pt x="889748" y="65034"/>
                  </a:lnTo>
                  <a:lnTo>
                    <a:pt x="930713" y="87294"/>
                  </a:lnTo>
                  <a:lnTo>
                    <a:pt x="969623" y="112418"/>
                  </a:lnTo>
                  <a:lnTo>
                    <a:pt x="1006322" y="140255"/>
                  </a:lnTo>
                  <a:lnTo>
                    <a:pt x="1040653" y="170656"/>
                  </a:lnTo>
                  <a:lnTo>
                    <a:pt x="1072459" y="203470"/>
                  </a:lnTo>
                  <a:lnTo>
                    <a:pt x="1101583" y="238548"/>
                  </a:lnTo>
                  <a:lnTo>
                    <a:pt x="1127868" y="275740"/>
                  </a:lnTo>
                  <a:lnTo>
                    <a:pt x="1151158" y="314896"/>
                  </a:lnTo>
                  <a:lnTo>
                    <a:pt x="1171295" y="355865"/>
                  </a:lnTo>
                  <a:lnTo>
                    <a:pt x="1188122" y="398499"/>
                  </a:lnTo>
                  <a:lnTo>
                    <a:pt x="1201483" y="442647"/>
                  </a:lnTo>
                  <a:lnTo>
                    <a:pt x="1211221" y="488159"/>
                  </a:lnTo>
                  <a:lnTo>
                    <a:pt x="1217179" y="534885"/>
                  </a:lnTo>
                  <a:lnTo>
                    <a:pt x="1219200" y="582676"/>
                  </a:lnTo>
                  <a:lnTo>
                    <a:pt x="1217179" y="630448"/>
                  </a:lnTo>
                  <a:lnTo>
                    <a:pt x="1211221" y="677158"/>
                  </a:lnTo>
                  <a:lnTo>
                    <a:pt x="1201483" y="722655"/>
                  </a:lnTo>
                  <a:lnTo>
                    <a:pt x="1188122" y="766790"/>
                  </a:lnTo>
                  <a:lnTo>
                    <a:pt x="1171295" y="809412"/>
                  </a:lnTo>
                  <a:lnTo>
                    <a:pt x="1151158" y="850372"/>
                  </a:lnTo>
                  <a:lnTo>
                    <a:pt x="1127868" y="889519"/>
                  </a:lnTo>
                  <a:lnTo>
                    <a:pt x="1101583" y="926703"/>
                  </a:lnTo>
                  <a:lnTo>
                    <a:pt x="1072459" y="961775"/>
                  </a:lnTo>
                  <a:lnTo>
                    <a:pt x="1040653" y="994584"/>
                  </a:lnTo>
                  <a:lnTo>
                    <a:pt x="1006322" y="1024981"/>
                  </a:lnTo>
                  <a:lnTo>
                    <a:pt x="969623" y="1052814"/>
                  </a:lnTo>
                  <a:lnTo>
                    <a:pt x="930713" y="1077935"/>
                  </a:lnTo>
                  <a:lnTo>
                    <a:pt x="889748" y="1100194"/>
                  </a:lnTo>
                  <a:lnTo>
                    <a:pt x="846885" y="1119439"/>
                  </a:lnTo>
                  <a:lnTo>
                    <a:pt x="802282" y="1135522"/>
                  </a:lnTo>
                  <a:lnTo>
                    <a:pt x="756095" y="1148292"/>
                  </a:lnTo>
                  <a:lnTo>
                    <a:pt x="708481" y="1157599"/>
                  </a:lnTo>
                  <a:lnTo>
                    <a:pt x="659597" y="1163293"/>
                  </a:lnTo>
                  <a:lnTo>
                    <a:pt x="609600" y="1165225"/>
                  </a:lnTo>
                  <a:lnTo>
                    <a:pt x="559602" y="1163293"/>
                  </a:lnTo>
                  <a:lnTo>
                    <a:pt x="510718" y="1157599"/>
                  </a:lnTo>
                  <a:lnTo>
                    <a:pt x="463104" y="1148292"/>
                  </a:lnTo>
                  <a:lnTo>
                    <a:pt x="416917" y="1135522"/>
                  </a:lnTo>
                  <a:lnTo>
                    <a:pt x="372314" y="1119439"/>
                  </a:lnTo>
                  <a:lnTo>
                    <a:pt x="329451" y="1100194"/>
                  </a:lnTo>
                  <a:lnTo>
                    <a:pt x="288486" y="1077935"/>
                  </a:lnTo>
                  <a:lnTo>
                    <a:pt x="249576" y="1052814"/>
                  </a:lnTo>
                  <a:lnTo>
                    <a:pt x="212877" y="1024981"/>
                  </a:lnTo>
                  <a:lnTo>
                    <a:pt x="178546" y="994584"/>
                  </a:lnTo>
                  <a:lnTo>
                    <a:pt x="146740" y="961775"/>
                  </a:lnTo>
                  <a:lnTo>
                    <a:pt x="117616" y="926703"/>
                  </a:lnTo>
                  <a:lnTo>
                    <a:pt x="91331" y="889519"/>
                  </a:lnTo>
                  <a:lnTo>
                    <a:pt x="68041" y="850372"/>
                  </a:lnTo>
                  <a:lnTo>
                    <a:pt x="47904" y="809412"/>
                  </a:lnTo>
                  <a:lnTo>
                    <a:pt x="31077" y="766790"/>
                  </a:lnTo>
                  <a:lnTo>
                    <a:pt x="17716" y="722655"/>
                  </a:lnTo>
                  <a:lnTo>
                    <a:pt x="7978" y="677158"/>
                  </a:lnTo>
                  <a:lnTo>
                    <a:pt x="2020" y="630448"/>
                  </a:lnTo>
                  <a:lnTo>
                    <a:pt x="0" y="582676"/>
                  </a:lnTo>
                  <a:close/>
                </a:path>
              </a:pathLst>
            </a:custGeom>
            <a:ln w="25400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652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Circle Drawing</vt:lpstr>
      <vt:lpstr>Direct Algorithm</vt:lpstr>
      <vt:lpstr>Mid-Point Circle Algorithm</vt:lpstr>
      <vt:lpstr>Mid-Point Circle Algorithm</vt:lpstr>
      <vt:lpstr>Mid-Point Circle Algorithm</vt:lpstr>
      <vt:lpstr>Mid-Point Circle Algorithm</vt:lpstr>
      <vt:lpstr>Mid-Point Circle Algorithm</vt:lpstr>
      <vt:lpstr>Mid-Point Circle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3231 Lecture 04</dc:title>
  <dc:creator>PCC</dc:creator>
  <cp:lastModifiedBy>Ani</cp:lastModifiedBy>
  <cp:revision>2</cp:revision>
  <dcterms:created xsi:type="dcterms:W3CDTF">2020-10-19T03:37:03Z</dcterms:created>
  <dcterms:modified xsi:type="dcterms:W3CDTF">2020-10-29T03:46:33Z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2020-10-19T00:00:00Z</vt:filetime>
  </property>
</Properties>
</file>