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313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3164" y="805941"/>
            <a:ext cx="42176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640" y="249377"/>
            <a:ext cx="72282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20136" y="1699082"/>
            <a:ext cx="4431030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41309" y="6281271"/>
            <a:ext cx="463550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C33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56688" y="364236"/>
            <a:ext cx="4565904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28722" y="487121"/>
            <a:ext cx="4112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0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2620136" y="1699082"/>
            <a:ext cx="443103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215" smtClean="0"/>
              <a:t>Lecture</a:t>
            </a:r>
            <a:r>
              <a:rPr lang="en-US" spc="-215" smtClean="0"/>
              <a:t> </a:t>
            </a:r>
            <a:r>
              <a:rPr lang="en-US" spc="-215" smtClean="0"/>
              <a:t>11,12</a:t>
            </a:r>
            <a:r>
              <a:rPr spc="-15" smtClean="0"/>
              <a:t> </a:t>
            </a:r>
            <a:r>
              <a:rPr spc="-80" smtClean="0">
                <a:solidFill>
                  <a:srgbClr val="FFFFFF"/>
                </a:solidFill>
              </a:rPr>
              <a:t> </a:t>
            </a:r>
            <a:endParaRPr spc="-80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8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98217" y="3706825"/>
            <a:ext cx="4676775" cy="2970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657475" algn="l"/>
              </a:tabLst>
            </a:pPr>
            <a:r>
              <a:rPr sz="6600" dirty="0">
                <a:solidFill>
                  <a:srgbClr val="FFFFFF"/>
                </a:solidFill>
                <a:latin typeface="Arial"/>
                <a:cs typeface="Arial"/>
              </a:rPr>
              <a:t>Filling	</a:t>
            </a: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r>
              <a:rPr sz="6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6600">
              <a:latin typeface="Arial"/>
              <a:cs typeface="Arial"/>
            </a:endParaRPr>
          </a:p>
          <a:p>
            <a:pPr marR="94615" algn="ctr">
              <a:lnSpc>
                <a:spcPct val="100000"/>
              </a:lnSpc>
              <a:spcBef>
                <a:spcPts val="95"/>
              </a:spcBef>
            </a:pP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600">
              <a:latin typeface="Arial"/>
              <a:cs typeface="Arial"/>
            </a:endParaRPr>
          </a:p>
          <a:p>
            <a:pPr marR="94615" algn="ctr">
              <a:lnSpc>
                <a:spcPct val="100000"/>
              </a:lnSpc>
              <a:spcBef>
                <a:spcPts val="5"/>
              </a:spcBef>
            </a:pP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600">
              <a:latin typeface="Arial"/>
              <a:cs typeface="Arial"/>
            </a:endParaRPr>
          </a:p>
          <a:p>
            <a:pPr marR="33655" algn="ctr">
              <a:lnSpc>
                <a:spcPts val="6440"/>
              </a:lnSpc>
            </a:pPr>
            <a:r>
              <a:rPr sz="5400" b="1" spc="-7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74676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16645" y="6435344"/>
            <a:ext cx="162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13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0452" y="378917"/>
            <a:ext cx="4942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  <a:latin typeface="Tahoma"/>
                <a:cs typeface="Tahoma"/>
              </a:rPr>
              <a:t>Spacial Handling</a:t>
            </a:r>
            <a:r>
              <a:rPr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0000"/>
                </a:solidFill>
                <a:latin typeface="Tahoma"/>
                <a:cs typeface="Tahoma"/>
              </a:rPr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244" y="4071061"/>
            <a:ext cx="6931659" cy="9105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25"/>
              </a:spcBef>
            </a:pPr>
            <a:r>
              <a:rPr sz="2000" spc="-35" dirty="0">
                <a:latin typeface="Tahoma"/>
                <a:cs typeface="Tahoma"/>
              </a:rPr>
              <a:t>However,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this </a:t>
            </a:r>
            <a:r>
              <a:rPr sz="2000" dirty="0">
                <a:latin typeface="Tahoma"/>
                <a:cs typeface="Tahoma"/>
              </a:rPr>
              <a:t>case we </a:t>
            </a:r>
            <a:r>
              <a:rPr sz="2000" spc="5" dirty="0">
                <a:latin typeface="Tahoma"/>
                <a:cs typeface="Tahoma"/>
              </a:rPr>
              <a:t>don’t </a:t>
            </a:r>
            <a:r>
              <a:rPr sz="2000" spc="-5" dirty="0">
                <a:latin typeface="Tahoma"/>
                <a:cs typeface="Tahoma"/>
              </a:rPr>
              <a:t>want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count </a:t>
            </a:r>
            <a:r>
              <a:rPr sz="2000" dirty="0">
                <a:latin typeface="Tahoma"/>
                <a:cs typeface="Tahoma"/>
              </a:rPr>
              <a:t>p1 </a:t>
            </a:r>
            <a:r>
              <a:rPr sz="2000" spc="-5" dirty="0">
                <a:latin typeface="Tahoma"/>
                <a:cs typeface="Tahoma"/>
              </a:rPr>
              <a:t>twice  (p0,p1,p1,p2,p3), </a:t>
            </a:r>
            <a:r>
              <a:rPr sz="2000" dirty="0">
                <a:latin typeface="Tahoma"/>
                <a:cs typeface="Tahoma"/>
              </a:rPr>
              <a:t>otherwise we </a:t>
            </a:r>
            <a:r>
              <a:rPr sz="2000" spc="-5" dirty="0">
                <a:latin typeface="Tahoma"/>
                <a:cs typeface="Tahoma"/>
              </a:rPr>
              <a:t>will fill </a:t>
            </a:r>
            <a:r>
              <a:rPr sz="2000" spc="-10" dirty="0">
                <a:latin typeface="Tahoma"/>
                <a:cs typeface="Tahoma"/>
              </a:rPr>
              <a:t>pixels </a:t>
            </a:r>
            <a:r>
              <a:rPr sz="2000" dirty="0">
                <a:latin typeface="Tahoma"/>
                <a:cs typeface="Tahoma"/>
              </a:rPr>
              <a:t>between p1 and  </a:t>
            </a:r>
            <a:r>
              <a:rPr sz="2000" spc="-5" dirty="0">
                <a:latin typeface="Tahoma"/>
                <a:cs typeface="Tahoma"/>
              </a:rPr>
              <a:t>p2, which 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wrong.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1524000"/>
            <a:ext cx="942975" cy="406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latin typeface="Tahoma"/>
                <a:cs typeface="Tahoma"/>
              </a:rPr>
              <a:t>Case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0325" y="1790700"/>
            <a:ext cx="3019425" cy="195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74676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29345" y="6447982"/>
            <a:ext cx="13716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5"/>
              </a:lnSpc>
            </a:pPr>
            <a:r>
              <a:rPr sz="1000" spc="-10" dirty="0">
                <a:latin typeface="Tahoma"/>
                <a:cs typeface="Tahoma"/>
              </a:rPr>
              <a:t>14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0452" y="378917"/>
            <a:ext cx="4942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  <a:latin typeface="Tahoma"/>
                <a:cs typeface="Tahoma"/>
              </a:rPr>
              <a:t>Spacial Handling</a:t>
            </a:r>
            <a:r>
              <a:rPr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0000"/>
                </a:solidFill>
                <a:latin typeface="Tahoma"/>
                <a:cs typeface="Tahoma"/>
              </a:rPr>
              <a:t>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425557" y="2664504"/>
            <a:ext cx="4150759" cy="1469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2650" y="4333875"/>
            <a:ext cx="4600575" cy="1952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4267200"/>
            <a:ext cx="6324600" cy="0"/>
          </a:xfrm>
          <a:custGeom>
            <a:avLst/>
            <a:gdLst/>
            <a:ahLst/>
            <a:cxnLst/>
            <a:rect l="l" t="t" r="r" b="b"/>
            <a:pathLst>
              <a:path w="6324600">
                <a:moveTo>
                  <a:pt x="0" y="0"/>
                </a:moveTo>
                <a:lnTo>
                  <a:pt x="6324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800" y="2159330"/>
            <a:ext cx="2362200" cy="1200785"/>
          </a:xfrm>
          <a:custGeom>
            <a:avLst/>
            <a:gdLst/>
            <a:ahLst/>
            <a:cxnLst/>
            <a:rect l="l" t="t" r="r" b="b"/>
            <a:pathLst>
              <a:path w="2362200" h="1200785">
                <a:moveTo>
                  <a:pt x="2362200" y="0"/>
                </a:moveTo>
                <a:lnTo>
                  <a:pt x="0" y="0"/>
                </a:lnTo>
                <a:lnTo>
                  <a:pt x="0" y="1200327"/>
                </a:lnTo>
                <a:lnTo>
                  <a:pt x="2362200" y="1200327"/>
                </a:lnTo>
                <a:lnTo>
                  <a:pt x="2362200" y="0"/>
                </a:lnTo>
                <a:close/>
              </a:path>
            </a:pathLst>
          </a:custGeom>
          <a:solidFill>
            <a:srgbClr val="46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444" y="1555750"/>
            <a:ext cx="8018145" cy="17494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94119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Tahoma"/>
                <a:cs typeface="Tahoma"/>
              </a:rPr>
              <a:t>Summary: If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intersection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the ymin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15" dirty="0">
                <a:latin typeface="Tahoma"/>
                <a:cs typeface="Tahoma"/>
              </a:rPr>
              <a:t>edge’s  </a:t>
            </a:r>
            <a:r>
              <a:rPr sz="2000" spc="-5" dirty="0">
                <a:latin typeface="Tahoma"/>
                <a:cs typeface="Tahoma"/>
              </a:rPr>
              <a:t>endpoint, count </a:t>
            </a:r>
            <a:r>
              <a:rPr sz="2000" dirty="0">
                <a:latin typeface="Tahoma"/>
                <a:cs typeface="Tahoma"/>
              </a:rPr>
              <a:t>it. Otherwise,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don’t.</a:t>
            </a:r>
            <a:endParaRPr sz="2000">
              <a:latin typeface="Tahoma"/>
              <a:cs typeface="Tahoma"/>
            </a:endParaRPr>
          </a:p>
          <a:p>
            <a:pPr marL="5880735" marR="508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Times New Roman"/>
                <a:cs typeface="Times New Roman"/>
              </a:rPr>
              <a:t>Both edges are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side </a:t>
            </a:r>
            <a:r>
              <a:rPr sz="2400" spc="-5" dirty="0">
                <a:latin typeface="Times New Roman"/>
                <a:cs typeface="Times New Roman"/>
              </a:rPr>
              <a:t>of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0407" y="4729073"/>
            <a:ext cx="2324100" cy="1200785"/>
          </a:xfrm>
          <a:custGeom>
            <a:avLst/>
            <a:gdLst/>
            <a:ahLst/>
            <a:cxnLst/>
            <a:rect l="l" t="t" r="r" b="b"/>
            <a:pathLst>
              <a:path w="2324100" h="1200785">
                <a:moveTo>
                  <a:pt x="0" y="1200327"/>
                </a:moveTo>
                <a:lnTo>
                  <a:pt x="2323591" y="1200327"/>
                </a:lnTo>
                <a:lnTo>
                  <a:pt x="2323591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solidFill>
            <a:srgbClr val="46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00164" y="4752594"/>
            <a:ext cx="21494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Both edges are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the opposite side  of the </a:t>
            </a:r>
            <a:r>
              <a:rPr sz="2400" spc="-5" dirty="0">
                <a:latin typeface="Times New Roman"/>
                <a:cs typeface="Times New Roman"/>
              </a:rPr>
              <a:t>scan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1921" y="6248400"/>
            <a:ext cx="4724400" cy="462280"/>
          </a:xfrm>
          <a:prstGeom prst="rect">
            <a:avLst/>
          </a:prstGeom>
          <a:solidFill>
            <a:srgbClr val="46FFD1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Fix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start point 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250901"/>
            <a:ext cx="722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Scan-Line </a:t>
            </a:r>
            <a:r>
              <a:rPr dirty="0"/>
              <a:t>Polygon </a:t>
            </a:r>
            <a:r>
              <a:rPr spc="-5" dirty="0"/>
              <a:t>Fill</a:t>
            </a:r>
            <a:r>
              <a:rPr spc="-254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363725" y="4191000"/>
            <a:ext cx="6416675" cy="2301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40" y="953769"/>
            <a:ext cx="8336915" cy="3072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Dealing with</a:t>
            </a:r>
            <a:r>
              <a:rPr sz="2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vertices</a:t>
            </a:r>
            <a:endParaRPr sz="2800">
              <a:latin typeface="Arial"/>
              <a:cs typeface="Arial"/>
            </a:endParaRPr>
          </a:p>
          <a:p>
            <a:pPr marL="203200" marR="612140">
              <a:lnSpc>
                <a:spcPct val="99600"/>
              </a:lnSpc>
              <a:spcBef>
                <a:spcPts val="1950"/>
              </a:spcBef>
              <a:buClr>
                <a:srgbClr val="FF0000"/>
              </a:buClr>
              <a:buChar char="•"/>
              <a:tabLst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endpoint </a:t>
            </a:r>
            <a:r>
              <a:rPr sz="2400" b="1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coordinates </a:t>
            </a:r>
            <a:r>
              <a:rPr sz="2400" dirty="0">
                <a:latin typeface="Arial"/>
                <a:cs typeface="Arial"/>
              </a:rPr>
              <a:t>of the two </a:t>
            </a: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dirty="0">
                <a:latin typeface="Arial"/>
                <a:cs typeface="Arial"/>
              </a:rPr>
              <a:t>are  </a:t>
            </a:r>
            <a:r>
              <a:rPr sz="2400" spc="-5" dirty="0">
                <a:latin typeface="Arial"/>
                <a:cs typeface="Arial"/>
              </a:rPr>
              <a:t>monotonously </a:t>
            </a:r>
            <a:r>
              <a:rPr sz="2400" b="1" spc="-5" dirty="0">
                <a:latin typeface="Arial"/>
                <a:cs typeface="Arial"/>
              </a:rPr>
              <a:t>increasing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upper  endpoint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current edge </a:t>
            </a:r>
            <a:r>
              <a:rPr sz="2400" spc="-5" dirty="0">
                <a:latin typeface="Arial"/>
                <a:cs typeface="Arial"/>
              </a:rPr>
              <a:t>is decreased by one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(a)</a:t>
            </a:r>
            <a:endParaRPr sz="2400">
              <a:latin typeface="Times New Roman"/>
              <a:cs typeface="Times New Roman"/>
            </a:endParaRPr>
          </a:p>
          <a:p>
            <a:pPr marL="203200" marR="5080" algn="just">
              <a:lnSpc>
                <a:spcPct val="99600"/>
              </a:lnSpc>
              <a:spcBef>
                <a:spcPts val="1480"/>
              </a:spcBef>
              <a:buClr>
                <a:srgbClr val="FF0000"/>
              </a:buClr>
              <a:buChar char="•"/>
              <a:tabLst>
                <a:tab pos="395605" algn="l"/>
              </a:tabLst>
            </a:pPr>
            <a:r>
              <a:rPr sz="2400" spc="-5" dirty="0">
                <a:latin typeface="Arial"/>
                <a:cs typeface="Arial"/>
              </a:rPr>
              <a:t>When the </a:t>
            </a:r>
            <a:r>
              <a:rPr sz="2400" dirty="0">
                <a:latin typeface="Arial"/>
                <a:cs typeface="Arial"/>
              </a:rPr>
              <a:t>endpoint </a:t>
            </a:r>
            <a:r>
              <a:rPr sz="2400" b="1" spc="-5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values are </a:t>
            </a:r>
            <a:r>
              <a:rPr sz="2400" dirty="0">
                <a:latin typeface="Arial"/>
                <a:cs typeface="Arial"/>
              </a:rPr>
              <a:t>monotonously  </a:t>
            </a:r>
            <a:r>
              <a:rPr sz="2400" b="1" spc="-5" dirty="0">
                <a:latin typeface="Arial"/>
                <a:cs typeface="Arial"/>
              </a:rPr>
              <a:t>decreasing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next edge </a:t>
            </a:r>
            <a:r>
              <a:rPr sz="2400" spc="-5" dirty="0">
                <a:latin typeface="Arial"/>
                <a:cs typeface="Arial"/>
              </a:rPr>
              <a:t>is decreased </a:t>
            </a:r>
            <a:r>
              <a:rPr sz="2400" spc="-10" dirty="0">
                <a:latin typeface="Arial"/>
                <a:cs typeface="Arial"/>
              </a:rPr>
              <a:t>by  </a:t>
            </a:r>
            <a:r>
              <a:rPr sz="2400" spc="-5" dirty="0">
                <a:latin typeface="Arial"/>
                <a:cs typeface="Arial"/>
              </a:rPr>
              <a:t>one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78491"/>
            <a:ext cx="7228205" cy="10731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The </a:t>
            </a:r>
            <a:r>
              <a:rPr spc="-5" dirty="0"/>
              <a:t>Scan-Line </a:t>
            </a:r>
            <a:r>
              <a:rPr dirty="0"/>
              <a:t>Polygon </a:t>
            </a:r>
            <a:r>
              <a:rPr spc="-5" dirty="0"/>
              <a:t>Fill</a:t>
            </a:r>
            <a:r>
              <a:rPr spc="-254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066800" y="1508188"/>
            <a:ext cx="7391400" cy="430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3600" y="5886564"/>
            <a:ext cx="3801110" cy="523240"/>
          </a:xfrm>
          <a:prstGeom prst="rect">
            <a:avLst/>
          </a:prstGeom>
          <a:solidFill>
            <a:srgbClr val="46FFD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  <a:tabLst>
                <a:tab pos="9398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N.B.	</a:t>
            </a:r>
            <a:r>
              <a:rPr sz="2800" dirty="0">
                <a:latin typeface="Times New Roman"/>
                <a:cs typeface="Times New Roman"/>
              </a:rPr>
              <a:t>x2=x1+1/m(y2-y1)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Scan-Line </a:t>
            </a:r>
            <a:r>
              <a:rPr dirty="0"/>
              <a:t>Polygon </a:t>
            </a:r>
            <a:r>
              <a:rPr spc="-5" dirty="0"/>
              <a:t>Fill</a:t>
            </a:r>
            <a:r>
              <a:rPr spc="-254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0" y="737895"/>
            <a:ext cx="6188710" cy="258826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Determining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Edge</a:t>
            </a:r>
            <a:r>
              <a:rPr sz="28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Intersections</a:t>
            </a:r>
            <a:endParaRPr sz="2800">
              <a:latin typeface="Arial"/>
              <a:cs typeface="Arial"/>
            </a:endParaRPr>
          </a:p>
          <a:p>
            <a:pPr marL="1962150" marR="17780" algn="ctr">
              <a:lnSpc>
                <a:spcPct val="150000"/>
              </a:lnSpc>
              <a:spcBef>
                <a:spcPts val="15"/>
              </a:spcBef>
            </a:pPr>
            <a:r>
              <a:rPr sz="2800" b="1" spc="-5" dirty="0">
                <a:latin typeface="Arial"/>
                <a:cs typeface="Arial"/>
              </a:rPr>
              <a:t>m = </a:t>
            </a:r>
            <a:r>
              <a:rPr sz="2800" b="1" dirty="0">
                <a:latin typeface="Arial"/>
                <a:cs typeface="Arial"/>
              </a:rPr>
              <a:t>(y</a:t>
            </a:r>
            <a:r>
              <a:rPr sz="2775" b="1" baseline="-25525" dirty="0">
                <a:latin typeface="Arial"/>
                <a:cs typeface="Arial"/>
              </a:rPr>
              <a:t>k+1 </a:t>
            </a:r>
            <a:r>
              <a:rPr sz="2800" b="1" spc="-5" dirty="0">
                <a:latin typeface="Tahoma"/>
                <a:cs typeface="Tahoma"/>
              </a:rPr>
              <a:t>– </a:t>
            </a:r>
            <a:r>
              <a:rPr sz="2800" b="1" spc="-10" dirty="0">
                <a:latin typeface="Arial"/>
                <a:cs typeface="Arial"/>
              </a:rPr>
              <a:t>y</a:t>
            </a:r>
            <a:r>
              <a:rPr sz="2775" b="1" spc="-15" baseline="-25525" dirty="0">
                <a:latin typeface="Arial"/>
                <a:cs typeface="Arial"/>
              </a:rPr>
              <a:t>k</a:t>
            </a:r>
            <a:r>
              <a:rPr sz="2800" b="1" spc="-10" dirty="0">
                <a:latin typeface="Arial"/>
                <a:cs typeface="Arial"/>
              </a:rPr>
              <a:t>) </a:t>
            </a:r>
            <a:r>
              <a:rPr sz="2800" b="1" spc="-5" dirty="0">
                <a:latin typeface="Arial"/>
                <a:cs typeface="Arial"/>
              </a:rPr>
              <a:t>/ </a:t>
            </a:r>
            <a:r>
              <a:rPr sz="2800" b="1" spc="5" dirty="0">
                <a:latin typeface="Arial"/>
                <a:cs typeface="Arial"/>
              </a:rPr>
              <a:t>(x</a:t>
            </a:r>
            <a:r>
              <a:rPr sz="2775" b="1" spc="7" baseline="-25525" dirty="0">
                <a:latin typeface="Arial"/>
                <a:cs typeface="Arial"/>
              </a:rPr>
              <a:t>k+1 </a:t>
            </a:r>
            <a:r>
              <a:rPr sz="2800" b="1" spc="-5" dirty="0">
                <a:latin typeface="Tahoma"/>
                <a:cs typeface="Tahoma"/>
              </a:rPr>
              <a:t>– </a:t>
            </a:r>
            <a:r>
              <a:rPr sz="2800" b="1" dirty="0">
                <a:latin typeface="Arial"/>
                <a:cs typeface="Arial"/>
              </a:rPr>
              <a:t>x</a:t>
            </a:r>
            <a:r>
              <a:rPr sz="2775" b="1" baseline="-25525" dirty="0">
                <a:latin typeface="Arial"/>
                <a:cs typeface="Arial"/>
              </a:rPr>
              <a:t>k</a:t>
            </a:r>
            <a:r>
              <a:rPr sz="2800" b="1" dirty="0">
                <a:latin typeface="Arial"/>
                <a:cs typeface="Arial"/>
              </a:rPr>
              <a:t>)  </a:t>
            </a:r>
            <a:r>
              <a:rPr sz="2800" b="1" spc="-5" dirty="0">
                <a:latin typeface="Arial"/>
                <a:cs typeface="Arial"/>
              </a:rPr>
              <a:t>y</a:t>
            </a:r>
            <a:r>
              <a:rPr sz="2775" b="1" spc="-7" baseline="-25525" dirty="0">
                <a:latin typeface="Arial"/>
                <a:cs typeface="Arial"/>
              </a:rPr>
              <a:t>k+1 </a:t>
            </a:r>
            <a:r>
              <a:rPr sz="2800" b="1" spc="-5" dirty="0">
                <a:latin typeface="Tahoma"/>
                <a:cs typeface="Tahoma"/>
              </a:rPr>
              <a:t>– </a:t>
            </a:r>
            <a:r>
              <a:rPr sz="2800" b="1" spc="-15" dirty="0">
                <a:latin typeface="Arial"/>
                <a:cs typeface="Arial"/>
              </a:rPr>
              <a:t>y</a:t>
            </a:r>
            <a:r>
              <a:rPr sz="2775" b="1" spc="-22" baseline="-25525" dirty="0">
                <a:latin typeface="Arial"/>
                <a:cs typeface="Arial"/>
              </a:rPr>
              <a:t>k </a:t>
            </a:r>
            <a:r>
              <a:rPr sz="2800" b="1" spc="-5" dirty="0">
                <a:latin typeface="Arial"/>
                <a:cs typeface="Arial"/>
              </a:rPr>
              <a:t>=</a:t>
            </a:r>
            <a:r>
              <a:rPr sz="2800" b="1" spc="-4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937385" algn="ctr">
              <a:lnSpc>
                <a:spcPct val="100000"/>
              </a:lnSpc>
              <a:spcBef>
                <a:spcPts val="1670"/>
              </a:spcBef>
            </a:pPr>
            <a:r>
              <a:rPr sz="2800" b="1" spc="5" dirty="0">
                <a:latin typeface="Arial"/>
                <a:cs typeface="Arial"/>
              </a:rPr>
              <a:t>x</a:t>
            </a:r>
            <a:r>
              <a:rPr sz="2775" b="1" spc="7" baseline="-25525" dirty="0">
                <a:latin typeface="Arial"/>
                <a:cs typeface="Arial"/>
              </a:rPr>
              <a:t>k+1 </a:t>
            </a:r>
            <a:r>
              <a:rPr sz="2800" b="1" spc="-5" dirty="0">
                <a:latin typeface="Arial"/>
                <a:cs typeface="Arial"/>
              </a:rPr>
              <a:t>= </a:t>
            </a:r>
            <a:r>
              <a:rPr sz="2800" b="1" spc="5" dirty="0">
                <a:latin typeface="Arial"/>
                <a:cs typeface="Arial"/>
              </a:rPr>
              <a:t>x</a:t>
            </a:r>
            <a:r>
              <a:rPr sz="2775" b="1" spc="7" baseline="-25525" dirty="0">
                <a:latin typeface="Arial"/>
                <a:cs typeface="Arial"/>
              </a:rPr>
              <a:t>k </a:t>
            </a:r>
            <a:r>
              <a:rPr sz="2800" b="1" spc="-5" dirty="0">
                <a:latin typeface="Arial"/>
                <a:cs typeface="Arial"/>
              </a:rPr>
              <a:t>+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1/m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5526" y="3810000"/>
            <a:ext cx="5553075" cy="260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Scan-Line </a:t>
            </a:r>
            <a:r>
              <a:rPr dirty="0"/>
              <a:t>Polygon </a:t>
            </a:r>
            <a:r>
              <a:rPr spc="-5" dirty="0"/>
              <a:t>Fill</a:t>
            </a:r>
            <a:r>
              <a:rPr spc="-254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651094"/>
            <a:ext cx="8505190" cy="120142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(Example) </a:t>
            </a:r>
            <a:r>
              <a:rPr sz="2400" b="1" spc="-5" dirty="0">
                <a:latin typeface="Arial"/>
                <a:cs typeface="Arial"/>
              </a:rPr>
              <a:t>Polygon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{A, B, C, D, E, </a:t>
            </a:r>
            <a:r>
              <a:rPr sz="2400" b="1" spc="-135" dirty="0">
                <a:latin typeface="Arial"/>
                <a:cs typeface="Arial"/>
              </a:rPr>
              <a:t>F,</a:t>
            </a:r>
            <a:r>
              <a:rPr sz="2400" b="1" spc="1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G}</a:t>
            </a:r>
            <a:endParaRPr sz="240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latin typeface="Arial"/>
                <a:cs typeface="Arial"/>
              </a:rPr>
              <a:t>Polygon = {(2, 7), (4, 12), (8,15), (16, 9), </a:t>
            </a:r>
            <a:r>
              <a:rPr sz="2400" b="1" spc="-35" dirty="0">
                <a:latin typeface="Arial"/>
                <a:cs typeface="Arial"/>
              </a:rPr>
              <a:t>(11, </a:t>
            </a:r>
            <a:r>
              <a:rPr sz="2400" b="1" spc="-5" dirty="0">
                <a:latin typeface="Arial"/>
                <a:cs typeface="Arial"/>
              </a:rPr>
              <a:t>5), (8, 7), (5,</a:t>
            </a:r>
            <a:r>
              <a:rPr sz="2400" b="1" spc="1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5)}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2057463"/>
            <a:ext cx="8477250" cy="4256405"/>
            <a:chOff x="228600" y="2057463"/>
            <a:chExt cx="8477250" cy="4256405"/>
          </a:xfrm>
        </p:grpSpPr>
        <p:sp>
          <p:nvSpPr>
            <p:cNvPr id="6" name="object 6"/>
            <p:cNvSpPr/>
            <p:nvPr/>
          </p:nvSpPr>
          <p:spPr>
            <a:xfrm>
              <a:off x="228600" y="2057463"/>
              <a:ext cx="4543425" cy="4256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0600" y="2133600"/>
              <a:ext cx="3905250" cy="171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78491"/>
            <a:ext cx="7228205" cy="10731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The </a:t>
            </a:r>
            <a:r>
              <a:rPr spc="-5" dirty="0"/>
              <a:t>Scan-Line </a:t>
            </a:r>
            <a:r>
              <a:rPr dirty="0"/>
              <a:t>Polygon </a:t>
            </a:r>
            <a:r>
              <a:rPr spc="-5" dirty="0"/>
              <a:t>Fill</a:t>
            </a:r>
            <a:r>
              <a:rPr spc="-254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4300" y="1295272"/>
            <a:ext cx="8915400" cy="2963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340" y="4522470"/>
            <a:ext cx="835152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192405">
              <a:lnSpc>
                <a:spcPts val="287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•"/>
              <a:tabLst>
                <a:tab pos="230504" algn="l"/>
                <a:tab pos="1284605" algn="l"/>
                <a:tab pos="1642745" algn="l"/>
                <a:tab pos="2682240" algn="l"/>
                <a:tab pos="3159760" algn="l"/>
                <a:tab pos="3842385" algn="l"/>
                <a:tab pos="4471670" algn="l"/>
                <a:tab pos="5084445" algn="l"/>
                <a:tab pos="6276340" algn="l"/>
                <a:tab pos="6708140" algn="l"/>
                <a:tab pos="7393940" algn="l"/>
                <a:tab pos="7805420" algn="l"/>
              </a:tabLst>
            </a:pPr>
            <a:r>
              <a:rPr sz="2400" b="1" spc="-25" dirty="0">
                <a:latin typeface="Arial"/>
                <a:cs typeface="Arial"/>
              </a:rPr>
              <a:t>Vertex	</a:t>
            </a:r>
            <a:r>
              <a:rPr sz="2400" b="1" spc="-5" dirty="0">
                <a:latin typeface="Arial"/>
                <a:cs typeface="Arial"/>
              </a:rPr>
              <a:t>A	</a:t>
            </a:r>
            <a:r>
              <a:rPr sz="2400" dirty="0">
                <a:latin typeface="Arial"/>
                <a:cs typeface="Arial"/>
              </a:rPr>
              <a:t>should	</a:t>
            </a:r>
            <a:r>
              <a:rPr sz="2400" spc="-5" dirty="0">
                <a:latin typeface="Arial"/>
                <a:cs typeface="Arial"/>
              </a:rPr>
              <a:t>be	split	into	</a:t>
            </a:r>
            <a:r>
              <a:rPr sz="2400" spc="-10" dirty="0">
                <a:latin typeface="Arial"/>
                <a:cs typeface="Arial"/>
              </a:rPr>
              <a:t>two	</a:t>
            </a:r>
            <a:r>
              <a:rPr sz="2400" spc="-5" dirty="0">
                <a:latin typeface="Arial"/>
                <a:cs typeface="Arial"/>
              </a:rPr>
              <a:t>vertices	</a:t>
            </a:r>
            <a:r>
              <a:rPr sz="2400" b="1" spc="-5" dirty="0">
                <a:latin typeface="Arial"/>
                <a:cs typeface="Arial"/>
              </a:rPr>
              <a:t>A'	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spc="-15" baseline="-24305" dirty="0">
                <a:latin typeface="Arial"/>
                <a:cs typeface="Arial"/>
              </a:rPr>
              <a:t>A'</a:t>
            </a:r>
            <a:r>
              <a:rPr sz="2400" spc="-10" dirty="0">
                <a:latin typeface="Arial"/>
                <a:cs typeface="Arial"/>
              </a:rPr>
              <a:t>,	</a:t>
            </a:r>
            <a:r>
              <a:rPr sz="2400" b="1" spc="-5" dirty="0"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)	</a:t>
            </a:r>
            <a:r>
              <a:rPr sz="2400" spc="-1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R="7336155" algn="ctr">
              <a:lnSpc>
                <a:spcPts val="2870"/>
              </a:lnSpc>
            </a:pP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2,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7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83185" algn="ctr">
              <a:lnSpc>
                <a:spcPct val="100000"/>
              </a:lnSpc>
              <a:spcBef>
                <a:spcPts val="420"/>
              </a:spcBef>
              <a:tabLst>
                <a:tab pos="1351915" algn="l"/>
                <a:tab pos="2467610" algn="l"/>
                <a:tab pos="3406140" algn="l"/>
              </a:tabLst>
            </a:pPr>
            <a:r>
              <a:rPr sz="2400" b="1" spc="-5" dirty="0">
                <a:latin typeface="Arial"/>
                <a:cs typeface="Arial"/>
              </a:rPr>
              <a:t>m </a:t>
            </a:r>
            <a:r>
              <a:rPr sz="2400" b="1" dirty="0">
                <a:latin typeface="Arial"/>
                <a:cs typeface="Arial"/>
              </a:rPr>
              <a:t>=(</a:t>
            </a:r>
            <a:r>
              <a:rPr sz="2400" b="1" spc="-5" dirty="0">
                <a:latin typeface="Arial"/>
                <a:cs typeface="Arial"/>
              </a:rPr>
              <a:t> 5</a:t>
            </a:r>
            <a:r>
              <a:rPr sz="2400" b="1" spc="-204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7)/( 5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2)</a:t>
            </a:r>
            <a:r>
              <a:rPr sz="2400" b="1" dirty="0">
                <a:latin typeface="Arial"/>
                <a:cs typeface="Arial"/>
              </a:rPr>
              <a:t> 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2/3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3282950" algn="l"/>
              </a:tabLst>
            </a:pPr>
            <a:r>
              <a:rPr sz="2400" b="1" spc="-5" dirty="0">
                <a:latin typeface="Arial"/>
                <a:cs typeface="Arial"/>
              </a:rPr>
              <a:t>x'</a:t>
            </a:r>
            <a:r>
              <a:rPr sz="2400" b="1" spc="-7" baseline="-24305" dirty="0">
                <a:latin typeface="Arial"/>
                <a:cs typeface="Arial"/>
              </a:rPr>
              <a:t>A 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5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Times New Roman"/>
                <a:cs typeface="Times New Roman"/>
              </a:rPr>
              <a:t>–</a:t>
            </a:r>
            <a:r>
              <a:rPr sz="2400" b="1" spc="-5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)( </a:t>
            </a:r>
            <a:r>
              <a:rPr sz="2400" b="1" spc="-5" dirty="0">
                <a:latin typeface="Arial"/>
                <a:cs typeface="Arial"/>
              </a:rPr>
              <a:t>7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7/2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3.5 </a:t>
            </a:r>
            <a:r>
              <a:rPr sz="2400" b="1" spc="-5" dirty="0">
                <a:latin typeface="Symbol"/>
                <a:cs typeface="Symbol"/>
              </a:rPr>
              <a:t>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vertex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is split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A'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) and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2,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7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78491"/>
            <a:ext cx="7228205" cy="10731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The </a:t>
            </a:r>
            <a:r>
              <a:rPr spc="-5" dirty="0"/>
              <a:t>Scan-Line </a:t>
            </a:r>
            <a:r>
              <a:rPr dirty="0"/>
              <a:t>Polygon </a:t>
            </a:r>
            <a:r>
              <a:rPr spc="-5" dirty="0"/>
              <a:t>Fill</a:t>
            </a:r>
            <a:r>
              <a:rPr spc="-254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4300" y="1295272"/>
            <a:ext cx="8915400" cy="2963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40" y="4522470"/>
            <a:ext cx="837692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192405">
              <a:lnSpc>
                <a:spcPts val="287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•"/>
              <a:tabLst>
                <a:tab pos="243204" algn="l"/>
              </a:tabLst>
            </a:pPr>
            <a:r>
              <a:rPr sz="2400" b="1" spc="-25" dirty="0">
                <a:latin typeface="Arial"/>
                <a:cs typeface="Arial"/>
              </a:rPr>
              <a:t>Vertex</a:t>
            </a:r>
            <a:r>
              <a:rPr sz="2400" b="1" spc="3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split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two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vertices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B'</a:t>
            </a:r>
            <a:r>
              <a:rPr sz="2400" b="1" spc="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spc="-7" baseline="-24305" dirty="0">
                <a:latin typeface="Arial"/>
                <a:cs typeface="Arial"/>
              </a:rPr>
              <a:t>B'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11</a:t>
            </a:r>
            <a:r>
              <a:rPr sz="2400" spc="-50" dirty="0">
                <a:latin typeface="Arial"/>
                <a:cs typeface="Arial"/>
              </a:rPr>
              <a:t>)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R="7167245" algn="ctr">
              <a:lnSpc>
                <a:spcPts val="2870"/>
              </a:lnSpc>
            </a:pP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4,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12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  <a:tabLst>
                <a:tab pos="1268095" algn="l"/>
                <a:tab pos="2554605" algn="l"/>
                <a:tab pos="3339465" algn="l"/>
              </a:tabLst>
            </a:pPr>
            <a:r>
              <a:rPr sz="2400" b="1" spc="-5" dirty="0">
                <a:latin typeface="Arial"/>
                <a:cs typeface="Arial"/>
              </a:rPr>
              <a:t>m </a:t>
            </a:r>
            <a:r>
              <a:rPr sz="2400" b="1" dirty="0">
                <a:latin typeface="Arial"/>
                <a:cs typeface="Arial"/>
              </a:rPr>
              <a:t>=(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7</a:t>
            </a:r>
            <a:r>
              <a:rPr sz="2400" b="1" spc="-210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12)/(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4)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	</a:t>
            </a:r>
            <a:r>
              <a:rPr sz="2400" b="1" spc="-5" dirty="0">
                <a:latin typeface="Arial"/>
                <a:cs typeface="Arial"/>
              </a:rPr>
              <a:t>5/2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3300095" algn="l"/>
              </a:tabLst>
            </a:pPr>
            <a:r>
              <a:rPr sz="2400" b="1" spc="-5" dirty="0">
                <a:latin typeface="Arial"/>
                <a:cs typeface="Arial"/>
              </a:rPr>
              <a:t>x'</a:t>
            </a:r>
            <a:r>
              <a:rPr sz="2400" b="1" spc="-7" baseline="-24305" dirty="0">
                <a:latin typeface="Arial"/>
                <a:cs typeface="Arial"/>
              </a:rPr>
              <a:t>A 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b="1" spc="-5" dirty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)( </a:t>
            </a:r>
            <a:r>
              <a:rPr sz="2400" b="1" spc="-5" dirty="0">
                <a:latin typeface="Arial"/>
                <a:cs typeface="Arial"/>
              </a:rPr>
              <a:t>12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7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18/5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3.6 </a:t>
            </a:r>
            <a:r>
              <a:rPr sz="2400" b="1" spc="-5" dirty="0">
                <a:latin typeface="Symbol"/>
                <a:cs typeface="Symbol"/>
              </a:rPr>
              <a:t>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vertex </a:t>
            </a:r>
            <a:r>
              <a:rPr sz="2400" b="1" spc="-5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is split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B'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spc="-50" dirty="0">
                <a:latin typeface="Arial"/>
                <a:cs typeface="Arial"/>
              </a:rPr>
              <a:t>11</a:t>
            </a:r>
            <a:r>
              <a:rPr sz="2400" spc="-5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4,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12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178491"/>
            <a:ext cx="7228205" cy="10731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The </a:t>
            </a:r>
            <a:r>
              <a:rPr spc="-5" dirty="0"/>
              <a:t>Scan-Line </a:t>
            </a:r>
            <a:r>
              <a:rPr dirty="0"/>
              <a:t>Polygon </a:t>
            </a:r>
            <a:r>
              <a:rPr spc="-5" dirty="0"/>
              <a:t>Fill</a:t>
            </a:r>
            <a:r>
              <a:rPr spc="-254" dirty="0"/>
              <a:t> </a:t>
            </a:r>
            <a:r>
              <a:rPr dirty="0"/>
              <a:t>Algorithm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800" spc="-5" dirty="0">
                <a:solidFill>
                  <a:srgbClr val="FF0000"/>
                </a:solidFill>
              </a:rPr>
              <a:t>(Example)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4300" y="1295272"/>
            <a:ext cx="8915400" cy="2963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40" y="4522470"/>
            <a:ext cx="837438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192405">
              <a:lnSpc>
                <a:spcPts val="287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•"/>
              <a:tabLst>
                <a:tab pos="243204" algn="l"/>
              </a:tabLst>
            </a:pPr>
            <a:r>
              <a:rPr sz="2400" b="1" spc="-25" dirty="0">
                <a:latin typeface="Arial"/>
                <a:cs typeface="Arial"/>
              </a:rPr>
              <a:t>Vertex</a:t>
            </a:r>
            <a:r>
              <a:rPr sz="2400" b="1" spc="2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spc="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split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two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vertices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16,</a:t>
            </a:r>
            <a:r>
              <a:rPr sz="2400" b="1" spc="3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9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D'</a:t>
            </a:r>
            <a:endParaRPr sz="2400">
              <a:latin typeface="Arial"/>
              <a:cs typeface="Arial"/>
            </a:endParaRPr>
          </a:p>
          <a:p>
            <a:pPr marR="7359650" algn="ctr">
              <a:lnSpc>
                <a:spcPts val="2870"/>
              </a:lnSpc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spc="-7" baseline="-24305" dirty="0">
                <a:latin typeface="Arial"/>
                <a:cs typeface="Arial"/>
              </a:rPr>
              <a:t>D'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8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420"/>
              </a:spcBef>
              <a:tabLst>
                <a:tab pos="1270635" algn="l"/>
                <a:tab pos="2540635" algn="l"/>
                <a:tab pos="3494404" algn="l"/>
              </a:tabLst>
            </a:pPr>
            <a:r>
              <a:rPr sz="2400" b="1" spc="-5" dirty="0">
                <a:latin typeface="Arial"/>
                <a:cs typeface="Arial"/>
              </a:rPr>
              <a:t>m </a:t>
            </a:r>
            <a:r>
              <a:rPr sz="2400" b="1" dirty="0">
                <a:latin typeface="Arial"/>
                <a:cs typeface="Arial"/>
              </a:rPr>
              <a:t>=(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</a:t>
            </a:r>
            <a:r>
              <a:rPr sz="2400" b="1" spc="-210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9)/(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11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16)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	</a:t>
            </a:r>
            <a:r>
              <a:rPr sz="2400" b="1" spc="-5" dirty="0">
                <a:latin typeface="Arial"/>
                <a:cs typeface="Arial"/>
              </a:rPr>
              <a:t>4/5</a:t>
            </a:r>
            <a:endParaRPr sz="2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90"/>
              </a:spcBef>
              <a:tabLst>
                <a:tab pos="3284220" algn="l"/>
              </a:tabLst>
            </a:pPr>
            <a:r>
              <a:rPr sz="2400" b="1" spc="-5" dirty="0">
                <a:latin typeface="Arial"/>
                <a:cs typeface="Arial"/>
              </a:rPr>
              <a:t>x'</a:t>
            </a:r>
            <a:r>
              <a:rPr sz="2400" b="1" spc="-7" baseline="-24305" dirty="0">
                <a:latin typeface="Arial"/>
                <a:cs typeface="Arial"/>
              </a:rPr>
              <a:t>D 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b="1" spc="-70" dirty="0">
                <a:latin typeface="Arial"/>
                <a:cs typeface="Arial"/>
              </a:rPr>
              <a:t>11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)( </a:t>
            </a:r>
            <a:r>
              <a:rPr sz="2400" b="1" spc="-5" dirty="0">
                <a:latin typeface="Arial"/>
                <a:cs typeface="Arial"/>
              </a:rPr>
              <a:t>9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	</a:t>
            </a:r>
            <a:r>
              <a:rPr sz="2400" b="1" spc="-5" dirty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59/4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14.75 </a:t>
            </a:r>
            <a:r>
              <a:rPr sz="2400" b="1" spc="-5" dirty="0">
                <a:latin typeface="Symbol"/>
                <a:cs typeface="Symbol"/>
              </a:rPr>
              <a:t>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285"/>
              </a:spcBef>
              <a:tabLst>
                <a:tab pos="437007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vertex </a:t>
            </a:r>
            <a:r>
              <a:rPr sz="2400" b="1" spc="-5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is split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16,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9</a:t>
            </a:r>
            <a:r>
              <a:rPr sz="2400" spc="-5" dirty="0">
                <a:latin typeface="Arial"/>
                <a:cs typeface="Arial"/>
              </a:rPr>
              <a:t>)	and </a:t>
            </a:r>
            <a:r>
              <a:rPr sz="2400" b="1" spc="-5" dirty="0">
                <a:latin typeface="Arial"/>
                <a:cs typeface="Arial"/>
              </a:rPr>
              <a:t>D'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15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8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" y="249377"/>
            <a:ext cx="722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Scan-Line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Polygon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Fill</a:t>
            </a:r>
            <a:r>
              <a:rPr sz="3200" b="1" spc="-25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857758"/>
            <a:ext cx="17233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(Ex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mple)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7900" y="1600200"/>
            <a:ext cx="7188200" cy="285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250901"/>
            <a:ext cx="4697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Polygon</a:t>
            </a:r>
            <a:r>
              <a:rPr spc="-6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953769"/>
            <a:ext cx="8352790" cy="578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polygon can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represented by </a:t>
            </a:r>
            <a:r>
              <a:rPr sz="2800" spc="-5" dirty="0">
                <a:latin typeface="Arial"/>
                <a:cs typeface="Arial"/>
              </a:rPr>
              <a:t>listing its n  </a:t>
            </a:r>
            <a:r>
              <a:rPr sz="2800" dirty="0">
                <a:latin typeface="Arial"/>
                <a:cs typeface="Arial"/>
              </a:rPr>
              <a:t>vertices </a:t>
            </a:r>
            <a:r>
              <a:rPr sz="2800" spc="-5" dirty="0">
                <a:latin typeface="Arial"/>
                <a:cs typeface="Arial"/>
              </a:rPr>
              <a:t>in an </a:t>
            </a:r>
            <a:r>
              <a:rPr sz="2800" dirty="0">
                <a:latin typeface="Arial"/>
                <a:cs typeface="Arial"/>
              </a:rPr>
              <a:t>ordered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list.</a:t>
            </a:r>
            <a:endParaRPr sz="2800">
              <a:latin typeface="Arial"/>
              <a:cs typeface="Arial"/>
            </a:endParaRPr>
          </a:p>
          <a:p>
            <a:pPr marL="1365250" algn="just">
              <a:lnSpc>
                <a:spcPct val="100000"/>
              </a:lnSpc>
              <a:spcBef>
                <a:spcPts val="1695"/>
              </a:spcBef>
            </a:pPr>
            <a:r>
              <a:rPr sz="2800" b="1" spc="-5" dirty="0">
                <a:latin typeface="Arial"/>
                <a:cs typeface="Arial"/>
              </a:rPr>
              <a:t>P = </a:t>
            </a:r>
            <a:r>
              <a:rPr sz="2800" b="1" dirty="0">
                <a:latin typeface="Arial"/>
                <a:cs typeface="Arial"/>
              </a:rPr>
              <a:t>{(x</a:t>
            </a:r>
            <a:r>
              <a:rPr sz="2775" b="1" baseline="-25525" dirty="0">
                <a:latin typeface="Arial"/>
                <a:cs typeface="Arial"/>
              </a:rPr>
              <a:t>1</a:t>
            </a:r>
            <a:r>
              <a:rPr sz="2800" b="1" dirty="0">
                <a:latin typeface="Arial"/>
                <a:cs typeface="Arial"/>
              </a:rPr>
              <a:t>, </a:t>
            </a:r>
            <a:r>
              <a:rPr sz="2800" b="1" spc="-10" dirty="0">
                <a:latin typeface="Arial"/>
                <a:cs typeface="Arial"/>
              </a:rPr>
              <a:t>y</a:t>
            </a:r>
            <a:r>
              <a:rPr sz="2775" b="1" spc="-15" baseline="-25525" dirty="0">
                <a:latin typeface="Arial"/>
                <a:cs typeface="Arial"/>
              </a:rPr>
              <a:t>1</a:t>
            </a:r>
            <a:r>
              <a:rPr sz="2800" b="1" spc="-10" dirty="0">
                <a:latin typeface="Arial"/>
                <a:cs typeface="Arial"/>
              </a:rPr>
              <a:t>), </a:t>
            </a:r>
            <a:r>
              <a:rPr sz="2800" b="1" dirty="0">
                <a:latin typeface="Arial"/>
                <a:cs typeface="Arial"/>
              </a:rPr>
              <a:t>(x</a:t>
            </a:r>
            <a:r>
              <a:rPr sz="2775" b="1" baseline="-25525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, </a:t>
            </a:r>
            <a:r>
              <a:rPr sz="2800" b="1" spc="-10" dirty="0">
                <a:latin typeface="Arial"/>
                <a:cs typeface="Arial"/>
              </a:rPr>
              <a:t>y</a:t>
            </a:r>
            <a:r>
              <a:rPr sz="2775" b="1" spc="-15" baseline="-25525" dirty="0">
                <a:latin typeface="Arial"/>
                <a:cs typeface="Arial"/>
              </a:rPr>
              <a:t>2</a:t>
            </a:r>
            <a:r>
              <a:rPr sz="2800" b="1" spc="-10" dirty="0">
                <a:latin typeface="Arial"/>
                <a:cs typeface="Arial"/>
              </a:rPr>
              <a:t>), </a:t>
            </a:r>
            <a:r>
              <a:rPr sz="2800" b="1" spc="-5" dirty="0">
                <a:latin typeface="Tahoma"/>
                <a:cs typeface="Tahoma"/>
              </a:rPr>
              <a:t>……</a:t>
            </a:r>
            <a:r>
              <a:rPr sz="2800" b="1" spc="-5" dirty="0">
                <a:latin typeface="Arial"/>
                <a:cs typeface="Arial"/>
              </a:rPr>
              <a:t>., </a:t>
            </a:r>
            <a:r>
              <a:rPr sz="2800" b="1" dirty="0">
                <a:latin typeface="Arial"/>
                <a:cs typeface="Arial"/>
              </a:rPr>
              <a:t>(x</a:t>
            </a:r>
            <a:r>
              <a:rPr sz="2775" b="1" baseline="-2552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y</a:t>
            </a:r>
            <a:r>
              <a:rPr sz="2775" b="1" spc="-15" baseline="-25525" dirty="0">
                <a:latin typeface="Arial"/>
                <a:cs typeface="Arial"/>
              </a:rPr>
              <a:t>n</a:t>
            </a:r>
            <a:r>
              <a:rPr sz="2800" b="1" spc="-10" dirty="0">
                <a:latin typeface="Arial"/>
                <a:cs typeface="Arial"/>
              </a:rPr>
              <a:t>)}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8100" marR="30480" algn="just">
              <a:lnSpc>
                <a:spcPct val="100000"/>
              </a:lnSpc>
              <a:spcBef>
                <a:spcPts val="1664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polygon can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displayed by </a:t>
            </a:r>
            <a:r>
              <a:rPr sz="2800" spc="-5" dirty="0">
                <a:latin typeface="Arial"/>
                <a:cs typeface="Arial"/>
              </a:rPr>
              <a:t>drawing a line  between </a:t>
            </a:r>
            <a:r>
              <a:rPr sz="2800" b="1" dirty="0">
                <a:latin typeface="Arial"/>
                <a:cs typeface="Arial"/>
              </a:rPr>
              <a:t>(x</a:t>
            </a:r>
            <a:r>
              <a:rPr sz="2775" b="1" baseline="-25525" dirty="0">
                <a:latin typeface="Arial"/>
                <a:cs typeface="Arial"/>
              </a:rPr>
              <a:t>1</a:t>
            </a:r>
            <a:r>
              <a:rPr sz="2800" b="1" dirty="0">
                <a:latin typeface="Arial"/>
                <a:cs typeface="Arial"/>
              </a:rPr>
              <a:t>, </a:t>
            </a:r>
            <a:r>
              <a:rPr sz="2800" b="1" spc="-10" dirty="0">
                <a:latin typeface="Arial"/>
                <a:cs typeface="Arial"/>
              </a:rPr>
              <a:t>y</a:t>
            </a:r>
            <a:r>
              <a:rPr sz="2775" b="1" spc="-15" baseline="-25525" dirty="0">
                <a:latin typeface="Arial"/>
                <a:cs typeface="Arial"/>
              </a:rPr>
              <a:t>1</a:t>
            </a:r>
            <a:r>
              <a:rPr sz="2800" b="1" spc="-10" dirty="0">
                <a:latin typeface="Arial"/>
                <a:cs typeface="Arial"/>
              </a:rPr>
              <a:t>),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b="1" dirty="0">
                <a:latin typeface="Arial"/>
                <a:cs typeface="Arial"/>
              </a:rPr>
              <a:t>(x</a:t>
            </a:r>
            <a:r>
              <a:rPr sz="2775" b="1" baseline="-25525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, y</a:t>
            </a:r>
            <a:r>
              <a:rPr sz="2775" b="1" baseline="-25525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)</a:t>
            </a:r>
            <a:r>
              <a:rPr sz="2800" dirty="0">
                <a:latin typeface="Arial"/>
                <a:cs typeface="Arial"/>
              </a:rPr>
              <a:t>, then </a:t>
            </a:r>
            <a:r>
              <a:rPr sz="2800" spc="-5" dirty="0">
                <a:latin typeface="Arial"/>
                <a:cs typeface="Arial"/>
              </a:rPr>
              <a:t>a line between  </a:t>
            </a:r>
            <a:r>
              <a:rPr sz="2800" b="1" dirty="0">
                <a:latin typeface="Arial"/>
                <a:cs typeface="Arial"/>
              </a:rPr>
              <a:t>(x</a:t>
            </a:r>
            <a:r>
              <a:rPr sz="2775" b="1" baseline="-25525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, </a:t>
            </a:r>
            <a:r>
              <a:rPr sz="2800" b="1" spc="-10" dirty="0">
                <a:latin typeface="Arial"/>
                <a:cs typeface="Arial"/>
              </a:rPr>
              <a:t>y</a:t>
            </a:r>
            <a:r>
              <a:rPr sz="2775" b="1" spc="-15" baseline="-25525" dirty="0">
                <a:latin typeface="Arial"/>
                <a:cs typeface="Arial"/>
              </a:rPr>
              <a:t>2</a:t>
            </a:r>
            <a:r>
              <a:rPr sz="2800" b="1" spc="-10" dirty="0">
                <a:latin typeface="Arial"/>
                <a:cs typeface="Arial"/>
              </a:rPr>
              <a:t>),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b="1" dirty="0">
                <a:latin typeface="Arial"/>
                <a:cs typeface="Arial"/>
              </a:rPr>
              <a:t>(x</a:t>
            </a:r>
            <a:r>
              <a:rPr sz="2775" b="1" baseline="-25525" dirty="0">
                <a:latin typeface="Arial"/>
                <a:cs typeface="Arial"/>
              </a:rPr>
              <a:t>3</a:t>
            </a:r>
            <a:r>
              <a:rPr sz="2800" b="1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y</a:t>
            </a:r>
            <a:r>
              <a:rPr sz="2775" b="1" spc="-7" baseline="-25525" dirty="0">
                <a:latin typeface="Arial"/>
                <a:cs typeface="Arial"/>
              </a:rPr>
              <a:t>3</a:t>
            </a:r>
            <a:r>
              <a:rPr sz="2800" b="1" spc="-5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and so </a:t>
            </a:r>
            <a:r>
              <a:rPr sz="2800" spc="-5" dirty="0">
                <a:latin typeface="Arial"/>
                <a:cs typeface="Arial"/>
              </a:rPr>
              <a:t>on until the </a:t>
            </a:r>
            <a:r>
              <a:rPr sz="2800" dirty="0">
                <a:latin typeface="Arial"/>
                <a:cs typeface="Arial"/>
              </a:rPr>
              <a:t>end vertex.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order </a:t>
            </a:r>
            <a:r>
              <a:rPr sz="2800" spc="-5" dirty="0">
                <a:latin typeface="Arial"/>
                <a:cs typeface="Arial"/>
              </a:rPr>
              <a:t>to close up the </a:t>
            </a:r>
            <a:r>
              <a:rPr sz="2800" dirty="0">
                <a:latin typeface="Arial"/>
                <a:cs typeface="Arial"/>
              </a:rPr>
              <a:t>polygon, </a:t>
            </a:r>
            <a:r>
              <a:rPr sz="2800" spc="-5" dirty="0">
                <a:latin typeface="Arial"/>
                <a:cs typeface="Arial"/>
              </a:rPr>
              <a:t>a line between </a:t>
            </a:r>
            <a:r>
              <a:rPr sz="2800" b="1" dirty="0">
                <a:latin typeface="Arial"/>
                <a:cs typeface="Arial"/>
              </a:rPr>
              <a:t>(x</a:t>
            </a:r>
            <a:r>
              <a:rPr sz="2775" b="1" baseline="-2552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,  </a:t>
            </a:r>
            <a:r>
              <a:rPr sz="2800" b="1" spc="-10" dirty="0">
                <a:latin typeface="Arial"/>
                <a:cs typeface="Arial"/>
              </a:rPr>
              <a:t>y</a:t>
            </a:r>
            <a:r>
              <a:rPr sz="2775" b="1" spc="-15" baseline="-25525" dirty="0">
                <a:latin typeface="Arial"/>
                <a:cs typeface="Arial"/>
              </a:rPr>
              <a:t>n</a:t>
            </a:r>
            <a:r>
              <a:rPr sz="2800" b="1" spc="-10" dirty="0">
                <a:latin typeface="Arial"/>
                <a:cs typeface="Arial"/>
              </a:rPr>
              <a:t>),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b="1" dirty="0">
                <a:latin typeface="Arial"/>
                <a:cs typeface="Arial"/>
              </a:rPr>
              <a:t>(x</a:t>
            </a:r>
            <a:r>
              <a:rPr sz="2775" b="1" baseline="-25525" dirty="0">
                <a:latin typeface="Arial"/>
                <a:cs typeface="Arial"/>
              </a:rPr>
              <a:t>1</a:t>
            </a:r>
            <a:r>
              <a:rPr sz="2800" b="1" dirty="0">
                <a:latin typeface="Arial"/>
                <a:cs typeface="Arial"/>
              </a:rPr>
              <a:t>, </a:t>
            </a:r>
            <a:r>
              <a:rPr sz="2800" b="1" spc="-10" dirty="0">
                <a:latin typeface="Arial"/>
                <a:cs typeface="Arial"/>
              </a:rPr>
              <a:t>y</a:t>
            </a:r>
            <a:r>
              <a:rPr sz="2775" b="1" spc="-15" baseline="-25525" dirty="0">
                <a:latin typeface="Arial"/>
                <a:cs typeface="Arial"/>
              </a:rPr>
              <a:t>1</a:t>
            </a:r>
            <a:r>
              <a:rPr sz="2800" b="1" spc="-1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must be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drawn.</a:t>
            </a:r>
            <a:endParaRPr sz="2800">
              <a:latin typeface="Arial"/>
              <a:cs typeface="Arial"/>
            </a:endParaRPr>
          </a:p>
          <a:p>
            <a:pPr marL="38100" marR="29845" algn="just">
              <a:lnSpc>
                <a:spcPct val="100099"/>
              </a:lnSpc>
              <a:spcBef>
                <a:spcPts val="1685"/>
              </a:spcBef>
              <a:tabLst>
                <a:tab pos="7744459" algn="l"/>
              </a:tabLst>
            </a:pP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problem </a:t>
            </a:r>
            <a:r>
              <a:rPr sz="2800" spc="-5" dirty="0">
                <a:latin typeface="Arial"/>
                <a:cs typeface="Arial"/>
              </a:rPr>
              <a:t>with this </a:t>
            </a:r>
            <a:r>
              <a:rPr sz="2800" dirty="0">
                <a:latin typeface="Arial"/>
                <a:cs typeface="Arial"/>
              </a:rPr>
              <a:t>representation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10" dirty="0">
                <a:latin typeface="Arial"/>
                <a:cs typeface="Arial"/>
              </a:rPr>
              <a:t>we  </a:t>
            </a:r>
            <a:r>
              <a:rPr sz="2800" spc="-5" dirty="0">
                <a:latin typeface="Arial"/>
                <a:cs typeface="Arial"/>
              </a:rPr>
              <a:t>wish to translate the polygon, it </a:t>
            </a:r>
            <a:r>
              <a:rPr sz="2800" spc="-10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necessary </a:t>
            </a:r>
            <a:r>
              <a:rPr sz="2800" spc="-5" dirty="0">
                <a:latin typeface="Arial"/>
                <a:cs typeface="Arial"/>
              </a:rPr>
              <a:t>to  apply the translation transformation to </a:t>
            </a:r>
            <a:r>
              <a:rPr sz="2800" dirty="0">
                <a:latin typeface="Arial"/>
                <a:cs typeface="Arial"/>
              </a:rPr>
              <a:t>each vertex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order </a:t>
            </a:r>
            <a:r>
              <a:rPr sz="2800" spc="-5" dirty="0">
                <a:latin typeface="Arial"/>
                <a:cs typeface="Arial"/>
              </a:rPr>
              <a:t>to obtain the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translated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polygon.	</a:t>
            </a:r>
            <a:r>
              <a:rPr sz="2800" b="1" spc="-5" dirty="0">
                <a:solidFill>
                  <a:srgbClr val="CC3300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" y="249377"/>
            <a:ext cx="722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Scan-Line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Polygon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Fill</a:t>
            </a:r>
            <a:r>
              <a:rPr sz="3200" b="1" spc="-25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857758"/>
            <a:ext cx="17233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(Ex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mple)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371600"/>
            <a:ext cx="6215126" cy="4895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" y="249377"/>
            <a:ext cx="722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Scan-Line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Polygon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Fill</a:t>
            </a:r>
            <a:r>
              <a:rPr sz="3200" b="1" spc="-25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857758"/>
            <a:ext cx="17233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(Ex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mple)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914400"/>
            <a:ext cx="6289675" cy="542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" y="249377"/>
            <a:ext cx="722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Scan-Line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Polygon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Fill</a:t>
            </a:r>
            <a:r>
              <a:rPr sz="3200" b="1" spc="-25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857758"/>
            <a:ext cx="17233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(Ex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mple)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914336"/>
            <a:ext cx="5953125" cy="5630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" y="249377"/>
            <a:ext cx="722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Scan-Line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Polygon </a:t>
            </a:r>
            <a:r>
              <a:rPr sz="3200" b="1" spc="-5" dirty="0">
                <a:solidFill>
                  <a:srgbClr val="3333CC"/>
                </a:solidFill>
                <a:latin typeface="Arial"/>
                <a:cs typeface="Arial"/>
              </a:rPr>
              <a:t>Fill</a:t>
            </a:r>
            <a:r>
              <a:rPr sz="3200" b="1" spc="-25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CC"/>
                </a:solidFill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857758"/>
            <a:ext cx="17233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(Ex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mple)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1447800"/>
            <a:ext cx="4506848" cy="427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0261" y="3397377"/>
            <a:ext cx="182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The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End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32938" y="844041"/>
            <a:ext cx="327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Polygon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693034"/>
            <a:ext cx="8032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05255" algn="l"/>
                <a:tab pos="2035175" algn="l"/>
                <a:tab pos="2512060" algn="l"/>
                <a:tab pos="3620135" algn="l"/>
                <a:tab pos="4250055" algn="l"/>
                <a:tab pos="5083810" algn="l"/>
                <a:tab pos="5934075" algn="l"/>
                <a:tab pos="68853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Polygons	can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d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ivided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convex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concave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, and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8738" y="577341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Convex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1640" y="1589354"/>
            <a:ext cx="803592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870585" algn="l"/>
                <a:tab pos="1186180" algn="l"/>
                <a:tab pos="2332355" algn="l"/>
                <a:tab pos="2952750" algn="l"/>
                <a:tab pos="4575810" algn="l"/>
                <a:tab pos="5347335" algn="l"/>
                <a:tab pos="5967730" algn="l"/>
                <a:tab pos="6927850" algn="l"/>
                <a:tab pos="75819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Does	a	str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ight	line	co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necting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	two	points	that	are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inside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 intersect any edges of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908425"/>
            <a:ext cx="2417826" cy="2492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3908361"/>
            <a:ext cx="3124200" cy="2287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0290" y="2683182"/>
            <a:ext cx="228650" cy="2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06546" y="234137"/>
            <a:ext cx="1932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Concave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244853"/>
            <a:ext cx="8034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6910" algn="l"/>
                <a:tab pos="1885314" algn="l"/>
                <a:tab pos="2858135" algn="l"/>
                <a:tab pos="3574415" algn="l"/>
                <a:tab pos="4272280" algn="l"/>
                <a:tab pos="5158105" algn="l"/>
                <a:tab pos="5961380" algn="l"/>
                <a:tab pos="6882130" algn="l"/>
                <a:tab pos="7444740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	polygon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edges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may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touch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other,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	they  may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cross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another.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3276536"/>
            <a:ext cx="2971800" cy="2608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3276536"/>
            <a:ext cx="2819400" cy="2589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6098" y="2086485"/>
            <a:ext cx="228650" cy="2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4353" y="196037"/>
            <a:ext cx="195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Complex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1640" y="1360678"/>
            <a:ext cx="7827645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Complex polygons are basically concave polygons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that  may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self-intersecting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edges.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complexity arises  while distinguishing which side is inside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 when  filling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4152900"/>
            <a:ext cx="2781300" cy="255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0" y="4152963"/>
            <a:ext cx="3733800" cy="2509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2270" y="74167"/>
            <a:ext cx="329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Polygon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Filling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89687" y="1401444"/>
            <a:ext cx="8435975" cy="45288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6600"/>
              </a:buClr>
              <a:buFont typeface="Wingdings"/>
              <a:buChar char=""/>
              <a:tabLst>
                <a:tab pos="354965" algn="l"/>
                <a:tab pos="355600" algn="l"/>
                <a:tab pos="1270000" algn="l"/>
                <a:tab pos="2975610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What	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Polygon	filling?</a:t>
            </a:r>
            <a:endParaRPr sz="2400">
              <a:latin typeface="Arial"/>
              <a:cs typeface="Arial"/>
            </a:endParaRPr>
          </a:p>
          <a:p>
            <a:pPr marL="769620" marR="5080" indent="-419100">
              <a:lnSpc>
                <a:spcPts val="3470"/>
              </a:lnSpc>
              <a:spcBef>
                <a:spcPts val="190"/>
              </a:spcBef>
            </a:pP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Highlight all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pixels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 with any color other  than the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background.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576580" lvl="1" indent="-343535">
              <a:lnSpc>
                <a:spcPct val="100000"/>
              </a:lnSpc>
              <a:spcBef>
                <a:spcPts val="2185"/>
              </a:spcBef>
              <a:buClr>
                <a:srgbClr val="996600"/>
              </a:buClr>
              <a:buFont typeface="Wingdings"/>
              <a:buChar char=""/>
              <a:tabLst>
                <a:tab pos="576580" algn="l"/>
                <a:tab pos="577215" algn="l"/>
              </a:tabLst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Types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Polygon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filling (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approaches)</a:t>
            </a:r>
            <a:endParaRPr sz="2400">
              <a:latin typeface="Arial"/>
              <a:cs typeface="Arial"/>
            </a:endParaRPr>
          </a:p>
          <a:p>
            <a:pPr marL="576580" lvl="1" indent="-343535">
              <a:lnSpc>
                <a:spcPct val="100000"/>
              </a:lnSpc>
              <a:spcBef>
                <a:spcPts val="580"/>
              </a:spcBef>
              <a:buClr>
                <a:srgbClr val="996600"/>
              </a:buClr>
              <a:buFont typeface="Wingdings"/>
              <a:buChar char=""/>
              <a:tabLst>
                <a:tab pos="576580" algn="l"/>
                <a:tab pos="57721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Seed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Fill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77900" lvl="2" indent="-287655">
              <a:lnSpc>
                <a:spcPct val="100000"/>
              </a:lnSpc>
              <a:spcBef>
                <a:spcPts val="575"/>
              </a:spcBef>
              <a:buSzPct val="93750"/>
              <a:buChar char="–"/>
              <a:tabLst>
                <a:tab pos="978535" algn="l"/>
              </a:tabLst>
            </a:pP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Boundary</a:t>
            </a:r>
            <a:r>
              <a:rPr sz="2400" spc="10" dirty="0">
                <a:solidFill>
                  <a:srgbClr val="E6948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Filling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77900" lvl="2" indent="-287655">
              <a:lnSpc>
                <a:spcPct val="100000"/>
              </a:lnSpc>
              <a:spcBef>
                <a:spcPts val="575"/>
              </a:spcBef>
              <a:buSzPct val="93750"/>
              <a:buChar char="–"/>
              <a:tabLst>
                <a:tab pos="978535" algn="l"/>
              </a:tabLst>
            </a:pPr>
            <a:r>
              <a:rPr sz="2400" spc="-5" dirty="0">
                <a:solidFill>
                  <a:srgbClr val="E6948D"/>
                </a:solidFill>
                <a:latin typeface="Arial"/>
                <a:cs typeface="Arial"/>
              </a:rPr>
              <a:t>Flood Filling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: Select interior point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Paint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outwards</a:t>
            </a:r>
            <a:endParaRPr sz="2400">
              <a:latin typeface="Arial"/>
              <a:cs typeface="Arial"/>
            </a:endParaRPr>
          </a:p>
          <a:p>
            <a:pPr marL="576580" marR="121920" lvl="1" indent="-342900">
              <a:lnSpc>
                <a:spcPct val="100000"/>
              </a:lnSpc>
              <a:spcBef>
                <a:spcPts val="580"/>
              </a:spcBef>
              <a:buClr>
                <a:srgbClr val="996600"/>
              </a:buClr>
              <a:buFont typeface="Wingdings"/>
              <a:buChar char=""/>
              <a:tabLst>
                <a:tab pos="576580" algn="l"/>
                <a:tab pos="57721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Scan-line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Scan lines between Boundaries and color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pixels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lies inside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polygon.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04050" y="2662669"/>
            <a:ext cx="1612900" cy="1165225"/>
            <a:chOff x="7004050" y="2662669"/>
            <a:chExt cx="1612900" cy="1165225"/>
          </a:xfrm>
        </p:grpSpPr>
        <p:sp>
          <p:nvSpPr>
            <p:cNvPr id="6" name="object 6"/>
            <p:cNvSpPr/>
            <p:nvPr/>
          </p:nvSpPr>
          <p:spPr>
            <a:xfrm>
              <a:off x="7010400" y="2669019"/>
              <a:ext cx="1600200" cy="1152525"/>
            </a:xfrm>
            <a:custGeom>
              <a:avLst/>
              <a:gdLst/>
              <a:ahLst/>
              <a:cxnLst/>
              <a:rect l="l" t="t" r="r" b="b"/>
              <a:pathLst>
                <a:path w="1600200" h="1152525">
                  <a:moveTo>
                    <a:pt x="0" y="1151902"/>
                  </a:moveTo>
                  <a:lnTo>
                    <a:pt x="1600200" y="1151902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151902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4750" y="26690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4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8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8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3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24750" y="26690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4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8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3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8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5750" y="26690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4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8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8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3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5750" y="26690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4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8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3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8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10500" y="26690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4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8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8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3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0500" y="2669031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4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8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3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8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4741" y="2683763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4">
                  <a:moveTo>
                    <a:pt x="190500" y="0"/>
                  </a:moveTo>
                  <a:lnTo>
                    <a:pt x="146837" y="5011"/>
                  </a:lnTo>
                  <a:lnTo>
                    <a:pt x="106746" y="19284"/>
                  </a:lnTo>
                  <a:lnTo>
                    <a:pt x="71374" y="41677"/>
                  </a:lnTo>
                  <a:lnTo>
                    <a:pt x="41867" y="71048"/>
                  </a:lnTo>
                  <a:lnTo>
                    <a:pt x="19372" y="106256"/>
                  </a:lnTo>
                  <a:lnTo>
                    <a:pt x="5034" y="146157"/>
                  </a:lnTo>
                  <a:lnTo>
                    <a:pt x="0" y="189611"/>
                  </a:lnTo>
                  <a:lnTo>
                    <a:pt x="6808" y="239982"/>
                  </a:lnTo>
                  <a:lnTo>
                    <a:pt x="26020" y="285246"/>
                  </a:lnTo>
                  <a:lnTo>
                    <a:pt x="55816" y="323596"/>
                  </a:lnTo>
                  <a:lnTo>
                    <a:pt x="94375" y="353224"/>
                  </a:lnTo>
                  <a:lnTo>
                    <a:pt x="139876" y="372326"/>
                  </a:lnTo>
                  <a:lnTo>
                    <a:pt x="190500" y="379095"/>
                  </a:lnTo>
                  <a:lnTo>
                    <a:pt x="241167" y="372326"/>
                  </a:lnTo>
                  <a:lnTo>
                    <a:pt x="286681" y="353224"/>
                  </a:lnTo>
                  <a:lnTo>
                    <a:pt x="325231" y="323596"/>
                  </a:lnTo>
                  <a:lnTo>
                    <a:pt x="355007" y="285246"/>
                  </a:lnTo>
                  <a:lnTo>
                    <a:pt x="374200" y="239982"/>
                  </a:lnTo>
                  <a:lnTo>
                    <a:pt x="381000" y="189611"/>
                  </a:lnTo>
                  <a:lnTo>
                    <a:pt x="375972" y="146157"/>
                  </a:lnTo>
                  <a:lnTo>
                    <a:pt x="361650" y="106256"/>
                  </a:lnTo>
                  <a:lnTo>
                    <a:pt x="339172" y="71048"/>
                  </a:lnTo>
                  <a:lnTo>
                    <a:pt x="309678" y="41677"/>
                  </a:lnTo>
                  <a:lnTo>
                    <a:pt x="274308" y="19284"/>
                  </a:lnTo>
                  <a:lnTo>
                    <a:pt x="234202" y="501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4741" y="2683763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4">
                  <a:moveTo>
                    <a:pt x="0" y="189611"/>
                  </a:moveTo>
                  <a:lnTo>
                    <a:pt x="5034" y="146157"/>
                  </a:lnTo>
                  <a:lnTo>
                    <a:pt x="19372" y="106256"/>
                  </a:lnTo>
                  <a:lnTo>
                    <a:pt x="41867" y="71048"/>
                  </a:lnTo>
                  <a:lnTo>
                    <a:pt x="71374" y="41677"/>
                  </a:lnTo>
                  <a:lnTo>
                    <a:pt x="106746" y="19284"/>
                  </a:lnTo>
                  <a:lnTo>
                    <a:pt x="146837" y="5011"/>
                  </a:lnTo>
                  <a:lnTo>
                    <a:pt x="190500" y="0"/>
                  </a:lnTo>
                  <a:lnTo>
                    <a:pt x="234202" y="5011"/>
                  </a:lnTo>
                  <a:lnTo>
                    <a:pt x="274308" y="19284"/>
                  </a:lnTo>
                  <a:lnTo>
                    <a:pt x="309678" y="41677"/>
                  </a:lnTo>
                  <a:lnTo>
                    <a:pt x="339172" y="71048"/>
                  </a:lnTo>
                  <a:lnTo>
                    <a:pt x="361650" y="106256"/>
                  </a:lnTo>
                  <a:lnTo>
                    <a:pt x="375972" y="146157"/>
                  </a:lnTo>
                  <a:lnTo>
                    <a:pt x="381000" y="189611"/>
                  </a:lnTo>
                  <a:lnTo>
                    <a:pt x="374200" y="239982"/>
                  </a:lnTo>
                  <a:lnTo>
                    <a:pt x="355007" y="285246"/>
                  </a:lnTo>
                  <a:lnTo>
                    <a:pt x="325231" y="323596"/>
                  </a:lnTo>
                  <a:lnTo>
                    <a:pt x="286681" y="353224"/>
                  </a:lnTo>
                  <a:lnTo>
                    <a:pt x="241167" y="372326"/>
                  </a:lnTo>
                  <a:lnTo>
                    <a:pt x="190500" y="379095"/>
                  </a:lnTo>
                  <a:lnTo>
                    <a:pt x="139876" y="372326"/>
                  </a:lnTo>
                  <a:lnTo>
                    <a:pt x="94375" y="353224"/>
                  </a:lnTo>
                  <a:lnTo>
                    <a:pt x="55816" y="323596"/>
                  </a:lnTo>
                  <a:lnTo>
                    <a:pt x="26020" y="285246"/>
                  </a:lnTo>
                  <a:lnTo>
                    <a:pt x="6808" y="239982"/>
                  </a:lnTo>
                  <a:lnTo>
                    <a:pt x="0" y="1896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4750" y="30479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4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4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4750" y="30479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4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4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05750" y="30479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4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4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05750" y="30479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4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4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10500" y="30479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4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23" y="372199"/>
                  </a:lnTo>
                  <a:lnTo>
                    <a:pt x="286624" y="353097"/>
                  </a:lnTo>
                  <a:lnTo>
                    <a:pt x="325183" y="323469"/>
                  </a:lnTo>
                  <a:lnTo>
                    <a:pt x="354979" y="285119"/>
                  </a:lnTo>
                  <a:lnTo>
                    <a:pt x="374191" y="239855"/>
                  </a:lnTo>
                  <a:lnTo>
                    <a:pt x="381000" y="189484"/>
                  </a:lnTo>
                  <a:lnTo>
                    <a:pt x="374191" y="139112"/>
                  </a:lnTo>
                  <a:lnTo>
                    <a:pt x="354979" y="93848"/>
                  </a:lnTo>
                  <a:lnTo>
                    <a:pt x="325183" y="55499"/>
                  </a:lnTo>
                  <a:lnTo>
                    <a:pt x="286624" y="25870"/>
                  </a:lnTo>
                  <a:lnTo>
                    <a:pt x="241123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10500" y="3047999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4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23" y="6768"/>
                  </a:lnTo>
                  <a:lnTo>
                    <a:pt x="286624" y="25870"/>
                  </a:lnTo>
                  <a:lnTo>
                    <a:pt x="325183" y="55499"/>
                  </a:lnTo>
                  <a:lnTo>
                    <a:pt x="354979" y="93848"/>
                  </a:lnTo>
                  <a:lnTo>
                    <a:pt x="374191" y="139112"/>
                  </a:lnTo>
                  <a:lnTo>
                    <a:pt x="381000" y="189484"/>
                  </a:lnTo>
                  <a:lnTo>
                    <a:pt x="374191" y="239855"/>
                  </a:lnTo>
                  <a:lnTo>
                    <a:pt x="354979" y="285119"/>
                  </a:lnTo>
                  <a:lnTo>
                    <a:pt x="325183" y="323469"/>
                  </a:lnTo>
                  <a:lnTo>
                    <a:pt x="286624" y="353097"/>
                  </a:lnTo>
                  <a:lnTo>
                    <a:pt x="241123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14741" y="3062858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39876" y="6768"/>
                  </a:lnTo>
                  <a:lnTo>
                    <a:pt x="94375" y="25870"/>
                  </a:lnTo>
                  <a:lnTo>
                    <a:pt x="55816" y="55499"/>
                  </a:lnTo>
                  <a:lnTo>
                    <a:pt x="26020" y="93848"/>
                  </a:lnTo>
                  <a:lnTo>
                    <a:pt x="6808" y="139112"/>
                  </a:lnTo>
                  <a:lnTo>
                    <a:pt x="0" y="189483"/>
                  </a:lnTo>
                  <a:lnTo>
                    <a:pt x="6808" y="239855"/>
                  </a:lnTo>
                  <a:lnTo>
                    <a:pt x="26020" y="285119"/>
                  </a:lnTo>
                  <a:lnTo>
                    <a:pt x="55816" y="323468"/>
                  </a:lnTo>
                  <a:lnTo>
                    <a:pt x="94375" y="353097"/>
                  </a:lnTo>
                  <a:lnTo>
                    <a:pt x="139876" y="372199"/>
                  </a:lnTo>
                  <a:lnTo>
                    <a:pt x="190500" y="378967"/>
                  </a:lnTo>
                  <a:lnTo>
                    <a:pt x="241167" y="372199"/>
                  </a:lnTo>
                  <a:lnTo>
                    <a:pt x="286681" y="353097"/>
                  </a:lnTo>
                  <a:lnTo>
                    <a:pt x="325231" y="323468"/>
                  </a:lnTo>
                  <a:lnTo>
                    <a:pt x="355007" y="285119"/>
                  </a:lnTo>
                  <a:lnTo>
                    <a:pt x="374200" y="239855"/>
                  </a:lnTo>
                  <a:lnTo>
                    <a:pt x="381000" y="189483"/>
                  </a:lnTo>
                  <a:lnTo>
                    <a:pt x="374200" y="139112"/>
                  </a:lnTo>
                  <a:lnTo>
                    <a:pt x="355007" y="93848"/>
                  </a:lnTo>
                  <a:lnTo>
                    <a:pt x="325231" y="55499"/>
                  </a:lnTo>
                  <a:lnTo>
                    <a:pt x="286681" y="25870"/>
                  </a:lnTo>
                  <a:lnTo>
                    <a:pt x="241167" y="676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14741" y="3062858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483"/>
                  </a:moveTo>
                  <a:lnTo>
                    <a:pt x="6808" y="139112"/>
                  </a:lnTo>
                  <a:lnTo>
                    <a:pt x="26020" y="93848"/>
                  </a:lnTo>
                  <a:lnTo>
                    <a:pt x="55816" y="55499"/>
                  </a:lnTo>
                  <a:lnTo>
                    <a:pt x="94375" y="25870"/>
                  </a:lnTo>
                  <a:lnTo>
                    <a:pt x="139876" y="6768"/>
                  </a:lnTo>
                  <a:lnTo>
                    <a:pt x="190500" y="0"/>
                  </a:lnTo>
                  <a:lnTo>
                    <a:pt x="241167" y="6768"/>
                  </a:lnTo>
                  <a:lnTo>
                    <a:pt x="286681" y="25870"/>
                  </a:lnTo>
                  <a:lnTo>
                    <a:pt x="325231" y="55499"/>
                  </a:lnTo>
                  <a:lnTo>
                    <a:pt x="355007" y="93848"/>
                  </a:lnTo>
                  <a:lnTo>
                    <a:pt x="374200" y="139112"/>
                  </a:lnTo>
                  <a:lnTo>
                    <a:pt x="381000" y="189483"/>
                  </a:lnTo>
                  <a:lnTo>
                    <a:pt x="374200" y="239855"/>
                  </a:lnTo>
                  <a:lnTo>
                    <a:pt x="355007" y="285119"/>
                  </a:lnTo>
                  <a:lnTo>
                    <a:pt x="325231" y="323468"/>
                  </a:lnTo>
                  <a:lnTo>
                    <a:pt x="286681" y="353097"/>
                  </a:lnTo>
                  <a:lnTo>
                    <a:pt x="241167" y="372199"/>
                  </a:lnTo>
                  <a:lnTo>
                    <a:pt x="190500" y="378967"/>
                  </a:lnTo>
                  <a:lnTo>
                    <a:pt x="139876" y="372199"/>
                  </a:lnTo>
                  <a:lnTo>
                    <a:pt x="94375" y="353097"/>
                  </a:lnTo>
                  <a:lnTo>
                    <a:pt x="55816" y="323468"/>
                  </a:lnTo>
                  <a:lnTo>
                    <a:pt x="26020" y="285119"/>
                  </a:lnTo>
                  <a:lnTo>
                    <a:pt x="6808" y="239855"/>
                  </a:lnTo>
                  <a:lnTo>
                    <a:pt x="0" y="1894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39609" y="34269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46797" y="5004"/>
                  </a:lnTo>
                  <a:lnTo>
                    <a:pt x="106691" y="19262"/>
                  </a:lnTo>
                  <a:lnTo>
                    <a:pt x="71321" y="41637"/>
                  </a:lnTo>
                  <a:lnTo>
                    <a:pt x="41827" y="70995"/>
                  </a:lnTo>
                  <a:lnTo>
                    <a:pt x="19349" y="106200"/>
                  </a:lnTo>
                  <a:lnTo>
                    <a:pt x="5027" y="146117"/>
                  </a:lnTo>
                  <a:lnTo>
                    <a:pt x="0" y="189611"/>
                  </a:lnTo>
                  <a:lnTo>
                    <a:pt x="6799" y="239982"/>
                  </a:lnTo>
                  <a:lnTo>
                    <a:pt x="25992" y="285246"/>
                  </a:lnTo>
                  <a:lnTo>
                    <a:pt x="55768" y="323596"/>
                  </a:lnTo>
                  <a:lnTo>
                    <a:pt x="94318" y="353224"/>
                  </a:lnTo>
                  <a:lnTo>
                    <a:pt x="139832" y="372326"/>
                  </a:lnTo>
                  <a:lnTo>
                    <a:pt x="190500" y="379095"/>
                  </a:lnTo>
                  <a:lnTo>
                    <a:pt x="241123" y="372326"/>
                  </a:lnTo>
                  <a:lnTo>
                    <a:pt x="286624" y="353224"/>
                  </a:lnTo>
                  <a:lnTo>
                    <a:pt x="325183" y="323596"/>
                  </a:lnTo>
                  <a:lnTo>
                    <a:pt x="354979" y="285246"/>
                  </a:lnTo>
                  <a:lnTo>
                    <a:pt x="374191" y="239982"/>
                  </a:lnTo>
                  <a:lnTo>
                    <a:pt x="381000" y="189611"/>
                  </a:lnTo>
                  <a:lnTo>
                    <a:pt x="375965" y="146117"/>
                  </a:lnTo>
                  <a:lnTo>
                    <a:pt x="361627" y="106200"/>
                  </a:lnTo>
                  <a:lnTo>
                    <a:pt x="339132" y="70995"/>
                  </a:lnTo>
                  <a:lnTo>
                    <a:pt x="309625" y="41637"/>
                  </a:lnTo>
                  <a:lnTo>
                    <a:pt x="274253" y="19262"/>
                  </a:lnTo>
                  <a:lnTo>
                    <a:pt x="234162" y="500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9609" y="34269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611"/>
                  </a:moveTo>
                  <a:lnTo>
                    <a:pt x="5027" y="146117"/>
                  </a:lnTo>
                  <a:lnTo>
                    <a:pt x="19349" y="106200"/>
                  </a:lnTo>
                  <a:lnTo>
                    <a:pt x="41827" y="70995"/>
                  </a:lnTo>
                  <a:lnTo>
                    <a:pt x="71321" y="41637"/>
                  </a:lnTo>
                  <a:lnTo>
                    <a:pt x="106691" y="19262"/>
                  </a:lnTo>
                  <a:lnTo>
                    <a:pt x="146797" y="5004"/>
                  </a:lnTo>
                  <a:lnTo>
                    <a:pt x="190500" y="0"/>
                  </a:lnTo>
                  <a:lnTo>
                    <a:pt x="234162" y="5004"/>
                  </a:lnTo>
                  <a:lnTo>
                    <a:pt x="274253" y="19262"/>
                  </a:lnTo>
                  <a:lnTo>
                    <a:pt x="309625" y="41637"/>
                  </a:lnTo>
                  <a:lnTo>
                    <a:pt x="339132" y="70995"/>
                  </a:lnTo>
                  <a:lnTo>
                    <a:pt x="361627" y="106200"/>
                  </a:lnTo>
                  <a:lnTo>
                    <a:pt x="375965" y="146117"/>
                  </a:lnTo>
                  <a:lnTo>
                    <a:pt x="381000" y="189611"/>
                  </a:lnTo>
                  <a:lnTo>
                    <a:pt x="374191" y="239982"/>
                  </a:lnTo>
                  <a:lnTo>
                    <a:pt x="354979" y="285246"/>
                  </a:lnTo>
                  <a:lnTo>
                    <a:pt x="325183" y="323596"/>
                  </a:lnTo>
                  <a:lnTo>
                    <a:pt x="286624" y="353224"/>
                  </a:lnTo>
                  <a:lnTo>
                    <a:pt x="241123" y="372326"/>
                  </a:lnTo>
                  <a:lnTo>
                    <a:pt x="190500" y="379095"/>
                  </a:lnTo>
                  <a:lnTo>
                    <a:pt x="139832" y="372326"/>
                  </a:lnTo>
                  <a:lnTo>
                    <a:pt x="94318" y="353224"/>
                  </a:lnTo>
                  <a:lnTo>
                    <a:pt x="55768" y="323596"/>
                  </a:lnTo>
                  <a:lnTo>
                    <a:pt x="25992" y="285246"/>
                  </a:lnTo>
                  <a:lnTo>
                    <a:pt x="6799" y="239982"/>
                  </a:lnTo>
                  <a:lnTo>
                    <a:pt x="0" y="1896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0609" y="34269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46797" y="5011"/>
                  </a:lnTo>
                  <a:lnTo>
                    <a:pt x="106691" y="19284"/>
                  </a:lnTo>
                  <a:lnTo>
                    <a:pt x="71321" y="41677"/>
                  </a:lnTo>
                  <a:lnTo>
                    <a:pt x="41827" y="71048"/>
                  </a:lnTo>
                  <a:lnTo>
                    <a:pt x="19349" y="106256"/>
                  </a:lnTo>
                  <a:lnTo>
                    <a:pt x="5027" y="146157"/>
                  </a:lnTo>
                  <a:lnTo>
                    <a:pt x="0" y="189611"/>
                  </a:lnTo>
                  <a:lnTo>
                    <a:pt x="6799" y="239982"/>
                  </a:lnTo>
                  <a:lnTo>
                    <a:pt x="25992" y="285246"/>
                  </a:lnTo>
                  <a:lnTo>
                    <a:pt x="55768" y="323596"/>
                  </a:lnTo>
                  <a:lnTo>
                    <a:pt x="94318" y="353224"/>
                  </a:lnTo>
                  <a:lnTo>
                    <a:pt x="139832" y="372326"/>
                  </a:lnTo>
                  <a:lnTo>
                    <a:pt x="190500" y="379095"/>
                  </a:lnTo>
                  <a:lnTo>
                    <a:pt x="241123" y="372326"/>
                  </a:lnTo>
                  <a:lnTo>
                    <a:pt x="286624" y="353224"/>
                  </a:lnTo>
                  <a:lnTo>
                    <a:pt x="325183" y="323596"/>
                  </a:lnTo>
                  <a:lnTo>
                    <a:pt x="354979" y="285246"/>
                  </a:lnTo>
                  <a:lnTo>
                    <a:pt x="374191" y="239982"/>
                  </a:lnTo>
                  <a:lnTo>
                    <a:pt x="381000" y="189611"/>
                  </a:lnTo>
                  <a:lnTo>
                    <a:pt x="375965" y="146157"/>
                  </a:lnTo>
                  <a:lnTo>
                    <a:pt x="361627" y="106256"/>
                  </a:lnTo>
                  <a:lnTo>
                    <a:pt x="339132" y="71048"/>
                  </a:lnTo>
                  <a:lnTo>
                    <a:pt x="309625" y="41677"/>
                  </a:lnTo>
                  <a:lnTo>
                    <a:pt x="274253" y="19284"/>
                  </a:lnTo>
                  <a:lnTo>
                    <a:pt x="234162" y="501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0609" y="34269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611"/>
                  </a:moveTo>
                  <a:lnTo>
                    <a:pt x="5027" y="146157"/>
                  </a:lnTo>
                  <a:lnTo>
                    <a:pt x="19349" y="106256"/>
                  </a:lnTo>
                  <a:lnTo>
                    <a:pt x="41827" y="71048"/>
                  </a:lnTo>
                  <a:lnTo>
                    <a:pt x="71321" y="41677"/>
                  </a:lnTo>
                  <a:lnTo>
                    <a:pt x="106691" y="19284"/>
                  </a:lnTo>
                  <a:lnTo>
                    <a:pt x="146797" y="5011"/>
                  </a:lnTo>
                  <a:lnTo>
                    <a:pt x="190500" y="0"/>
                  </a:lnTo>
                  <a:lnTo>
                    <a:pt x="234162" y="5011"/>
                  </a:lnTo>
                  <a:lnTo>
                    <a:pt x="274253" y="19284"/>
                  </a:lnTo>
                  <a:lnTo>
                    <a:pt x="309625" y="41677"/>
                  </a:lnTo>
                  <a:lnTo>
                    <a:pt x="339132" y="71048"/>
                  </a:lnTo>
                  <a:lnTo>
                    <a:pt x="361627" y="106256"/>
                  </a:lnTo>
                  <a:lnTo>
                    <a:pt x="375965" y="146157"/>
                  </a:lnTo>
                  <a:lnTo>
                    <a:pt x="381000" y="189611"/>
                  </a:lnTo>
                  <a:lnTo>
                    <a:pt x="374191" y="239982"/>
                  </a:lnTo>
                  <a:lnTo>
                    <a:pt x="354979" y="285246"/>
                  </a:lnTo>
                  <a:lnTo>
                    <a:pt x="325183" y="323596"/>
                  </a:lnTo>
                  <a:lnTo>
                    <a:pt x="286624" y="353224"/>
                  </a:lnTo>
                  <a:lnTo>
                    <a:pt x="241123" y="372326"/>
                  </a:lnTo>
                  <a:lnTo>
                    <a:pt x="190500" y="379095"/>
                  </a:lnTo>
                  <a:lnTo>
                    <a:pt x="139832" y="372326"/>
                  </a:lnTo>
                  <a:lnTo>
                    <a:pt x="94318" y="353224"/>
                  </a:lnTo>
                  <a:lnTo>
                    <a:pt x="55768" y="323596"/>
                  </a:lnTo>
                  <a:lnTo>
                    <a:pt x="25992" y="285246"/>
                  </a:lnTo>
                  <a:lnTo>
                    <a:pt x="6799" y="239982"/>
                  </a:lnTo>
                  <a:lnTo>
                    <a:pt x="0" y="1896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5358" y="34269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46797" y="5011"/>
                  </a:lnTo>
                  <a:lnTo>
                    <a:pt x="106691" y="19284"/>
                  </a:lnTo>
                  <a:lnTo>
                    <a:pt x="71321" y="41677"/>
                  </a:lnTo>
                  <a:lnTo>
                    <a:pt x="41827" y="71048"/>
                  </a:lnTo>
                  <a:lnTo>
                    <a:pt x="19349" y="106256"/>
                  </a:lnTo>
                  <a:lnTo>
                    <a:pt x="5027" y="146157"/>
                  </a:lnTo>
                  <a:lnTo>
                    <a:pt x="0" y="189611"/>
                  </a:lnTo>
                  <a:lnTo>
                    <a:pt x="6799" y="239982"/>
                  </a:lnTo>
                  <a:lnTo>
                    <a:pt x="25992" y="285246"/>
                  </a:lnTo>
                  <a:lnTo>
                    <a:pt x="55768" y="323596"/>
                  </a:lnTo>
                  <a:lnTo>
                    <a:pt x="94318" y="353224"/>
                  </a:lnTo>
                  <a:lnTo>
                    <a:pt x="139832" y="372326"/>
                  </a:lnTo>
                  <a:lnTo>
                    <a:pt x="190500" y="379095"/>
                  </a:lnTo>
                  <a:lnTo>
                    <a:pt x="241123" y="372326"/>
                  </a:lnTo>
                  <a:lnTo>
                    <a:pt x="286624" y="353224"/>
                  </a:lnTo>
                  <a:lnTo>
                    <a:pt x="325183" y="323596"/>
                  </a:lnTo>
                  <a:lnTo>
                    <a:pt x="354979" y="285246"/>
                  </a:lnTo>
                  <a:lnTo>
                    <a:pt x="374191" y="239982"/>
                  </a:lnTo>
                  <a:lnTo>
                    <a:pt x="381000" y="189611"/>
                  </a:lnTo>
                  <a:lnTo>
                    <a:pt x="375965" y="146157"/>
                  </a:lnTo>
                  <a:lnTo>
                    <a:pt x="361627" y="106256"/>
                  </a:lnTo>
                  <a:lnTo>
                    <a:pt x="339132" y="71048"/>
                  </a:lnTo>
                  <a:lnTo>
                    <a:pt x="309625" y="41677"/>
                  </a:lnTo>
                  <a:lnTo>
                    <a:pt x="274253" y="19284"/>
                  </a:lnTo>
                  <a:lnTo>
                    <a:pt x="234162" y="501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25358" y="3426967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611"/>
                  </a:moveTo>
                  <a:lnTo>
                    <a:pt x="5027" y="146157"/>
                  </a:lnTo>
                  <a:lnTo>
                    <a:pt x="19349" y="106256"/>
                  </a:lnTo>
                  <a:lnTo>
                    <a:pt x="41827" y="71048"/>
                  </a:lnTo>
                  <a:lnTo>
                    <a:pt x="71321" y="41677"/>
                  </a:lnTo>
                  <a:lnTo>
                    <a:pt x="106691" y="19284"/>
                  </a:lnTo>
                  <a:lnTo>
                    <a:pt x="146797" y="5011"/>
                  </a:lnTo>
                  <a:lnTo>
                    <a:pt x="190500" y="0"/>
                  </a:lnTo>
                  <a:lnTo>
                    <a:pt x="234162" y="5011"/>
                  </a:lnTo>
                  <a:lnTo>
                    <a:pt x="274253" y="19284"/>
                  </a:lnTo>
                  <a:lnTo>
                    <a:pt x="309625" y="41677"/>
                  </a:lnTo>
                  <a:lnTo>
                    <a:pt x="339132" y="71048"/>
                  </a:lnTo>
                  <a:lnTo>
                    <a:pt x="361627" y="106256"/>
                  </a:lnTo>
                  <a:lnTo>
                    <a:pt x="375965" y="146157"/>
                  </a:lnTo>
                  <a:lnTo>
                    <a:pt x="381000" y="189611"/>
                  </a:lnTo>
                  <a:lnTo>
                    <a:pt x="374191" y="239982"/>
                  </a:lnTo>
                  <a:lnTo>
                    <a:pt x="354979" y="285246"/>
                  </a:lnTo>
                  <a:lnTo>
                    <a:pt x="325183" y="323596"/>
                  </a:lnTo>
                  <a:lnTo>
                    <a:pt x="286624" y="353224"/>
                  </a:lnTo>
                  <a:lnTo>
                    <a:pt x="241123" y="372326"/>
                  </a:lnTo>
                  <a:lnTo>
                    <a:pt x="190500" y="379095"/>
                  </a:lnTo>
                  <a:lnTo>
                    <a:pt x="139832" y="372326"/>
                  </a:lnTo>
                  <a:lnTo>
                    <a:pt x="94318" y="353224"/>
                  </a:lnTo>
                  <a:lnTo>
                    <a:pt x="55768" y="323596"/>
                  </a:lnTo>
                  <a:lnTo>
                    <a:pt x="25992" y="285246"/>
                  </a:lnTo>
                  <a:lnTo>
                    <a:pt x="6799" y="239982"/>
                  </a:lnTo>
                  <a:lnTo>
                    <a:pt x="0" y="1896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29600" y="3441826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190500" y="0"/>
                  </a:moveTo>
                  <a:lnTo>
                    <a:pt x="146837" y="5004"/>
                  </a:lnTo>
                  <a:lnTo>
                    <a:pt x="106746" y="19262"/>
                  </a:lnTo>
                  <a:lnTo>
                    <a:pt x="71374" y="41637"/>
                  </a:lnTo>
                  <a:lnTo>
                    <a:pt x="41867" y="70995"/>
                  </a:lnTo>
                  <a:lnTo>
                    <a:pt x="19372" y="106200"/>
                  </a:lnTo>
                  <a:lnTo>
                    <a:pt x="5034" y="146117"/>
                  </a:lnTo>
                  <a:lnTo>
                    <a:pt x="0" y="189611"/>
                  </a:lnTo>
                  <a:lnTo>
                    <a:pt x="6808" y="239982"/>
                  </a:lnTo>
                  <a:lnTo>
                    <a:pt x="26020" y="285246"/>
                  </a:lnTo>
                  <a:lnTo>
                    <a:pt x="55816" y="323596"/>
                  </a:lnTo>
                  <a:lnTo>
                    <a:pt x="94375" y="353224"/>
                  </a:lnTo>
                  <a:lnTo>
                    <a:pt x="139876" y="372326"/>
                  </a:lnTo>
                  <a:lnTo>
                    <a:pt x="190500" y="379095"/>
                  </a:lnTo>
                  <a:lnTo>
                    <a:pt x="241123" y="372326"/>
                  </a:lnTo>
                  <a:lnTo>
                    <a:pt x="286624" y="353224"/>
                  </a:lnTo>
                  <a:lnTo>
                    <a:pt x="325183" y="323596"/>
                  </a:lnTo>
                  <a:lnTo>
                    <a:pt x="354979" y="285246"/>
                  </a:lnTo>
                  <a:lnTo>
                    <a:pt x="374191" y="239982"/>
                  </a:lnTo>
                  <a:lnTo>
                    <a:pt x="381000" y="189611"/>
                  </a:lnTo>
                  <a:lnTo>
                    <a:pt x="375965" y="146117"/>
                  </a:lnTo>
                  <a:lnTo>
                    <a:pt x="361627" y="106200"/>
                  </a:lnTo>
                  <a:lnTo>
                    <a:pt x="339132" y="70995"/>
                  </a:lnTo>
                  <a:lnTo>
                    <a:pt x="309625" y="41637"/>
                  </a:lnTo>
                  <a:lnTo>
                    <a:pt x="274253" y="19262"/>
                  </a:lnTo>
                  <a:lnTo>
                    <a:pt x="234162" y="500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29600" y="3441826"/>
              <a:ext cx="381000" cy="379095"/>
            </a:xfrm>
            <a:custGeom>
              <a:avLst/>
              <a:gdLst/>
              <a:ahLst/>
              <a:cxnLst/>
              <a:rect l="l" t="t" r="r" b="b"/>
              <a:pathLst>
                <a:path w="381000" h="379095">
                  <a:moveTo>
                    <a:pt x="0" y="189611"/>
                  </a:moveTo>
                  <a:lnTo>
                    <a:pt x="5034" y="146117"/>
                  </a:lnTo>
                  <a:lnTo>
                    <a:pt x="19372" y="106200"/>
                  </a:lnTo>
                  <a:lnTo>
                    <a:pt x="41867" y="70995"/>
                  </a:lnTo>
                  <a:lnTo>
                    <a:pt x="71374" y="41637"/>
                  </a:lnTo>
                  <a:lnTo>
                    <a:pt x="106746" y="19262"/>
                  </a:lnTo>
                  <a:lnTo>
                    <a:pt x="146837" y="5004"/>
                  </a:lnTo>
                  <a:lnTo>
                    <a:pt x="190500" y="0"/>
                  </a:lnTo>
                  <a:lnTo>
                    <a:pt x="234162" y="5004"/>
                  </a:lnTo>
                  <a:lnTo>
                    <a:pt x="274253" y="19262"/>
                  </a:lnTo>
                  <a:lnTo>
                    <a:pt x="309625" y="41637"/>
                  </a:lnTo>
                  <a:lnTo>
                    <a:pt x="339132" y="70995"/>
                  </a:lnTo>
                  <a:lnTo>
                    <a:pt x="361627" y="106200"/>
                  </a:lnTo>
                  <a:lnTo>
                    <a:pt x="375965" y="146117"/>
                  </a:lnTo>
                  <a:lnTo>
                    <a:pt x="381000" y="189611"/>
                  </a:lnTo>
                  <a:lnTo>
                    <a:pt x="374191" y="239982"/>
                  </a:lnTo>
                  <a:lnTo>
                    <a:pt x="354979" y="285246"/>
                  </a:lnTo>
                  <a:lnTo>
                    <a:pt x="325183" y="323596"/>
                  </a:lnTo>
                  <a:lnTo>
                    <a:pt x="286624" y="353224"/>
                  </a:lnTo>
                  <a:lnTo>
                    <a:pt x="241123" y="372326"/>
                  </a:lnTo>
                  <a:lnTo>
                    <a:pt x="190500" y="379095"/>
                  </a:lnTo>
                  <a:lnTo>
                    <a:pt x="139876" y="372326"/>
                  </a:lnTo>
                  <a:lnTo>
                    <a:pt x="94375" y="353224"/>
                  </a:lnTo>
                  <a:lnTo>
                    <a:pt x="55816" y="323596"/>
                  </a:lnTo>
                  <a:lnTo>
                    <a:pt x="26020" y="285246"/>
                  </a:lnTo>
                  <a:lnTo>
                    <a:pt x="6808" y="239982"/>
                  </a:lnTo>
                  <a:lnTo>
                    <a:pt x="0" y="1896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74676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16645" y="6435344"/>
            <a:ext cx="162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11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5045" y="378917"/>
            <a:ext cx="4613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  <a:latin typeface="Tahoma"/>
                <a:cs typeface="Tahoma"/>
              </a:rPr>
              <a:t>Scanline Fill</a:t>
            </a:r>
            <a:r>
              <a:rPr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000000"/>
                </a:solidFill>
                <a:latin typeface="Tahoma"/>
                <a:cs typeface="Tahoma"/>
              </a:rPr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1218942"/>
            <a:ext cx="7045959" cy="28060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Intersect scanline with </a:t>
            </a:r>
            <a:r>
              <a:rPr sz="2400" dirty="0">
                <a:latin typeface="Tahoma"/>
                <a:cs typeface="Tahoma"/>
              </a:rPr>
              <a:t>polygon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edges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Fill between </a:t>
            </a:r>
            <a:r>
              <a:rPr sz="2400" dirty="0">
                <a:latin typeface="Tahoma"/>
                <a:cs typeface="Tahoma"/>
              </a:rPr>
              <a:t>pairs of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intersections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Basic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algorithm: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5" dirty="0">
                <a:latin typeface="Tahoma"/>
                <a:cs typeface="Tahoma"/>
              </a:rPr>
              <a:t>= ymin to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ymax</a:t>
            </a:r>
            <a:endParaRPr sz="2400">
              <a:latin typeface="Tahoma"/>
              <a:cs typeface="Tahoma"/>
            </a:endParaRPr>
          </a:p>
          <a:p>
            <a:pPr marL="668655" lvl="1" indent="-313690">
              <a:lnSpc>
                <a:spcPct val="100000"/>
              </a:lnSpc>
              <a:buFont typeface="Trebuchet MS"/>
              <a:buAutoNum type="arabicParenR"/>
              <a:tabLst>
                <a:tab pos="669290" algn="l"/>
              </a:tabLst>
            </a:pPr>
            <a:r>
              <a:rPr sz="2400" dirty="0">
                <a:latin typeface="Tahoma"/>
                <a:cs typeface="Tahoma"/>
              </a:rPr>
              <a:t>intersect </a:t>
            </a:r>
            <a:r>
              <a:rPr sz="2400" spc="-5" dirty="0">
                <a:latin typeface="Tahoma"/>
                <a:cs typeface="Tahoma"/>
              </a:rPr>
              <a:t>scanline 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5" dirty="0">
                <a:latin typeface="Tahoma"/>
                <a:cs typeface="Tahoma"/>
              </a:rPr>
              <a:t>with each edge</a:t>
            </a:r>
            <a:endParaRPr sz="2400">
              <a:latin typeface="Tahoma"/>
              <a:cs typeface="Tahoma"/>
            </a:endParaRPr>
          </a:p>
          <a:p>
            <a:pPr marL="668655" lvl="1" indent="-313690">
              <a:lnSpc>
                <a:spcPct val="100000"/>
              </a:lnSpc>
              <a:buFont typeface="Trebuchet MS"/>
              <a:buAutoNum type="arabicParenR"/>
              <a:tabLst>
                <a:tab pos="669290" algn="l"/>
              </a:tabLst>
            </a:pPr>
            <a:r>
              <a:rPr sz="2400" spc="-5" dirty="0">
                <a:latin typeface="Tahoma"/>
                <a:cs typeface="Tahoma"/>
              </a:rPr>
              <a:t>sort </a:t>
            </a:r>
            <a:r>
              <a:rPr sz="2400" dirty="0">
                <a:latin typeface="Tahoma"/>
                <a:cs typeface="Tahoma"/>
              </a:rPr>
              <a:t>intersections </a:t>
            </a:r>
            <a:r>
              <a:rPr sz="2400" spc="-5" dirty="0">
                <a:latin typeface="Tahoma"/>
                <a:cs typeface="Tahoma"/>
              </a:rPr>
              <a:t>by increasing </a:t>
            </a:r>
            <a:r>
              <a:rPr sz="2400" dirty="0">
                <a:latin typeface="Tahoma"/>
                <a:cs typeface="Tahoma"/>
              </a:rPr>
              <a:t>x [p0,p1,p2,p3]</a:t>
            </a:r>
            <a:endParaRPr sz="2400">
              <a:latin typeface="Tahoma"/>
              <a:cs typeface="Tahoma"/>
            </a:endParaRPr>
          </a:p>
          <a:p>
            <a:pPr marL="668655" lvl="1" indent="-313690">
              <a:lnSpc>
                <a:spcPct val="100000"/>
              </a:lnSpc>
              <a:buFont typeface="Trebuchet MS"/>
              <a:buAutoNum type="arabicParenR"/>
              <a:tabLst>
                <a:tab pos="669290" algn="l"/>
              </a:tabLst>
            </a:pPr>
            <a:r>
              <a:rPr sz="2400" spc="-5" dirty="0">
                <a:latin typeface="Tahoma"/>
                <a:cs typeface="Tahoma"/>
              </a:rPr>
              <a:t>fill </a:t>
            </a:r>
            <a:r>
              <a:rPr sz="2400" dirty="0">
                <a:latin typeface="Tahoma"/>
                <a:cs typeface="Tahoma"/>
              </a:rPr>
              <a:t>pairwise (p0-&gt;p1, </a:t>
            </a:r>
            <a:r>
              <a:rPr sz="2400" spc="-5" dirty="0">
                <a:latin typeface="Tahoma"/>
                <a:cs typeface="Tahoma"/>
              </a:rPr>
              <a:t>p2-&gt;p3,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…</a:t>
            </a:r>
            <a:r>
              <a:rPr sz="2400" spc="-180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1899" y="4278477"/>
            <a:ext cx="4475747" cy="1952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141" y="1528825"/>
            <a:ext cx="4547235" cy="296545"/>
          </a:xfrm>
          <a:custGeom>
            <a:avLst/>
            <a:gdLst/>
            <a:ahLst/>
            <a:cxnLst/>
            <a:rect l="l" t="t" r="r" b="b"/>
            <a:pathLst>
              <a:path w="4547235" h="296544">
                <a:moveTo>
                  <a:pt x="4495894" y="0"/>
                </a:moveTo>
                <a:lnTo>
                  <a:pt x="51303" y="0"/>
                </a:lnTo>
                <a:lnTo>
                  <a:pt x="25651" y="34733"/>
                </a:lnTo>
                <a:lnTo>
                  <a:pt x="8550" y="77056"/>
                </a:lnTo>
                <a:lnTo>
                  <a:pt x="0" y="123933"/>
                </a:lnTo>
                <a:lnTo>
                  <a:pt x="0" y="172327"/>
                </a:lnTo>
                <a:lnTo>
                  <a:pt x="8550" y="219204"/>
                </a:lnTo>
                <a:lnTo>
                  <a:pt x="25651" y="261527"/>
                </a:lnTo>
                <a:lnTo>
                  <a:pt x="51303" y="296260"/>
                </a:lnTo>
                <a:lnTo>
                  <a:pt x="4495894" y="296260"/>
                </a:lnTo>
                <a:lnTo>
                  <a:pt x="4521546" y="261527"/>
                </a:lnTo>
                <a:lnTo>
                  <a:pt x="4538647" y="219204"/>
                </a:lnTo>
                <a:lnTo>
                  <a:pt x="4547197" y="172327"/>
                </a:lnTo>
                <a:lnTo>
                  <a:pt x="4547197" y="123933"/>
                </a:lnTo>
                <a:lnTo>
                  <a:pt x="4538647" y="77056"/>
                </a:lnTo>
                <a:lnTo>
                  <a:pt x="4521546" y="34733"/>
                </a:lnTo>
                <a:lnTo>
                  <a:pt x="4495894" y="0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990600"/>
            <a:ext cx="74676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0034" y="6435344"/>
            <a:ext cx="2503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168 471 </a:t>
            </a:r>
            <a:r>
              <a:rPr sz="1000" spc="-5" dirty="0">
                <a:latin typeface="Tahoma"/>
                <a:cs typeface="Tahoma"/>
              </a:rPr>
              <a:t>Computer Graphics, KKU. </a:t>
            </a:r>
            <a:r>
              <a:rPr sz="1000" spc="-10" dirty="0">
                <a:latin typeface="Tahoma"/>
                <a:cs typeface="Tahoma"/>
              </a:rPr>
              <a:t>Lecture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6645" y="6435344"/>
            <a:ext cx="162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12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0452" y="378917"/>
            <a:ext cx="4942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  <a:latin typeface="Tahoma"/>
                <a:cs typeface="Tahoma"/>
              </a:rPr>
              <a:t>Spacial Handling</a:t>
            </a:r>
            <a:r>
              <a:rPr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0000"/>
                </a:solidFill>
                <a:latin typeface="Tahoma"/>
                <a:cs typeface="Tahoma"/>
              </a:rPr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40" y="1444497"/>
            <a:ext cx="4812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Intersection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an edge end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point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5516" y="2206353"/>
            <a:ext cx="3679798" cy="1718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7244" y="4040200"/>
            <a:ext cx="6861809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Intersection points: </a:t>
            </a:r>
            <a:r>
              <a:rPr sz="2000" spc="-5" dirty="0">
                <a:latin typeface="Tahoma"/>
                <a:cs typeface="Tahoma"/>
              </a:rPr>
              <a:t>(p0, p1, p2)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???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-&gt;(p0,p1,p1,p2) </a:t>
            </a:r>
            <a:r>
              <a:rPr sz="2000" dirty="0">
                <a:latin typeface="Tahoma"/>
                <a:cs typeface="Tahoma"/>
              </a:rPr>
              <a:t>so we </a:t>
            </a:r>
            <a:r>
              <a:rPr sz="2000" spc="-5" dirty="0">
                <a:latin typeface="Tahoma"/>
                <a:cs typeface="Tahoma"/>
              </a:rPr>
              <a:t>can still fill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pairwise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ahoma"/>
              <a:cs typeface="Tahoma"/>
            </a:endParaRPr>
          </a:p>
          <a:p>
            <a:pPr marL="12700" marR="5080" algn="just">
              <a:lnSpc>
                <a:spcPct val="95000"/>
              </a:lnSpc>
            </a:pPr>
            <a:r>
              <a:rPr sz="2000" spc="-5" dirty="0">
                <a:latin typeface="Tahoma"/>
                <a:cs typeface="Tahoma"/>
              </a:rPr>
              <a:t>-&gt;In fact, </a:t>
            </a:r>
            <a:r>
              <a:rPr sz="2000" dirty="0">
                <a:latin typeface="Tahoma"/>
                <a:cs typeface="Tahoma"/>
              </a:rPr>
              <a:t>if we </a:t>
            </a:r>
            <a:r>
              <a:rPr sz="2000" spc="-5" dirty="0">
                <a:latin typeface="Tahoma"/>
                <a:cs typeface="Tahoma"/>
              </a:rPr>
              <a:t>compute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intersection </a:t>
            </a:r>
            <a:r>
              <a:rPr sz="2000" dirty="0">
                <a:latin typeface="Tahoma"/>
                <a:cs typeface="Tahoma"/>
              </a:rPr>
              <a:t>of the </a:t>
            </a:r>
            <a:r>
              <a:rPr sz="2000" spc="-5" dirty="0">
                <a:latin typeface="Tahoma"/>
                <a:cs typeface="Tahoma"/>
              </a:rPr>
              <a:t>scanline with  edge </a:t>
            </a:r>
            <a:r>
              <a:rPr sz="2000" dirty="0">
                <a:latin typeface="Tahoma"/>
                <a:cs typeface="Tahoma"/>
              </a:rPr>
              <a:t>e1 and e2 </a:t>
            </a:r>
            <a:r>
              <a:rPr sz="2000" spc="-25" dirty="0">
                <a:latin typeface="Tahoma"/>
                <a:cs typeface="Tahoma"/>
              </a:rPr>
              <a:t>separately, </a:t>
            </a:r>
            <a:r>
              <a:rPr sz="2000" dirty="0">
                <a:latin typeface="Tahoma"/>
                <a:cs typeface="Tahoma"/>
              </a:rPr>
              <a:t>we </a:t>
            </a:r>
            <a:r>
              <a:rPr sz="2000" spc="-5" dirty="0">
                <a:latin typeface="Tahoma"/>
                <a:cs typeface="Tahoma"/>
              </a:rPr>
              <a:t>will </a:t>
            </a:r>
            <a:r>
              <a:rPr sz="2000" dirty="0">
                <a:latin typeface="Tahoma"/>
                <a:cs typeface="Tahoma"/>
              </a:rPr>
              <a:t>get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intersection </a:t>
            </a:r>
            <a:r>
              <a:rPr sz="2000" spc="-5" dirty="0">
                <a:latin typeface="Tahoma"/>
                <a:cs typeface="Tahoma"/>
              </a:rPr>
              <a:t>point  </a:t>
            </a:r>
            <a:r>
              <a:rPr sz="2000" dirty="0">
                <a:latin typeface="Tahoma"/>
                <a:cs typeface="Tahoma"/>
              </a:rPr>
              <a:t>p1 </a:t>
            </a:r>
            <a:r>
              <a:rPr sz="2000" spc="-5" dirty="0">
                <a:latin typeface="Tahoma"/>
                <a:cs typeface="Tahoma"/>
              </a:rPr>
              <a:t>twice. </a:t>
            </a:r>
            <a:r>
              <a:rPr sz="2000" spc="-20" dirty="0">
                <a:latin typeface="Tahoma"/>
                <a:cs typeface="Tahoma"/>
              </a:rPr>
              <a:t>Keep </a:t>
            </a:r>
            <a:r>
              <a:rPr sz="2000" dirty="0">
                <a:latin typeface="Tahoma"/>
                <a:cs typeface="Tahoma"/>
              </a:rPr>
              <a:t>both of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p1.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200" y="2895600"/>
            <a:ext cx="942975" cy="406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Tahoma"/>
                <a:cs typeface="Tahoma"/>
              </a:rPr>
              <a:t>Case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679</Words>
  <Application>Microsoft Office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Polygon Representation</vt:lpstr>
      <vt:lpstr>Slide 3</vt:lpstr>
      <vt:lpstr>Convex</vt:lpstr>
      <vt:lpstr>Slide 5</vt:lpstr>
      <vt:lpstr>Complex</vt:lpstr>
      <vt:lpstr>Polygon Filling</vt:lpstr>
      <vt:lpstr>Scanline Fill Algorithm</vt:lpstr>
      <vt:lpstr>Spacial Handling (cont.)</vt:lpstr>
      <vt:lpstr>Spacial Handling (cont.)</vt:lpstr>
      <vt:lpstr>Spacial Handling (cont.)</vt:lpstr>
      <vt:lpstr>The Scan-Line Polygon Fill Algorithm</vt:lpstr>
      <vt:lpstr>The Scan-Line Polygon Fill Algorithm (Example)</vt:lpstr>
      <vt:lpstr>The Scan-Line Polygon Fill Algorithm</vt:lpstr>
      <vt:lpstr>The Scan-Line Polygon Fill Algorithm</vt:lpstr>
      <vt:lpstr>The Scan-Line Polygon Fill Algorithm (Example)</vt:lpstr>
      <vt:lpstr>The Scan-Line Polygon Fill Algorithm (Example)</vt:lpstr>
      <vt:lpstr>The Scan-Line Polygon Fill Algorithm (Example)</vt:lpstr>
      <vt:lpstr>Slide 19</vt:lpstr>
      <vt:lpstr>Slide 20</vt:lpstr>
      <vt:lpstr>Slide 21</vt:lpstr>
      <vt:lpstr>Slide 22</vt:lpstr>
      <vt:lpstr>Slide 23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</dc:title>
  <dc:subject>Chapter 1</dc:subject>
  <dc:creator>Hammad Khalid Khan</dc:creator>
  <cp:lastModifiedBy>Ani</cp:lastModifiedBy>
  <cp:revision>5</cp:revision>
  <dcterms:created xsi:type="dcterms:W3CDTF">2020-06-25T02:10:31Z</dcterms:created>
  <dcterms:modified xsi:type="dcterms:W3CDTF">2021-01-11T03:21:03Z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2020-06-25T00:00:00Z</vt:filetime>
  </property>
</Properties>
</file>