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1"/>
  </p:notesMasterIdLst>
  <p:handoutMasterIdLst>
    <p:handoutMasterId r:id="rId22"/>
  </p:handoutMasterIdLst>
  <p:sldIdLst>
    <p:sldId id="353" r:id="rId2"/>
    <p:sldId id="319" r:id="rId3"/>
    <p:sldId id="320" r:id="rId4"/>
    <p:sldId id="321" r:id="rId5"/>
    <p:sldId id="330" r:id="rId6"/>
    <p:sldId id="408" r:id="rId7"/>
    <p:sldId id="409" r:id="rId8"/>
    <p:sldId id="324" r:id="rId9"/>
    <p:sldId id="322" r:id="rId10"/>
    <p:sldId id="381" r:id="rId11"/>
    <p:sldId id="325" r:id="rId12"/>
    <p:sldId id="326" r:id="rId13"/>
    <p:sldId id="331" r:id="rId14"/>
    <p:sldId id="337" r:id="rId15"/>
    <p:sldId id="414" r:id="rId16"/>
    <p:sldId id="385" r:id="rId17"/>
    <p:sldId id="386" r:id="rId18"/>
    <p:sldId id="384" r:id="rId19"/>
    <p:sldId id="415" r:id="rId20"/>
  </p:sldIdLst>
  <p:sldSz cx="9144000" cy="6858000" type="screen4x3"/>
  <p:notesSz cx="699135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3D8F3"/>
    <a:srgbClr val="FF0000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9" autoAdjust="0"/>
    <p:restoredTop sz="94713" autoAdjust="0"/>
  </p:normalViewPr>
  <p:slideViewPr>
    <p:cSldViewPr>
      <p:cViewPr>
        <p:scale>
          <a:sx n="90" d="100"/>
          <a:sy n="90" d="100"/>
        </p:scale>
        <p:origin x="-8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F5721B0-F614-4CF9-A780-EA3D691E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8774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0813" y="0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7FF694-2256-48C2-92DF-2E900557F3A3}" type="datetimeFigureOut">
              <a:rPr lang="en-US"/>
              <a:pPr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D2C352-B82A-4320-80EA-978291706C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56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41739D0-64FB-43F2-9A73-B81C5FE00DD6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Need to include coordinate transform and hierarchical modeling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3725AB-F9CF-4AD8-9A90-6C3CB14A7A70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EFF9A-D8E4-4E3C-A337-BE65B899AB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8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B9109-24B5-4433-BC47-B5F2407F2061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BF70-1987-46C8-89E6-46C88F5CAF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46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75B3B-FF10-4545-8016-7DD6FE608EC8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8F27E-E267-4B23-A047-6A18317BC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4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495E21-AF66-4A3A-BB9A-956CFDA7C563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F4DDB-A190-47EB-99EF-6980670E4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4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9390C3-9862-4734-B9FA-BF19777B9B2E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3D784-0EA7-4E2B-9880-68FF31E75D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2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271EF-DAB0-4F62-A27D-237F790CBC90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E5897-7807-4D7B-8997-E963FEE2E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646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1CBAD-C78F-4C1E-84D7-9C49163E5995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34F77-97B7-4252-9FAE-DDF37CBB5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7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92F608-CE8C-4A21-A44E-318729449A13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0EB1B-EB60-40FC-8CC4-D6F4E0D4BF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775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C6F3A-9B77-442E-860D-B8F1FB233244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AAAFD-DA42-4F82-B1E6-2A122111FF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533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12094-AADD-47E0-806A-B32D54E81EB3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E0497-9FE0-4C18-BD8C-6EC405449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21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29A3C6-1501-448A-A62C-74B86A6502FD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9CB7A-F7CF-4D14-954F-8843738DF4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67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E99A091-8868-4531-9B2E-A9711BAED9CE}" type="datetime1">
              <a:rPr lang="en-US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A184071-8FE5-4C31-8681-9FDB8F5B65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721B0EA-FA94-45C8-97E8-390493061871}" type="slidenum">
              <a:rPr lang="en-US">
                <a:solidFill>
                  <a:srgbClr val="898989"/>
                </a:solidFill>
              </a:rPr>
              <a:pPr eaLnBrk="1" hangingPunct="1"/>
              <a:t>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33400" y="1752600"/>
            <a:ext cx="7924800" cy="16764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CSE-3213</a:t>
            </a:r>
            <a:br>
              <a:rPr lang="en-US" sz="4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4800" dirty="0" smtClean="0"/>
              <a:t>Computer Graphics:</a:t>
            </a:r>
            <a:br>
              <a:rPr lang="en-US" sz="4800" dirty="0" smtClean="0"/>
            </a:br>
            <a:r>
              <a:rPr lang="en-US" sz="4800" dirty="0" smtClean="0"/>
              <a:t>2D Transformations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endParaRPr lang="en-US" sz="48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5A510F6-ABD3-484E-84DD-63B841B45660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  <p:grpSp>
        <p:nvGrpSpPr>
          <p:cNvPr id="18435" name="Group 16"/>
          <p:cNvGrpSpPr>
            <a:grpSpLocks/>
          </p:cNvGrpSpPr>
          <p:nvPr/>
        </p:nvGrpSpPr>
        <p:grpSpPr bwMode="auto">
          <a:xfrm>
            <a:off x="5486401" y="1828800"/>
            <a:ext cx="3148013" cy="2133600"/>
            <a:chOff x="2784" y="2544"/>
            <a:chExt cx="1983" cy="1344"/>
          </a:xfrm>
        </p:grpSpPr>
        <p:grpSp>
          <p:nvGrpSpPr>
            <p:cNvPr id="18454" name="Group 6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8458" name="Line 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9" name="Line 5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8455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 dirty="0" smtClean="0"/>
                <a:t>P(</a:t>
              </a:r>
              <a:r>
                <a:rPr lang="en-US" sz="1600" dirty="0" err="1" smtClean="0"/>
                <a:t>x,y</a:t>
              </a:r>
              <a:r>
                <a:rPr lang="en-US" sz="1600" dirty="0"/>
                <a:t>) </a:t>
              </a:r>
            </a:p>
          </p:txBody>
        </p:sp>
      </p:grpSp>
      <p:grpSp>
        <p:nvGrpSpPr>
          <p:cNvPr id="18436" name="Group 15"/>
          <p:cNvGrpSpPr>
            <a:grpSpLocks/>
          </p:cNvGrpSpPr>
          <p:nvPr/>
        </p:nvGrpSpPr>
        <p:grpSpPr bwMode="auto">
          <a:xfrm>
            <a:off x="5867402" y="1828800"/>
            <a:ext cx="2117726" cy="1828800"/>
            <a:chOff x="3456" y="1488"/>
            <a:chExt cx="1334" cy="1152"/>
          </a:xfrm>
        </p:grpSpPr>
        <p:sp>
          <p:nvSpPr>
            <p:cNvPr id="18449" name="Line 10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Oval 11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Text Box 12"/>
            <p:cNvSpPr txBox="1">
              <a:spLocks noChangeArrowheads="1"/>
            </p:cNvSpPr>
            <p:nvPr/>
          </p:nvSpPr>
          <p:spPr bwMode="auto">
            <a:xfrm>
              <a:off x="4224" y="1488"/>
              <a:ext cx="56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 dirty="0" smtClean="0"/>
                <a:t>P’(</a:t>
              </a:r>
              <a:r>
                <a:rPr lang="en-US" sz="1600" dirty="0" err="1" smtClean="0"/>
                <a:t>x</a:t>
              </a:r>
              <a:r>
                <a:rPr lang="en-US" sz="1600" dirty="0" err="1"/>
                <a:t>’,y</a:t>
              </a:r>
              <a:r>
                <a:rPr lang="en-US" sz="1600" dirty="0"/>
                <a:t>’) </a:t>
              </a:r>
            </a:p>
          </p:txBody>
        </p:sp>
        <p:sp>
          <p:nvSpPr>
            <p:cNvPr id="18452" name="Freeform 13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Text Box 14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18437" name="Text Box 17"/>
          <p:cNvSpPr txBox="1">
            <a:spLocks noChangeArrowheads="1"/>
          </p:cNvSpPr>
          <p:nvPr/>
        </p:nvSpPr>
        <p:spPr bwMode="auto">
          <a:xfrm>
            <a:off x="257253" y="1752600"/>
            <a:ext cx="54299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 smtClean="0"/>
              <a:t>P(</a:t>
            </a:r>
            <a:r>
              <a:rPr lang="en-US" sz="2400" dirty="0" err="1" smtClean="0"/>
              <a:t>x,y</a:t>
            </a:r>
            <a:r>
              <a:rPr lang="en-US" sz="2400" dirty="0"/>
              <a:t>)  -&gt; Rotate </a:t>
            </a:r>
            <a:r>
              <a:rPr lang="en-US" sz="2400" i="1" dirty="0"/>
              <a:t>about the origin</a:t>
            </a:r>
            <a:r>
              <a:rPr lang="en-US" sz="2400" dirty="0"/>
              <a:t> by </a:t>
            </a:r>
            <a:r>
              <a:rPr lang="en-US" sz="2400" dirty="0">
                <a:latin typeface="Symbol" pitchFamily="18" charset="2"/>
              </a:rPr>
              <a:t>q</a:t>
            </a:r>
          </a:p>
        </p:txBody>
      </p:sp>
      <p:grpSp>
        <p:nvGrpSpPr>
          <p:cNvPr id="18438" name="Group 20"/>
          <p:cNvGrpSpPr>
            <a:grpSpLocks/>
          </p:cNvGrpSpPr>
          <p:nvPr/>
        </p:nvGrpSpPr>
        <p:grpSpPr bwMode="auto">
          <a:xfrm>
            <a:off x="1828800" y="2514603"/>
            <a:ext cx="2579689" cy="461963"/>
            <a:chOff x="912" y="1920"/>
            <a:chExt cx="1625" cy="291"/>
          </a:xfrm>
        </p:grpSpPr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912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8" name="Text Box 19"/>
            <p:cNvSpPr txBox="1">
              <a:spLocks noChangeArrowheads="1"/>
            </p:cNvSpPr>
            <p:nvPr/>
          </p:nvSpPr>
          <p:spPr bwMode="auto">
            <a:xfrm>
              <a:off x="1718" y="1920"/>
              <a:ext cx="8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400" dirty="0" smtClean="0"/>
                <a:t>P</a:t>
              </a:r>
              <a:r>
                <a:rPr lang="en-US" sz="2400" baseline="30000" dirty="0" smtClean="0"/>
                <a:t>’ </a:t>
              </a:r>
              <a:r>
                <a:rPr lang="en-US" sz="2400" dirty="0" smtClean="0"/>
                <a:t>(x</a:t>
              </a:r>
              <a:r>
                <a:rPr lang="en-US" sz="2400" dirty="0"/>
                <a:t>’, y’)</a:t>
              </a:r>
            </a:p>
          </p:txBody>
        </p:sp>
      </p:grpSp>
      <p:sp>
        <p:nvSpPr>
          <p:cNvPr id="18439" name="Text Box 21"/>
          <p:cNvSpPr txBox="1">
            <a:spLocks noChangeArrowheads="1"/>
          </p:cNvSpPr>
          <p:nvPr/>
        </p:nvSpPr>
        <p:spPr bwMode="auto">
          <a:xfrm>
            <a:off x="898525" y="3309938"/>
            <a:ext cx="30295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dirty="0"/>
              <a:t>How to compute (x’, y’) ?</a:t>
            </a:r>
          </a:p>
        </p:txBody>
      </p:sp>
      <p:grpSp>
        <p:nvGrpSpPr>
          <p:cNvPr id="18440" name="Group 24"/>
          <p:cNvGrpSpPr>
            <a:grpSpLocks/>
          </p:cNvGrpSpPr>
          <p:nvPr/>
        </p:nvGrpSpPr>
        <p:grpSpPr bwMode="auto">
          <a:xfrm>
            <a:off x="7239000" y="3048000"/>
            <a:ext cx="503238" cy="609600"/>
            <a:chOff x="4320" y="2256"/>
            <a:chExt cx="317" cy="384"/>
          </a:xfrm>
        </p:grpSpPr>
        <p:sp>
          <p:nvSpPr>
            <p:cNvPr id="18445" name="Freeform 22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Text Box 23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8441" name="Text Box 25"/>
          <p:cNvSpPr txBox="1">
            <a:spLocks noChangeArrowheads="1"/>
          </p:cNvSpPr>
          <p:nvPr/>
        </p:nvSpPr>
        <p:spPr bwMode="auto">
          <a:xfrm>
            <a:off x="990600" y="4533780"/>
            <a:ext cx="3288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dirty="0"/>
              <a:t>x =  r </a:t>
            </a:r>
            <a:r>
              <a:rPr lang="en-US" sz="2000" dirty="0" err="1"/>
              <a:t>cos</a:t>
            </a:r>
            <a:r>
              <a:rPr lang="en-US" sz="2000" dirty="0"/>
              <a:t> (</a:t>
            </a:r>
            <a:r>
              <a:rPr lang="en-US" sz="2000" dirty="0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r>
              <a:rPr lang="en-US" sz="1400" dirty="0"/>
              <a:t>    </a:t>
            </a:r>
            <a:r>
              <a:rPr lang="en-US" sz="2000" dirty="0"/>
              <a:t>y = r sin (</a:t>
            </a:r>
            <a:r>
              <a:rPr lang="en-US" sz="2000" dirty="0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endParaRPr lang="en-US" sz="1400" dirty="0"/>
          </a:p>
        </p:txBody>
      </p:sp>
      <p:sp>
        <p:nvSpPr>
          <p:cNvPr id="18442" name="Text Box 26"/>
          <p:cNvSpPr txBox="1">
            <a:spLocks noChangeArrowheads="1"/>
          </p:cNvSpPr>
          <p:nvPr/>
        </p:nvSpPr>
        <p:spPr bwMode="auto">
          <a:xfrm>
            <a:off x="6934200" y="27209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r</a:t>
            </a:r>
          </a:p>
        </p:txBody>
      </p:sp>
      <p:sp>
        <p:nvSpPr>
          <p:cNvPr id="18443" name="Text Box 27"/>
          <p:cNvSpPr txBox="1">
            <a:spLocks noChangeArrowheads="1"/>
          </p:cNvSpPr>
          <p:nvPr/>
        </p:nvSpPr>
        <p:spPr bwMode="auto">
          <a:xfrm>
            <a:off x="990600" y="4933890"/>
            <a:ext cx="42057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dirty="0"/>
              <a:t>x’ =  r </a:t>
            </a:r>
            <a:r>
              <a:rPr lang="en-US" sz="2000" dirty="0" err="1"/>
              <a:t>cos</a:t>
            </a:r>
            <a:r>
              <a:rPr lang="en-US" sz="2000" dirty="0"/>
              <a:t> (</a:t>
            </a:r>
            <a:r>
              <a:rPr lang="en-US" sz="2000" dirty="0">
                <a:latin typeface="Symbol" pitchFamily="18" charset="2"/>
              </a:rPr>
              <a:t>f + q</a:t>
            </a:r>
            <a:r>
              <a:rPr lang="en-US" sz="2000" dirty="0"/>
              <a:t>)</a:t>
            </a:r>
            <a:r>
              <a:rPr lang="en-US" sz="1400" dirty="0"/>
              <a:t>    </a:t>
            </a:r>
            <a:r>
              <a:rPr lang="en-US" sz="2000" dirty="0"/>
              <a:t>y’ = r sin (</a:t>
            </a:r>
            <a:r>
              <a:rPr lang="en-US" sz="2000" dirty="0">
                <a:latin typeface="Symbol" pitchFamily="18" charset="2"/>
              </a:rPr>
              <a:t>f + q</a:t>
            </a:r>
            <a:r>
              <a:rPr lang="en-US" sz="2000" dirty="0"/>
              <a:t>)</a:t>
            </a:r>
            <a:endParaRPr lang="en-US" sz="1400" dirty="0"/>
          </a:p>
        </p:txBody>
      </p:sp>
      <p:sp>
        <p:nvSpPr>
          <p:cNvPr id="18444" name="Title 2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69342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76200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229600" y="3810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x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601980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5562600" y="3657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98524" y="3802248"/>
            <a:ext cx="4009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 dirty="0" smtClean="0"/>
              <a:t>After rotation, new angle= (</a:t>
            </a:r>
            <a:r>
              <a:rPr lang="en-US" sz="2000" dirty="0" smtClean="0">
                <a:latin typeface="Symbol" pitchFamily="18" charset="2"/>
              </a:rPr>
              <a:t>f + q</a:t>
            </a:r>
            <a:r>
              <a:rPr lang="en-US" sz="2000" dirty="0" smtClean="0"/>
              <a:t>)</a:t>
            </a:r>
            <a:endParaRPr 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08321" y="42023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AF7BA56-3838-4B1D-920E-8012BD2C5DCD}" type="slidenum">
              <a:rPr 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70014" name="Rectangle 30"/>
          <p:cNvSpPr>
            <a:spLocks noChangeArrowheads="1"/>
          </p:cNvSpPr>
          <p:nvPr/>
        </p:nvSpPr>
        <p:spPr bwMode="auto">
          <a:xfrm>
            <a:off x="3733800" y="48768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1447800" y="48768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Rectangle 27"/>
          <p:cNvSpPr>
            <a:spLocks noChangeArrowheads="1"/>
          </p:cNvSpPr>
          <p:nvPr/>
        </p:nvSpPr>
        <p:spPr bwMode="auto">
          <a:xfrm>
            <a:off x="3886200" y="3505200"/>
            <a:ext cx="10668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Rectangle 24"/>
          <p:cNvSpPr>
            <a:spLocks noChangeArrowheads="1"/>
          </p:cNvSpPr>
          <p:nvPr/>
        </p:nvSpPr>
        <p:spPr bwMode="auto">
          <a:xfrm>
            <a:off x="1371600" y="3505200"/>
            <a:ext cx="12954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  <p:grpSp>
        <p:nvGrpSpPr>
          <p:cNvPr id="19464" name="Group 3"/>
          <p:cNvGrpSpPr>
            <a:grpSpLocks/>
          </p:cNvGrpSpPr>
          <p:nvPr/>
        </p:nvGrpSpPr>
        <p:grpSpPr bwMode="auto">
          <a:xfrm>
            <a:off x="5562600" y="1676400"/>
            <a:ext cx="3048000" cy="2133600"/>
            <a:chOff x="2784" y="2544"/>
            <a:chExt cx="1920" cy="1344"/>
          </a:xfrm>
        </p:grpSpPr>
        <p:grpSp>
          <p:nvGrpSpPr>
            <p:cNvPr id="19481" name="Group 4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9485" name="Line 5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86" name="Line 6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482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4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(x,y) </a:t>
              </a:r>
            </a:p>
          </p:txBody>
        </p:sp>
      </p:grpSp>
      <p:grpSp>
        <p:nvGrpSpPr>
          <p:cNvPr id="19465" name="Group 10"/>
          <p:cNvGrpSpPr>
            <a:grpSpLocks/>
          </p:cNvGrpSpPr>
          <p:nvPr/>
        </p:nvGrpSpPr>
        <p:grpSpPr bwMode="auto">
          <a:xfrm>
            <a:off x="5943600" y="1676400"/>
            <a:ext cx="1971675" cy="1828800"/>
            <a:chOff x="3456" y="1488"/>
            <a:chExt cx="1242" cy="1152"/>
          </a:xfrm>
        </p:grpSpPr>
        <p:sp>
          <p:nvSpPr>
            <p:cNvPr id="19476" name="Line 11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Oval 12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Text Box 13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(x’,y’) </a:t>
              </a:r>
            </a:p>
          </p:txBody>
        </p:sp>
        <p:sp>
          <p:nvSpPr>
            <p:cNvPr id="19479" name="Freeform 14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0" name="Text Box 15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19466" name="Group 16"/>
          <p:cNvGrpSpPr>
            <a:grpSpLocks/>
          </p:cNvGrpSpPr>
          <p:nvPr/>
        </p:nvGrpSpPr>
        <p:grpSpPr bwMode="auto">
          <a:xfrm>
            <a:off x="7315200" y="2895600"/>
            <a:ext cx="503238" cy="609600"/>
            <a:chOff x="4320" y="2256"/>
            <a:chExt cx="317" cy="384"/>
          </a:xfrm>
        </p:grpSpPr>
        <p:sp>
          <p:nvSpPr>
            <p:cNvPr id="19474" name="Freeform 17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9467" name="Text Box 19"/>
          <p:cNvSpPr txBox="1">
            <a:spLocks noChangeArrowheads="1"/>
          </p:cNvSpPr>
          <p:nvPr/>
        </p:nvSpPr>
        <p:spPr bwMode="auto">
          <a:xfrm>
            <a:off x="7010400" y="25685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r</a:t>
            </a:r>
          </a:p>
        </p:txBody>
      </p:sp>
      <p:sp>
        <p:nvSpPr>
          <p:cNvPr id="19468" name="Text Box 20"/>
          <p:cNvSpPr txBox="1">
            <a:spLocks noChangeArrowheads="1"/>
          </p:cNvSpPr>
          <p:nvPr/>
        </p:nvSpPr>
        <p:spPr bwMode="auto">
          <a:xfrm>
            <a:off x="898525" y="1828800"/>
            <a:ext cx="386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x =  r cos 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</a:t>
            </a:r>
            <a:r>
              <a:rPr lang="en-US" sz="1600"/>
              <a:t>    </a:t>
            </a:r>
            <a:r>
              <a:rPr lang="en-US" sz="2400"/>
              <a:t>y = r sin 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</a:t>
            </a:r>
            <a:endParaRPr lang="en-US" sz="1600"/>
          </a:p>
        </p:txBody>
      </p:sp>
      <p:sp>
        <p:nvSpPr>
          <p:cNvPr id="19469" name="Text Box 21"/>
          <p:cNvSpPr txBox="1">
            <a:spLocks noChangeArrowheads="1"/>
          </p:cNvSpPr>
          <p:nvPr/>
        </p:nvSpPr>
        <p:spPr bwMode="auto">
          <a:xfrm>
            <a:off x="914400" y="2327275"/>
            <a:ext cx="5001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/>
              <a:t>x’ =  r </a:t>
            </a:r>
            <a:r>
              <a:rPr lang="en-US" sz="2400" dirty="0" err="1"/>
              <a:t>cos</a:t>
            </a:r>
            <a:r>
              <a:rPr lang="en-US" sz="2400" dirty="0"/>
              <a:t> (</a:t>
            </a:r>
            <a:r>
              <a:rPr lang="en-US" sz="2400" dirty="0">
                <a:latin typeface="Symbol" pitchFamily="18" charset="2"/>
              </a:rPr>
              <a:t>f + q</a:t>
            </a:r>
            <a:r>
              <a:rPr lang="en-US" sz="2400" dirty="0"/>
              <a:t>)</a:t>
            </a:r>
            <a:r>
              <a:rPr lang="en-US" sz="1600" dirty="0"/>
              <a:t>    </a:t>
            </a:r>
            <a:r>
              <a:rPr lang="en-US" sz="2400" dirty="0" smtClean="0"/>
              <a:t>y’ </a:t>
            </a:r>
            <a:r>
              <a:rPr lang="en-US" sz="2400" dirty="0"/>
              <a:t>= r sin (</a:t>
            </a:r>
            <a:r>
              <a:rPr lang="en-US" sz="2400" dirty="0">
                <a:latin typeface="Symbol" pitchFamily="18" charset="2"/>
              </a:rPr>
              <a:t>f + q</a:t>
            </a:r>
            <a:r>
              <a:rPr lang="en-US" sz="2400" dirty="0"/>
              <a:t>)</a:t>
            </a:r>
            <a:endParaRPr lang="en-US" sz="1600" dirty="0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685800" y="3124200"/>
            <a:ext cx="53705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x’ =  r cos (</a:t>
            </a:r>
            <a:r>
              <a:rPr lang="en-US" sz="2400">
                <a:latin typeface="Symbol" pitchFamily="18" charset="2"/>
              </a:rPr>
              <a:t>f + q</a:t>
            </a:r>
            <a:r>
              <a:rPr lang="en-US" sz="2400"/>
              <a:t>)</a:t>
            </a:r>
            <a:r>
              <a:rPr lang="en-US" sz="1600"/>
              <a:t>  </a:t>
            </a:r>
          </a:p>
          <a:p>
            <a:pPr eaLnBrk="1" hangingPunct="1"/>
            <a:r>
              <a:rPr lang="en-US" sz="1600"/>
              <a:t>     </a:t>
            </a:r>
            <a:r>
              <a:rPr lang="en-US" sz="2400"/>
              <a:t>=  r  cos(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–  r sin(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</a:t>
            </a:r>
            <a:endParaRPr lang="en-US" sz="1600"/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022350" y="3962400"/>
            <a:ext cx="324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=  x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– y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 </a:t>
            </a:r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685800" y="4511675"/>
            <a:ext cx="5140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y’ =  r sin (</a:t>
            </a:r>
            <a:r>
              <a:rPr lang="en-US" sz="2400">
                <a:latin typeface="Symbol" pitchFamily="18" charset="2"/>
              </a:rPr>
              <a:t>f + q</a:t>
            </a:r>
            <a:r>
              <a:rPr lang="en-US" sz="2400"/>
              <a:t>)</a:t>
            </a:r>
            <a:r>
              <a:rPr lang="en-US" sz="1600"/>
              <a:t>  </a:t>
            </a:r>
          </a:p>
          <a:p>
            <a:pPr eaLnBrk="1" hangingPunct="1"/>
            <a:r>
              <a:rPr lang="en-US" sz="1600"/>
              <a:t>     </a:t>
            </a:r>
            <a:r>
              <a:rPr lang="en-US" sz="2400"/>
              <a:t>=  r sin(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+ r cos(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</a:t>
            </a:r>
            <a:endParaRPr lang="en-US" sz="1600"/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1022350" y="5334000"/>
            <a:ext cx="330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=  y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+ x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4" grpId="0" animBg="1"/>
      <p:bldP spid="170013" grpId="0" animBg="1"/>
      <p:bldP spid="170011" grpId="0" animBg="1"/>
      <p:bldP spid="170008" grpId="0" animBg="1"/>
      <p:bldP spid="170006" grpId="0" autoUpdateAnimBg="0"/>
      <p:bldP spid="170009" grpId="0" autoUpdateAnimBg="0"/>
      <p:bldP spid="170012" grpId="0" autoUpdateAnimBg="0"/>
      <p:bldP spid="1700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FBD562C-7671-439D-99BC-8CA3DB8555B8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0483" name="Rectangle 23"/>
          <p:cNvSpPr>
            <a:spLocks noChangeArrowheads="1"/>
          </p:cNvSpPr>
          <p:nvPr/>
        </p:nvSpPr>
        <p:spPr bwMode="auto">
          <a:xfrm>
            <a:off x="609600" y="2286000"/>
            <a:ext cx="4114800" cy="11430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257800" y="2133600"/>
            <a:ext cx="3048000" cy="2133600"/>
            <a:chOff x="2784" y="2544"/>
            <a:chExt cx="1920" cy="1344"/>
          </a:xfrm>
        </p:grpSpPr>
        <p:grpSp>
          <p:nvGrpSpPr>
            <p:cNvPr id="20509" name="Group 5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20513" name="Line 6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14" name="Line 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10" name="Oval 8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9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12" name="Text Box 10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(x,y) </a:t>
              </a:r>
            </a:p>
          </p:txBody>
        </p:sp>
      </p:grpSp>
      <p:grpSp>
        <p:nvGrpSpPr>
          <p:cNvPr id="20486" name="Group 11"/>
          <p:cNvGrpSpPr>
            <a:grpSpLocks/>
          </p:cNvGrpSpPr>
          <p:nvPr/>
        </p:nvGrpSpPr>
        <p:grpSpPr bwMode="auto">
          <a:xfrm>
            <a:off x="5638800" y="2133600"/>
            <a:ext cx="1971675" cy="1828800"/>
            <a:chOff x="3456" y="1488"/>
            <a:chExt cx="1242" cy="1152"/>
          </a:xfrm>
        </p:grpSpPr>
        <p:sp>
          <p:nvSpPr>
            <p:cNvPr id="20504" name="Line 12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5" name="Oval 13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14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(x’,y’) </a:t>
              </a:r>
            </a:p>
          </p:txBody>
        </p:sp>
        <p:sp>
          <p:nvSpPr>
            <p:cNvPr id="20507" name="Freeform 15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8" name="Text Box 16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20487" name="Group 17"/>
          <p:cNvGrpSpPr>
            <a:grpSpLocks/>
          </p:cNvGrpSpPr>
          <p:nvPr/>
        </p:nvGrpSpPr>
        <p:grpSpPr bwMode="auto">
          <a:xfrm>
            <a:off x="7010400" y="3352800"/>
            <a:ext cx="503238" cy="609600"/>
            <a:chOff x="4320" y="2256"/>
            <a:chExt cx="317" cy="384"/>
          </a:xfrm>
        </p:grpSpPr>
        <p:sp>
          <p:nvSpPr>
            <p:cNvPr id="20502" name="Freeform 18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3" name="Text Box 19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6705600" y="30257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r</a:t>
            </a:r>
          </a:p>
        </p:txBody>
      </p:sp>
      <p:sp>
        <p:nvSpPr>
          <p:cNvPr id="20489" name="Text Box 21"/>
          <p:cNvSpPr txBox="1">
            <a:spLocks noChangeArrowheads="1"/>
          </p:cNvSpPr>
          <p:nvPr/>
        </p:nvSpPr>
        <p:spPr bwMode="auto">
          <a:xfrm>
            <a:off x="838200" y="2362200"/>
            <a:ext cx="355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x’ =  x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– y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 </a:t>
            </a:r>
          </a:p>
        </p:txBody>
      </p:sp>
      <p:sp>
        <p:nvSpPr>
          <p:cNvPr id="20490" name="Text Box 22"/>
          <p:cNvSpPr txBox="1">
            <a:spLocks noChangeArrowheads="1"/>
          </p:cNvSpPr>
          <p:nvPr/>
        </p:nvSpPr>
        <p:spPr bwMode="auto">
          <a:xfrm>
            <a:off x="838200" y="2895600"/>
            <a:ext cx="361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/>
              <a:t>y’ =  y </a:t>
            </a:r>
            <a:r>
              <a:rPr lang="en-US" sz="2400" dirty="0" err="1"/>
              <a:t>cos</a:t>
            </a:r>
            <a:r>
              <a:rPr lang="en-US" sz="2400" dirty="0"/>
              <a:t>(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dirty="0"/>
              <a:t>) + x sin(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dirty="0"/>
              <a:t>)  </a:t>
            </a:r>
          </a:p>
        </p:txBody>
      </p:sp>
      <p:sp>
        <p:nvSpPr>
          <p:cNvPr id="20491" name="Text Box 24"/>
          <p:cNvSpPr txBox="1">
            <a:spLocks noChangeArrowheads="1"/>
          </p:cNvSpPr>
          <p:nvPr/>
        </p:nvSpPr>
        <p:spPr bwMode="auto">
          <a:xfrm>
            <a:off x="560388" y="3733800"/>
            <a:ext cx="187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Matrix form?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00088" y="4530725"/>
            <a:ext cx="4405312" cy="822325"/>
            <a:chOff x="288" y="2854"/>
            <a:chExt cx="2775" cy="518"/>
          </a:xfrm>
        </p:grpSpPr>
        <p:sp>
          <p:nvSpPr>
            <p:cNvPr id="20494" name="Text Box 25"/>
            <p:cNvSpPr txBox="1">
              <a:spLocks noChangeArrowheads="1"/>
            </p:cNvSpPr>
            <p:nvPr/>
          </p:nvSpPr>
          <p:spPr bwMode="auto">
            <a:xfrm>
              <a:off x="374" y="2854"/>
              <a:ext cx="268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400" dirty="0"/>
                <a:t>x’          </a:t>
              </a:r>
              <a:r>
                <a:rPr lang="en-US" sz="2400" dirty="0" err="1"/>
                <a:t>cos</a:t>
              </a:r>
              <a:r>
                <a:rPr lang="en-US" sz="2400" dirty="0"/>
                <a:t>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-sin(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x </a:t>
              </a:r>
            </a:p>
            <a:p>
              <a:pPr eaLnBrk="1" hangingPunct="1"/>
              <a:r>
                <a:rPr lang="en-US" sz="2400" dirty="0"/>
                <a:t>y’          sin(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 </a:t>
              </a:r>
              <a:r>
                <a:rPr lang="en-US" sz="2400" dirty="0" err="1"/>
                <a:t>cos</a:t>
              </a:r>
              <a:r>
                <a:rPr lang="en-US" sz="2400" dirty="0"/>
                <a:t>(</a:t>
              </a:r>
              <a:r>
                <a:rPr lang="en-US" sz="2400" dirty="0">
                  <a:latin typeface="Symbol" pitchFamily="18" charset="2"/>
                </a:rPr>
                <a:t>q</a:t>
              </a:r>
              <a:r>
                <a:rPr lang="en-US" sz="2400" dirty="0"/>
                <a:t>)     y</a:t>
              </a:r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67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Line 28"/>
            <p:cNvSpPr>
              <a:spLocks noChangeShapeType="1"/>
            </p:cNvSpPr>
            <p:nvPr/>
          </p:nvSpPr>
          <p:spPr bwMode="auto">
            <a:xfrm>
              <a:off x="105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59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73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302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1" name="Text Box 32"/>
            <p:cNvSpPr txBox="1">
              <a:spLocks noChangeArrowheads="1"/>
            </p:cNvSpPr>
            <p:nvPr/>
          </p:nvSpPr>
          <p:spPr bwMode="auto">
            <a:xfrm>
              <a:off x="758" y="3011"/>
              <a:ext cx="2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A24367-06DA-4C3E-8CEA-D8C8323131DE}" type="slidenum">
              <a:rPr 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Put it all together 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Translation: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Arial" pitchFamily="34" charset="0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Rotation: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Scaling:</a:t>
            </a: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2819400" y="1905000"/>
          <a:ext cx="1243013" cy="762000"/>
        </p:xfrm>
        <a:graphic>
          <a:graphicData uri="http://schemas.openxmlformats.org/presentationml/2006/ole">
            <p:oleObj spid="_x0000_s2154" name="Equation" r:id="rId4" imgW="787058" imgH="482391" progId="Equation.3">
              <p:embed/>
            </p:oleObj>
          </a:graphicData>
        </a:graphic>
      </p:graphicFrame>
      <p:graphicFrame>
        <p:nvGraphicFramePr>
          <p:cNvPr id="20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3653389"/>
              </p:ext>
            </p:extLst>
          </p:nvPr>
        </p:nvGraphicFramePr>
        <p:xfrm>
          <a:off x="2819400" y="3352800"/>
          <a:ext cx="2581275" cy="838200"/>
        </p:xfrm>
        <a:graphic>
          <a:graphicData uri="http://schemas.openxmlformats.org/presentationml/2006/ole">
            <p:oleObj spid="_x0000_s2155" name="Equation" r:id="rId5" imgW="1485900" imgH="482600" progId="Equation.3">
              <p:embed/>
            </p:oleObj>
          </a:graphicData>
        </a:graphic>
      </p:graphicFrame>
      <p:graphicFrame>
        <p:nvGraphicFramePr>
          <p:cNvPr id="2052" name="Object 28"/>
          <p:cNvGraphicFramePr>
            <a:graphicFrameLocks noChangeAspect="1"/>
          </p:cNvGraphicFramePr>
          <p:nvPr/>
        </p:nvGraphicFramePr>
        <p:xfrm>
          <a:off x="2838450" y="4724400"/>
          <a:ext cx="1809750" cy="838200"/>
        </p:xfrm>
        <a:graphic>
          <a:graphicData uri="http://schemas.openxmlformats.org/presentationml/2006/ole">
            <p:oleObj spid="_x0000_s2156" name="Equation" r:id="rId6" imgW="1040948" imgH="4823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FD48577-091B-4949-96F1-8946B98AEA94}" type="slidenum">
              <a:rPr 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1431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Shearing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79289" y="2859283"/>
            <a:ext cx="4279605" cy="605825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/>
              <a:t>Y coordinates are unaffected,  but x coordinates are translated  linearly with y</a:t>
            </a:r>
          </a:p>
        </p:txBody>
      </p:sp>
      <p:sp>
        <p:nvSpPr>
          <p:cNvPr id="208908" name="AutoShape 12"/>
          <p:cNvSpPr>
            <a:spLocks noChangeArrowheads="1"/>
          </p:cNvSpPr>
          <p:nvPr/>
        </p:nvSpPr>
        <p:spPr bwMode="auto">
          <a:xfrm>
            <a:off x="1790700" y="4173164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237899" y="1221938"/>
            <a:ext cx="1024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 shear</a:t>
            </a:r>
          </a:p>
          <a:p>
            <a:r>
              <a:rPr lang="en-US" dirty="0"/>
              <a:t>y</a:t>
            </a:r>
            <a:r>
              <a:rPr lang="en-US" dirty="0" smtClean="0"/>
              <a:t>- share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6598" y="1360437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skewing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261962" y="1360437"/>
            <a:ext cx="55439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8961" y="1883734"/>
            <a:ext cx="2815263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x- shearing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y’ = 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x’ = x + </a:t>
            </a:r>
            <a:r>
              <a:rPr lang="en-US" sz="2000" dirty="0" err="1" smtClean="0"/>
              <a:t>shr</a:t>
            </a:r>
            <a:r>
              <a:rPr lang="en-US" sz="2000" dirty="0" smtClean="0"/>
              <a:t>*y</a:t>
            </a:r>
            <a:endParaRPr lang="en-US" dirty="0" smtClean="0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4806776" y="3530898"/>
            <a:ext cx="1752600" cy="1524000"/>
            <a:chOff x="672" y="1632"/>
            <a:chExt cx="1296" cy="1104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V="1">
              <a:off x="76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67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624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6292676" y="4236962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59137" y="1883734"/>
            <a:ext cx="2269276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 shearing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x’ = 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y’ = y + </a:t>
            </a:r>
            <a:r>
              <a:rPr lang="en-US" sz="2000" dirty="0" err="1" smtClean="0"/>
              <a:t>shr</a:t>
            </a:r>
            <a:r>
              <a:rPr lang="en-US" sz="2000" dirty="0" smtClean="0"/>
              <a:t>*x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2169877"/>
            <a:ext cx="76200" cy="4459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6224" y="5586212"/>
            <a:ext cx="2792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(0,0), </a:t>
            </a:r>
          </a:p>
          <a:p>
            <a:r>
              <a:rPr lang="en-US" dirty="0" smtClean="0"/>
              <a:t>(0,2)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(0+2*2, 2)=(4,2)</a:t>
            </a:r>
          </a:p>
          <a:p>
            <a:r>
              <a:rPr lang="en-US" dirty="0" smtClean="0"/>
              <a:t>(2,0)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(2+2*0, 0)=(2,0)</a:t>
            </a:r>
          </a:p>
          <a:p>
            <a:r>
              <a:rPr lang="en-US" dirty="0" smtClean="0"/>
              <a:t>(2,2)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(2+2*2,2)=(6,2)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3318" y="3467100"/>
            <a:ext cx="4448682" cy="2035364"/>
            <a:chOff x="123318" y="3467100"/>
            <a:chExt cx="4448682" cy="2035364"/>
          </a:xfrm>
        </p:grpSpPr>
        <p:grpSp>
          <p:nvGrpSpPr>
            <p:cNvPr id="29701" name="Group 4"/>
            <p:cNvGrpSpPr>
              <a:grpSpLocks/>
            </p:cNvGrpSpPr>
            <p:nvPr/>
          </p:nvGrpSpPr>
          <p:grpSpPr bwMode="auto">
            <a:xfrm>
              <a:off x="304800" y="3467100"/>
              <a:ext cx="1752600" cy="1524000"/>
              <a:chOff x="672" y="1632"/>
              <a:chExt cx="1296" cy="1104"/>
            </a:xfrm>
          </p:grpSpPr>
          <p:sp>
            <p:nvSpPr>
              <p:cNvPr id="29717" name="Line 5"/>
              <p:cNvSpPr>
                <a:spLocks noChangeShapeType="1"/>
              </p:cNvSpPr>
              <p:nvPr/>
            </p:nvSpPr>
            <p:spPr bwMode="auto">
              <a:xfrm flipV="1">
                <a:off x="768" y="1632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8" name="Line 6"/>
              <p:cNvSpPr>
                <a:spLocks noChangeShapeType="1"/>
              </p:cNvSpPr>
              <p:nvPr/>
            </p:nvSpPr>
            <p:spPr bwMode="auto">
              <a:xfrm>
                <a:off x="672" y="264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9" name="Rectangle 7"/>
              <p:cNvSpPr>
                <a:spLocks noChangeArrowheads="1"/>
              </p:cNvSpPr>
              <p:nvPr/>
            </p:nvSpPr>
            <p:spPr bwMode="auto">
              <a:xfrm>
                <a:off x="768" y="2016"/>
                <a:ext cx="624" cy="624"/>
              </a:xfrm>
              <a:prstGeom prst="rect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13819" y="5133132"/>
              <a:ext cx="4358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Coordinates are (0,0), (0,2), (2,2), (2,0)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3318" y="38782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22814" y="48185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365839" y="48518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08855" y="3581400"/>
            <a:ext cx="1825878" cy="1447800"/>
            <a:chOff x="2608855" y="3581400"/>
            <a:chExt cx="1825878" cy="144780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08855" y="3581400"/>
              <a:ext cx="1600200" cy="1447800"/>
              <a:chOff x="3312" y="1632"/>
              <a:chExt cx="1296" cy="1104"/>
            </a:xfrm>
          </p:grpSpPr>
          <p:sp>
            <p:nvSpPr>
              <p:cNvPr id="29714" name="Line 9"/>
              <p:cNvSpPr>
                <a:spLocks noChangeShapeType="1"/>
              </p:cNvSpPr>
              <p:nvPr/>
            </p:nvSpPr>
            <p:spPr bwMode="auto">
              <a:xfrm flipV="1">
                <a:off x="3408" y="1632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5" name="Line 10"/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6" name="AutoShape 11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864" cy="672"/>
              </a:xfrm>
              <a:prstGeom prst="parallelogram">
                <a:avLst>
                  <a:gd name="adj" fmla="val 32143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749930" y="366672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(6,2)</a:t>
              </a:r>
              <a:endParaRPr lang="en-US" dirty="0"/>
            </a:p>
          </p:txBody>
        </p:sp>
      </p:grp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4686273" y="2818583"/>
            <a:ext cx="4279605" cy="6058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/>
              <a:t>x coordinates are unaffected,  but y coordinates are translated  linearly with 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94371" y="5163075"/>
            <a:ext cx="435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Coordinates are (0,0), (0,2), (2,2), (2,0)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06776" y="5616155"/>
            <a:ext cx="2792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(0,0), </a:t>
            </a:r>
          </a:p>
          <a:p>
            <a:r>
              <a:rPr lang="en-US" dirty="0" smtClean="0"/>
              <a:t>(0,2)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(0, 2+2*0)=(</a:t>
            </a:r>
            <a:r>
              <a:rPr lang="en-US" dirty="0"/>
              <a:t>0</a:t>
            </a:r>
            <a:r>
              <a:rPr lang="en-US" dirty="0" smtClean="0"/>
              <a:t>,2)</a:t>
            </a:r>
          </a:p>
          <a:p>
            <a:r>
              <a:rPr lang="en-US" dirty="0" smtClean="0"/>
              <a:t>(2,0)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(2, 0+2*2)=(2,4)</a:t>
            </a:r>
          </a:p>
          <a:p>
            <a:r>
              <a:rPr lang="en-US" dirty="0" smtClean="0"/>
              <a:t>(2,2)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(2, 2+2*2)=(2,6)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90364" y="334823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(2,6)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874972" y="3530898"/>
            <a:ext cx="1884179" cy="1739497"/>
            <a:chOff x="6874972" y="3530898"/>
            <a:chExt cx="1884179" cy="1739497"/>
          </a:xfrm>
        </p:grpSpPr>
        <p:grpSp>
          <p:nvGrpSpPr>
            <p:cNvPr id="33" name="Group 8"/>
            <p:cNvGrpSpPr>
              <a:grpSpLocks/>
            </p:cNvGrpSpPr>
            <p:nvPr/>
          </p:nvGrpSpPr>
          <p:grpSpPr bwMode="auto">
            <a:xfrm>
              <a:off x="7021580" y="3530898"/>
              <a:ext cx="1737571" cy="1562100"/>
              <a:chOff x="3312" y="1632"/>
              <a:chExt cx="1296" cy="1104"/>
            </a:xfrm>
          </p:grpSpPr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 flipV="1">
                <a:off x="3408" y="1632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874972" y="41724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79060" y="4901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7177231" y="3530898"/>
              <a:ext cx="551182" cy="7946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7155875" y="4060985"/>
              <a:ext cx="646718" cy="9013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809681" y="396303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(2,4)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7155875" y="3794520"/>
              <a:ext cx="578837" cy="829325"/>
            </a:xfrm>
            <a:prstGeom prst="line">
              <a:avLst/>
            </a:prstGeom>
            <a:ln w="76200">
              <a:solidFill>
                <a:srgbClr val="13D8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144891" y="4011257"/>
              <a:ext cx="646718" cy="901362"/>
            </a:xfrm>
            <a:prstGeom prst="line">
              <a:avLst/>
            </a:prstGeom>
            <a:ln w="76200">
              <a:solidFill>
                <a:srgbClr val="13D8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087994" y="3585375"/>
              <a:ext cx="646718" cy="901362"/>
            </a:xfrm>
            <a:prstGeom prst="line">
              <a:avLst/>
            </a:prstGeom>
            <a:ln w="76200">
              <a:solidFill>
                <a:srgbClr val="13D8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129463" y="3794520"/>
              <a:ext cx="646718" cy="901362"/>
            </a:xfrm>
            <a:prstGeom prst="line">
              <a:avLst/>
            </a:prstGeom>
            <a:ln w="76200">
              <a:solidFill>
                <a:srgbClr val="13D8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107508" y="3725293"/>
              <a:ext cx="646718" cy="901362"/>
            </a:xfrm>
            <a:prstGeom prst="line">
              <a:avLst/>
            </a:prstGeom>
            <a:ln w="76200">
              <a:solidFill>
                <a:srgbClr val="13D8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151418" y="3905366"/>
              <a:ext cx="646718" cy="901362"/>
            </a:xfrm>
            <a:prstGeom prst="line">
              <a:avLst/>
            </a:prstGeom>
            <a:ln w="76200">
              <a:solidFill>
                <a:srgbClr val="13D8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7129463" y="3836139"/>
              <a:ext cx="646718" cy="901362"/>
            </a:xfrm>
            <a:prstGeom prst="line">
              <a:avLst/>
            </a:prstGeom>
            <a:ln w="76200">
              <a:solidFill>
                <a:srgbClr val="13D8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7744039" y="3532901"/>
              <a:ext cx="53165" cy="6064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7129463" y="4247592"/>
              <a:ext cx="14091" cy="7159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8" grpId="0" animBg="1"/>
      <p:bldP spid="37" grpId="0" animBg="1"/>
      <p:bldP spid="38" grpId="0" animBg="1"/>
      <p:bldP spid="44" grpId="0"/>
      <p:bldP spid="47" grpId="0"/>
      <p:bldP spid="49" grpId="0" animBg="1"/>
      <p:bldP spid="50" grpId="0"/>
      <p:bldP spid="51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81431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Reflection</a:t>
            </a:r>
          </a:p>
        </p:txBody>
      </p:sp>
      <p:sp>
        <p:nvSpPr>
          <p:cNvPr id="29717" name="Line 5"/>
          <p:cNvSpPr>
            <a:spLocks noChangeShapeType="1"/>
          </p:cNvSpPr>
          <p:nvPr/>
        </p:nvSpPr>
        <p:spPr bwMode="auto">
          <a:xfrm flipV="1">
            <a:off x="876122" y="2523916"/>
            <a:ext cx="0" cy="243965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18" name="Line 6"/>
          <p:cNvSpPr>
            <a:spLocks noChangeShapeType="1"/>
          </p:cNvSpPr>
          <p:nvPr/>
        </p:nvSpPr>
        <p:spPr bwMode="auto">
          <a:xfrm>
            <a:off x="746300" y="391539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589" y="1422069"/>
            <a:ext cx="2815263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i) About x- axis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prstClr val="black"/>
                </a:solidFill>
              </a:rPr>
              <a:t>x’ = x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y’ = -y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33900" y="1295400"/>
            <a:ext cx="76200" cy="5324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819" y="5133132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Coordinates are (2,2), (4,2), (3,4)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6224" y="5586212"/>
            <a:ext cx="1729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(2,2)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prstClr val="black"/>
                </a:solidFill>
              </a:rPr>
              <a:t> (2,-2),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(4,2)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prstClr val="black"/>
                </a:solidFill>
              </a:rPr>
              <a:t> (4,-2)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(3,4)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prstClr val="black"/>
                </a:solidFill>
              </a:rPr>
              <a:t> (3,-4)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4818" y="33352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0801" y="38467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1111945" y="2818583"/>
            <a:ext cx="1021309" cy="7316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98868" y="38677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0045" y="27521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6948" y="38782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Isosceles Triangle 57"/>
          <p:cNvSpPr/>
          <p:nvPr/>
        </p:nvSpPr>
        <p:spPr>
          <a:xfrm rot="10800000">
            <a:off x="1146453" y="4306601"/>
            <a:ext cx="1021309" cy="7316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 flipV="1">
            <a:off x="6623450" y="2589438"/>
            <a:ext cx="0" cy="139147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>
            <a:off x="4953000" y="3980916"/>
            <a:ext cx="329322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38970" y="1505817"/>
            <a:ext cx="2815263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i) About y- axis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prstClr val="black"/>
                </a:solidFill>
              </a:rPr>
              <a:t>x’ = </a:t>
            </a:r>
            <a:r>
              <a:rPr lang="en-US" sz="2000" dirty="0" smtClean="0">
                <a:solidFill>
                  <a:prstClr val="black"/>
                </a:solidFill>
              </a:rPr>
              <a:t>-x</a:t>
            </a:r>
            <a:endParaRPr lang="en-US" sz="2000" dirty="0">
              <a:solidFill>
                <a:prstClr val="blac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y’ = y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29200" y="5216880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Coordinates are (2,2), (4,2), (3,4)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41605" y="5669960"/>
            <a:ext cx="1729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(2,2)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prstClr val="black"/>
                </a:solidFill>
              </a:rPr>
              <a:t> (-2,2),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(4,2)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prstClr val="black"/>
                </a:solidFill>
              </a:rPr>
              <a:t> (-4,2)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(3,4)</a:t>
            </a:r>
            <a:r>
              <a:rPr lang="en-US" dirty="0" smtClean="0">
                <a:solidFill>
                  <a:prstClr val="black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prstClr val="black"/>
                </a:solidFill>
              </a:rPr>
              <a:t> (-3,4)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12146" y="34008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38129" y="3912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>
            <a:off x="6859273" y="2884105"/>
            <a:ext cx="1021309" cy="7316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746196" y="39332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07373" y="28176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14276" y="39437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2" name="Isosceles Triangle 81"/>
          <p:cNvSpPr/>
          <p:nvPr/>
        </p:nvSpPr>
        <p:spPr>
          <a:xfrm>
            <a:off x="5190467" y="2936829"/>
            <a:ext cx="1021309" cy="7316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93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 animBg="1"/>
      <p:bldP spid="29718" grpId="0" animBg="1"/>
      <p:bldP spid="27" grpId="0" animBg="1"/>
      <p:bldP spid="10" grpId="0"/>
      <p:bldP spid="44" grpId="0"/>
      <p:bldP spid="45" grpId="0"/>
      <p:bldP spid="46" grpId="0"/>
      <p:bldP spid="7" grpId="0" animBg="1"/>
      <p:bldP spid="55" grpId="0"/>
      <p:bldP spid="56" grpId="0"/>
      <p:bldP spid="57" grpId="0"/>
      <p:bldP spid="58" grpId="0" animBg="1"/>
      <p:bldP spid="59" grpId="0" animBg="1"/>
      <p:bldP spid="61" grpId="0" animBg="1"/>
      <p:bldP spid="62" grpId="0" animBg="1"/>
      <p:bldP spid="64" grpId="0"/>
      <p:bldP spid="65" grpId="0"/>
      <p:bldP spid="66" grpId="0"/>
      <p:bldP spid="75" grpId="0"/>
      <p:bldP spid="76" grpId="0" animBg="1"/>
      <p:bldP spid="77" grpId="0"/>
      <p:bldP spid="79" grpId="0"/>
      <p:bldP spid="80" grpId="0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F6DF091-A3A6-4CC3-B5E3-E4D409DBA5CB}" type="slidenum">
              <a:rPr 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X-axis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915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4601369" y="2765425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9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5850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 dirty="0"/>
                <a:t>x          1   0   0       x</a:t>
              </a:r>
            </a:p>
            <a:p>
              <a:pPr eaLnBrk="1" hangingPunct="1"/>
              <a:r>
                <a:rPr lang="en-US" sz="2000" dirty="0"/>
                <a:t>y   =     0   -1  0   *  y</a:t>
              </a:r>
            </a:p>
            <a:p>
              <a:pPr eaLnBrk="1" hangingPunct="1"/>
              <a:r>
                <a:rPr lang="en-US" sz="2000" dirty="0"/>
                <a:t>1          0   0   1       1 </a:t>
              </a:r>
            </a:p>
          </p:txBody>
        </p:sp>
        <p:sp>
          <p:nvSpPr>
            <p:cNvPr id="35851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2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3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4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5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6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B3C1F693-4EF1-40E3-B150-2B6F752FF407}" type="slidenum">
              <a:rPr 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Y-axis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96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7898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x          -1  0   0       x</a:t>
              </a:r>
            </a:p>
            <a:p>
              <a:pPr eaLnBrk="1" hangingPunct="1"/>
              <a:r>
                <a:rPr lang="en-US" sz="2000"/>
                <a:t>y   =     0   1   0   *  y</a:t>
              </a:r>
            </a:p>
            <a:p>
              <a:pPr eaLnBrk="1" hangingPunct="1"/>
              <a:r>
                <a:rPr lang="en-US" sz="2000"/>
                <a:t>1          0   0   1       1 </a:t>
              </a:r>
            </a:p>
          </p:txBody>
        </p:sp>
        <p:sp>
          <p:nvSpPr>
            <p:cNvPr id="37899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1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3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78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FC524F6-B3C2-4C99-90D2-57012C75BB59}" type="slidenum">
              <a:rPr 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What’s the Transformation Matrix?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3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4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/>
                <a:t>x          -1  0   0       x</a:t>
              </a:r>
            </a:p>
            <a:p>
              <a:pPr eaLnBrk="1" hangingPunct="1"/>
              <a:r>
                <a:rPr lang="en-US" sz="2000"/>
                <a:t>y   =     0  -1   0   *  y</a:t>
              </a:r>
            </a:p>
            <a:p>
              <a:pPr eaLnBrk="1" hangingPunct="1"/>
              <a:r>
                <a:rPr lang="en-US" sz="2000"/>
                <a:t>1          0   0   1       1 </a:t>
              </a:r>
            </a:p>
          </p:txBody>
        </p:sp>
        <p:sp>
          <p:nvSpPr>
            <p:cNvPr id="39947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8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9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0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1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2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994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492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AAFD-DA42-4F82-B1E6-2A122111FF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05200" y="3493532"/>
            <a:ext cx="4681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The End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412546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10EB5FC-7123-4D54-873D-9CF783C8DB3D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2D Transformation(</a:t>
            </a:r>
            <a:r>
              <a:rPr lang="en-US" b="1" dirty="0" err="1" smtClean="0"/>
              <a:t>poss</a:t>
            </a:r>
            <a:r>
              <a:rPr lang="en-US" b="1" dirty="0" smtClean="0"/>
              <a:t>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Given a 2D object, transformation is to change the object’s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sz="2400" dirty="0" smtClean="0"/>
              <a:t>Position (translation)</a:t>
            </a:r>
          </a:p>
          <a:p>
            <a:pPr lvl="1" eaLnBrk="1" hangingPunct="1"/>
            <a:r>
              <a:rPr lang="en-US" sz="2400" dirty="0" smtClean="0"/>
              <a:t>Size (scaling)</a:t>
            </a:r>
          </a:p>
          <a:p>
            <a:pPr lvl="1" eaLnBrk="1" hangingPunct="1"/>
            <a:r>
              <a:rPr lang="en-US" sz="2400" dirty="0" smtClean="0"/>
              <a:t>Orientation (rotation)</a:t>
            </a:r>
          </a:p>
          <a:p>
            <a:pPr lvl="1" eaLnBrk="1" hangingPunct="1"/>
            <a:r>
              <a:rPr lang="en-US" sz="2400" dirty="0" smtClean="0"/>
              <a:t>Shapes (shear)</a:t>
            </a:r>
          </a:p>
          <a:p>
            <a:pPr lvl="1" eaLnBrk="1" hangingPunct="1"/>
            <a:r>
              <a:rPr lang="en-US" sz="2400" dirty="0" smtClean="0"/>
              <a:t>reflection</a:t>
            </a:r>
          </a:p>
          <a:p>
            <a:pPr eaLnBrk="1" hangingPunct="1"/>
            <a:r>
              <a:rPr lang="en-US" sz="2800" dirty="0" smtClean="0"/>
              <a:t>Apply a sequence of matrix multiplications to the object vertices</a:t>
            </a:r>
            <a:r>
              <a:rPr lang="en-US" dirty="0" smtClean="0"/>
              <a:t> 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ED1576C-155F-4A9B-A22A-E747D190153C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Point Representation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We can use a column vector (a 2x1 matrix) to represent a 2D point        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                                              y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8768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53340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669BE3B-C4B4-4702-A7EE-CBFA245D0419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Translation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Re-position a point along a straight line </a:t>
            </a:r>
          </a:p>
          <a:p>
            <a:pPr eaLnBrk="1" hangingPunct="1"/>
            <a:r>
              <a:rPr lang="en-US" sz="2800" dirty="0" smtClean="0"/>
              <a:t>Given a point (</a:t>
            </a:r>
            <a:r>
              <a:rPr lang="en-US" sz="2800" dirty="0" err="1" smtClean="0"/>
              <a:t>x,y</a:t>
            </a:r>
            <a:r>
              <a:rPr lang="en-US" sz="2800" dirty="0" smtClean="0"/>
              <a:t>), and the translation distance 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x</a:t>
            </a:r>
            <a:r>
              <a:rPr lang="en-US" sz="2800" dirty="0" err="1" smtClean="0"/>
              <a:t>,t</a:t>
            </a:r>
            <a:r>
              <a:rPr lang="en-US" sz="2800" baseline="-25000" dirty="0" err="1" smtClean="0"/>
              <a:t>y</a:t>
            </a:r>
            <a:r>
              <a:rPr lang="en-US" sz="2800" dirty="0" smtClean="0"/>
              <a:t>)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219200" y="3124200"/>
            <a:ext cx="37947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 smtClean="0"/>
              <a:t>The new point, P’ : (x’, y’) </a:t>
            </a:r>
          </a:p>
          <a:p>
            <a:pPr eaLnBrk="1" hangingPunct="1"/>
            <a:r>
              <a:rPr lang="en-US" sz="2400" dirty="0" smtClean="0"/>
              <a:t>     </a:t>
            </a:r>
            <a:r>
              <a:rPr lang="en-US" sz="2400" dirty="0"/>
              <a:t>x’ = x + </a:t>
            </a:r>
            <a:r>
              <a:rPr lang="en-US" sz="2400" dirty="0" err="1"/>
              <a:t>t</a:t>
            </a:r>
            <a:r>
              <a:rPr lang="en-US" sz="2400" baseline="-25000" dirty="0" err="1"/>
              <a:t>x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     y’ = y + </a:t>
            </a:r>
            <a:r>
              <a:rPr lang="en-US" sz="2400" dirty="0" err="1"/>
              <a:t>t</a:t>
            </a:r>
            <a:r>
              <a:rPr lang="en-US" sz="2400" baseline="-25000" dirty="0" err="1"/>
              <a:t>y</a:t>
            </a:r>
            <a:r>
              <a:rPr lang="en-US" sz="2400" dirty="0"/>
              <a:t> 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53340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5562600" y="289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3320" name="Group 12"/>
          <p:cNvGrpSpPr>
            <a:grpSpLocks/>
          </p:cNvGrpSpPr>
          <p:nvPr/>
        </p:nvGrpSpPr>
        <p:grpSpPr bwMode="auto">
          <a:xfrm>
            <a:off x="5638800" y="4006850"/>
            <a:ext cx="701675" cy="336550"/>
            <a:chOff x="3590" y="2915"/>
            <a:chExt cx="442" cy="212"/>
          </a:xfrm>
        </p:grpSpPr>
        <p:sp>
          <p:nvSpPr>
            <p:cNvPr id="13337" name="Text Box 7"/>
            <p:cNvSpPr txBox="1">
              <a:spLocks noChangeArrowheads="1"/>
            </p:cNvSpPr>
            <p:nvPr/>
          </p:nvSpPr>
          <p:spPr bwMode="auto">
            <a:xfrm>
              <a:off x="3590" y="2915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(x,y)</a:t>
              </a:r>
            </a:p>
          </p:txBody>
        </p:sp>
        <p:sp>
          <p:nvSpPr>
            <p:cNvPr id="13338" name="Oval 9"/>
            <p:cNvSpPr>
              <a:spLocks noChangeArrowheads="1"/>
            </p:cNvSpPr>
            <p:nvPr/>
          </p:nvSpPr>
          <p:spPr bwMode="auto">
            <a:xfrm>
              <a:off x="3984" y="307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14"/>
          <p:cNvGrpSpPr>
            <a:grpSpLocks/>
          </p:cNvGrpSpPr>
          <p:nvPr/>
        </p:nvGrpSpPr>
        <p:grpSpPr bwMode="auto">
          <a:xfrm>
            <a:off x="6400800" y="3244850"/>
            <a:ext cx="923925" cy="946150"/>
            <a:chOff x="4032" y="2476"/>
            <a:chExt cx="582" cy="596"/>
          </a:xfrm>
        </p:grpSpPr>
        <p:grpSp>
          <p:nvGrpSpPr>
            <p:cNvPr id="13333" name="Group 11"/>
            <p:cNvGrpSpPr>
              <a:grpSpLocks/>
            </p:cNvGrpSpPr>
            <p:nvPr/>
          </p:nvGrpSpPr>
          <p:grpSpPr bwMode="auto">
            <a:xfrm>
              <a:off x="4180" y="2476"/>
              <a:ext cx="434" cy="308"/>
              <a:chOff x="4180" y="2476"/>
              <a:chExt cx="434" cy="308"/>
            </a:xfrm>
          </p:grpSpPr>
          <p:sp>
            <p:nvSpPr>
              <p:cNvPr id="13335" name="Text Box 8"/>
              <p:cNvSpPr txBox="1">
                <a:spLocks noChangeArrowheads="1"/>
              </p:cNvSpPr>
              <p:nvPr/>
            </p:nvSpPr>
            <p:spPr bwMode="auto">
              <a:xfrm>
                <a:off x="4180" y="2476"/>
                <a:ext cx="4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/>
                  <a:t>(x’,y’)</a:t>
                </a:r>
              </a:p>
            </p:txBody>
          </p:sp>
          <p:sp>
            <p:nvSpPr>
              <p:cNvPr id="13336" name="Oval 10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34" name="Line 13"/>
            <p:cNvSpPr>
              <a:spLocks noChangeShapeType="1"/>
            </p:cNvSpPr>
            <p:nvPr/>
          </p:nvSpPr>
          <p:spPr bwMode="auto">
            <a:xfrm flipV="1">
              <a:off x="4032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22" name="Text Box 15"/>
          <p:cNvSpPr txBox="1">
            <a:spLocks noChangeArrowheads="1"/>
          </p:cNvSpPr>
          <p:nvPr/>
        </p:nvSpPr>
        <p:spPr bwMode="auto">
          <a:xfrm>
            <a:off x="822325" y="4730750"/>
            <a:ext cx="6035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/>
              <a:t>OR   </a:t>
            </a:r>
            <a:r>
              <a:rPr lang="en-US" sz="2000" dirty="0"/>
              <a:t>P’  =  P  +  T</a:t>
            </a:r>
            <a:r>
              <a:rPr lang="en-US" sz="1600" dirty="0"/>
              <a:t>    </a:t>
            </a:r>
            <a:r>
              <a:rPr lang="en-US" sz="1600" dirty="0" smtClean="0"/>
              <a:t>where</a:t>
            </a:r>
            <a:endParaRPr lang="en-US" sz="1600" dirty="0"/>
          </a:p>
        </p:txBody>
      </p:sp>
      <p:sp>
        <p:nvSpPr>
          <p:cNvPr id="13329" name="Line 23"/>
          <p:cNvSpPr>
            <a:spLocks noChangeShapeType="1"/>
          </p:cNvSpPr>
          <p:nvPr/>
        </p:nvSpPr>
        <p:spPr bwMode="auto">
          <a:xfrm>
            <a:off x="6400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0" name="Line 25"/>
          <p:cNvSpPr>
            <a:spLocks noChangeShapeType="1"/>
          </p:cNvSpPr>
          <p:nvPr/>
        </p:nvSpPr>
        <p:spPr bwMode="auto">
          <a:xfrm flipV="1">
            <a:off x="70104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1" name="Text Box 27"/>
          <p:cNvSpPr txBox="1">
            <a:spLocks noChangeArrowheads="1"/>
          </p:cNvSpPr>
          <p:nvPr/>
        </p:nvSpPr>
        <p:spPr bwMode="auto">
          <a:xfrm>
            <a:off x="6553200" y="4191000"/>
            <a:ext cx="2696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 baseline="-25000" dirty="0" err="1"/>
              <a:t>tx</a:t>
            </a:r>
            <a:endParaRPr lang="en-US" sz="1200" baseline="-25000" dirty="0"/>
          </a:p>
        </p:txBody>
      </p:sp>
      <p:sp>
        <p:nvSpPr>
          <p:cNvPr id="13332" name="Text Box 28"/>
          <p:cNvSpPr txBox="1">
            <a:spLocks noChangeArrowheads="1"/>
          </p:cNvSpPr>
          <p:nvPr/>
        </p:nvSpPr>
        <p:spPr bwMode="auto">
          <a:xfrm>
            <a:off x="7004050" y="3810000"/>
            <a:ext cx="268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 baseline="-25000" dirty="0" err="1"/>
              <a:t>ty</a:t>
            </a:r>
            <a:endParaRPr lang="en-US" sz="1200" baseline="-25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3410557" y="5257800"/>
                <a:ext cx="4285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OR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557" y="5257800"/>
                <a:ext cx="42856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/>
              <p:cNvSpPr txBox="1"/>
              <p:nvPr/>
            </p:nvSpPr>
            <p:spPr>
              <a:xfrm>
                <a:off x="3372457" y="5867400"/>
                <a:ext cx="3412269" cy="62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7" y="5867400"/>
                <a:ext cx="3412269" cy="6226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89EED6E-B673-4B34-8E98-7683168CEC12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How to translate an object with multiple vertices?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3124200"/>
            <a:ext cx="2362200" cy="1752600"/>
            <a:chOff x="672" y="2544"/>
            <a:chExt cx="1488" cy="1104"/>
          </a:xfrm>
        </p:grpSpPr>
        <p:sp>
          <p:nvSpPr>
            <p:cNvPr id="15385" name="Line 4"/>
            <p:cNvSpPr>
              <a:spLocks noChangeShapeType="1"/>
            </p:cNvSpPr>
            <p:nvPr/>
          </p:nvSpPr>
          <p:spPr bwMode="auto">
            <a:xfrm>
              <a:off x="672" y="34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6" name="Line 5"/>
            <p:cNvSpPr>
              <a:spLocks noChangeShapeType="1"/>
            </p:cNvSpPr>
            <p:nvPr/>
          </p:nvSpPr>
          <p:spPr bwMode="auto">
            <a:xfrm flipV="1">
              <a:off x="864" y="254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7" name="Rectangle 6"/>
            <p:cNvSpPr>
              <a:spLocks noChangeArrowheads="1"/>
            </p:cNvSpPr>
            <p:nvPr/>
          </p:nvSpPr>
          <p:spPr bwMode="auto">
            <a:xfrm>
              <a:off x="1152" y="2784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Oval 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Oval 9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Oval 11"/>
            <p:cNvSpPr>
              <a:spLocks noChangeArrowheads="1"/>
            </p:cNvSpPr>
            <p:nvPr/>
          </p:nvSpPr>
          <p:spPr bwMode="auto">
            <a:xfrm>
              <a:off x="163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29000" y="3657600"/>
            <a:ext cx="2359025" cy="1089025"/>
            <a:chOff x="2438" y="2784"/>
            <a:chExt cx="1486" cy="686"/>
          </a:xfrm>
        </p:grpSpPr>
        <p:sp>
          <p:nvSpPr>
            <p:cNvPr id="15383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48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 dirty="0"/>
                <a:t>Translate individual</a:t>
              </a:r>
            </a:p>
            <a:p>
              <a:pPr eaLnBrk="1" hangingPunct="1"/>
              <a:r>
                <a:rPr lang="en-US" sz="2000" dirty="0"/>
                <a:t>vertices 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096000" y="2438400"/>
            <a:ext cx="2438400" cy="2438400"/>
            <a:chOff x="3840" y="1968"/>
            <a:chExt cx="1536" cy="1536"/>
          </a:xfrm>
        </p:grpSpPr>
        <p:sp>
          <p:nvSpPr>
            <p:cNvPr id="15368" name="Line 17"/>
            <p:cNvSpPr>
              <a:spLocks noChangeShapeType="1"/>
            </p:cNvSpPr>
            <p:nvPr/>
          </p:nvSpPr>
          <p:spPr bwMode="auto">
            <a:xfrm>
              <a:off x="3840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18"/>
            <p:cNvSpPr>
              <a:spLocks noChangeShapeType="1"/>
            </p:cNvSpPr>
            <p:nvPr/>
          </p:nvSpPr>
          <p:spPr bwMode="auto">
            <a:xfrm flipV="1">
              <a:off x="4032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370" name="Group 24"/>
            <p:cNvGrpSpPr>
              <a:grpSpLocks/>
            </p:cNvGrpSpPr>
            <p:nvPr/>
          </p:nvGrpSpPr>
          <p:grpSpPr bwMode="auto">
            <a:xfrm>
              <a:off x="4752" y="1968"/>
              <a:ext cx="624" cy="528"/>
              <a:chOff x="4272" y="2592"/>
              <a:chExt cx="624" cy="528"/>
            </a:xfrm>
          </p:grpSpPr>
          <p:sp>
            <p:nvSpPr>
              <p:cNvPr id="15378" name="Rectangle 19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Oval 20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Oval 21"/>
              <p:cNvSpPr>
                <a:spLocks noChangeArrowheads="1"/>
              </p:cNvSpPr>
              <p:nvPr/>
            </p:nvSpPr>
            <p:spPr bwMode="auto">
              <a:xfrm>
                <a:off x="4800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Oval 22"/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Oval 23"/>
              <p:cNvSpPr>
                <a:spLocks noChangeArrowheads="1"/>
              </p:cNvSpPr>
              <p:nvPr/>
            </p:nvSpPr>
            <p:spPr bwMode="auto">
              <a:xfrm>
                <a:off x="4800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71" name="Rectangle 26"/>
            <p:cNvSpPr>
              <a:spLocks noChangeArrowheads="1"/>
            </p:cNvSpPr>
            <p:nvPr/>
          </p:nvSpPr>
          <p:spPr bwMode="auto">
            <a:xfrm>
              <a:off x="4224" y="2640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Oval 27"/>
            <p:cNvSpPr>
              <a:spLocks noChangeArrowheads="1"/>
            </p:cNvSpPr>
            <p:nvPr/>
          </p:nvSpPr>
          <p:spPr bwMode="auto">
            <a:xfrm>
              <a:off x="4176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Oval 28"/>
            <p:cNvSpPr>
              <a:spLocks noChangeArrowheads="1"/>
            </p:cNvSpPr>
            <p:nvPr/>
          </p:nvSpPr>
          <p:spPr bwMode="auto">
            <a:xfrm>
              <a:off x="4704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Oval 29"/>
            <p:cNvSpPr>
              <a:spLocks noChangeArrowheads="1"/>
            </p:cNvSpPr>
            <p:nvPr/>
          </p:nvSpPr>
          <p:spPr bwMode="auto">
            <a:xfrm>
              <a:off x="4176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Oval 30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31"/>
            <p:cNvSpPr>
              <a:spLocks noChangeShapeType="1"/>
            </p:cNvSpPr>
            <p:nvPr/>
          </p:nvSpPr>
          <p:spPr bwMode="auto">
            <a:xfrm flipV="1">
              <a:off x="4320" y="211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7" name="Line 32"/>
            <p:cNvSpPr>
              <a:spLocks noChangeShapeType="1"/>
            </p:cNvSpPr>
            <p:nvPr/>
          </p:nvSpPr>
          <p:spPr bwMode="auto">
            <a:xfrm flipV="1">
              <a:off x="4896" y="259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85800" y="5181599"/>
            <a:ext cx="356495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Before Translation</a:t>
            </a:r>
          </a:p>
          <a:p>
            <a:r>
              <a:rPr lang="en-US" dirty="0" smtClean="0"/>
              <a:t>Square= (1,1), (5,1), (5,3), (1,3)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80325" y="5181600"/>
            <a:ext cx="353109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AfterTranslation</a:t>
            </a:r>
            <a:endParaRPr lang="en-US" dirty="0" smtClean="0"/>
          </a:p>
          <a:p>
            <a:r>
              <a:rPr lang="en-US" dirty="0" smtClean="0"/>
              <a:t>Square= (3,4), (7,4), (7,6), (3,6)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19600" y="5181598"/>
            <a:ext cx="67037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x</a:t>
            </a:r>
            <a:r>
              <a:rPr lang="en-US" dirty="0" smtClean="0"/>
              <a:t>=2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y</a:t>
            </a:r>
            <a:r>
              <a:rPr lang="en-US" dirty="0" smtClean="0"/>
              <a:t>=3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D19DBC1-00BF-493E-8D6D-66452761069E}" type="slidenum">
              <a:rPr 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2D Scaling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66775" y="1676400"/>
            <a:ext cx="715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 dirty="0"/>
              <a:t>Scale:</a:t>
            </a:r>
            <a:r>
              <a:rPr lang="en-US" sz="1600" dirty="0"/>
              <a:t> </a:t>
            </a:r>
            <a:r>
              <a:rPr lang="en-US" sz="2400" dirty="0"/>
              <a:t> Alter the size of an object by a scaling factor</a:t>
            </a:r>
          </a:p>
          <a:p>
            <a:pPr eaLnBrk="1" hangingPunct="1"/>
            <a:r>
              <a:rPr lang="en-US" sz="2400" dirty="0"/>
              <a:t>         (</a:t>
            </a:r>
            <a:r>
              <a:rPr lang="en-US" sz="2400" dirty="0" err="1"/>
              <a:t>Sx</a:t>
            </a:r>
            <a:r>
              <a:rPr lang="en-US" sz="2400" dirty="0"/>
              <a:t>, </a:t>
            </a:r>
            <a:r>
              <a:rPr lang="en-US" sz="2400" dirty="0" err="1"/>
              <a:t>Sy</a:t>
            </a:r>
            <a:r>
              <a:rPr lang="en-US" sz="2400" dirty="0"/>
              <a:t>), i.e. </a:t>
            </a:r>
          </a:p>
        </p:txBody>
      </p:sp>
      <p:grpSp>
        <p:nvGrpSpPr>
          <p:cNvPr id="23557" name="Group 7"/>
          <p:cNvGrpSpPr>
            <a:grpSpLocks/>
          </p:cNvGrpSpPr>
          <p:nvPr/>
        </p:nvGrpSpPr>
        <p:grpSpPr bwMode="auto">
          <a:xfrm>
            <a:off x="1128713" y="2819400"/>
            <a:ext cx="1981200" cy="990600"/>
            <a:chOff x="1008" y="2256"/>
            <a:chExt cx="1248" cy="624"/>
          </a:xfrm>
        </p:grpSpPr>
        <p:sp>
          <p:nvSpPr>
            <p:cNvPr id="23584" name="Rectangle 5"/>
            <p:cNvSpPr>
              <a:spLocks noChangeArrowheads="1"/>
            </p:cNvSpPr>
            <p:nvPr/>
          </p:nvSpPr>
          <p:spPr bwMode="auto">
            <a:xfrm>
              <a:off x="1008" y="2256"/>
              <a:ext cx="1248" cy="624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4"/>
            <p:cNvSpPr txBox="1">
              <a:spLocks noChangeArrowheads="1"/>
            </p:cNvSpPr>
            <p:nvPr/>
          </p:nvSpPr>
          <p:spPr bwMode="auto">
            <a:xfrm>
              <a:off x="1104" y="2304"/>
              <a:ext cx="105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400" dirty="0"/>
                <a:t>x’ = x . </a:t>
              </a:r>
              <a:r>
                <a:rPr lang="en-US" sz="2400" dirty="0" err="1"/>
                <a:t>Sx</a:t>
              </a:r>
              <a:r>
                <a:rPr lang="en-US" sz="2400" dirty="0"/>
                <a:t> </a:t>
              </a:r>
            </a:p>
            <a:p>
              <a:pPr eaLnBrk="1" hangingPunct="1"/>
              <a:r>
                <a:rPr lang="en-US" sz="2400" dirty="0"/>
                <a:t>y’ = y . </a:t>
              </a:r>
              <a:r>
                <a:rPr lang="en-US" sz="2400" dirty="0" err="1"/>
                <a:t>Sy</a:t>
              </a:r>
              <a:r>
                <a:rPr lang="en-US" sz="2400" dirty="0"/>
                <a:t> 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14713" y="2852737"/>
            <a:ext cx="4191000" cy="822325"/>
            <a:chOff x="2016" y="2277"/>
            <a:chExt cx="2640" cy="518"/>
          </a:xfrm>
        </p:grpSpPr>
        <p:sp>
          <p:nvSpPr>
            <p:cNvPr id="23574" name="AutoShape 6"/>
            <p:cNvSpPr>
              <a:spLocks noChangeArrowheads="1"/>
            </p:cNvSpPr>
            <p:nvPr/>
          </p:nvSpPr>
          <p:spPr bwMode="auto">
            <a:xfrm>
              <a:off x="2016" y="249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75" name="Group 16"/>
            <p:cNvGrpSpPr>
              <a:grpSpLocks/>
            </p:cNvGrpSpPr>
            <p:nvPr/>
          </p:nvGrpSpPr>
          <p:grpSpPr bwMode="auto">
            <a:xfrm>
              <a:off x="2640" y="2277"/>
              <a:ext cx="2016" cy="518"/>
              <a:chOff x="2640" y="2277"/>
              <a:chExt cx="2016" cy="518"/>
            </a:xfrm>
          </p:grpSpPr>
          <p:sp>
            <p:nvSpPr>
              <p:cNvPr id="23576" name="Text Box 8"/>
              <p:cNvSpPr txBox="1">
                <a:spLocks noChangeArrowheads="1"/>
              </p:cNvSpPr>
              <p:nvPr/>
            </p:nvSpPr>
            <p:spPr bwMode="auto">
              <a:xfrm>
                <a:off x="2726" y="2277"/>
                <a:ext cx="1917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400"/>
                  <a:t>x’          Sx   0        x</a:t>
                </a:r>
              </a:p>
              <a:p>
                <a:pPr eaLnBrk="1" hangingPunct="1"/>
                <a:r>
                  <a:rPr lang="en-US" sz="2400"/>
                  <a:t>y’          0    Sy       y</a:t>
                </a:r>
              </a:p>
            </p:txBody>
          </p:sp>
          <p:sp>
            <p:nvSpPr>
              <p:cNvPr id="23577" name="Line 9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8" name="Line 10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9" name="Line 1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0" name="Line 12"/>
              <p:cNvSpPr>
                <a:spLocks noChangeShapeType="1"/>
              </p:cNvSpPr>
              <p:nvPr/>
            </p:nvSpPr>
            <p:spPr bwMode="auto">
              <a:xfrm>
                <a:off x="412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1" name="Line 13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2" name="Line 14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3" name="Text Box 15"/>
              <p:cNvSpPr txBox="1">
                <a:spLocks noChangeArrowheads="1"/>
              </p:cNvSpPr>
              <p:nvPr/>
            </p:nvSpPr>
            <p:spPr bwMode="auto">
              <a:xfrm>
                <a:off x="3110" y="2400"/>
                <a:ext cx="2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400"/>
                  <a:t>=</a:t>
                </a:r>
              </a:p>
            </p:txBody>
          </p: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128713" y="4343400"/>
            <a:ext cx="2208212" cy="1219200"/>
            <a:chOff x="576" y="3264"/>
            <a:chExt cx="1391" cy="768"/>
          </a:xfrm>
        </p:grpSpPr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0" name="Line 19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1" name="Rectangle 20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21"/>
            <p:cNvSpPr txBox="1">
              <a:spLocks noChangeArrowheads="1"/>
            </p:cNvSpPr>
            <p:nvPr/>
          </p:nvSpPr>
          <p:spPr bwMode="auto">
            <a:xfrm>
              <a:off x="902" y="3731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(1,1)</a:t>
              </a:r>
            </a:p>
          </p:txBody>
        </p:sp>
        <p:sp>
          <p:nvSpPr>
            <p:cNvPr id="23573" name="Text Box 22"/>
            <p:cNvSpPr txBox="1">
              <a:spLocks noChangeArrowheads="1"/>
            </p:cNvSpPr>
            <p:nvPr/>
          </p:nvSpPr>
          <p:spPr bwMode="auto">
            <a:xfrm>
              <a:off x="1574" y="3299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(2,2)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643313" y="4322762"/>
            <a:ext cx="1635125" cy="630238"/>
            <a:chOff x="2160" y="3251"/>
            <a:chExt cx="1030" cy="397"/>
          </a:xfrm>
        </p:grpSpPr>
        <p:sp>
          <p:nvSpPr>
            <p:cNvPr id="23567" name="AutoShape 24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Text Box 25"/>
            <p:cNvSpPr txBox="1">
              <a:spLocks noChangeArrowheads="1"/>
            </p:cNvSpPr>
            <p:nvPr/>
          </p:nvSpPr>
          <p:spPr bwMode="auto">
            <a:xfrm>
              <a:off x="2160" y="3251"/>
              <a:ext cx="10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Sx = 2, Sy = 2  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702300" y="3886200"/>
            <a:ext cx="2755900" cy="1676400"/>
            <a:chOff x="3457" y="2976"/>
            <a:chExt cx="1736" cy="1056"/>
          </a:xfrm>
        </p:grpSpPr>
        <p:sp>
          <p:nvSpPr>
            <p:cNvPr id="23562" name="Line 28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3" name="Line 29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4" name="Rectangle 30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31"/>
            <p:cNvSpPr txBox="1">
              <a:spLocks noChangeArrowheads="1"/>
            </p:cNvSpPr>
            <p:nvPr/>
          </p:nvSpPr>
          <p:spPr bwMode="auto">
            <a:xfrm>
              <a:off x="3792" y="3600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(2,2)</a:t>
              </a:r>
            </a:p>
          </p:txBody>
        </p:sp>
        <p:sp>
          <p:nvSpPr>
            <p:cNvPr id="23566" name="Text Box 32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(4,4)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3401" y="5672468"/>
            <a:ext cx="704423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If  1&lt;</a:t>
            </a:r>
            <a:r>
              <a:rPr lang="en-US" dirty="0" err="1" smtClean="0"/>
              <a:t>Sx</a:t>
            </a:r>
            <a:r>
              <a:rPr lang="en-US" dirty="0" smtClean="0"/>
              <a:t> &amp; </a:t>
            </a:r>
            <a:r>
              <a:rPr lang="en-US" dirty="0" err="1" smtClean="0"/>
              <a:t>Sy</a:t>
            </a:r>
            <a:r>
              <a:rPr lang="en-US" dirty="0" smtClean="0"/>
              <a:t> &lt;1  then Object size decreases /Point closer to origin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" y="6041800"/>
            <a:ext cx="704423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 </a:t>
            </a:r>
            <a:r>
              <a:rPr lang="en-US" dirty="0" err="1" smtClean="0"/>
              <a:t>Sx</a:t>
            </a:r>
            <a:r>
              <a:rPr lang="en-US" dirty="0" smtClean="0"/>
              <a:t> &amp; </a:t>
            </a:r>
            <a:r>
              <a:rPr lang="en-US" dirty="0" err="1" smtClean="0"/>
              <a:t>Sy</a:t>
            </a:r>
            <a:r>
              <a:rPr lang="en-US" dirty="0" smtClean="0"/>
              <a:t> &gt;1  then Object size increases/Point away from  origin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401" y="6432095"/>
            <a:ext cx="853439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 </a:t>
            </a:r>
            <a:r>
              <a:rPr lang="en-US" dirty="0" err="1" smtClean="0"/>
              <a:t>Sx</a:t>
            </a:r>
            <a:r>
              <a:rPr lang="en-US" dirty="0" smtClean="0"/>
              <a:t> =</a:t>
            </a:r>
            <a:r>
              <a:rPr lang="en-US" dirty="0" err="1" smtClean="0"/>
              <a:t>Sy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Scaling is done uniformly, shape not changed else shape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952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2A87A6D-FC8E-4E26-85A1-ECDA4FAF0DAF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2D Scaling 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976313" y="2286000"/>
            <a:ext cx="2208212" cy="1219200"/>
            <a:chOff x="576" y="3264"/>
            <a:chExt cx="1391" cy="768"/>
          </a:xfrm>
        </p:grpSpPr>
        <p:sp>
          <p:nvSpPr>
            <p:cNvPr id="24591" name="Line 4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Line 5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3" name="Rectangle 6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Text Box 7"/>
            <p:cNvSpPr txBox="1">
              <a:spLocks noChangeArrowheads="1"/>
            </p:cNvSpPr>
            <p:nvPr/>
          </p:nvSpPr>
          <p:spPr bwMode="auto">
            <a:xfrm>
              <a:off x="902" y="3731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(1,1)</a:t>
              </a:r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1574" y="3299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(2,2)</a:t>
              </a:r>
            </a:p>
          </p:txBody>
        </p:sp>
      </p:grp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3490913" y="2265363"/>
            <a:ext cx="1635125" cy="630237"/>
            <a:chOff x="2160" y="3251"/>
            <a:chExt cx="1030" cy="397"/>
          </a:xfrm>
        </p:grpSpPr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2160" y="3251"/>
              <a:ext cx="10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Sx = 2, Sy = 2  </a:t>
              </a:r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5549900" y="1828800"/>
            <a:ext cx="2755900" cy="1676400"/>
            <a:chOff x="3457" y="2976"/>
            <a:chExt cx="1736" cy="1056"/>
          </a:xfrm>
        </p:grpSpPr>
        <p:sp>
          <p:nvSpPr>
            <p:cNvPr id="24584" name="Line 13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Line 14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Rectangle 15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Text Box 16"/>
            <p:cNvSpPr txBox="1">
              <a:spLocks noChangeArrowheads="1"/>
            </p:cNvSpPr>
            <p:nvPr/>
          </p:nvSpPr>
          <p:spPr bwMode="auto">
            <a:xfrm>
              <a:off x="3792" y="3600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(2,2)</a:t>
              </a:r>
            </a:p>
          </p:txBody>
        </p:sp>
        <p:sp>
          <p:nvSpPr>
            <p:cNvPr id="24588" name="Text Box 17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(4,4)</a:t>
              </a:r>
            </a:p>
          </p:txBody>
        </p:sp>
      </p:grpSp>
      <p:sp>
        <p:nvSpPr>
          <p:cNvPr id="24583" name="Text Box 18"/>
          <p:cNvSpPr txBox="1">
            <a:spLocks noChangeArrowheads="1"/>
          </p:cNvSpPr>
          <p:nvPr/>
        </p:nvSpPr>
        <p:spPr bwMode="auto">
          <a:xfrm>
            <a:off x="822325" y="3919538"/>
            <a:ext cx="7399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/>
              <a:t> Not only the object size is changed, it also moved</a:t>
            </a:r>
            <a:r>
              <a:rPr lang="en-US" sz="2400" u="sng" dirty="0"/>
              <a:t>!!</a:t>
            </a:r>
            <a:r>
              <a:rPr lang="en-US" sz="2400" dirty="0"/>
              <a:t>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/>
              <a:t> Usually this is an undesirable effect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/>
              <a:t> We will discuss later (soon) how to fix it </a:t>
            </a:r>
          </a:p>
        </p:txBody>
      </p:sp>
    </p:spTree>
    <p:extLst>
      <p:ext uri="{BB962C8B-B14F-4D97-AF65-F5344CB8AC3E}">
        <p14:creationId xmlns:p14="http://schemas.microsoft.com/office/powerpoint/2010/main" xmlns="" val="36164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74F8220-A1B3-410F-837C-1BDC3EC5E720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2D Rotation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Default rotation center: Origin (0,0)</a:t>
            </a:r>
          </a:p>
        </p:txBody>
      </p:sp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1600200" y="3429000"/>
            <a:ext cx="1828800" cy="1143000"/>
            <a:chOff x="1680" y="1968"/>
            <a:chExt cx="1152" cy="720"/>
          </a:xfrm>
        </p:grpSpPr>
        <p:sp>
          <p:nvSpPr>
            <p:cNvPr id="16408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Line 5"/>
            <p:cNvSpPr>
              <a:spLocks noChangeShapeType="1"/>
            </p:cNvSpPr>
            <p:nvPr/>
          </p:nvSpPr>
          <p:spPr bwMode="auto">
            <a:xfrm>
              <a:off x="1680" y="25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0" name="Line 7"/>
          <p:cNvSpPr>
            <a:spLocks noChangeShapeType="1"/>
          </p:cNvSpPr>
          <p:nvPr/>
        </p:nvSpPr>
        <p:spPr bwMode="auto">
          <a:xfrm flipV="1">
            <a:off x="1828800" y="4038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3124200" y="3962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1828800" y="3429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2590800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2133600" y="3946525"/>
            <a:ext cx="315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Symbol" pitchFamily="18" charset="2"/>
              </a:rPr>
              <a:t>q</a:t>
            </a:r>
          </a:p>
        </p:txBody>
      </p:sp>
      <p:sp>
        <p:nvSpPr>
          <p:cNvPr id="16395" name="Freeform 13"/>
          <p:cNvSpPr>
            <a:spLocks/>
          </p:cNvSpPr>
          <p:nvPr/>
        </p:nvSpPr>
        <p:spPr bwMode="auto">
          <a:xfrm>
            <a:off x="2438400" y="3733800"/>
            <a:ext cx="381000" cy="381000"/>
          </a:xfrm>
          <a:custGeom>
            <a:avLst/>
            <a:gdLst>
              <a:gd name="T0" fmla="*/ 381000 w 240"/>
              <a:gd name="T1" fmla="*/ 381000 h 240"/>
              <a:gd name="T2" fmla="*/ 304800 w 240"/>
              <a:gd name="T3" fmla="*/ 76200 h 240"/>
              <a:gd name="T4" fmla="*/ 0 w 240"/>
              <a:gd name="T5" fmla="*/ 0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240"/>
                </a:moveTo>
                <a:cubicBezTo>
                  <a:pt x="236" y="164"/>
                  <a:pt x="232" y="88"/>
                  <a:pt x="192" y="48"/>
                </a:cubicBezTo>
                <a:cubicBezTo>
                  <a:pt x="152" y="8"/>
                  <a:pt x="32" y="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3870325" y="3665538"/>
            <a:ext cx="376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Symbol" pitchFamily="18" charset="2"/>
              <a:buChar char="q"/>
            </a:pPr>
            <a:r>
              <a:rPr lang="en-US" sz="2000">
                <a:latin typeface="Symbol" pitchFamily="18" charset="2"/>
              </a:rPr>
              <a:t>&gt; 0  : </a:t>
            </a:r>
            <a:r>
              <a:rPr lang="en-US" sz="2000"/>
              <a:t>Rotate counter clockwise</a:t>
            </a:r>
            <a:r>
              <a:rPr lang="en-US" sz="1600"/>
              <a:t> </a:t>
            </a:r>
            <a:endParaRPr lang="en-US" sz="2000"/>
          </a:p>
        </p:txBody>
      </p:sp>
      <p:sp>
        <p:nvSpPr>
          <p:cNvPr id="16397" name="Text Box 24"/>
          <p:cNvSpPr txBox="1">
            <a:spLocks noChangeArrowheads="1"/>
          </p:cNvSpPr>
          <p:nvPr/>
        </p:nvSpPr>
        <p:spPr bwMode="auto">
          <a:xfrm>
            <a:off x="3932238" y="5486400"/>
            <a:ext cx="283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Symbol" pitchFamily="18" charset="2"/>
              <a:buChar char="q"/>
            </a:pPr>
            <a:r>
              <a:rPr lang="en-US" sz="2000">
                <a:latin typeface="Symbol" pitchFamily="18" charset="2"/>
              </a:rPr>
              <a:t>&lt; 0  : </a:t>
            </a:r>
            <a:r>
              <a:rPr lang="en-US" sz="2000"/>
              <a:t>Rotate clockwise</a:t>
            </a:r>
            <a:r>
              <a:rPr lang="en-US" sz="1600"/>
              <a:t> </a:t>
            </a:r>
            <a:endParaRPr lang="en-US" sz="2000"/>
          </a:p>
        </p:txBody>
      </p:sp>
      <p:grpSp>
        <p:nvGrpSpPr>
          <p:cNvPr id="16398" name="Group 27"/>
          <p:cNvGrpSpPr>
            <a:grpSpLocks/>
          </p:cNvGrpSpPr>
          <p:nvPr/>
        </p:nvGrpSpPr>
        <p:grpSpPr bwMode="auto">
          <a:xfrm>
            <a:off x="1600200" y="5181600"/>
            <a:ext cx="1828800" cy="1219200"/>
            <a:chOff x="1008" y="3264"/>
            <a:chExt cx="1152" cy="768"/>
          </a:xfrm>
        </p:grpSpPr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1008" y="3312"/>
              <a:ext cx="1152" cy="720"/>
              <a:chOff x="1680" y="1968"/>
              <a:chExt cx="1152" cy="720"/>
            </a:xfrm>
          </p:grpSpPr>
          <p:sp>
            <p:nvSpPr>
              <p:cNvPr id="16406" name="Line 16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07" name="Line 17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00" name="Line 18"/>
            <p:cNvSpPr>
              <a:spLocks noChangeShapeType="1"/>
            </p:cNvSpPr>
            <p:nvPr/>
          </p:nvSpPr>
          <p:spPr bwMode="auto">
            <a:xfrm flipV="1">
              <a:off x="1152" y="369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Oval 19"/>
            <p:cNvSpPr>
              <a:spLocks noChangeArrowheads="1"/>
            </p:cNvSpPr>
            <p:nvPr/>
          </p:nvSpPr>
          <p:spPr bwMode="auto">
            <a:xfrm>
              <a:off x="1968" y="36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20"/>
            <p:cNvSpPr>
              <a:spLocks noChangeShapeType="1"/>
            </p:cNvSpPr>
            <p:nvPr/>
          </p:nvSpPr>
          <p:spPr bwMode="auto">
            <a:xfrm flipV="1">
              <a:off x="1152" y="3312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Oval 21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Text Box 22"/>
            <p:cNvSpPr txBox="1">
              <a:spLocks noChangeArrowheads="1"/>
            </p:cNvSpPr>
            <p:nvPr/>
          </p:nvSpPr>
          <p:spPr bwMode="auto">
            <a:xfrm>
              <a:off x="1344" y="3638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Symbol" pitchFamily="18" charset="2"/>
                </a:rPr>
                <a:t>q</a:t>
              </a:r>
            </a:p>
          </p:txBody>
        </p:sp>
        <p:sp>
          <p:nvSpPr>
            <p:cNvPr id="16405" name="Freeform 26"/>
            <p:cNvSpPr>
              <a:spLocks/>
            </p:cNvSpPr>
            <p:nvPr/>
          </p:nvSpPr>
          <p:spPr bwMode="auto">
            <a:xfrm>
              <a:off x="1488" y="3488"/>
              <a:ext cx="304" cy="256"/>
            </a:xfrm>
            <a:custGeom>
              <a:avLst/>
              <a:gdLst>
                <a:gd name="T0" fmla="*/ 0 w 304"/>
                <a:gd name="T1" fmla="*/ 16 h 256"/>
                <a:gd name="T2" fmla="*/ 192 w 304"/>
                <a:gd name="T3" fmla="*/ 16 h 256"/>
                <a:gd name="T4" fmla="*/ 288 w 304"/>
                <a:gd name="T5" fmla="*/ 112 h 256"/>
                <a:gd name="T6" fmla="*/ 288 w 30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256"/>
                <a:gd name="T14" fmla="*/ 304 w 30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256">
                  <a:moveTo>
                    <a:pt x="0" y="16"/>
                  </a:moveTo>
                  <a:cubicBezTo>
                    <a:pt x="72" y="8"/>
                    <a:pt x="144" y="0"/>
                    <a:pt x="192" y="16"/>
                  </a:cubicBezTo>
                  <a:cubicBezTo>
                    <a:pt x="240" y="32"/>
                    <a:pt x="272" y="72"/>
                    <a:pt x="288" y="112"/>
                  </a:cubicBezTo>
                  <a:cubicBezTo>
                    <a:pt x="304" y="152"/>
                    <a:pt x="288" y="232"/>
                    <a:pt x="288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x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600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6002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276600" y="6248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x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1600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1600200" y="617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1846788-DC0E-420D-9B3E-44A0309A87BD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  <p:grpSp>
        <p:nvGrpSpPr>
          <p:cNvPr id="17411" name="Group 16"/>
          <p:cNvGrpSpPr>
            <a:grpSpLocks/>
          </p:cNvGrpSpPr>
          <p:nvPr/>
        </p:nvGrpSpPr>
        <p:grpSpPr bwMode="auto">
          <a:xfrm>
            <a:off x="5486400" y="1828800"/>
            <a:ext cx="3048000" cy="2133600"/>
            <a:chOff x="2784" y="2544"/>
            <a:chExt cx="1920" cy="1344"/>
          </a:xfrm>
        </p:grpSpPr>
        <p:grpSp>
          <p:nvGrpSpPr>
            <p:cNvPr id="17428" name="Group 6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7432" name="Line 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33" name="Line 5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429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1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(x,y) </a:t>
              </a:r>
            </a:p>
          </p:txBody>
        </p:sp>
      </p:grpSp>
      <p:grpSp>
        <p:nvGrpSpPr>
          <p:cNvPr id="17412" name="Group 15"/>
          <p:cNvGrpSpPr>
            <a:grpSpLocks/>
          </p:cNvGrpSpPr>
          <p:nvPr/>
        </p:nvGrpSpPr>
        <p:grpSpPr bwMode="auto">
          <a:xfrm>
            <a:off x="5867400" y="1828800"/>
            <a:ext cx="1971675" cy="1828800"/>
            <a:chOff x="3456" y="1488"/>
            <a:chExt cx="1242" cy="1152"/>
          </a:xfrm>
        </p:grpSpPr>
        <p:sp>
          <p:nvSpPr>
            <p:cNvPr id="17423" name="Line 10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Oval 11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/>
                <a:t>(x’,y’) </a:t>
              </a:r>
            </a:p>
          </p:txBody>
        </p:sp>
        <p:sp>
          <p:nvSpPr>
            <p:cNvPr id="17426" name="Freeform 13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7" name="Text Box 14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17413" name="Text Box 17"/>
          <p:cNvSpPr txBox="1">
            <a:spLocks noChangeArrowheads="1"/>
          </p:cNvSpPr>
          <p:nvPr/>
        </p:nvSpPr>
        <p:spPr bwMode="auto">
          <a:xfrm>
            <a:off x="533400" y="1752600"/>
            <a:ext cx="521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(x,y)  -&gt; Rotate </a:t>
            </a:r>
            <a:r>
              <a:rPr lang="en-US" sz="2400" i="1"/>
              <a:t>about the origin</a:t>
            </a:r>
            <a:r>
              <a:rPr lang="en-US" sz="2400"/>
              <a:t> by </a:t>
            </a:r>
            <a:r>
              <a:rPr lang="en-US" sz="2400">
                <a:latin typeface="Symbol" pitchFamily="18" charset="2"/>
              </a:rPr>
              <a:t>q</a:t>
            </a:r>
          </a:p>
        </p:txBody>
      </p:sp>
      <p:grpSp>
        <p:nvGrpSpPr>
          <p:cNvPr id="17414" name="Group 20"/>
          <p:cNvGrpSpPr>
            <a:grpSpLocks/>
          </p:cNvGrpSpPr>
          <p:nvPr/>
        </p:nvGrpSpPr>
        <p:grpSpPr bwMode="auto">
          <a:xfrm>
            <a:off x="1828800" y="2514600"/>
            <a:ext cx="2319338" cy="457200"/>
            <a:chOff x="912" y="1920"/>
            <a:chExt cx="1461" cy="288"/>
          </a:xfrm>
        </p:grpSpPr>
        <p:sp>
          <p:nvSpPr>
            <p:cNvPr id="17421" name="Line 18"/>
            <p:cNvSpPr>
              <a:spLocks noChangeShapeType="1"/>
            </p:cNvSpPr>
            <p:nvPr/>
          </p:nvSpPr>
          <p:spPr bwMode="auto">
            <a:xfrm>
              <a:off x="912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Text Box 19"/>
            <p:cNvSpPr txBox="1">
              <a:spLocks noChangeArrowheads="1"/>
            </p:cNvSpPr>
            <p:nvPr/>
          </p:nvSpPr>
          <p:spPr bwMode="auto">
            <a:xfrm>
              <a:off x="1718" y="1920"/>
              <a:ext cx="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400"/>
                <a:t>(x’, y’)</a:t>
              </a:r>
            </a:p>
          </p:txBody>
        </p:sp>
      </p:grpSp>
      <p:sp>
        <p:nvSpPr>
          <p:cNvPr id="17415" name="Text Box 21"/>
          <p:cNvSpPr txBox="1">
            <a:spLocks noChangeArrowheads="1"/>
          </p:cNvSpPr>
          <p:nvPr/>
        </p:nvSpPr>
        <p:spPr bwMode="auto">
          <a:xfrm>
            <a:off x="898525" y="3309938"/>
            <a:ext cx="359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How to compute (x’, y’) ?</a:t>
            </a:r>
          </a:p>
        </p:txBody>
      </p:sp>
      <p:grpSp>
        <p:nvGrpSpPr>
          <p:cNvPr id="17416" name="Group 24"/>
          <p:cNvGrpSpPr>
            <a:grpSpLocks/>
          </p:cNvGrpSpPr>
          <p:nvPr/>
        </p:nvGrpSpPr>
        <p:grpSpPr bwMode="auto">
          <a:xfrm>
            <a:off x="7239000" y="3048000"/>
            <a:ext cx="503238" cy="609600"/>
            <a:chOff x="4320" y="2256"/>
            <a:chExt cx="317" cy="384"/>
          </a:xfrm>
        </p:grpSpPr>
        <p:sp>
          <p:nvSpPr>
            <p:cNvPr id="17419" name="Freeform 22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0" name="Text Box 23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7417" name="Text Box 26"/>
          <p:cNvSpPr txBox="1">
            <a:spLocks noChangeArrowheads="1"/>
          </p:cNvSpPr>
          <p:nvPr/>
        </p:nvSpPr>
        <p:spPr bwMode="auto">
          <a:xfrm>
            <a:off x="6934200" y="2720975"/>
            <a:ext cx="29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400"/>
              <a:t>r</a:t>
            </a:r>
          </a:p>
        </p:txBody>
      </p:sp>
      <p:sp>
        <p:nvSpPr>
          <p:cNvPr id="17418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7299</TotalTime>
  <Words>1037</Words>
  <Application>Microsoft Office PowerPoint</Application>
  <PresentationFormat>On-screen Show (4:3)</PresentationFormat>
  <Paragraphs>219</Paragraphs>
  <Slides>19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CSE-3213 Computer Graphics: 2D Transformations  </vt:lpstr>
      <vt:lpstr>2D Transformation(poss)</vt:lpstr>
      <vt:lpstr>Point Representation</vt:lpstr>
      <vt:lpstr>Translation</vt:lpstr>
      <vt:lpstr>Translation</vt:lpstr>
      <vt:lpstr>2D Scaling </vt:lpstr>
      <vt:lpstr>2D Scaling </vt:lpstr>
      <vt:lpstr>2D Rotation</vt:lpstr>
      <vt:lpstr>2D Rotation</vt:lpstr>
      <vt:lpstr>2D Rotation</vt:lpstr>
      <vt:lpstr>2D Rotation</vt:lpstr>
      <vt:lpstr>2D Rotation</vt:lpstr>
      <vt:lpstr>Put it all together </vt:lpstr>
      <vt:lpstr>Shearing</vt:lpstr>
      <vt:lpstr>Reflection</vt:lpstr>
      <vt:lpstr>Reflection about X-axis</vt:lpstr>
      <vt:lpstr>Reflection about Y-axis</vt:lpstr>
      <vt:lpstr>What’s the Transformation Matrix?</vt:lpstr>
      <vt:lpstr>Slide 19</vt:lpstr>
    </vt:vector>
  </TitlesOfParts>
  <Company>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and Coordinate Systems</dc:title>
  <dc:creator>Han-Wei Shen</dc:creator>
  <cp:lastModifiedBy>Ani</cp:lastModifiedBy>
  <cp:revision>395</cp:revision>
  <cp:lastPrinted>1601-01-01T00:00:00Z</cp:lastPrinted>
  <dcterms:created xsi:type="dcterms:W3CDTF">2001-10-01T21:01:13Z</dcterms:created>
  <dcterms:modified xsi:type="dcterms:W3CDTF">2021-01-31T17:02:06Z</dcterms:modified>
</cp:coreProperties>
</file>