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16"/>
  </p:notesMasterIdLst>
  <p:sldIdLst>
    <p:sldId id="304" r:id="rId3"/>
    <p:sldId id="284" r:id="rId4"/>
    <p:sldId id="305" r:id="rId5"/>
    <p:sldId id="290" r:id="rId6"/>
    <p:sldId id="306" r:id="rId7"/>
    <p:sldId id="291" r:id="rId8"/>
    <p:sldId id="292" r:id="rId9"/>
    <p:sldId id="308" r:id="rId10"/>
    <p:sldId id="307" r:id="rId11"/>
    <p:sldId id="309" r:id="rId12"/>
    <p:sldId id="310" r:id="rId13"/>
    <p:sldId id="322" r:id="rId14"/>
    <p:sldId id="32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465DB66-807B-43D3-A0BD-5BD3D9AF2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51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DB66-807B-43D3-A0BD-5BD3D9AF25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221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DB66-807B-43D3-A0BD-5BD3D9AF25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2211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DB66-807B-43D3-A0BD-5BD3D9AF25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67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DB66-807B-43D3-A0BD-5BD3D9AF25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267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DB66-807B-43D3-A0BD-5BD3D9AF25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99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DB66-807B-43D3-A0BD-5BD3D9AF25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995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DB66-807B-43D3-A0BD-5BD3D9AF25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995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5DB66-807B-43D3-A0BD-5BD3D9AF25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99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1027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9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Franklin Gothic Medium" pitchFamily="34" charset="0"/>
              </a:defRPr>
            </a:lvl1pPr>
          </a:lstStyle>
          <a:p>
            <a:pPr lvl="0"/>
            <a:endParaRPr lang="en-US" noProof="0" smtClean="0"/>
          </a:p>
        </p:txBody>
      </p:sp>
      <p:sp>
        <p:nvSpPr>
          <p:cNvPr id="5133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latin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37" name="Rectangle 1041"/>
          <p:cNvSpPr>
            <a:spLocks noChangeArrowheads="1"/>
          </p:cNvSpPr>
          <p:nvPr/>
        </p:nvSpPr>
        <p:spPr bwMode="auto">
          <a:xfrm>
            <a:off x="5940425" y="6308725"/>
            <a:ext cx="28956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r>
              <a:rPr lang="en-US" sz="1400">
                <a:solidFill>
                  <a:schemeClr val="bg2"/>
                </a:solidFill>
                <a:latin typeface="Arial" pitchFamily="34" charset="0"/>
              </a:rPr>
              <a:t>Java Threads</a:t>
            </a:r>
          </a:p>
        </p:txBody>
      </p:sp>
      <p:sp>
        <p:nvSpPr>
          <p:cNvPr id="5138" name="Rectangle 1042"/>
          <p:cNvSpPr>
            <a:spLocks noChangeArrowheads="1"/>
          </p:cNvSpPr>
          <p:nvPr userDrawn="1"/>
        </p:nvSpPr>
        <p:spPr bwMode="auto">
          <a:xfrm>
            <a:off x="323850" y="6308725"/>
            <a:ext cx="2895600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GB" sz="1400">
                <a:solidFill>
                  <a:schemeClr val="bg2"/>
                </a:solidFill>
                <a:latin typeface="Arial" pitchFamily="34" charset="0"/>
              </a:rPr>
              <a:t>Graphics Programming</a:t>
            </a:r>
            <a:endParaRPr lang="en-US"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2314A-19F7-4B5B-BE10-A54FA49813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420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11C4E-DDFE-4ED5-8890-33603F0FE4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659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581400" y="685800"/>
            <a:ext cx="5561013" cy="3352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0" y="4038600"/>
            <a:ext cx="3960813" cy="1752600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EAEAEA"/>
                </a:solidFill>
              </a:defRPr>
            </a:lvl1pPr>
          </a:lstStyle>
          <a:p>
            <a:pPr>
              <a:defRPr/>
            </a:pPr>
            <a:fld id="{D0CAF71C-99E5-453E-8828-1CC5B7F54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14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658CC-5DA8-4E50-9B46-64626FC2021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90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7612B-023C-49BA-B09B-A49CEAC6A93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033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9BB88-7D10-4190-BAC2-ADAB7697B13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051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53033-3F08-4855-8BA8-2EA86FC8F77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536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28220-7EB4-4779-8013-439150AEF98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82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33813-2C42-4B80-9766-190FE7C2FFB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086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9011D-DF29-4A20-B7A8-2147A36B6C5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327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EA0B5-8809-4219-B332-BD13B235B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47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B731A-C6B2-4D0E-8E8D-4FF5B82AC82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550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733E-52B9-4183-AC3A-2350420125F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3430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D8A80-2003-4C03-928A-ACA10177215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43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8C0BF-947F-4BA0-B215-C3E12B4DC5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32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35CB3-E306-4E94-BCEB-4B2DD70F43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74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DEFB6-1B89-41B5-866B-4C221137E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3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ED293-03D8-4839-BADF-8B84731127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28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F8FDA-97B9-425C-BFF8-D6FC0BCF6D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555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A8D4C-5904-411F-A6CA-2DE6248361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45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9A2E3-97AA-4EF8-946F-715C2CC63F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382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240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A95EE0-8350-4425-8B6E-7DF6DC9545F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572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E803268A-05F7-45E5-BDEC-F23B47667F91}" type="slidenum">
              <a:rPr lang="en-US">
                <a:solidFill>
                  <a:srgbClr val="FFFFFF"/>
                </a:solidFill>
                <a:latin typeface="Times New Roman" pitchFamily="18" charset="0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9812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434137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5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z="3200" dirty="0" smtClean="0"/>
          </a:p>
          <a:p>
            <a:pPr eaLnBrk="1" hangingPunct="1"/>
            <a:endParaRPr lang="en-US" sz="3200" dirty="0" smtClean="0"/>
          </a:p>
        </p:txBody>
      </p: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762000" y="304800"/>
            <a:ext cx="7848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140000"/>
              </a:lnSpc>
              <a:defRPr/>
            </a:pPr>
            <a:r>
              <a:rPr lang="en-US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CSE-3213</a:t>
            </a:r>
          </a:p>
          <a:p>
            <a:pPr algn="ctr">
              <a:lnSpc>
                <a:spcPct val="140000"/>
              </a:lnSpc>
              <a:defRPr/>
            </a:pPr>
            <a:r>
              <a:rPr lang="en-US" sz="6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Computer Graphics </a:t>
            </a:r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/>
            </a:r>
            <a:b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6600" dirty="0">
                <a:solidFill>
                  <a:srgbClr val="9966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Lecture </a:t>
            </a:r>
            <a:r>
              <a:rPr lang="en-US" sz="6600" dirty="0" smtClean="0">
                <a:solidFill>
                  <a:srgbClr val="9966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17</a:t>
            </a:r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/>
            </a:r>
            <a:b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Clipping</a:t>
            </a:r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/>
            </a:r>
            <a:b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endParaRPr lang="en-US" sz="2800" u="sng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57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431800"/>
            <a:ext cx="7750520" cy="72840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 dirty="0"/>
              <a:t>Cohen-Sutherland Clipping</a:t>
            </a: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6141219" y="1939925"/>
            <a:ext cx="0" cy="227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7970019" y="1939925"/>
            <a:ext cx="0" cy="227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5614169" y="2314575"/>
            <a:ext cx="295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5690369" y="3762375"/>
            <a:ext cx="288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585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1001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67301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1000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81017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1010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53585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0001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67301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0000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81017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0010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53585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0101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7301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0100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81017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0110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243706" y="4653136"/>
            <a:ext cx="3079730" cy="1320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ABRL Code</a:t>
            </a:r>
          </a:p>
          <a:p>
            <a:r>
              <a:rPr lang="en-US" sz="2000" dirty="0" smtClean="0">
                <a:latin typeface="Arial" pitchFamily="34" charset="0"/>
              </a:rPr>
              <a:t>P7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 0100 –  Non Zero</a:t>
            </a:r>
          </a:p>
          <a:p>
            <a:r>
              <a:rPr lang="en-US" sz="2000" dirty="0" smtClean="0">
                <a:latin typeface="Arial" pitchFamily="34" charset="0"/>
              </a:rPr>
              <a:t>P8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 0010 –  Non Zero</a:t>
            </a:r>
          </a:p>
          <a:p>
            <a:r>
              <a:rPr lang="en-US" sz="2000" dirty="0" smtClean="0">
                <a:latin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0000 – Zero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6160269" y="2333625"/>
            <a:ext cx="1790700" cy="14097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0824" y="1131011"/>
            <a:ext cx="4234142" cy="3474702"/>
            <a:chOff x="616367" y="1193489"/>
            <a:chExt cx="4234142" cy="3474702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554859" y="2028502"/>
              <a:ext cx="2578100" cy="2120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18672" y="1764977"/>
              <a:ext cx="68262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yt)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18272" y="1688777"/>
              <a:ext cx="66357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yt)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918272" y="4127177"/>
              <a:ext cx="71278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yb)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118672" y="4127177"/>
              <a:ext cx="73183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yb)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2407153" y="2802170"/>
              <a:ext cx="2236854" cy="1843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875534" y="2693973"/>
              <a:ext cx="928494" cy="955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 flipV="1">
              <a:off x="1043608" y="2308857"/>
              <a:ext cx="24606" cy="1725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2873077" y="1434493"/>
              <a:ext cx="694732" cy="1172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367" y="21065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0287" y="384948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88298" y="233281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0899" y="3330497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51302" y="119348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33533" y="245434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p6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14537" y="429885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p7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61753" y="24919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p8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48037" y="1737190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p5’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76105" y="414940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p7’</a:t>
              </a:r>
              <a:endParaRPr lang="en-US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214747" y="5610448"/>
            <a:ext cx="29638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250824" y="5974010"/>
            <a:ext cx="3079730" cy="397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Clipping is Required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3389522" y="4653136"/>
            <a:ext cx="2832656" cy="1013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Let p7’ is intersection on window</a:t>
            </a:r>
          </a:p>
          <a:p>
            <a:r>
              <a:rPr lang="en-US" sz="2000" b="1" dirty="0">
                <a:latin typeface="Arial" pitchFamily="34" charset="0"/>
              </a:rPr>
              <a:t>p</a:t>
            </a:r>
            <a:r>
              <a:rPr lang="en-US" sz="2000" b="1" dirty="0" smtClean="0">
                <a:latin typeface="Arial" pitchFamily="34" charset="0"/>
              </a:rPr>
              <a:t>7p7’ </a:t>
            </a:r>
            <a:r>
              <a:rPr lang="en-US" sz="2000" b="1" dirty="0" smtClean="0">
                <a:latin typeface="Arial" pitchFamily="34" charset="0"/>
                <a:sym typeface="Wingdings" pitchFamily="2" charset="2"/>
              </a:rPr>
              <a:t> clipped</a:t>
            </a:r>
            <a:endParaRPr lang="en-US" sz="2000" b="1" dirty="0" smtClean="0">
              <a:latin typeface="Arial" pitchFamily="34" charset="0"/>
            </a:endParaRP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6301768" y="6281787"/>
            <a:ext cx="2804132" cy="397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Clipping is Required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6222178" y="4589565"/>
            <a:ext cx="2921822" cy="1628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Let p7’ is intersection on window</a:t>
            </a:r>
          </a:p>
          <a:p>
            <a:r>
              <a:rPr lang="en-US" sz="2000" dirty="0" smtClean="0">
                <a:latin typeface="Arial" pitchFamily="34" charset="0"/>
              </a:rPr>
              <a:t>P7’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0000 – Zero</a:t>
            </a:r>
          </a:p>
          <a:p>
            <a:r>
              <a:rPr lang="en-US" sz="2000" dirty="0" smtClean="0">
                <a:latin typeface="Arial" pitchFamily="34" charset="0"/>
              </a:rPr>
              <a:t>P8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 0010 – </a:t>
            </a:r>
            <a:r>
              <a:rPr lang="en-US" dirty="0" smtClean="0">
                <a:latin typeface="Arial" pitchFamily="34" charset="0"/>
                <a:sym typeface="Wingdings" pitchFamily="2" charset="2"/>
              </a:rPr>
              <a:t>Non Zero</a:t>
            </a:r>
          </a:p>
          <a:p>
            <a:r>
              <a:rPr lang="en-US" sz="2000" dirty="0" smtClean="0">
                <a:latin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0000 – Zero</a:t>
            </a:r>
            <a:endParaRPr lang="en-US" sz="2000" dirty="0">
              <a:latin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262303" y="5856064"/>
            <a:ext cx="29638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669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431800"/>
            <a:ext cx="7750520" cy="72840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 dirty="0"/>
              <a:t>Cohen-Sutherland Clipping</a:t>
            </a: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6141219" y="1939925"/>
            <a:ext cx="0" cy="227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7970019" y="1939925"/>
            <a:ext cx="0" cy="227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5614169" y="2314575"/>
            <a:ext cx="295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5690369" y="3762375"/>
            <a:ext cx="288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585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1001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67301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1000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81017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1010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53585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0001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67301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0000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81017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0010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53585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0101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7301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0100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81017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0110</a:t>
            </a: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6160269" y="2333625"/>
            <a:ext cx="1790700" cy="14097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0824" y="1131011"/>
            <a:ext cx="4234142" cy="3474702"/>
            <a:chOff x="616367" y="1193489"/>
            <a:chExt cx="4234142" cy="3474702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554859" y="2028502"/>
              <a:ext cx="2578100" cy="2120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18672" y="1764977"/>
              <a:ext cx="68262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yt)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18272" y="1688777"/>
              <a:ext cx="66357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yt)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918272" y="4127177"/>
              <a:ext cx="71278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yb)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118672" y="4127177"/>
              <a:ext cx="73183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yb)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2407153" y="2802170"/>
              <a:ext cx="2236854" cy="1843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875534" y="2693973"/>
              <a:ext cx="928494" cy="955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 flipV="1">
              <a:off x="1043608" y="2308857"/>
              <a:ext cx="24606" cy="1725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2873077" y="1434493"/>
              <a:ext cx="694732" cy="1172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367" y="21065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0287" y="384948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88298" y="233281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0899" y="3330497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51302" y="119348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33533" y="245434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p6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14537" y="429885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p7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61753" y="24919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p8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48037" y="1737190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p5’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76105" y="414940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p7’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16167" y="3136566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p8’</a:t>
              </a:r>
              <a:endParaRPr lang="en-US" dirty="0"/>
            </a:p>
          </p:txBody>
        </p:sp>
      </p:grp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93663" y="4645847"/>
            <a:ext cx="2832656" cy="1013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Let p8’ is intersection on window</a:t>
            </a:r>
          </a:p>
          <a:p>
            <a:r>
              <a:rPr lang="en-US" sz="2000" b="1" dirty="0" smtClean="0">
                <a:latin typeface="Arial" pitchFamily="34" charset="0"/>
              </a:rPr>
              <a:t>p8p8’ </a:t>
            </a:r>
            <a:r>
              <a:rPr lang="en-US" sz="2000" b="1" dirty="0" smtClean="0">
                <a:latin typeface="Arial" pitchFamily="34" charset="0"/>
                <a:sym typeface="Wingdings" pitchFamily="2" charset="2"/>
              </a:rPr>
              <a:t> clipped</a:t>
            </a:r>
            <a:endParaRPr lang="en-US" sz="2000" b="1" dirty="0" smtClean="0">
              <a:latin typeface="Arial" pitchFamily="34" charset="0"/>
            </a:endParaRP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3119912" y="5680227"/>
            <a:ext cx="3409819" cy="397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P8’p7’ is completely inside 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119912" y="4667129"/>
            <a:ext cx="2921822" cy="1013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P8’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0000 – Zero</a:t>
            </a:r>
          </a:p>
          <a:p>
            <a:r>
              <a:rPr lang="en-US" sz="2000" dirty="0" smtClean="0">
                <a:latin typeface="Arial" pitchFamily="34" charset="0"/>
              </a:rPr>
              <a:t>P7’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0000 – </a:t>
            </a:r>
            <a:r>
              <a:rPr lang="en-US" dirty="0" smtClean="0">
                <a:latin typeface="Arial" pitchFamily="34" charset="0"/>
                <a:sym typeface="Wingdings" pitchFamily="2" charset="2"/>
              </a:rPr>
              <a:t>Zero</a:t>
            </a:r>
          </a:p>
          <a:p>
            <a:r>
              <a:rPr lang="en-US" sz="2000" dirty="0" smtClean="0">
                <a:latin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0000 – Zero</a:t>
            </a:r>
            <a:endParaRPr lang="en-US" sz="2000" dirty="0">
              <a:latin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100666" y="5326608"/>
            <a:ext cx="29638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5860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8065" y="116632"/>
            <a:ext cx="7750520" cy="72840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 dirty="0"/>
              <a:t>Cohen-Sutherland Clipping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178933" y="2334652"/>
            <a:ext cx="58028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1001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085186" y="2447843"/>
            <a:ext cx="58028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1000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4331492" y="2199507"/>
            <a:ext cx="58028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1010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217802" y="3648369"/>
            <a:ext cx="58028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0001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2299777" y="3787180"/>
            <a:ext cx="58028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0000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3820785" y="3837281"/>
            <a:ext cx="58028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0010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217802" y="5161666"/>
            <a:ext cx="58028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0101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2369070" y="5053382"/>
            <a:ext cx="58028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0100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4108123" y="5309597"/>
            <a:ext cx="56695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</a:rPr>
              <a:t>0110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89316" y="2877543"/>
            <a:ext cx="2578100" cy="212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3753129" y="4976218"/>
            <a:ext cx="123591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B(90, 20)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492647" y="2204864"/>
            <a:ext cx="2832656" cy="23762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3663" y="460047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P1(10,30)</a:t>
            </a:r>
            <a:endParaRPr lang="en-US" dirty="0"/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5501322" y="5538388"/>
            <a:ext cx="3223384" cy="10746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m</a:t>
            </a:r>
            <a:r>
              <a:rPr lang="en-US" sz="1600" dirty="0" smtClean="0">
                <a:latin typeface="Arial" pitchFamily="34" charset="0"/>
              </a:rPr>
              <a:t>=(90-30)/(80-10)=0.85</a:t>
            </a:r>
          </a:p>
          <a:p>
            <a:r>
              <a:rPr lang="en-US" sz="1600" dirty="0" smtClean="0">
                <a:latin typeface="Arial" pitchFamily="34" charset="0"/>
              </a:rPr>
              <a:t>(y1-30)/(20-10)=0.85 </a:t>
            </a:r>
            <a:r>
              <a:rPr lang="en-US" sz="1600" dirty="0" smtClean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1600" dirty="0" smtClean="0">
                <a:latin typeface="Arial" pitchFamily="34" charset="0"/>
              </a:rPr>
              <a:t>y1=39</a:t>
            </a:r>
          </a:p>
          <a:p>
            <a:r>
              <a:rPr lang="en-US" sz="1600" dirty="0" smtClean="0">
                <a:latin typeface="Arial" pitchFamily="34" charset="0"/>
              </a:rPr>
              <a:t>(90-70)/(80-x2)=</a:t>
            </a:r>
            <a:r>
              <a:rPr lang="en-US" sz="1600" dirty="0">
                <a:latin typeface="Arial" pitchFamily="34" charset="0"/>
              </a:rPr>
              <a:t>0.85 </a:t>
            </a:r>
            <a:r>
              <a:rPr lang="en-US" sz="1600" dirty="0">
                <a:latin typeface="Arial" pitchFamily="34" charset="0"/>
                <a:sym typeface="Wingdings" pitchFamily="2" charset="2"/>
              </a:rPr>
              <a:t> </a:t>
            </a:r>
            <a:r>
              <a:rPr lang="en-US" sz="1600" dirty="0" smtClean="0">
                <a:latin typeface="Arial" pitchFamily="34" charset="0"/>
                <a:sym typeface="Wingdings" pitchFamily="2" charset="2"/>
              </a:rPr>
              <a:t>x2</a:t>
            </a:r>
            <a:r>
              <a:rPr lang="en-US" sz="1600" dirty="0" smtClean="0">
                <a:latin typeface="Arial" pitchFamily="34" charset="0"/>
              </a:rPr>
              <a:t>=57</a:t>
            </a:r>
            <a:endParaRPr lang="en-US" sz="1600" dirty="0">
              <a:latin typeface="Arial" pitchFamily="34" charset="0"/>
            </a:endParaRPr>
          </a:p>
          <a:p>
            <a:endParaRPr lang="en-US" sz="1600" dirty="0">
              <a:latin typeface="Arial" pitchFamily="34" charset="0"/>
            </a:endParaRP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5352959" y="4409379"/>
            <a:ext cx="3409819" cy="705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P1P2 is partially inside (trivially accepted)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5419036" y="2199507"/>
            <a:ext cx="1981270" cy="705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P1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0001</a:t>
            </a:r>
          </a:p>
          <a:p>
            <a:r>
              <a:rPr lang="en-US" sz="2000" dirty="0" smtClean="0">
                <a:latin typeface="Arial" pitchFamily="34" charset="0"/>
              </a:rPr>
              <a:t>P2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1000</a:t>
            </a:r>
            <a:endParaRPr lang="en-US" dirty="0" smtClean="0">
              <a:latin typeface="Arial" pitchFamily="34" charset="0"/>
              <a:sym typeface="Wingdings" pitchFamily="2" charset="2"/>
            </a:endParaRP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93663" y="836712"/>
            <a:ext cx="9050337" cy="1013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 err="1" smtClean="0">
                <a:latin typeface="Arial" pitchFamily="34" charset="0"/>
              </a:rPr>
              <a:t>Prob</a:t>
            </a:r>
            <a:r>
              <a:rPr lang="en-US" sz="2000" dirty="0" smtClean="0">
                <a:latin typeface="Arial" pitchFamily="34" charset="0"/>
              </a:rPr>
              <a:t>: Let ABCD be the </a:t>
            </a:r>
            <a:r>
              <a:rPr lang="en-US" sz="2000" dirty="0" err="1" smtClean="0">
                <a:latin typeface="Arial" pitchFamily="34" charset="0"/>
              </a:rPr>
              <a:t>rectanguler</a:t>
            </a:r>
            <a:r>
              <a:rPr lang="en-US" sz="2000" dirty="0" smtClean="0">
                <a:latin typeface="Arial" pitchFamily="34" charset="0"/>
              </a:rPr>
              <a:t> window with A(20,20), B(90,20), C(90,70), D(20,70). Find the codes for endpoints and use Cohen-Sutherland algorithm to clip lines with P1(10,30) and P2(80,90).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74452" y="183017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P2(80,90)</a:t>
            </a:r>
            <a:endParaRPr lang="en-US" dirty="0"/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3482952" y="2481661"/>
            <a:ext cx="125034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C</a:t>
            </a:r>
            <a:r>
              <a:rPr lang="en-US" sz="2000" dirty="0" smtClean="0">
                <a:latin typeface="Arial" pitchFamily="34" charset="0"/>
              </a:rPr>
              <a:t>(90, 70)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1001345" y="5113707"/>
            <a:ext cx="123591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A(</a:t>
            </a:r>
            <a:r>
              <a:rPr lang="en-US" sz="2000" dirty="0">
                <a:latin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</a:rPr>
              <a:t>0, 20)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658632" y="2453899"/>
            <a:ext cx="125034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D(</a:t>
            </a:r>
            <a:r>
              <a:rPr lang="en-US" sz="2000" dirty="0">
                <a:latin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</a:rPr>
              <a:t>0, 70)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6995" y="187651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Find TBRL</a:t>
            </a:r>
            <a:endParaRPr lang="en-US" dirty="0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5376153" y="3330732"/>
            <a:ext cx="2921822" cy="1013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P1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0001 – Non Zero</a:t>
            </a:r>
          </a:p>
          <a:p>
            <a:r>
              <a:rPr lang="en-US" sz="2000" dirty="0" smtClean="0">
                <a:latin typeface="Arial" pitchFamily="34" charset="0"/>
              </a:rPr>
              <a:t>P2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1000 – Non </a:t>
            </a:r>
            <a:r>
              <a:rPr lang="en-US" dirty="0" smtClean="0">
                <a:latin typeface="Arial" pitchFamily="34" charset="0"/>
                <a:sym typeface="Wingdings" pitchFamily="2" charset="2"/>
              </a:rPr>
              <a:t>Zero</a:t>
            </a:r>
          </a:p>
          <a:p>
            <a:r>
              <a:rPr lang="en-US" sz="2000" dirty="0" smtClean="0">
                <a:latin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0000 – Zero</a:t>
            </a:r>
            <a:endParaRPr lang="en-US" sz="2000" dirty="0">
              <a:latin typeface="Arial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410696" y="3998893"/>
            <a:ext cx="29638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76995" y="2961400"/>
            <a:ext cx="334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Check Visibility of P1P2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322331" y="5220988"/>
            <a:ext cx="347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Find intersection Points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108425" y="384138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P1’(20,y1)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407675" y="2877543"/>
            <a:ext cx="122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P2’(x2,70)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4132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0" dirty="0" smtClean="0"/>
              <a:t>The END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xmlns="" val="27097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Oval 2" descr="Large confetti"/>
          <p:cNvSpPr>
            <a:spLocks noChangeArrowheads="1"/>
          </p:cNvSpPr>
          <p:nvPr/>
        </p:nvSpPr>
        <p:spPr bwMode="auto">
          <a:xfrm>
            <a:off x="2743200" y="2667000"/>
            <a:ext cx="825500" cy="673100"/>
          </a:xfrm>
          <a:prstGeom prst="ellipse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1384300" y="692696"/>
            <a:ext cx="5530360" cy="72840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 dirty="0" smtClean="0"/>
              <a:t>Window &amp; Clipping</a:t>
            </a:r>
            <a:endParaRPr lang="en-US" b="1" dirty="0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447800" y="1295400"/>
            <a:ext cx="6858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>
            <a:off x="831850" y="2362200"/>
            <a:ext cx="0" cy="189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685800" y="4032250"/>
            <a:ext cx="349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1676400" y="2590800"/>
            <a:ext cx="19685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8" name="Oval 8" descr="Large confetti"/>
          <p:cNvSpPr>
            <a:spLocks noChangeArrowheads="1"/>
          </p:cNvSpPr>
          <p:nvPr/>
        </p:nvSpPr>
        <p:spPr bwMode="auto">
          <a:xfrm>
            <a:off x="2590800" y="2819400"/>
            <a:ext cx="749300" cy="520700"/>
          </a:xfrm>
          <a:prstGeom prst="ellipse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Rectangle 9" descr="70%"/>
          <p:cNvSpPr>
            <a:spLocks noChangeArrowheads="1"/>
          </p:cNvSpPr>
          <p:nvPr/>
        </p:nvSpPr>
        <p:spPr bwMode="auto">
          <a:xfrm>
            <a:off x="3124200" y="3200400"/>
            <a:ext cx="139700" cy="82550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Oval 10" descr="Large confetti"/>
          <p:cNvSpPr>
            <a:spLocks noChangeArrowheads="1"/>
          </p:cNvSpPr>
          <p:nvPr/>
        </p:nvSpPr>
        <p:spPr bwMode="auto">
          <a:xfrm>
            <a:off x="2971800" y="2743200"/>
            <a:ext cx="825500" cy="520700"/>
          </a:xfrm>
          <a:prstGeom prst="ellipse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Oval 11" descr="Large confetti"/>
          <p:cNvSpPr>
            <a:spLocks noChangeArrowheads="1"/>
          </p:cNvSpPr>
          <p:nvPr/>
        </p:nvSpPr>
        <p:spPr bwMode="auto">
          <a:xfrm>
            <a:off x="2895600" y="2514600"/>
            <a:ext cx="520700" cy="596900"/>
          </a:xfrm>
          <a:prstGeom prst="ellipse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Rectangle 12" descr="50%"/>
          <p:cNvSpPr>
            <a:spLocks noChangeArrowheads="1"/>
          </p:cNvSpPr>
          <p:nvPr/>
        </p:nvSpPr>
        <p:spPr bwMode="auto">
          <a:xfrm>
            <a:off x="1371600" y="3352800"/>
            <a:ext cx="901700" cy="6731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Freeform 13" descr="Horizontal brick"/>
          <p:cNvSpPr>
            <a:spLocks/>
          </p:cNvSpPr>
          <p:nvPr/>
        </p:nvSpPr>
        <p:spPr bwMode="auto">
          <a:xfrm>
            <a:off x="1365250" y="2889250"/>
            <a:ext cx="915988" cy="458788"/>
          </a:xfrm>
          <a:custGeom>
            <a:avLst/>
            <a:gdLst>
              <a:gd name="T0" fmla="*/ 0 w 577"/>
              <a:gd name="T1" fmla="*/ 288 h 289"/>
              <a:gd name="T2" fmla="*/ 288 w 577"/>
              <a:gd name="T3" fmla="*/ 0 h 289"/>
              <a:gd name="T4" fmla="*/ 576 w 577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289">
                <a:moveTo>
                  <a:pt x="0" y="288"/>
                </a:moveTo>
                <a:lnTo>
                  <a:pt x="288" y="0"/>
                </a:lnTo>
                <a:lnTo>
                  <a:pt x="576" y="288"/>
                </a:lnTo>
              </a:path>
            </a:pathLst>
          </a:custGeom>
          <a:pattFill prst="horzBrick">
            <a:fgClr>
              <a:schemeClr val="tx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 useBgFill="1">
        <p:nvSpPr>
          <p:cNvPr id="87054" name="Rectangle 14"/>
          <p:cNvSpPr>
            <a:spLocks noChangeArrowheads="1"/>
          </p:cNvSpPr>
          <p:nvPr/>
        </p:nvSpPr>
        <p:spPr bwMode="auto">
          <a:xfrm>
            <a:off x="1752600" y="3657600"/>
            <a:ext cx="215900" cy="3683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3621522" y="1772816"/>
            <a:ext cx="8604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dirty="0">
                <a:latin typeface="Arial" pitchFamily="34" charset="0"/>
              </a:rPr>
              <a:t>Window</a:t>
            </a:r>
          </a:p>
        </p:txBody>
      </p:sp>
      <p:sp>
        <p:nvSpPr>
          <p:cNvPr id="87056" name="Line 16"/>
          <p:cNvSpPr>
            <a:spLocks noChangeShapeType="1"/>
          </p:cNvSpPr>
          <p:nvPr/>
        </p:nvSpPr>
        <p:spPr bwMode="auto">
          <a:xfrm flipH="1">
            <a:off x="3644900" y="1923628"/>
            <a:ext cx="279028" cy="7306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5500" y="4494074"/>
            <a:ext cx="7932621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Window</a:t>
            </a:r>
            <a:r>
              <a:rPr lang="en-US" dirty="0" smtClean="0"/>
              <a:t>: What to be displayed</a:t>
            </a:r>
          </a:p>
          <a:p>
            <a:r>
              <a:rPr lang="en-US" b="1" dirty="0" smtClean="0"/>
              <a:t>Clipping</a:t>
            </a:r>
            <a:r>
              <a:rPr lang="en-US" dirty="0" smtClean="0"/>
              <a:t>: Discarding the portion of any graphical entity outside the window</a:t>
            </a:r>
          </a:p>
          <a:p>
            <a:r>
              <a:rPr lang="en-US" dirty="0"/>
              <a:t> </a:t>
            </a:r>
            <a:r>
              <a:rPr lang="en-US" dirty="0" smtClean="0"/>
              <a:t>  Types: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 Point Clipping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Line Clipping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Polygon Clipping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427984" y="1527386"/>
            <a:ext cx="4680520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A window is a separate viewing area on a computer display screen in a system that allows multiple viewing areas as part of a graphical user interface ( GUI </a:t>
            </a:r>
            <a:r>
              <a:rPr lang="en-US" sz="2000" dirty="0" smtClean="0">
                <a:solidFill>
                  <a:schemeClr val="tx1"/>
                </a:solidFill>
              </a:rPr>
              <a:t>). A </a:t>
            </a:r>
            <a:r>
              <a:rPr lang="en-US" sz="2000" dirty="0">
                <a:solidFill>
                  <a:schemeClr val="tx1"/>
                </a:solidFill>
              </a:rPr>
              <a:t>window can usually be resized by the user. For example, it can be stretched on any side, minimized, maximized, and closed.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title"/>
          </p:nvPr>
        </p:nvSpPr>
        <p:spPr>
          <a:xfrm>
            <a:off x="2051720" y="116632"/>
            <a:ext cx="4090863" cy="72840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 dirty="0" smtClean="0"/>
              <a:t>Point Clipping</a:t>
            </a:r>
            <a:endParaRPr lang="en-US" b="1" dirty="0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447800" y="1295400"/>
            <a:ext cx="6858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427" y="2281604"/>
            <a:ext cx="3441477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Conditions for clipping (</a:t>
            </a:r>
            <a:r>
              <a:rPr lang="en-US" sz="2000" dirty="0" err="1" smtClean="0"/>
              <a:t>x,y</a:t>
            </a:r>
            <a:r>
              <a:rPr lang="en-US" sz="2000" dirty="0" smtClean="0"/>
              <a:t>)</a:t>
            </a:r>
          </a:p>
          <a:p>
            <a:pPr marL="457200" indent="-457200">
              <a:buAutoNum type="alphaLcPeriod"/>
            </a:pPr>
            <a:r>
              <a:rPr lang="en-US" sz="2000" dirty="0" err="1" smtClean="0"/>
              <a:t>Xmin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 x  </a:t>
            </a:r>
            <a:r>
              <a:rPr lang="en-US" sz="2000" dirty="0" err="1" smtClean="0">
                <a:sym typeface="Symbol"/>
              </a:rPr>
              <a:t>Xmax</a:t>
            </a:r>
            <a:endParaRPr lang="en-US" sz="2000" dirty="0" smtClean="0">
              <a:sym typeface="Symbol"/>
            </a:endParaRPr>
          </a:p>
          <a:p>
            <a:pPr marL="457200" indent="-457200">
              <a:buFontTx/>
              <a:buAutoNum type="alphaLcPeriod"/>
            </a:pPr>
            <a:r>
              <a:rPr lang="en-US" sz="2000" dirty="0" err="1" smtClean="0"/>
              <a:t>Ymin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 y  </a:t>
            </a:r>
            <a:r>
              <a:rPr lang="en-US" sz="2000" dirty="0" err="1">
                <a:sym typeface="Symbol"/>
              </a:rPr>
              <a:t>Y</a:t>
            </a:r>
            <a:r>
              <a:rPr lang="en-US" sz="2000" dirty="0" err="1" smtClean="0">
                <a:sym typeface="Symbol"/>
              </a:rPr>
              <a:t>max</a:t>
            </a:r>
            <a:endParaRPr lang="en-US" sz="2000" dirty="0" smtClean="0">
              <a:sym typeface="Symbo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20072" y="1556792"/>
            <a:ext cx="230425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94064" y="321113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min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87537" y="321113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max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83968" y="3068960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1052736"/>
            <a:ext cx="0" cy="2343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77579" y="2604770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Ymin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58564" y="1556792"/>
            <a:ext cx="7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Ymax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84168" y="192612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8987" y="1755969"/>
            <a:ext cx="3441477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Symbol"/>
              </a:rPr>
              <a:t>Define a window first</a:t>
            </a:r>
          </a:p>
        </p:txBody>
      </p:sp>
    </p:spTree>
    <p:extLst>
      <p:ext uri="{BB962C8B-B14F-4D97-AF65-F5344CB8AC3E}">
        <p14:creationId xmlns:p14="http://schemas.microsoft.com/office/powerpoint/2010/main" xmlns="" val="3727932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9623" y="260648"/>
            <a:ext cx="3795911" cy="72840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 dirty="0" smtClean="0"/>
              <a:t>Line Clipping</a:t>
            </a:r>
            <a:endParaRPr lang="en-US" b="1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646" y="5157192"/>
            <a:ext cx="8424936" cy="755104"/>
          </a:xfrm>
          <a:solidFill>
            <a:schemeClr val="accent2">
              <a:lumMod val="60000"/>
              <a:lumOff val="40000"/>
            </a:schemeClr>
          </a:solidFill>
          <a:ln/>
        </p:spPr>
        <p:txBody>
          <a:bodyPr lIns="90488" tIns="44450" rIns="90488" bIns="44450"/>
          <a:lstStyle/>
          <a:p>
            <a:r>
              <a:rPr lang="en-US" sz="2400" dirty="0"/>
              <a:t>A </a:t>
            </a:r>
            <a:r>
              <a:rPr lang="en-US" sz="2400" b="1" dirty="0"/>
              <a:t>line</a:t>
            </a:r>
            <a:r>
              <a:rPr lang="en-US" sz="2400" dirty="0"/>
              <a:t> is visible if both of its end points are in the window.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16367" y="1193489"/>
            <a:ext cx="4234142" cy="3474702"/>
            <a:chOff x="616367" y="1193489"/>
            <a:chExt cx="4234142" cy="3474702"/>
          </a:xfrm>
        </p:grpSpPr>
        <p:sp>
          <p:nvSpPr>
            <p:cNvPr id="93188" name="Rectangle 4"/>
            <p:cNvSpPr>
              <a:spLocks noChangeArrowheads="1"/>
            </p:cNvSpPr>
            <p:nvPr/>
          </p:nvSpPr>
          <p:spPr bwMode="auto">
            <a:xfrm>
              <a:off x="1554859" y="2028502"/>
              <a:ext cx="2578100" cy="2120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89" name="Rectangle 5"/>
            <p:cNvSpPr>
              <a:spLocks noChangeArrowheads="1"/>
            </p:cNvSpPr>
            <p:nvPr/>
          </p:nvSpPr>
          <p:spPr bwMode="auto">
            <a:xfrm>
              <a:off x="4118672" y="1764977"/>
              <a:ext cx="68262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yt)</a:t>
              </a:r>
            </a:p>
          </p:txBody>
        </p:sp>
        <p:sp>
          <p:nvSpPr>
            <p:cNvPr id="93190" name="Rectangle 6"/>
            <p:cNvSpPr>
              <a:spLocks noChangeArrowheads="1"/>
            </p:cNvSpPr>
            <p:nvPr/>
          </p:nvSpPr>
          <p:spPr bwMode="auto">
            <a:xfrm>
              <a:off x="918272" y="1688777"/>
              <a:ext cx="66357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yt)</a:t>
              </a:r>
            </a:p>
          </p:txBody>
        </p:sp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918272" y="4127177"/>
              <a:ext cx="71278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yb)</a:t>
              </a:r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4118672" y="4127177"/>
              <a:ext cx="73183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yb)</a:t>
              </a:r>
            </a:p>
          </p:txBody>
        </p:sp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 flipH="1">
              <a:off x="2407153" y="2802170"/>
              <a:ext cx="2236854" cy="1843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1875534" y="2693973"/>
              <a:ext cx="928494" cy="955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 flipH="1" flipV="1">
              <a:off x="1043608" y="2308857"/>
              <a:ext cx="24606" cy="1725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 flipH="1">
              <a:off x="2873077" y="1434493"/>
              <a:ext cx="694732" cy="1172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16367" y="21065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30287" y="384948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88298" y="233281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80899" y="3330497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51302" y="119348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3533" y="245434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p6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14537" y="429885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p7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61753" y="24919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p8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02808" y="4645372"/>
            <a:ext cx="172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Clipping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88" y="2315846"/>
            <a:ext cx="3441477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Conditions for clipping (</a:t>
            </a:r>
            <a:r>
              <a:rPr lang="en-US" sz="2000" dirty="0" err="1" smtClean="0"/>
              <a:t>x,y</a:t>
            </a:r>
            <a:r>
              <a:rPr lang="en-US" sz="2000" dirty="0" smtClean="0"/>
              <a:t>)</a:t>
            </a:r>
          </a:p>
          <a:p>
            <a:pPr marL="457200" indent="-457200">
              <a:buAutoNum type="alphaLcPeriod"/>
            </a:pPr>
            <a:r>
              <a:rPr lang="en-US" sz="2000" dirty="0" err="1" smtClean="0"/>
              <a:t>Xmin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 x  </a:t>
            </a:r>
            <a:r>
              <a:rPr lang="en-US" sz="2000" dirty="0" err="1" smtClean="0">
                <a:sym typeface="Symbol"/>
              </a:rPr>
              <a:t>Xmax</a:t>
            </a:r>
            <a:endParaRPr lang="en-US" sz="2000" dirty="0" smtClean="0">
              <a:sym typeface="Symbol"/>
            </a:endParaRPr>
          </a:p>
          <a:p>
            <a:pPr marL="457200" indent="-457200">
              <a:buFontTx/>
              <a:buAutoNum type="alphaLcPeriod"/>
            </a:pPr>
            <a:r>
              <a:rPr lang="en-US" sz="2000" dirty="0" err="1" smtClean="0"/>
              <a:t>Ymin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 y  </a:t>
            </a:r>
            <a:r>
              <a:rPr lang="en-US" sz="2000" dirty="0" err="1">
                <a:sym typeface="Symbol"/>
              </a:rPr>
              <a:t>Y</a:t>
            </a:r>
            <a:r>
              <a:rPr lang="en-US" sz="2000" dirty="0" err="1" smtClean="0">
                <a:sym typeface="Symbol"/>
              </a:rPr>
              <a:t>max</a:t>
            </a:r>
            <a:endParaRPr lang="en-US" sz="2000" dirty="0" smtClean="0">
              <a:sym typeface="Symbo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9623" y="260648"/>
            <a:ext cx="3795911" cy="72840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 dirty="0" smtClean="0"/>
              <a:t>Line Clipping</a:t>
            </a:r>
            <a:endParaRPr lang="en-US" b="1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645" y="5013176"/>
            <a:ext cx="4232149" cy="1584176"/>
          </a:xfrm>
          <a:solidFill>
            <a:schemeClr val="accent2">
              <a:lumMod val="60000"/>
              <a:lumOff val="40000"/>
            </a:schemeClr>
          </a:solidFill>
          <a:ln/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1-p2 </a:t>
            </a:r>
            <a:r>
              <a:rPr lang="en-US" sz="2000" dirty="0" smtClean="0">
                <a:sym typeface="Wingdings" pitchFamily="2" charset="2"/>
              </a:rPr>
              <a:t> Reject</a:t>
            </a:r>
          </a:p>
          <a:p>
            <a:pPr marL="0" indent="0">
              <a:buNone/>
            </a:pPr>
            <a:r>
              <a:rPr lang="en-US" sz="2000" dirty="0" smtClean="0"/>
              <a:t>p3-p4 </a:t>
            </a:r>
            <a:r>
              <a:rPr lang="en-US" sz="2000" dirty="0" smtClean="0">
                <a:sym typeface="Wingdings" pitchFamily="2" charset="2"/>
              </a:rPr>
              <a:t> Consider (Accept)</a:t>
            </a:r>
          </a:p>
          <a:p>
            <a:pPr marL="0" indent="0">
              <a:buNone/>
            </a:pPr>
            <a:r>
              <a:rPr lang="en-US" sz="2000" dirty="0" smtClean="0"/>
              <a:t>p5-p6 </a:t>
            </a:r>
            <a:r>
              <a:rPr lang="en-US" sz="2000" dirty="0" smtClean="0">
                <a:sym typeface="Wingdings" pitchFamily="2" charset="2"/>
              </a:rPr>
              <a:t> Clipping Required</a:t>
            </a:r>
          </a:p>
          <a:p>
            <a:pPr marL="0" indent="0">
              <a:buNone/>
            </a:pPr>
            <a:r>
              <a:rPr lang="en-US" sz="2000" dirty="0" smtClean="0"/>
              <a:t>p7-p8 </a:t>
            </a:r>
            <a:r>
              <a:rPr lang="en-US" sz="2000" dirty="0" smtClean="0">
                <a:sym typeface="Wingdings" pitchFamily="2" charset="2"/>
              </a:rPr>
              <a:t> Clipping Required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5192961" y="1855464"/>
            <a:ext cx="3480762" cy="1936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2400">
                <a:latin typeface="Arial" pitchFamily="34" charset="0"/>
              </a:rPr>
              <a:t>A </a:t>
            </a:r>
            <a:r>
              <a:rPr lang="en-US" sz="2400" b="1" smtClean="0">
                <a:latin typeface="Arial" pitchFamily="34" charset="0"/>
              </a:rPr>
              <a:t>point (X,Y)</a:t>
            </a:r>
            <a:r>
              <a:rPr lang="en-US" sz="240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is visible if</a:t>
            </a:r>
          </a:p>
          <a:p>
            <a:pPr algn="ctr"/>
            <a:endParaRPr lang="en-US" sz="2400" dirty="0">
              <a:latin typeface="Arial" pitchFamily="34" charset="0"/>
            </a:endParaRPr>
          </a:p>
          <a:p>
            <a:pPr algn="ctr"/>
            <a:r>
              <a:rPr lang="en-US" sz="2400" dirty="0">
                <a:latin typeface="Arial" pitchFamily="34" charset="0"/>
              </a:rPr>
              <a:t>xl &lt; X &lt; </a:t>
            </a:r>
            <a:r>
              <a:rPr lang="en-US" sz="2400" dirty="0" err="1">
                <a:latin typeface="Arial" pitchFamily="34" charset="0"/>
              </a:rPr>
              <a:t>xr</a:t>
            </a:r>
            <a:endParaRPr lang="en-US" sz="2400" dirty="0">
              <a:latin typeface="Arial" pitchFamily="34" charset="0"/>
            </a:endParaRPr>
          </a:p>
          <a:p>
            <a:pPr algn="ctr"/>
            <a:r>
              <a:rPr lang="en-US" sz="2400" dirty="0">
                <a:latin typeface="Arial" pitchFamily="34" charset="0"/>
              </a:rPr>
              <a:t>and</a:t>
            </a:r>
          </a:p>
          <a:p>
            <a:pPr algn="ctr"/>
            <a:r>
              <a:rPr lang="en-US" sz="2400" dirty="0" err="1">
                <a:latin typeface="Arial" pitchFamily="34" charset="0"/>
              </a:rPr>
              <a:t>yb</a:t>
            </a:r>
            <a:r>
              <a:rPr lang="en-US" sz="2400" dirty="0">
                <a:latin typeface="Arial" pitchFamily="34" charset="0"/>
              </a:rPr>
              <a:t> &lt; Y &lt; </a:t>
            </a:r>
            <a:r>
              <a:rPr lang="en-US" sz="2400" dirty="0" err="1">
                <a:latin typeface="Arial" pitchFamily="34" charset="0"/>
              </a:rPr>
              <a:t>yt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9389" y="4460706"/>
            <a:ext cx="172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Clipping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09865" y="1086327"/>
            <a:ext cx="4234142" cy="3474702"/>
            <a:chOff x="616367" y="1193489"/>
            <a:chExt cx="4234142" cy="3474702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1554859" y="2028502"/>
              <a:ext cx="2578100" cy="2120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4118672" y="1764977"/>
              <a:ext cx="68262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yt)</a:t>
              </a: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918272" y="1688777"/>
              <a:ext cx="66357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yt)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918272" y="4127177"/>
              <a:ext cx="71278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yb)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4118672" y="4127177"/>
              <a:ext cx="73183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yb)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2407153" y="2802170"/>
              <a:ext cx="2236854" cy="1843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875534" y="2693973"/>
              <a:ext cx="928494" cy="955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H="1" flipV="1">
              <a:off x="1043608" y="2308857"/>
              <a:ext cx="24606" cy="1725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H="1">
              <a:off x="2873077" y="1434493"/>
              <a:ext cx="694732" cy="1172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6367" y="21065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0287" y="384948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88298" y="233281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0899" y="3330497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51302" y="119348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33533" y="245434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p6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14537" y="429885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p7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61753" y="24919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30898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431800"/>
            <a:ext cx="8244245" cy="72840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 dirty="0"/>
              <a:t>Cohen-Sutherland Algorithm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1800" b="1">
                <a:latin typeface="Arial" pitchFamily="34" charset="0"/>
              </a:rPr>
              <a:t>Region Checks</a:t>
            </a:r>
            <a:r>
              <a:rPr lang="en-US" sz="1800">
                <a:latin typeface="Arial" pitchFamily="34" charset="0"/>
              </a:rPr>
              <a:t>:  Trivially reject or accept lines and points.</a:t>
            </a:r>
          </a:p>
          <a:p>
            <a:r>
              <a:rPr lang="en-US" sz="1800">
                <a:latin typeface="Arial" pitchFamily="34" charset="0"/>
              </a:rPr>
              <a:t>Fast for large windows (everything is inside) and for small windows (everything is outside).</a:t>
            </a:r>
          </a:p>
          <a:p>
            <a:endParaRPr lang="en-US" sz="1800">
              <a:latin typeface="Arial" pitchFamily="34" charset="0"/>
            </a:endParaRPr>
          </a:p>
          <a:p>
            <a:r>
              <a:rPr lang="en-US" sz="1800">
                <a:latin typeface="Arial" pitchFamily="34" charset="0"/>
              </a:rPr>
              <a:t>Each vertex is assigned a four-bit </a:t>
            </a:r>
            <a:r>
              <a:rPr lang="en-US" sz="1800" b="1">
                <a:latin typeface="Arial" pitchFamily="34" charset="0"/>
              </a:rPr>
              <a:t>outcode</a:t>
            </a:r>
            <a:r>
              <a:rPr lang="en-US" sz="1800">
                <a:latin typeface="Arial" pitchFamily="34" charset="0"/>
              </a:rPr>
              <a:t>.</a:t>
            </a:r>
          </a:p>
          <a:p>
            <a:endParaRPr lang="en-US" sz="1800">
              <a:latin typeface="Arial" pitchFamily="34" charset="0"/>
            </a:endParaRPr>
          </a:p>
          <a:p>
            <a:r>
              <a:rPr lang="en-US" sz="1800">
                <a:latin typeface="Arial" pitchFamily="34" charset="0"/>
              </a:rPr>
              <a:t>Bit 1  &lt;-- sign bit of (yt-Y)    --    point is above window</a:t>
            </a:r>
          </a:p>
          <a:p>
            <a:r>
              <a:rPr lang="en-US" sz="1800">
                <a:latin typeface="Arial" pitchFamily="34" charset="0"/>
              </a:rPr>
              <a:t>Bit 2  &lt;-- sign bit of (Y-yb)   --    point is below window</a:t>
            </a:r>
          </a:p>
          <a:p>
            <a:r>
              <a:rPr lang="en-US" sz="1800">
                <a:latin typeface="Arial" pitchFamily="34" charset="0"/>
              </a:rPr>
              <a:t>Bit 3  &lt;-- sign bit of (xr-X)    --    point is to right of window</a:t>
            </a:r>
          </a:p>
          <a:p>
            <a:r>
              <a:rPr lang="en-US" sz="1800">
                <a:latin typeface="Arial" pitchFamily="34" charset="0"/>
              </a:rPr>
              <a:t>Bit 4  &lt;-- sign bit of (X-xl)    --    point is to left of window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431800"/>
            <a:ext cx="7750520" cy="72840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 dirty="0"/>
              <a:t>Cohen-Sutherland Clipping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0"/>
            <a:ext cx="7772400" cy="1709738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Arial" pitchFamily="34" charset="0"/>
              </a:rPr>
              <a:t>A  line can be trivially </a:t>
            </a:r>
            <a:r>
              <a:rPr lang="en-US" sz="1800" b="1" dirty="0">
                <a:latin typeface="Arial" pitchFamily="34" charset="0"/>
              </a:rPr>
              <a:t>accepted</a:t>
            </a:r>
            <a:r>
              <a:rPr lang="en-US" sz="1800" dirty="0">
                <a:latin typeface="Arial" pitchFamily="34" charset="0"/>
              </a:rPr>
              <a:t> if both endpoints have an </a:t>
            </a:r>
            <a:r>
              <a:rPr lang="en-US" sz="1800" dirty="0" err="1">
                <a:latin typeface="Arial" pitchFamily="34" charset="0"/>
              </a:rPr>
              <a:t>outcode</a:t>
            </a:r>
            <a:r>
              <a:rPr lang="en-US" sz="1800" dirty="0">
                <a:latin typeface="Arial" pitchFamily="34" charset="0"/>
              </a:rPr>
              <a:t> of 0000.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Arial" pitchFamily="34" charset="0"/>
              </a:rPr>
              <a:t>A line can be trivially </a:t>
            </a:r>
            <a:r>
              <a:rPr lang="en-US" sz="1800" b="1" dirty="0">
                <a:latin typeface="Arial" pitchFamily="34" charset="0"/>
              </a:rPr>
              <a:t>rejected</a:t>
            </a:r>
            <a:r>
              <a:rPr lang="en-US" sz="1800" dirty="0">
                <a:latin typeface="Arial" pitchFamily="34" charset="0"/>
              </a:rPr>
              <a:t> if any corresponding bits in the two </a:t>
            </a:r>
            <a:r>
              <a:rPr lang="en-US" sz="1800" dirty="0" err="1">
                <a:latin typeface="Arial" pitchFamily="34" charset="0"/>
              </a:rPr>
              <a:t>outcodes</a:t>
            </a:r>
            <a:r>
              <a:rPr lang="en-US" sz="1800" dirty="0">
                <a:latin typeface="Arial" pitchFamily="34" charset="0"/>
              </a:rPr>
              <a:t> are both equal to 1.  (This means that both endpoints are to the right, to the left, above, or below the window.) Can be computed with a logical AND.</a:t>
            </a:r>
            <a:endParaRPr lang="en-US" dirty="0"/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5049838" y="1939925"/>
            <a:ext cx="0" cy="227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6878638" y="1939925"/>
            <a:ext cx="0" cy="227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4522788" y="2314575"/>
            <a:ext cx="295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4598988" y="3762375"/>
            <a:ext cx="288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4267200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1001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5638800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1000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7010400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1010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4267200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0001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5638800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0000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7010400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0010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4267200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0101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5638800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0100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7010400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0110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971600" y="1750132"/>
            <a:ext cx="2304256" cy="1936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 smtClean="0">
                <a:latin typeface="Arial" pitchFamily="34" charset="0"/>
              </a:rPr>
              <a:t>ABRL Code</a:t>
            </a:r>
          </a:p>
          <a:p>
            <a:r>
              <a:rPr lang="en-US" sz="2400" dirty="0" smtClean="0">
                <a:latin typeface="Arial" pitchFamily="34" charset="0"/>
              </a:rPr>
              <a:t>Bit </a:t>
            </a:r>
            <a:r>
              <a:rPr lang="en-US" sz="2400" dirty="0">
                <a:latin typeface="Arial" pitchFamily="34" charset="0"/>
              </a:rPr>
              <a:t>1:  Above</a:t>
            </a:r>
          </a:p>
          <a:p>
            <a:r>
              <a:rPr lang="en-US" sz="2400" dirty="0">
                <a:latin typeface="Arial" pitchFamily="34" charset="0"/>
              </a:rPr>
              <a:t>Bit 2:  Below</a:t>
            </a:r>
          </a:p>
          <a:p>
            <a:r>
              <a:rPr lang="en-US" sz="2400" dirty="0">
                <a:latin typeface="Arial" pitchFamily="34" charset="0"/>
              </a:rPr>
              <a:t>Bit 3:  Right</a:t>
            </a:r>
          </a:p>
          <a:p>
            <a:r>
              <a:rPr lang="en-US" sz="2400" dirty="0">
                <a:latin typeface="Arial" pitchFamily="34" charset="0"/>
              </a:rPr>
              <a:t>Bit 4:  Left</a:t>
            </a: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5068888" y="2333625"/>
            <a:ext cx="1790700" cy="14097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431800"/>
            <a:ext cx="7750520" cy="72840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 dirty="0"/>
              <a:t>Cohen-Sutherland Clipping</a:t>
            </a: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6141219" y="1939925"/>
            <a:ext cx="0" cy="227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7970019" y="1939925"/>
            <a:ext cx="0" cy="227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5614169" y="2314575"/>
            <a:ext cx="295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5690369" y="3762375"/>
            <a:ext cx="288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585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1001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67301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1000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81017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1010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53585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0001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67301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0000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81017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0010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53585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0101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7301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0100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81017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0110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390398" y="4653136"/>
            <a:ext cx="3533529" cy="1320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ABRL Code</a:t>
            </a:r>
          </a:p>
          <a:p>
            <a:r>
              <a:rPr lang="en-US" sz="2000" dirty="0" smtClean="0">
                <a:latin typeface="Arial" pitchFamily="34" charset="0"/>
              </a:rPr>
              <a:t>P1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 0001 – Non Zero</a:t>
            </a:r>
          </a:p>
          <a:p>
            <a:r>
              <a:rPr lang="en-US" sz="2000" dirty="0" smtClean="0">
                <a:latin typeface="Arial" pitchFamily="34" charset="0"/>
              </a:rPr>
              <a:t>P2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 0001 – Non Zero</a:t>
            </a:r>
          </a:p>
          <a:p>
            <a:r>
              <a:rPr lang="en-US" sz="2000" dirty="0" smtClean="0">
                <a:latin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0001 – Non Zero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6160269" y="2333625"/>
            <a:ext cx="1790700" cy="14097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0824" y="1131011"/>
            <a:ext cx="4234142" cy="3474702"/>
            <a:chOff x="616367" y="1193489"/>
            <a:chExt cx="4234142" cy="3474702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554859" y="2028502"/>
              <a:ext cx="2578100" cy="2120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18672" y="1764977"/>
              <a:ext cx="68262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yt)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18272" y="1688777"/>
              <a:ext cx="66357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yt)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918272" y="4127177"/>
              <a:ext cx="71278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yb)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118672" y="4127177"/>
              <a:ext cx="73183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yb)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2407153" y="2802170"/>
              <a:ext cx="2236854" cy="1843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875534" y="2693973"/>
              <a:ext cx="928494" cy="955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 flipV="1">
              <a:off x="1043608" y="2308857"/>
              <a:ext cx="24606" cy="1725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2873077" y="1434493"/>
              <a:ext cx="694732" cy="1172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367" y="21065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0287" y="384948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88298" y="233281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0899" y="3330497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51302" y="119348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33533" y="245434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p6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14537" y="429885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p7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61753" y="24919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p8</a:t>
              </a:r>
              <a:endParaRPr lang="en-US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361440" y="5597748"/>
            <a:ext cx="3454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397516" y="5974010"/>
            <a:ext cx="3533529" cy="705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p1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p2 is completely outside</a:t>
            </a:r>
          </a:p>
          <a:p>
            <a:r>
              <a:rPr lang="en-US" sz="2000" b="1" dirty="0" smtClean="0">
                <a:latin typeface="Arial" pitchFamily="34" charset="0"/>
                <a:sym typeface="Wingdings" pitchFamily="2" charset="2"/>
              </a:rPr>
              <a:t>REJET LINE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4492085" y="4643165"/>
            <a:ext cx="3533529" cy="1320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ABRL Code</a:t>
            </a:r>
          </a:p>
          <a:p>
            <a:r>
              <a:rPr lang="en-US" sz="2000" dirty="0" smtClean="0">
                <a:latin typeface="Arial" pitchFamily="34" charset="0"/>
              </a:rPr>
              <a:t>P3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 0000 –Zero</a:t>
            </a:r>
          </a:p>
          <a:p>
            <a:r>
              <a:rPr lang="en-US" sz="2000" dirty="0" smtClean="0">
                <a:latin typeface="Arial" pitchFamily="34" charset="0"/>
              </a:rPr>
              <a:t>P4 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0000 –Zero</a:t>
            </a:r>
          </a:p>
          <a:p>
            <a:r>
              <a:rPr lang="en-US" sz="2000" dirty="0" smtClean="0">
                <a:latin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0000 –Zero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>
            <a:off x="4499203" y="5964039"/>
            <a:ext cx="3533529" cy="705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 smtClean="0">
                <a:latin typeface="Arial" pitchFamily="34" charset="0"/>
              </a:rPr>
              <a:t>p3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p4 is completely inside</a:t>
            </a:r>
          </a:p>
          <a:p>
            <a:r>
              <a:rPr lang="en-US" sz="2000" b="1" dirty="0" smtClean="0">
                <a:latin typeface="Arial" pitchFamily="34" charset="0"/>
                <a:sym typeface="Wingdings" pitchFamily="2" charset="2"/>
              </a:rPr>
              <a:t>ACCEPT LINE</a:t>
            </a:r>
            <a:endParaRPr lang="en-US" sz="20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6821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431800"/>
            <a:ext cx="7750520" cy="728405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b="1" dirty="0"/>
              <a:t>Cohen-Sutherland Clipping</a:t>
            </a: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6141219" y="1939925"/>
            <a:ext cx="0" cy="227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>
            <a:off x="7970019" y="1939925"/>
            <a:ext cx="0" cy="227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>
            <a:off x="5614169" y="2314575"/>
            <a:ext cx="295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5690369" y="3762375"/>
            <a:ext cx="288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585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1001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67301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1000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8101781" y="1905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1010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53585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0001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67301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0000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8101781" y="28194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0010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53585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0101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7301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0100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8101781" y="3810000"/>
            <a:ext cx="5746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latin typeface="Arial" pitchFamily="34" charset="0"/>
              </a:rPr>
              <a:t>0110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243706" y="4653136"/>
            <a:ext cx="3079730" cy="13208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ABRL Code</a:t>
            </a:r>
          </a:p>
          <a:p>
            <a:r>
              <a:rPr lang="en-US" sz="2000" dirty="0" smtClean="0">
                <a:latin typeface="Arial" pitchFamily="34" charset="0"/>
              </a:rPr>
              <a:t>P5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 1000 – Non Zero</a:t>
            </a:r>
          </a:p>
          <a:p>
            <a:r>
              <a:rPr lang="en-US" sz="2000" dirty="0" smtClean="0">
                <a:latin typeface="Arial" pitchFamily="34" charset="0"/>
              </a:rPr>
              <a:t>P6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 0000 – Zero</a:t>
            </a:r>
          </a:p>
          <a:p>
            <a:r>
              <a:rPr lang="en-US" sz="2000" dirty="0" smtClean="0">
                <a:latin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0000 – Zero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6160269" y="2333625"/>
            <a:ext cx="1790700" cy="14097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0824" y="1131011"/>
            <a:ext cx="4234142" cy="3474702"/>
            <a:chOff x="616367" y="1193489"/>
            <a:chExt cx="4234142" cy="3474702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1554859" y="2028502"/>
              <a:ext cx="2578100" cy="2120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4118672" y="1764977"/>
              <a:ext cx="68262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yt)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18272" y="1688777"/>
              <a:ext cx="66357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yt)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918272" y="4127177"/>
              <a:ext cx="71278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(xl, yb)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118672" y="4127177"/>
              <a:ext cx="731837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(xr, yb)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2407153" y="2802170"/>
              <a:ext cx="2236854" cy="1843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875534" y="2693973"/>
              <a:ext cx="928494" cy="955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H="1" flipV="1">
              <a:off x="1043608" y="2308857"/>
              <a:ext cx="24606" cy="1725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H="1">
              <a:off x="2873077" y="1434493"/>
              <a:ext cx="694732" cy="1172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367" y="21065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0287" y="384948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88298" y="233281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80899" y="3330497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51302" y="119348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33533" y="2454346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p6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14537" y="429885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p7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61753" y="2491922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p8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48037" y="1737190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p5’</a:t>
              </a:r>
              <a:endParaRPr lang="en-US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214747" y="5610448"/>
            <a:ext cx="29638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250824" y="5974010"/>
            <a:ext cx="3079730" cy="397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Clipping is Required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3389522" y="4653136"/>
            <a:ext cx="2832656" cy="1628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Let p5’ is intersection on window</a:t>
            </a:r>
          </a:p>
          <a:p>
            <a:r>
              <a:rPr lang="en-US" sz="2000" dirty="0" smtClean="0">
                <a:latin typeface="Arial" pitchFamily="34" charset="0"/>
              </a:rPr>
              <a:t>P5’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0000 – Zero</a:t>
            </a:r>
          </a:p>
          <a:p>
            <a:r>
              <a:rPr lang="en-US" sz="2000" dirty="0" smtClean="0">
                <a:latin typeface="Arial" pitchFamily="34" charset="0"/>
              </a:rPr>
              <a:t>P6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   0000 – Zero</a:t>
            </a:r>
          </a:p>
          <a:p>
            <a:r>
              <a:rPr lang="en-US" sz="2000" dirty="0" smtClean="0">
                <a:latin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sym typeface="Wingdings" pitchFamily="2" charset="2"/>
              </a:rPr>
              <a:t> 0000 – Zero</a:t>
            </a:r>
            <a:endParaRPr lang="en-US" sz="2000" dirty="0">
              <a:latin typeface="Arial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360564" y="5907558"/>
            <a:ext cx="27175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3418046" y="6281787"/>
            <a:ext cx="2804132" cy="397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P5’p6 is inside</a:t>
            </a:r>
            <a:endParaRPr lang="en-US" sz="2000" b="1" dirty="0">
              <a:latin typeface="Arial" pitchFamily="34" charset="0"/>
            </a:endParaRP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6301768" y="6281787"/>
            <a:ext cx="2804132" cy="397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 smtClean="0">
                <a:latin typeface="Arial" pitchFamily="34" charset="0"/>
              </a:rPr>
              <a:t>p5p5’p6 is outside</a:t>
            </a:r>
            <a:endParaRPr lang="en-US" sz="2000" b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427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co">
  <a:themeElements>
    <a:clrScheme name="eco 7">
      <a:dk1>
        <a:srgbClr val="786950"/>
      </a:dk1>
      <a:lt1>
        <a:srgbClr val="FFFFFF"/>
      </a:lt1>
      <a:dk2>
        <a:srgbClr val="E9E2B6"/>
      </a:dk2>
      <a:lt2>
        <a:srgbClr val="996600"/>
      </a:lt2>
      <a:accent1>
        <a:srgbClr val="727DE0"/>
      </a:accent1>
      <a:accent2>
        <a:srgbClr val="D54F41"/>
      </a:accent2>
      <a:accent3>
        <a:srgbClr val="F2EED7"/>
      </a:accent3>
      <a:accent4>
        <a:srgbClr val="DADADA"/>
      </a:accent4>
      <a:accent5>
        <a:srgbClr val="BCBFED"/>
      </a:accent5>
      <a:accent6>
        <a:srgbClr val="C1473A"/>
      </a:accent6>
      <a:hlink>
        <a:srgbClr val="003300"/>
      </a:hlink>
      <a:folHlink>
        <a:srgbClr val="339933"/>
      </a:folHlink>
    </a:clrScheme>
    <a:fontScheme name="e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 1">
        <a:dk1>
          <a:srgbClr val="000000"/>
        </a:dk1>
        <a:lt1>
          <a:srgbClr val="EAEAEA"/>
        </a:lt1>
        <a:dk2>
          <a:srgbClr val="819E81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C1CCC1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2">
        <a:dk1>
          <a:srgbClr val="000000"/>
        </a:dk1>
        <a:lt1>
          <a:srgbClr val="E9E2B6"/>
        </a:lt1>
        <a:dk2>
          <a:srgbClr val="996600"/>
        </a:dk2>
        <a:lt2>
          <a:srgbClr val="78695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000000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4">
        <a:dk1>
          <a:srgbClr val="000000"/>
        </a:dk1>
        <a:lt1>
          <a:srgbClr val="EAEAEA"/>
        </a:lt1>
        <a:dk2>
          <a:srgbClr val="BC6262"/>
        </a:dk2>
        <a:lt2>
          <a:srgbClr val="FFCC66"/>
        </a:lt2>
        <a:accent1>
          <a:srgbClr val="727DE0"/>
        </a:accent1>
        <a:accent2>
          <a:srgbClr val="D54F41"/>
        </a:accent2>
        <a:accent3>
          <a:srgbClr val="DAB7B7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0000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5">
        <a:dk1>
          <a:srgbClr val="000000"/>
        </a:dk1>
        <a:lt1>
          <a:srgbClr val="EAEAEA"/>
        </a:lt1>
        <a:dk2>
          <a:srgbClr val="5C74A4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B5BCCF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FFFFCC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6">
        <a:dk1>
          <a:srgbClr val="000000"/>
        </a:dk1>
        <a:lt1>
          <a:srgbClr val="EAEAEA"/>
        </a:lt1>
        <a:dk2>
          <a:srgbClr val="996600"/>
        </a:dk2>
        <a:lt2>
          <a:srgbClr val="FFCC99"/>
        </a:lt2>
        <a:accent1>
          <a:srgbClr val="727DE0"/>
        </a:accent1>
        <a:accent2>
          <a:srgbClr val="D54F41"/>
        </a:accent2>
        <a:accent3>
          <a:srgbClr val="CAB8AA"/>
        </a:accent3>
        <a:accent4>
          <a:srgbClr val="C8C8C8"/>
        </a:accent4>
        <a:accent5>
          <a:srgbClr val="BCBFED"/>
        </a:accent5>
        <a:accent6>
          <a:srgbClr val="C1473A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7">
        <a:dk1>
          <a:srgbClr val="786950"/>
        </a:dk1>
        <a:lt1>
          <a:srgbClr val="FFFFFF"/>
        </a:lt1>
        <a:dk2>
          <a:srgbClr val="E9E2B6"/>
        </a:dk2>
        <a:lt2>
          <a:srgbClr val="996600"/>
        </a:lt2>
        <a:accent1>
          <a:srgbClr val="727DE0"/>
        </a:accent1>
        <a:accent2>
          <a:srgbClr val="D54F41"/>
        </a:accent2>
        <a:accent3>
          <a:srgbClr val="F2EED7"/>
        </a:accent3>
        <a:accent4>
          <a:srgbClr val="DADADA"/>
        </a:accent4>
        <a:accent5>
          <a:srgbClr val="BCBFED"/>
        </a:accent5>
        <a:accent6>
          <a:srgbClr val="C1473A"/>
        </a:accent6>
        <a:hlink>
          <a:srgbClr val="003300"/>
        </a:hlink>
        <a:folHlink>
          <a:srgbClr val="33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1727</TotalTime>
  <Words>968</Words>
  <Application>Microsoft Office PowerPoint</Application>
  <PresentationFormat>On-screen Show (4:3)</PresentationFormat>
  <Paragraphs>267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Blends</vt:lpstr>
      <vt:lpstr>eco</vt:lpstr>
      <vt:lpstr>Slide 1</vt:lpstr>
      <vt:lpstr>Window &amp; Clipping</vt:lpstr>
      <vt:lpstr>Point Clipping</vt:lpstr>
      <vt:lpstr>Line Clipping</vt:lpstr>
      <vt:lpstr>Line Clipping</vt:lpstr>
      <vt:lpstr>Cohen-Sutherland Algorithm</vt:lpstr>
      <vt:lpstr>Cohen-Sutherland Clipping</vt:lpstr>
      <vt:lpstr>Cohen-Sutherland Clipping</vt:lpstr>
      <vt:lpstr>Cohen-Sutherland Clipping</vt:lpstr>
      <vt:lpstr>Cohen-Sutherland Clipping</vt:lpstr>
      <vt:lpstr>Cohen-Sutherland Clipping</vt:lpstr>
      <vt:lpstr>Cohen-Sutherland Clipping</vt:lpstr>
      <vt:lpstr>Slide 13</vt:lpstr>
    </vt:vector>
  </TitlesOfParts>
  <Company>UWE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bk2dean</dc:creator>
  <cp:lastModifiedBy>Ani</cp:lastModifiedBy>
  <cp:revision>114</cp:revision>
  <dcterms:created xsi:type="dcterms:W3CDTF">2004-10-01T08:20:27Z</dcterms:created>
  <dcterms:modified xsi:type="dcterms:W3CDTF">2021-02-09T04:13:41Z</dcterms:modified>
</cp:coreProperties>
</file>