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534" r:id="rId2"/>
    <p:sldId id="576" r:id="rId3"/>
    <p:sldId id="577" r:id="rId4"/>
    <p:sldId id="578" r:id="rId5"/>
    <p:sldId id="579" r:id="rId6"/>
    <p:sldId id="580" r:id="rId7"/>
    <p:sldId id="557" r:id="rId8"/>
    <p:sldId id="560" r:id="rId9"/>
    <p:sldId id="561" r:id="rId10"/>
    <p:sldId id="563" r:id="rId11"/>
    <p:sldId id="564" r:id="rId12"/>
    <p:sldId id="565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4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695A8"/>
    <a:srgbClr val="04B615"/>
    <a:srgbClr val="DD2B07"/>
    <a:srgbClr val="FF3300"/>
    <a:srgbClr val="113683"/>
    <a:srgbClr val="001644"/>
    <a:srgbClr val="2247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620" autoAdjust="0"/>
    <p:restoredTop sz="94364" autoAdjust="0"/>
  </p:normalViewPr>
  <p:slideViewPr>
    <p:cSldViewPr>
      <p:cViewPr varScale="1">
        <p:scale>
          <a:sx n="73" d="100"/>
          <a:sy n="73" d="100"/>
        </p:scale>
        <p:origin x="-10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1C4D18-DD19-4940-BE21-40B611416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535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334A78-E823-4262-9A23-111CD3B43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934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334A78-E823-4262-9A23-111CD3B433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44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0C7A482D-C7BD-47F9-BB4F-ADB1B0709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58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E5872-DEB6-49A9-BE0A-7D6980314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77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E1819-31A6-40B9-91E2-CE98BBA73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2723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3919537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484313"/>
            <a:ext cx="3919538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2005 Pearson Education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277558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99FB-F692-479F-ABD1-450E55458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69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2DA7F-811C-49C0-8D05-870ABD7B9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7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BD238-472A-4253-B6E4-C5A61C6D8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251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79652-8214-4EB7-8B83-5AD3F4D7E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480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15E71-B7A4-44E0-BCEA-ED86E74B8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894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4807B-E191-4D51-BE7C-270A252DA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5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AE9BE-D60E-4183-A7A3-82A8E4B3A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94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BD96C-F43A-4BB4-AADC-3D952E71D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96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24794"/>
            </a:gs>
            <a:gs pos="100000">
              <a:srgbClr val="00164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572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84234AE7-6AB4-42E2-B9A5-BD94695E9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en.wikipedia.org/wiki/File:PAR-1to1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://en.wikipedia.org/wiki/File:PAR-2to1.jp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</p:txBody>
      </p: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762000" y="304800"/>
            <a:ext cx="7848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140000"/>
              </a:lnSpc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CSE-3213</a:t>
            </a:r>
          </a:p>
          <a:p>
            <a:pPr algn="ctr">
              <a:lnSpc>
                <a:spcPct val="140000"/>
              </a:lnSpc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Computer Graphics 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/>
            </a:r>
            <a:b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Lecture </a:t>
            </a:r>
            <a:r>
              <a:rPr lang="en-US" sz="6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20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/>
            </a:r>
            <a:b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endParaRPr lang="en-US" sz="4000" u="sng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© 2005 Pearson Education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055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solidFill>
                  <a:srgbClr val="FFFFCC"/>
                </a:solidFill>
              </a:rPr>
              <a:t>CRT Display Principles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/>
              <a:t>Raster-Scan Displays</a:t>
            </a:r>
          </a:p>
          <a:p>
            <a:pPr lvl="1" eaLnBrk="1" hangingPunct="1"/>
            <a:r>
              <a:rPr lang="en-US" altLang="zh-TW" sz="2400" b="1" dirty="0" smtClean="0"/>
              <a:t>Picture information stored in refresh (frame) buffer</a:t>
            </a:r>
          </a:p>
          <a:p>
            <a:pPr lvl="2" eaLnBrk="1" hangingPunct="1"/>
            <a:r>
              <a:rPr lang="en-US" altLang="zh-TW" sz="2400" b="1" dirty="0" smtClean="0"/>
              <a:t>The number of bits per pixel in the frame buffer is called </a:t>
            </a:r>
            <a:r>
              <a:rPr lang="en-US" altLang="zh-TW" sz="2400" b="1" dirty="0" smtClean="0">
                <a:solidFill>
                  <a:srgbClr val="CC0000"/>
                </a:solidFill>
              </a:rPr>
              <a:t>depth</a:t>
            </a:r>
            <a:r>
              <a:rPr lang="en-US" altLang="zh-TW" sz="2400" b="1" dirty="0" smtClean="0"/>
              <a:t> or </a:t>
            </a:r>
            <a:r>
              <a:rPr lang="en-US" altLang="zh-TW" sz="2400" b="1" dirty="0" smtClean="0">
                <a:solidFill>
                  <a:srgbClr val="CC0000"/>
                </a:solidFill>
              </a:rPr>
              <a:t>bit planes</a:t>
            </a:r>
          </a:p>
          <a:p>
            <a:pPr lvl="2" eaLnBrk="1" hangingPunct="1"/>
            <a:r>
              <a:rPr lang="en-US" altLang="zh-TW" sz="2400" b="1" dirty="0" smtClean="0"/>
              <a:t>Buffer with 1 bit per pixel – Bitmap</a:t>
            </a:r>
          </a:p>
          <a:p>
            <a:pPr lvl="2" eaLnBrk="1" hangingPunct="1"/>
            <a:r>
              <a:rPr lang="en-US" altLang="zh-TW" sz="2400" b="1" dirty="0" smtClean="0"/>
              <a:t>Buffer with multiple bits per pixel – </a:t>
            </a:r>
            <a:r>
              <a:rPr lang="en-US" altLang="zh-TW" sz="2400" b="1" dirty="0" err="1" smtClean="0"/>
              <a:t>Pixmap</a:t>
            </a:r>
            <a:endParaRPr lang="en-US" altLang="zh-TW" sz="2400" b="1" dirty="0" smtClean="0"/>
          </a:p>
          <a:p>
            <a:pPr lvl="1" eaLnBrk="1" hangingPunct="1"/>
            <a:r>
              <a:rPr lang="en-US" altLang="zh-TW" sz="2400" b="1" dirty="0" smtClean="0"/>
              <a:t>Interlaced refresh procedure</a:t>
            </a:r>
          </a:p>
          <a:p>
            <a:pPr lvl="2" eaLnBrk="1" hangingPunct="1"/>
            <a:r>
              <a:rPr lang="en-US" altLang="zh-TW" sz="2400" b="1" dirty="0" smtClean="0"/>
              <a:t>Beams sweeps across every other scan line</a:t>
            </a:r>
          </a:p>
          <a:p>
            <a:pPr lvl="1" eaLnBrk="1" hangingPunct="1"/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9071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09"/>
            <a:ext cx="7543800" cy="1143000"/>
          </a:xfrm>
        </p:spPr>
        <p:txBody>
          <a:bodyPr/>
          <a:lstStyle/>
          <a:p>
            <a:r>
              <a:rPr lang="en-US" altLang="en-US" sz="4400" dirty="0" smtClean="0">
                <a:solidFill>
                  <a:srgbClr val="FFFFCC"/>
                </a:solidFill>
              </a:rPr>
              <a:t>Frame Buffer</a:t>
            </a:r>
            <a:endParaRPr lang="th-TH" altLang="en-US" sz="4400" dirty="0" smtClean="0">
              <a:solidFill>
                <a:srgbClr val="FFFFCC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184" y="914400"/>
            <a:ext cx="4299816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frame buffer is characterized by size, x, y, and pixel depth.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resolution</a:t>
            </a:r>
            <a:r>
              <a:rPr lang="en-US" altLang="en-US" dirty="0" smtClean="0"/>
              <a:t> of a frame buffer is the number of pixels in the display. e.g. 1024x1024 pixels.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Bit Planes or Bit Depth is the number of bits corresponding to each pixel. This determines the </a:t>
            </a:r>
            <a:r>
              <a:rPr lang="en-US" altLang="en-US" b="1" dirty="0" smtClean="0"/>
              <a:t>color resolution</a:t>
            </a:r>
            <a:r>
              <a:rPr lang="en-US" altLang="en-US" dirty="0" smtClean="0"/>
              <a:t> of the buffer.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o"/>
            </a:pPr>
            <a:endParaRPr lang="th-TH" altLang="en-US" dirty="0" smtClean="0"/>
          </a:p>
        </p:txBody>
      </p:sp>
      <p:pic>
        <p:nvPicPr>
          <p:cNvPr id="4096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83011"/>
            <a:ext cx="22860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724400" y="3581400"/>
            <a:ext cx="41052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 sz="2400" b="1" dirty="0" err="1" smtClean="0">
                <a:solidFill>
                  <a:srgbClr val="FFFFCC"/>
                </a:solidFill>
                <a:ea typeface="Angsana New" pitchFamily="18" charset="-120"/>
                <a:cs typeface="Angsana New" pitchFamily="18" charset="-120"/>
              </a:rPr>
              <a:t>Bilevel</a:t>
            </a:r>
            <a:r>
              <a:rPr kumimoji="0" lang="en-US" altLang="en-US" sz="2400" dirty="0" smtClean="0">
                <a:solidFill>
                  <a:srgbClr val="FFFFCC"/>
                </a:solidFill>
                <a:ea typeface="Angsana New" pitchFamily="18" charset="-120"/>
                <a:cs typeface="Angsana New" pitchFamily="18" charset="-120"/>
              </a:rPr>
              <a:t> or </a:t>
            </a:r>
            <a:r>
              <a:rPr kumimoji="0" lang="en-US" altLang="en-US" sz="2400" b="1" dirty="0" smtClean="0">
                <a:solidFill>
                  <a:srgbClr val="FFFFCC"/>
                </a:solidFill>
                <a:ea typeface="Angsana New" pitchFamily="18" charset="-120"/>
                <a:cs typeface="Angsana New" pitchFamily="18" charset="-120"/>
              </a:rPr>
              <a:t>monochrome</a:t>
            </a:r>
            <a:r>
              <a:rPr kumimoji="0" lang="en-US" altLang="en-US" sz="2400" dirty="0" smtClean="0">
                <a:solidFill>
                  <a:srgbClr val="FFFFCC"/>
                </a:solidFill>
                <a:ea typeface="Angsana New" pitchFamily="18" charset="-120"/>
                <a:cs typeface="Angsana New" pitchFamily="18" charset="-120"/>
              </a:rPr>
              <a:t> displays have 1 bit/pixel </a:t>
            </a:r>
          </a:p>
          <a:p>
            <a:pPr eaLnBrk="1" hangingPunct="1"/>
            <a:endParaRPr kumimoji="0" lang="en-US" altLang="en-US" sz="2400" dirty="0" smtClean="0">
              <a:solidFill>
                <a:srgbClr val="FFFFCC"/>
              </a:solidFill>
              <a:ea typeface="Angsana New" pitchFamily="18" charset="-120"/>
              <a:cs typeface="Angsana New" pitchFamily="18" charset="-120"/>
            </a:endParaRPr>
          </a:p>
          <a:p>
            <a:pPr eaLnBrk="1" hangingPunct="1"/>
            <a:r>
              <a:rPr kumimoji="0" lang="en-US" altLang="en-US" sz="2400" dirty="0" smtClean="0">
                <a:solidFill>
                  <a:srgbClr val="FFFFCC"/>
                </a:solidFill>
                <a:ea typeface="Angsana New" pitchFamily="18" charset="-120"/>
                <a:cs typeface="Angsana New" pitchFamily="18" charset="-120"/>
              </a:rPr>
              <a:t>8 bits/pixel -&gt;</a:t>
            </a:r>
            <a:r>
              <a:rPr kumimoji="0" lang="en-US" altLang="en-US" sz="2400" dirty="0" smtClean="0">
                <a:solidFill>
                  <a:srgbClr val="FFFFCC"/>
                </a:solidFill>
                <a:latin typeface="Times New Roman" panose="02020603050405020304" pitchFamily="18" charset="0"/>
                <a:ea typeface="Angsana New" pitchFamily="18" charset="-120"/>
                <a:cs typeface="Angsana New" pitchFamily="18" charset="-120"/>
              </a:rPr>
              <a:t> </a:t>
            </a:r>
            <a:r>
              <a:rPr kumimoji="0" lang="en-US" altLang="en-US" sz="2400" dirty="0" smtClean="0">
                <a:solidFill>
                  <a:srgbClr val="FFFFCC"/>
                </a:solidFill>
                <a:ea typeface="Angsana New" pitchFamily="18" charset="-120"/>
                <a:cs typeface="Angsana New" pitchFamily="18" charset="-120"/>
              </a:rPr>
              <a:t>256 simultaneous colors</a:t>
            </a:r>
            <a:br>
              <a:rPr kumimoji="0" lang="en-US" altLang="en-US" sz="2400" dirty="0" smtClean="0">
                <a:solidFill>
                  <a:srgbClr val="FFFFCC"/>
                </a:solidFill>
                <a:ea typeface="Angsana New" pitchFamily="18" charset="-120"/>
                <a:cs typeface="Angsana New" pitchFamily="18" charset="-120"/>
              </a:rPr>
            </a:br>
            <a:endParaRPr kumimoji="0" lang="en-US" altLang="en-US" sz="2400" dirty="0" smtClean="0">
              <a:solidFill>
                <a:srgbClr val="FFFFCC"/>
              </a:solidFill>
              <a:ea typeface="Angsana New" pitchFamily="18" charset="-120"/>
              <a:cs typeface="Angsana New" pitchFamily="18" charset="-120"/>
            </a:endParaRPr>
          </a:p>
          <a:p>
            <a:pPr eaLnBrk="1" hangingPunct="1"/>
            <a:r>
              <a:rPr kumimoji="0" lang="en-US" altLang="en-US" sz="2400" dirty="0" smtClean="0">
                <a:solidFill>
                  <a:srgbClr val="FFFFCC"/>
                </a:solidFill>
                <a:ea typeface="Angsana New" pitchFamily="18" charset="-120"/>
                <a:cs typeface="Angsana New" pitchFamily="18" charset="-120"/>
              </a:rPr>
              <a:t>24 bits/pixel -&gt;</a:t>
            </a:r>
            <a:r>
              <a:rPr kumimoji="0" lang="en-US" altLang="en-US" sz="2400" dirty="0" smtClean="0">
                <a:solidFill>
                  <a:srgbClr val="FFFFCC"/>
                </a:solidFill>
                <a:latin typeface="Times New Roman" panose="02020603050405020304" pitchFamily="18" charset="0"/>
                <a:ea typeface="Angsana New" pitchFamily="18" charset="-120"/>
                <a:cs typeface="Angsana New" pitchFamily="18" charset="-120"/>
              </a:rPr>
              <a:t> </a:t>
            </a:r>
            <a:r>
              <a:rPr kumimoji="0" lang="en-US" altLang="en-US" sz="2400" dirty="0" smtClean="0">
                <a:solidFill>
                  <a:srgbClr val="FFFFCC"/>
                </a:solidFill>
                <a:ea typeface="Angsana New" pitchFamily="18" charset="-120"/>
                <a:cs typeface="Angsana New" pitchFamily="18" charset="-120"/>
              </a:rPr>
              <a:t>16 million simultaneous colors</a:t>
            </a:r>
          </a:p>
          <a:p>
            <a:endParaRPr kumimoji="0" lang="en-US" altLang="en-US" sz="2400" dirty="0">
              <a:solidFill>
                <a:srgbClr val="FFFFCC"/>
              </a:solidFill>
              <a:ea typeface="Angsana New" pitchFamily="18" charset="-12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88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496" y="43216"/>
            <a:ext cx="7543800" cy="1143000"/>
          </a:xfrm>
        </p:spPr>
        <p:txBody>
          <a:bodyPr/>
          <a:lstStyle/>
          <a:p>
            <a:r>
              <a:rPr lang="en-US" altLang="ko-KR" sz="4000" b="1" dirty="0" smtClean="0">
                <a:solidFill>
                  <a:srgbClr val="FFFFCC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Specifying Color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79" y="978650"/>
            <a:ext cx="3522663" cy="5589587"/>
          </a:xfrm>
        </p:spPr>
        <p:txBody>
          <a:bodyPr/>
          <a:lstStyle/>
          <a:p>
            <a:r>
              <a:rPr lang="en-US" altLang="ko-KR" sz="2400" dirty="0" smtClean="0">
                <a:ea typeface="Gulim" pitchFamily="34" charset="-127"/>
              </a:rPr>
              <a:t>direct color :</a:t>
            </a:r>
          </a:p>
          <a:p>
            <a:pPr lvl="1"/>
            <a:r>
              <a:rPr lang="en-US" altLang="ko-KR" sz="2400" dirty="0" smtClean="0">
                <a:ea typeface="Gulim" pitchFamily="34" charset="-127"/>
              </a:rPr>
              <a:t> each pixel directly specifies a color value </a:t>
            </a:r>
          </a:p>
          <a:p>
            <a:pPr lvl="2"/>
            <a:r>
              <a:rPr lang="en-US" altLang="ko-KR" sz="2400" dirty="0" smtClean="0">
                <a:ea typeface="Gulim" pitchFamily="34" charset="-127"/>
              </a:rPr>
              <a:t>e.g., 24bit : 8bits(R) + 8bits(G) + 8 bits(B</a:t>
            </a:r>
            <a:r>
              <a:rPr lang="en-US" altLang="ko-KR" sz="2400" dirty="0" smtClean="0">
                <a:ea typeface="Gulim" pitchFamily="34" charset="-127"/>
              </a:rPr>
              <a:t>)</a:t>
            </a:r>
            <a:endParaRPr lang="en-US" altLang="ko-KR" sz="2400" dirty="0" smtClean="0">
              <a:ea typeface="Gulim" pitchFamily="34" charset="-127"/>
            </a:endParaRP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3798888" y="1447800"/>
            <a:ext cx="4922837" cy="3160713"/>
            <a:chOff x="2592" y="1264"/>
            <a:chExt cx="2968" cy="1759"/>
          </a:xfrm>
        </p:grpSpPr>
        <p:grpSp>
          <p:nvGrpSpPr>
            <p:cNvPr id="41990" name="Group 5"/>
            <p:cNvGrpSpPr>
              <a:grpSpLocks/>
            </p:cNvGrpSpPr>
            <p:nvPr/>
          </p:nvGrpSpPr>
          <p:grpSpPr bwMode="auto">
            <a:xfrm>
              <a:off x="3025" y="1304"/>
              <a:ext cx="2535" cy="1621"/>
              <a:chOff x="1527" y="1432"/>
              <a:chExt cx="3505" cy="2241"/>
            </a:xfrm>
          </p:grpSpPr>
          <p:sp>
            <p:nvSpPr>
              <p:cNvPr id="42154" name="Rectangle 6"/>
              <p:cNvSpPr>
                <a:spLocks noChangeArrowheads="1"/>
              </p:cNvSpPr>
              <p:nvPr/>
            </p:nvSpPr>
            <p:spPr bwMode="auto">
              <a:xfrm>
                <a:off x="3243" y="3090"/>
                <a:ext cx="448" cy="1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155" name="Rectangle 7"/>
              <p:cNvSpPr>
                <a:spLocks noChangeArrowheads="1"/>
              </p:cNvSpPr>
              <p:nvPr/>
            </p:nvSpPr>
            <p:spPr bwMode="auto">
              <a:xfrm>
                <a:off x="3273" y="3097"/>
                <a:ext cx="36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r>
                  <a:rPr kumimoji="0" lang="en-US" altLang="en-US" sz="1400" b="1">
                    <a:solidFill>
                      <a:srgbClr val="000000"/>
                    </a:solidFill>
                    <a:latin typeface="Geneva" charset="0"/>
                    <a:ea typeface="Angsana New" pitchFamily="18" charset="-120"/>
                    <a:cs typeface="Angsana New" pitchFamily="18" charset="-120"/>
                  </a:rPr>
                  <a:t>Green</a:t>
                </a:r>
                <a:endParaRPr kumimoji="0"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56" name="Rectangle 8"/>
              <p:cNvSpPr>
                <a:spLocks noChangeArrowheads="1"/>
              </p:cNvSpPr>
              <p:nvPr/>
            </p:nvSpPr>
            <p:spPr bwMode="auto">
              <a:xfrm>
                <a:off x="2477" y="1480"/>
                <a:ext cx="479" cy="51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157" name="Line 9"/>
              <p:cNvSpPr>
                <a:spLocks noChangeShapeType="1"/>
              </p:cNvSpPr>
              <p:nvPr/>
            </p:nvSpPr>
            <p:spPr bwMode="auto">
              <a:xfrm>
                <a:off x="2477" y="1543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8" name="Line 10"/>
              <p:cNvSpPr>
                <a:spLocks noChangeShapeType="1"/>
              </p:cNvSpPr>
              <p:nvPr/>
            </p:nvSpPr>
            <p:spPr bwMode="auto">
              <a:xfrm>
                <a:off x="2477" y="1607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9" name="Line 11"/>
              <p:cNvSpPr>
                <a:spLocks noChangeShapeType="1"/>
              </p:cNvSpPr>
              <p:nvPr/>
            </p:nvSpPr>
            <p:spPr bwMode="auto">
              <a:xfrm>
                <a:off x="2477" y="1671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0" name="Line 12"/>
              <p:cNvSpPr>
                <a:spLocks noChangeShapeType="1"/>
              </p:cNvSpPr>
              <p:nvPr/>
            </p:nvSpPr>
            <p:spPr bwMode="auto">
              <a:xfrm>
                <a:off x="2477" y="1735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1" name="Line 13"/>
              <p:cNvSpPr>
                <a:spLocks noChangeShapeType="1"/>
              </p:cNvSpPr>
              <p:nvPr/>
            </p:nvSpPr>
            <p:spPr bwMode="auto">
              <a:xfrm>
                <a:off x="2477" y="1799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2" name="Line 14"/>
              <p:cNvSpPr>
                <a:spLocks noChangeShapeType="1"/>
              </p:cNvSpPr>
              <p:nvPr/>
            </p:nvSpPr>
            <p:spPr bwMode="auto">
              <a:xfrm>
                <a:off x="2477" y="1862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3" name="Line 15"/>
              <p:cNvSpPr>
                <a:spLocks noChangeShapeType="1"/>
              </p:cNvSpPr>
              <p:nvPr/>
            </p:nvSpPr>
            <p:spPr bwMode="auto">
              <a:xfrm>
                <a:off x="2477" y="1926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4" name="Line 16"/>
              <p:cNvSpPr>
                <a:spLocks noChangeShapeType="1"/>
              </p:cNvSpPr>
              <p:nvPr/>
            </p:nvSpPr>
            <p:spPr bwMode="auto">
              <a:xfrm>
                <a:off x="2533" y="1480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5" name="Line 17"/>
              <p:cNvSpPr>
                <a:spLocks noChangeShapeType="1"/>
              </p:cNvSpPr>
              <p:nvPr/>
            </p:nvSpPr>
            <p:spPr bwMode="auto">
              <a:xfrm>
                <a:off x="2597" y="1480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6" name="Line 18"/>
              <p:cNvSpPr>
                <a:spLocks noChangeShapeType="1"/>
              </p:cNvSpPr>
              <p:nvPr/>
            </p:nvSpPr>
            <p:spPr bwMode="auto">
              <a:xfrm>
                <a:off x="2653" y="1480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7" name="Line 19"/>
              <p:cNvSpPr>
                <a:spLocks noChangeShapeType="1"/>
              </p:cNvSpPr>
              <p:nvPr/>
            </p:nvSpPr>
            <p:spPr bwMode="auto">
              <a:xfrm>
                <a:off x="2717" y="1480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8" name="Line 20"/>
              <p:cNvSpPr>
                <a:spLocks noChangeShapeType="1"/>
              </p:cNvSpPr>
              <p:nvPr/>
            </p:nvSpPr>
            <p:spPr bwMode="auto">
              <a:xfrm>
                <a:off x="2772" y="1480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9" name="Line 21"/>
              <p:cNvSpPr>
                <a:spLocks noChangeShapeType="1"/>
              </p:cNvSpPr>
              <p:nvPr/>
            </p:nvSpPr>
            <p:spPr bwMode="auto">
              <a:xfrm>
                <a:off x="2828" y="1480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0" name="Line 22"/>
              <p:cNvSpPr>
                <a:spLocks noChangeShapeType="1"/>
              </p:cNvSpPr>
              <p:nvPr/>
            </p:nvSpPr>
            <p:spPr bwMode="auto">
              <a:xfrm>
                <a:off x="2892" y="1480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1" name="Line 23"/>
              <p:cNvSpPr>
                <a:spLocks noChangeShapeType="1"/>
              </p:cNvSpPr>
              <p:nvPr/>
            </p:nvSpPr>
            <p:spPr bwMode="auto">
              <a:xfrm flipV="1">
                <a:off x="2477" y="144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2" name="Line 24"/>
              <p:cNvSpPr>
                <a:spLocks noChangeShapeType="1"/>
              </p:cNvSpPr>
              <p:nvPr/>
            </p:nvSpPr>
            <p:spPr bwMode="auto">
              <a:xfrm flipV="1">
                <a:off x="2533" y="144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3" name="Line 25"/>
              <p:cNvSpPr>
                <a:spLocks noChangeShapeType="1"/>
              </p:cNvSpPr>
              <p:nvPr/>
            </p:nvSpPr>
            <p:spPr bwMode="auto">
              <a:xfrm flipV="1">
                <a:off x="2597" y="144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4" name="Line 26"/>
              <p:cNvSpPr>
                <a:spLocks noChangeShapeType="1"/>
              </p:cNvSpPr>
              <p:nvPr/>
            </p:nvSpPr>
            <p:spPr bwMode="auto">
              <a:xfrm flipV="1">
                <a:off x="2653" y="144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5" name="Line 27"/>
              <p:cNvSpPr>
                <a:spLocks noChangeShapeType="1"/>
              </p:cNvSpPr>
              <p:nvPr/>
            </p:nvSpPr>
            <p:spPr bwMode="auto">
              <a:xfrm flipV="1">
                <a:off x="2717" y="1448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6" name="Line 28"/>
              <p:cNvSpPr>
                <a:spLocks noChangeShapeType="1"/>
              </p:cNvSpPr>
              <p:nvPr/>
            </p:nvSpPr>
            <p:spPr bwMode="auto">
              <a:xfrm flipV="1">
                <a:off x="2772" y="144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7" name="Line 29"/>
              <p:cNvSpPr>
                <a:spLocks noChangeShapeType="1"/>
              </p:cNvSpPr>
              <p:nvPr/>
            </p:nvSpPr>
            <p:spPr bwMode="auto">
              <a:xfrm flipV="1">
                <a:off x="2828" y="144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8" name="Line 30"/>
              <p:cNvSpPr>
                <a:spLocks noChangeShapeType="1"/>
              </p:cNvSpPr>
              <p:nvPr/>
            </p:nvSpPr>
            <p:spPr bwMode="auto">
              <a:xfrm flipV="1">
                <a:off x="2892" y="1448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9" name="Line 31"/>
              <p:cNvSpPr>
                <a:spLocks noChangeShapeType="1"/>
              </p:cNvSpPr>
              <p:nvPr/>
            </p:nvSpPr>
            <p:spPr bwMode="auto">
              <a:xfrm flipV="1">
                <a:off x="2948" y="144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0" name="Line 32"/>
              <p:cNvSpPr>
                <a:spLocks noChangeShapeType="1"/>
              </p:cNvSpPr>
              <p:nvPr/>
            </p:nvSpPr>
            <p:spPr bwMode="auto">
              <a:xfrm flipV="1">
                <a:off x="2948" y="151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1" name="Line 33"/>
              <p:cNvSpPr>
                <a:spLocks noChangeShapeType="1"/>
              </p:cNvSpPr>
              <p:nvPr/>
            </p:nvSpPr>
            <p:spPr bwMode="auto">
              <a:xfrm flipV="1">
                <a:off x="2948" y="157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2" name="Line 34"/>
              <p:cNvSpPr>
                <a:spLocks noChangeShapeType="1"/>
              </p:cNvSpPr>
              <p:nvPr/>
            </p:nvSpPr>
            <p:spPr bwMode="auto">
              <a:xfrm flipV="1">
                <a:off x="2948" y="1639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3" name="Line 35"/>
              <p:cNvSpPr>
                <a:spLocks noChangeShapeType="1"/>
              </p:cNvSpPr>
              <p:nvPr/>
            </p:nvSpPr>
            <p:spPr bwMode="auto">
              <a:xfrm flipV="1">
                <a:off x="2948" y="1703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4" name="Line 36"/>
              <p:cNvSpPr>
                <a:spLocks noChangeShapeType="1"/>
              </p:cNvSpPr>
              <p:nvPr/>
            </p:nvSpPr>
            <p:spPr bwMode="auto">
              <a:xfrm flipV="1">
                <a:off x="2948" y="176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5" name="Line 37"/>
              <p:cNvSpPr>
                <a:spLocks noChangeShapeType="1"/>
              </p:cNvSpPr>
              <p:nvPr/>
            </p:nvSpPr>
            <p:spPr bwMode="auto">
              <a:xfrm flipV="1">
                <a:off x="2948" y="183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6" name="Line 38"/>
              <p:cNvSpPr>
                <a:spLocks noChangeShapeType="1"/>
              </p:cNvSpPr>
              <p:nvPr/>
            </p:nvSpPr>
            <p:spPr bwMode="auto">
              <a:xfrm flipV="1">
                <a:off x="2948" y="189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7" name="Line 39"/>
              <p:cNvSpPr>
                <a:spLocks noChangeShapeType="1"/>
              </p:cNvSpPr>
              <p:nvPr/>
            </p:nvSpPr>
            <p:spPr bwMode="auto">
              <a:xfrm flipV="1">
                <a:off x="2948" y="195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8" name="Freeform 40"/>
              <p:cNvSpPr>
                <a:spLocks/>
              </p:cNvSpPr>
              <p:nvPr/>
            </p:nvSpPr>
            <p:spPr bwMode="auto">
              <a:xfrm>
                <a:off x="2509" y="1448"/>
                <a:ext cx="471" cy="510"/>
              </a:xfrm>
              <a:custGeom>
                <a:avLst/>
                <a:gdLst>
                  <a:gd name="T0" fmla="*/ 0 w 471"/>
                  <a:gd name="T1" fmla="*/ 0 h 510"/>
                  <a:gd name="T2" fmla="*/ 471 w 471"/>
                  <a:gd name="T3" fmla="*/ 0 h 510"/>
                  <a:gd name="T4" fmla="*/ 471 w 471"/>
                  <a:gd name="T5" fmla="*/ 510 h 51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1" h="510">
                    <a:moveTo>
                      <a:pt x="0" y="0"/>
                    </a:moveTo>
                    <a:lnTo>
                      <a:pt x="471" y="0"/>
                    </a:lnTo>
                    <a:lnTo>
                      <a:pt x="471" y="51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9" name="Rectangle 41"/>
              <p:cNvSpPr>
                <a:spLocks noChangeArrowheads="1"/>
              </p:cNvSpPr>
              <p:nvPr/>
            </p:nvSpPr>
            <p:spPr bwMode="auto">
              <a:xfrm>
                <a:off x="2301" y="1639"/>
                <a:ext cx="479" cy="5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190" name="Line 42"/>
              <p:cNvSpPr>
                <a:spLocks noChangeShapeType="1"/>
              </p:cNvSpPr>
              <p:nvPr/>
            </p:nvSpPr>
            <p:spPr bwMode="auto">
              <a:xfrm>
                <a:off x="2301" y="1703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1" name="Line 43"/>
              <p:cNvSpPr>
                <a:spLocks noChangeShapeType="1"/>
              </p:cNvSpPr>
              <p:nvPr/>
            </p:nvSpPr>
            <p:spPr bwMode="auto">
              <a:xfrm>
                <a:off x="2301" y="1767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2" name="Line 44"/>
              <p:cNvSpPr>
                <a:spLocks noChangeShapeType="1"/>
              </p:cNvSpPr>
              <p:nvPr/>
            </p:nvSpPr>
            <p:spPr bwMode="auto">
              <a:xfrm>
                <a:off x="2301" y="1830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3" name="Line 45"/>
              <p:cNvSpPr>
                <a:spLocks noChangeShapeType="1"/>
              </p:cNvSpPr>
              <p:nvPr/>
            </p:nvSpPr>
            <p:spPr bwMode="auto">
              <a:xfrm>
                <a:off x="2301" y="1894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4" name="Line 46"/>
              <p:cNvSpPr>
                <a:spLocks noChangeShapeType="1"/>
              </p:cNvSpPr>
              <p:nvPr/>
            </p:nvSpPr>
            <p:spPr bwMode="auto">
              <a:xfrm>
                <a:off x="2301" y="1958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5" name="Line 47"/>
              <p:cNvSpPr>
                <a:spLocks noChangeShapeType="1"/>
              </p:cNvSpPr>
              <p:nvPr/>
            </p:nvSpPr>
            <p:spPr bwMode="auto">
              <a:xfrm>
                <a:off x="2301" y="2030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6" name="Line 48"/>
              <p:cNvSpPr>
                <a:spLocks noChangeShapeType="1"/>
              </p:cNvSpPr>
              <p:nvPr/>
            </p:nvSpPr>
            <p:spPr bwMode="auto">
              <a:xfrm>
                <a:off x="2301" y="2094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7" name="Line 49"/>
              <p:cNvSpPr>
                <a:spLocks noChangeShapeType="1"/>
              </p:cNvSpPr>
              <p:nvPr/>
            </p:nvSpPr>
            <p:spPr bwMode="auto">
              <a:xfrm>
                <a:off x="2357" y="163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8" name="Line 50"/>
              <p:cNvSpPr>
                <a:spLocks noChangeShapeType="1"/>
              </p:cNvSpPr>
              <p:nvPr/>
            </p:nvSpPr>
            <p:spPr bwMode="auto">
              <a:xfrm>
                <a:off x="2421" y="163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9" name="Line 51"/>
              <p:cNvSpPr>
                <a:spLocks noChangeShapeType="1"/>
              </p:cNvSpPr>
              <p:nvPr/>
            </p:nvSpPr>
            <p:spPr bwMode="auto">
              <a:xfrm>
                <a:off x="2477" y="163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0" name="Line 52"/>
              <p:cNvSpPr>
                <a:spLocks noChangeShapeType="1"/>
              </p:cNvSpPr>
              <p:nvPr/>
            </p:nvSpPr>
            <p:spPr bwMode="auto">
              <a:xfrm>
                <a:off x="2533" y="163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1" name="Line 53"/>
              <p:cNvSpPr>
                <a:spLocks noChangeShapeType="1"/>
              </p:cNvSpPr>
              <p:nvPr/>
            </p:nvSpPr>
            <p:spPr bwMode="auto">
              <a:xfrm>
                <a:off x="2597" y="163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2" name="Line 54"/>
              <p:cNvSpPr>
                <a:spLocks noChangeShapeType="1"/>
              </p:cNvSpPr>
              <p:nvPr/>
            </p:nvSpPr>
            <p:spPr bwMode="auto">
              <a:xfrm>
                <a:off x="2653" y="163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3" name="Line 55"/>
              <p:cNvSpPr>
                <a:spLocks noChangeShapeType="1"/>
              </p:cNvSpPr>
              <p:nvPr/>
            </p:nvSpPr>
            <p:spPr bwMode="auto">
              <a:xfrm>
                <a:off x="2717" y="163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4" name="Line 56"/>
              <p:cNvSpPr>
                <a:spLocks noChangeShapeType="1"/>
              </p:cNvSpPr>
              <p:nvPr/>
            </p:nvSpPr>
            <p:spPr bwMode="auto">
              <a:xfrm flipV="1">
                <a:off x="2301" y="160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5" name="Line 57"/>
              <p:cNvSpPr>
                <a:spLocks noChangeShapeType="1"/>
              </p:cNvSpPr>
              <p:nvPr/>
            </p:nvSpPr>
            <p:spPr bwMode="auto">
              <a:xfrm flipV="1">
                <a:off x="2357" y="160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6" name="Line 58"/>
              <p:cNvSpPr>
                <a:spLocks noChangeShapeType="1"/>
              </p:cNvSpPr>
              <p:nvPr/>
            </p:nvSpPr>
            <p:spPr bwMode="auto">
              <a:xfrm flipV="1">
                <a:off x="2421" y="1607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7" name="Line 59"/>
              <p:cNvSpPr>
                <a:spLocks noChangeShapeType="1"/>
              </p:cNvSpPr>
              <p:nvPr/>
            </p:nvSpPr>
            <p:spPr bwMode="auto">
              <a:xfrm flipV="1">
                <a:off x="2477" y="160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8" name="Line 60"/>
              <p:cNvSpPr>
                <a:spLocks noChangeShapeType="1"/>
              </p:cNvSpPr>
              <p:nvPr/>
            </p:nvSpPr>
            <p:spPr bwMode="auto">
              <a:xfrm flipV="1">
                <a:off x="2533" y="160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9" name="Line 61"/>
              <p:cNvSpPr>
                <a:spLocks noChangeShapeType="1"/>
              </p:cNvSpPr>
              <p:nvPr/>
            </p:nvSpPr>
            <p:spPr bwMode="auto">
              <a:xfrm flipV="1">
                <a:off x="2597" y="160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0" name="Line 62"/>
              <p:cNvSpPr>
                <a:spLocks noChangeShapeType="1"/>
              </p:cNvSpPr>
              <p:nvPr/>
            </p:nvSpPr>
            <p:spPr bwMode="auto">
              <a:xfrm flipV="1">
                <a:off x="2653" y="160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1" name="Line 63"/>
              <p:cNvSpPr>
                <a:spLocks noChangeShapeType="1"/>
              </p:cNvSpPr>
              <p:nvPr/>
            </p:nvSpPr>
            <p:spPr bwMode="auto">
              <a:xfrm flipV="1">
                <a:off x="2717" y="1607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2" name="Line 64"/>
              <p:cNvSpPr>
                <a:spLocks noChangeShapeType="1"/>
              </p:cNvSpPr>
              <p:nvPr/>
            </p:nvSpPr>
            <p:spPr bwMode="auto">
              <a:xfrm flipV="1">
                <a:off x="2772" y="160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3" name="Line 65"/>
              <p:cNvSpPr>
                <a:spLocks noChangeShapeType="1"/>
              </p:cNvSpPr>
              <p:nvPr/>
            </p:nvSpPr>
            <p:spPr bwMode="auto">
              <a:xfrm flipV="1">
                <a:off x="2772" y="167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4" name="Line 66"/>
              <p:cNvSpPr>
                <a:spLocks noChangeShapeType="1"/>
              </p:cNvSpPr>
              <p:nvPr/>
            </p:nvSpPr>
            <p:spPr bwMode="auto">
              <a:xfrm flipV="1">
                <a:off x="2772" y="173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5" name="Line 67"/>
              <p:cNvSpPr>
                <a:spLocks noChangeShapeType="1"/>
              </p:cNvSpPr>
              <p:nvPr/>
            </p:nvSpPr>
            <p:spPr bwMode="auto">
              <a:xfrm flipV="1">
                <a:off x="2772" y="1799"/>
                <a:ext cx="32" cy="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6" name="Line 68"/>
              <p:cNvSpPr>
                <a:spLocks noChangeShapeType="1"/>
              </p:cNvSpPr>
              <p:nvPr/>
            </p:nvSpPr>
            <p:spPr bwMode="auto">
              <a:xfrm flipV="1">
                <a:off x="2772" y="186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7" name="Line 69"/>
              <p:cNvSpPr>
                <a:spLocks noChangeShapeType="1"/>
              </p:cNvSpPr>
              <p:nvPr/>
            </p:nvSpPr>
            <p:spPr bwMode="auto">
              <a:xfrm flipV="1">
                <a:off x="2772" y="192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8" name="Line 70"/>
              <p:cNvSpPr>
                <a:spLocks noChangeShapeType="1"/>
              </p:cNvSpPr>
              <p:nvPr/>
            </p:nvSpPr>
            <p:spPr bwMode="auto">
              <a:xfrm flipV="1">
                <a:off x="2772" y="1990"/>
                <a:ext cx="3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9" name="Line 71"/>
              <p:cNvSpPr>
                <a:spLocks noChangeShapeType="1"/>
              </p:cNvSpPr>
              <p:nvPr/>
            </p:nvSpPr>
            <p:spPr bwMode="auto">
              <a:xfrm flipV="1">
                <a:off x="2772" y="2062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0" name="Line 72"/>
              <p:cNvSpPr>
                <a:spLocks noChangeShapeType="1"/>
              </p:cNvSpPr>
              <p:nvPr/>
            </p:nvSpPr>
            <p:spPr bwMode="auto">
              <a:xfrm flipV="1">
                <a:off x="2772" y="2126"/>
                <a:ext cx="32" cy="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1" name="Freeform 73"/>
              <p:cNvSpPr>
                <a:spLocks/>
              </p:cNvSpPr>
              <p:nvPr/>
            </p:nvSpPr>
            <p:spPr bwMode="auto">
              <a:xfrm>
                <a:off x="2333" y="1607"/>
                <a:ext cx="471" cy="519"/>
              </a:xfrm>
              <a:custGeom>
                <a:avLst/>
                <a:gdLst>
                  <a:gd name="T0" fmla="*/ 0 w 471"/>
                  <a:gd name="T1" fmla="*/ 0 h 519"/>
                  <a:gd name="T2" fmla="*/ 471 w 471"/>
                  <a:gd name="T3" fmla="*/ 0 h 519"/>
                  <a:gd name="T4" fmla="*/ 471 w 471"/>
                  <a:gd name="T5" fmla="*/ 519 h 5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1" h="519">
                    <a:moveTo>
                      <a:pt x="0" y="0"/>
                    </a:moveTo>
                    <a:lnTo>
                      <a:pt x="471" y="0"/>
                    </a:lnTo>
                    <a:lnTo>
                      <a:pt x="471" y="51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2" name="Oval 74"/>
              <p:cNvSpPr>
                <a:spLocks noChangeArrowheads="1"/>
              </p:cNvSpPr>
              <p:nvPr/>
            </p:nvSpPr>
            <p:spPr bwMode="auto">
              <a:xfrm>
                <a:off x="4513" y="2245"/>
                <a:ext cx="519" cy="142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223" name="Arc 75"/>
              <p:cNvSpPr>
                <a:spLocks/>
              </p:cNvSpPr>
              <p:nvPr/>
            </p:nvSpPr>
            <p:spPr bwMode="auto">
              <a:xfrm>
                <a:off x="2110" y="1644"/>
                <a:ext cx="75" cy="75"/>
              </a:xfrm>
              <a:custGeom>
                <a:avLst/>
                <a:gdLst>
                  <a:gd name="T0" fmla="*/ 0 w 20202"/>
                  <a:gd name="T1" fmla="*/ 0 h 20202"/>
                  <a:gd name="T2" fmla="*/ 0 w 20202"/>
                  <a:gd name="T3" fmla="*/ 0 h 20202"/>
                  <a:gd name="T4" fmla="*/ 0 w 20202"/>
                  <a:gd name="T5" fmla="*/ 0 h 202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202" h="20202" fill="none" extrusionOk="0">
                    <a:moveTo>
                      <a:pt x="7644" y="-1"/>
                    </a:moveTo>
                    <a:cubicBezTo>
                      <a:pt x="13437" y="2191"/>
                      <a:pt x="18010" y="6764"/>
                      <a:pt x="20202" y="12557"/>
                    </a:cubicBezTo>
                  </a:path>
                  <a:path w="20202" h="20202" stroke="0" extrusionOk="0">
                    <a:moveTo>
                      <a:pt x="7644" y="-1"/>
                    </a:moveTo>
                    <a:cubicBezTo>
                      <a:pt x="13437" y="2191"/>
                      <a:pt x="18010" y="6764"/>
                      <a:pt x="20202" y="12557"/>
                    </a:cubicBezTo>
                    <a:lnTo>
                      <a:pt x="0" y="20202"/>
                    </a:lnTo>
                    <a:lnTo>
                      <a:pt x="7644" y="-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4" name="Arc 76"/>
              <p:cNvSpPr>
                <a:spLocks/>
              </p:cNvSpPr>
              <p:nvPr/>
            </p:nvSpPr>
            <p:spPr bwMode="auto">
              <a:xfrm>
                <a:off x="2322" y="1432"/>
                <a:ext cx="75" cy="74"/>
              </a:xfrm>
              <a:custGeom>
                <a:avLst/>
                <a:gdLst>
                  <a:gd name="T0" fmla="*/ 0 w 20276"/>
                  <a:gd name="T1" fmla="*/ 0 h 20183"/>
                  <a:gd name="T2" fmla="*/ 0 w 20276"/>
                  <a:gd name="T3" fmla="*/ 0 h 20183"/>
                  <a:gd name="T4" fmla="*/ 0 w 20276"/>
                  <a:gd name="T5" fmla="*/ 0 h 2018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276" h="20183" fill="none" extrusionOk="0">
                    <a:moveTo>
                      <a:pt x="12582" y="20183"/>
                    </a:moveTo>
                    <a:cubicBezTo>
                      <a:pt x="6742" y="17957"/>
                      <a:pt x="2153" y="13311"/>
                      <a:pt x="-1" y="7444"/>
                    </a:cubicBezTo>
                  </a:path>
                  <a:path w="20276" h="20183" stroke="0" extrusionOk="0">
                    <a:moveTo>
                      <a:pt x="12582" y="20183"/>
                    </a:moveTo>
                    <a:cubicBezTo>
                      <a:pt x="6742" y="17957"/>
                      <a:pt x="2153" y="13311"/>
                      <a:pt x="-1" y="7444"/>
                    </a:cubicBezTo>
                    <a:lnTo>
                      <a:pt x="20276" y="0"/>
                    </a:lnTo>
                    <a:lnTo>
                      <a:pt x="12582" y="201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5" name="Line 77"/>
              <p:cNvSpPr>
                <a:spLocks noChangeShapeType="1"/>
              </p:cNvSpPr>
              <p:nvPr/>
            </p:nvSpPr>
            <p:spPr bwMode="auto">
              <a:xfrm flipH="1">
                <a:off x="2158" y="1480"/>
                <a:ext cx="191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6" name="Rectangle 78"/>
              <p:cNvSpPr>
                <a:spLocks noChangeArrowheads="1"/>
              </p:cNvSpPr>
              <p:nvPr/>
            </p:nvSpPr>
            <p:spPr bwMode="auto">
              <a:xfrm>
                <a:off x="2126" y="1799"/>
                <a:ext cx="479" cy="5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227" name="Line 79"/>
              <p:cNvSpPr>
                <a:spLocks noChangeShapeType="1"/>
              </p:cNvSpPr>
              <p:nvPr/>
            </p:nvSpPr>
            <p:spPr bwMode="auto">
              <a:xfrm>
                <a:off x="2126" y="1862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8" name="Line 80"/>
              <p:cNvSpPr>
                <a:spLocks noChangeShapeType="1"/>
              </p:cNvSpPr>
              <p:nvPr/>
            </p:nvSpPr>
            <p:spPr bwMode="auto">
              <a:xfrm>
                <a:off x="2126" y="1926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9" name="Line 81"/>
              <p:cNvSpPr>
                <a:spLocks noChangeShapeType="1"/>
              </p:cNvSpPr>
              <p:nvPr/>
            </p:nvSpPr>
            <p:spPr bwMode="auto">
              <a:xfrm>
                <a:off x="2126" y="1990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0" name="Line 82"/>
              <p:cNvSpPr>
                <a:spLocks noChangeShapeType="1"/>
              </p:cNvSpPr>
              <p:nvPr/>
            </p:nvSpPr>
            <p:spPr bwMode="auto">
              <a:xfrm>
                <a:off x="2126" y="2062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1" name="Line 83"/>
              <p:cNvSpPr>
                <a:spLocks noChangeShapeType="1"/>
              </p:cNvSpPr>
              <p:nvPr/>
            </p:nvSpPr>
            <p:spPr bwMode="auto">
              <a:xfrm>
                <a:off x="2126" y="2126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2" name="Line 84"/>
              <p:cNvSpPr>
                <a:spLocks noChangeShapeType="1"/>
              </p:cNvSpPr>
              <p:nvPr/>
            </p:nvSpPr>
            <p:spPr bwMode="auto">
              <a:xfrm>
                <a:off x="2126" y="2189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3" name="Line 85"/>
              <p:cNvSpPr>
                <a:spLocks noChangeShapeType="1"/>
              </p:cNvSpPr>
              <p:nvPr/>
            </p:nvSpPr>
            <p:spPr bwMode="auto">
              <a:xfrm>
                <a:off x="2126" y="2253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4" name="Line 86"/>
              <p:cNvSpPr>
                <a:spLocks noChangeShapeType="1"/>
              </p:cNvSpPr>
              <p:nvPr/>
            </p:nvSpPr>
            <p:spPr bwMode="auto">
              <a:xfrm>
                <a:off x="2182" y="179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5" name="Line 87"/>
              <p:cNvSpPr>
                <a:spLocks noChangeShapeType="1"/>
              </p:cNvSpPr>
              <p:nvPr/>
            </p:nvSpPr>
            <p:spPr bwMode="auto">
              <a:xfrm>
                <a:off x="2245" y="179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6" name="Line 88"/>
              <p:cNvSpPr>
                <a:spLocks noChangeShapeType="1"/>
              </p:cNvSpPr>
              <p:nvPr/>
            </p:nvSpPr>
            <p:spPr bwMode="auto">
              <a:xfrm>
                <a:off x="2301" y="179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7" name="Line 89"/>
              <p:cNvSpPr>
                <a:spLocks noChangeShapeType="1"/>
              </p:cNvSpPr>
              <p:nvPr/>
            </p:nvSpPr>
            <p:spPr bwMode="auto">
              <a:xfrm>
                <a:off x="2357" y="179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8" name="Line 90"/>
              <p:cNvSpPr>
                <a:spLocks noChangeShapeType="1"/>
              </p:cNvSpPr>
              <p:nvPr/>
            </p:nvSpPr>
            <p:spPr bwMode="auto">
              <a:xfrm>
                <a:off x="2421" y="179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9" name="Line 91"/>
              <p:cNvSpPr>
                <a:spLocks noChangeShapeType="1"/>
              </p:cNvSpPr>
              <p:nvPr/>
            </p:nvSpPr>
            <p:spPr bwMode="auto">
              <a:xfrm>
                <a:off x="2477" y="179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0" name="Line 92"/>
              <p:cNvSpPr>
                <a:spLocks noChangeShapeType="1"/>
              </p:cNvSpPr>
              <p:nvPr/>
            </p:nvSpPr>
            <p:spPr bwMode="auto">
              <a:xfrm>
                <a:off x="2533" y="1799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1" name="Line 93"/>
              <p:cNvSpPr>
                <a:spLocks noChangeShapeType="1"/>
              </p:cNvSpPr>
              <p:nvPr/>
            </p:nvSpPr>
            <p:spPr bwMode="auto">
              <a:xfrm flipV="1">
                <a:off x="2126" y="176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2" name="Line 94"/>
              <p:cNvSpPr>
                <a:spLocks noChangeShapeType="1"/>
              </p:cNvSpPr>
              <p:nvPr/>
            </p:nvSpPr>
            <p:spPr bwMode="auto">
              <a:xfrm flipV="1">
                <a:off x="2182" y="1767"/>
                <a:ext cx="3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3" name="Line 95"/>
              <p:cNvSpPr>
                <a:spLocks noChangeShapeType="1"/>
              </p:cNvSpPr>
              <p:nvPr/>
            </p:nvSpPr>
            <p:spPr bwMode="auto">
              <a:xfrm flipV="1">
                <a:off x="2245" y="1767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4" name="Line 96"/>
              <p:cNvSpPr>
                <a:spLocks noChangeShapeType="1"/>
              </p:cNvSpPr>
              <p:nvPr/>
            </p:nvSpPr>
            <p:spPr bwMode="auto">
              <a:xfrm flipV="1">
                <a:off x="2301" y="176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5" name="Line 97"/>
              <p:cNvSpPr>
                <a:spLocks noChangeShapeType="1"/>
              </p:cNvSpPr>
              <p:nvPr/>
            </p:nvSpPr>
            <p:spPr bwMode="auto">
              <a:xfrm flipV="1">
                <a:off x="2357" y="176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6" name="Line 98"/>
              <p:cNvSpPr>
                <a:spLocks noChangeShapeType="1"/>
              </p:cNvSpPr>
              <p:nvPr/>
            </p:nvSpPr>
            <p:spPr bwMode="auto">
              <a:xfrm flipV="1">
                <a:off x="2421" y="1767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7" name="Line 99"/>
              <p:cNvSpPr>
                <a:spLocks noChangeShapeType="1"/>
              </p:cNvSpPr>
              <p:nvPr/>
            </p:nvSpPr>
            <p:spPr bwMode="auto">
              <a:xfrm flipV="1">
                <a:off x="2477" y="176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8" name="Line 100"/>
              <p:cNvSpPr>
                <a:spLocks noChangeShapeType="1"/>
              </p:cNvSpPr>
              <p:nvPr/>
            </p:nvSpPr>
            <p:spPr bwMode="auto">
              <a:xfrm flipV="1">
                <a:off x="2533" y="176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9" name="Line 101"/>
              <p:cNvSpPr>
                <a:spLocks noChangeShapeType="1"/>
              </p:cNvSpPr>
              <p:nvPr/>
            </p:nvSpPr>
            <p:spPr bwMode="auto">
              <a:xfrm flipV="1">
                <a:off x="2597" y="176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0" name="Line 102"/>
              <p:cNvSpPr>
                <a:spLocks noChangeShapeType="1"/>
              </p:cNvSpPr>
              <p:nvPr/>
            </p:nvSpPr>
            <p:spPr bwMode="auto">
              <a:xfrm flipV="1">
                <a:off x="2597" y="183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1" name="Line 103"/>
              <p:cNvSpPr>
                <a:spLocks noChangeShapeType="1"/>
              </p:cNvSpPr>
              <p:nvPr/>
            </p:nvSpPr>
            <p:spPr bwMode="auto">
              <a:xfrm flipV="1">
                <a:off x="2597" y="189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2" name="Line 104"/>
              <p:cNvSpPr>
                <a:spLocks noChangeShapeType="1"/>
              </p:cNvSpPr>
              <p:nvPr/>
            </p:nvSpPr>
            <p:spPr bwMode="auto">
              <a:xfrm flipV="1">
                <a:off x="2597" y="1958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3" name="Line 105"/>
              <p:cNvSpPr>
                <a:spLocks noChangeShapeType="1"/>
              </p:cNvSpPr>
              <p:nvPr/>
            </p:nvSpPr>
            <p:spPr bwMode="auto">
              <a:xfrm flipV="1">
                <a:off x="2597" y="2030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4" name="Line 106"/>
              <p:cNvSpPr>
                <a:spLocks noChangeShapeType="1"/>
              </p:cNvSpPr>
              <p:nvPr/>
            </p:nvSpPr>
            <p:spPr bwMode="auto">
              <a:xfrm flipV="1">
                <a:off x="2597" y="2094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5" name="Line 107"/>
              <p:cNvSpPr>
                <a:spLocks noChangeShapeType="1"/>
              </p:cNvSpPr>
              <p:nvPr/>
            </p:nvSpPr>
            <p:spPr bwMode="auto">
              <a:xfrm flipV="1">
                <a:off x="2597" y="2157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6" name="Line 108"/>
              <p:cNvSpPr>
                <a:spLocks noChangeShapeType="1"/>
              </p:cNvSpPr>
              <p:nvPr/>
            </p:nvSpPr>
            <p:spPr bwMode="auto">
              <a:xfrm flipV="1">
                <a:off x="2597" y="2221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7" name="Line 109"/>
              <p:cNvSpPr>
                <a:spLocks noChangeShapeType="1"/>
              </p:cNvSpPr>
              <p:nvPr/>
            </p:nvSpPr>
            <p:spPr bwMode="auto">
              <a:xfrm flipV="1">
                <a:off x="2597" y="228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8" name="Freeform 110"/>
              <p:cNvSpPr>
                <a:spLocks/>
              </p:cNvSpPr>
              <p:nvPr/>
            </p:nvSpPr>
            <p:spPr bwMode="auto">
              <a:xfrm>
                <a:off x="2158" y="1767"/>
                <a:ext cx="471" cy="518"/>
              </a:xfrm>
              <a:custGeom>
                <a:avLst/>
                <a:gdLst>
                  <a:gd name="T0" fmla="*/ 0 w 471"/>
                  <a:gd name="T1" fmla="*/ 0 h 518"/>
                  <a:gd name="T2" fmla="*/ 471 w 471"/>
                  <a:gd name="T3" fmla="*/ 0 h 518"/>
                  <a:gd name="T4" fmla="*/ 471 w 471"/>
                  <a:gd name="T5" fmla="*/ 518 h 5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1" h="518">
                    <a:moveTo>
                      <a:pt x="0" y="0"/>
                    </a:moveTo>
                    <a:lnTo>
                      <a:pt x="471" y="0"/>
                    </a:lnTo>
                    <a:lnTo>
                      <a:pt x="471" y="51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9" name="Oval 111"/>
              <p:cNvSpPr>
                <a:spLocks noChangeArrowheads="1"/>
              </p:cNvSpPr>
              <p:nvPr/>
            </p:nvSpPr>
            <p:spPr bwMode="auto">
              <a:xfrm>
                <a:off x="3866" y="2867"/>
                <a:ext cx="3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260" name="Line 112"/>
              <p:cNvSpPr>
                <a:spLocks noChangeShapeType="1"/>
              </p:cNvSpPr>
              <p:nvPr/>
            </p:nvSpPr>
            <p:spPr bwMode="auto">
              <a:xfrm flipH="1">
                <a:off x="3715" y="2867"/>
                <a:ext cx="15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61" name="Line 113"/>
              <p:cNvSpPr>
                <a:spLocks noChangeShapeType="1"/>
              </p:cNvSpPr>
              <p:nvPr/>
            </p:nvSpPr>
            <p:spPr bwMode="auto">
              <a:xfrm flipH="1">
                <a:off x="3715" y="2963"/>
                <a:ext cx="14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62" name="Arc 114"/>
              <p:cNvSpPr>
                <a:spLocks/>
              </p:cNvSpPr>
              <p:nvPr/>
            </p:nvSpPr>
            <p:spPr bwMode="auto">
              <a:xfrm>
                <a:off x="3691" y="2867"/>
                <a:ext cx="32" cy="52"/>
              </a:xfrm>
              <a:custGeom>
                <a:avLst/>
                <a:gdLst>
                  <a:gd name="T0" fmla="*/ 0 w 21600"/>
                  <a:gd name="T1" fmla="*/ 0 h 21588"/>
                  <a:gd name="T2" fmla="*/ 0 w 21600"/>
                  <a:gd name="T3" fmla="*/ 0 h 21588"/>
                  <a:gd name="T4" fmla="*/ 0 w 21600"/>
                  <a:gd name="T5" fmla="*/ 0 h 215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588" fill="none" extrusionOk="0">
                    <a:moveTo>
                      <a:pt x="0" y="21588"/>
                    </a:moveTo>
                    <a:cubicBezTo>
                      <a:pt x="0" y="9930"/>
                      <a:pt x="9250" y="376"/>
                      <a:pt x="20901" y="-1"/>
                    </a:cubicBezTo>
                  </a:path>
                  <a:path w="21600" h="21588" stroke="0" extrusionOk="0">
                    <a:moveTo>
                      <a:pt x="0" y="21588"/>
                    </a:moveTo>
                    <a:cubicBezTo>
                      <a:pt x="0" y="9930"/>
                      <a:pt x="9250" y="376"/>
                      <a:pt x="20901" y="-1"/>
                    </a:cubicBezTo>
                    <a:lnTo>
                      <a:pt x="21600" y="21588"/>
                    </a:lnTo>
                    <a:lnTo>
                      <a:pt x="0" y="21588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63" name="Arc 115"/>
              <p:cNvSpPr>
                <a:spLocks/>
              </p:cNvSpPr>
              <p:nvPr/>
            </p:nvSpPr>
            <p:spPr bwMode="auto">
              <a:xfrm>
                <a:off x="3691" y="2919"/>
                <a:ext cx="32" cy="52"/>
              </a:xfrm>
              <a:custGeom>
                <a:avLst/>
                <a:gdLst>
                  <a:gd name="T0" fmla="*/ 0 w 21600"/>
                  <a:gd name="T1" fmla="*/ 0 h 21588"/>
                  <a:gd name="T2" fmla="*/ 0 w 21600"/>
                  <a:gd name="T3" fmla="*/ 0 h 21588"/>
                  <a:gd name="T4" fmla="*/ 0 w 21600"/>
                  <a:gd name="T5" fmla="*/ 0 h 215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588" fill="none" extrusionOk="0">
                    <a:moveTo>
                      <a:pt x="20901" y="21588"/>
                    </a:moveTo>
                    <a:cubicBezTo>
                      <a:pt x="9250" y="21211"/>
                      <a:pt x="0" y="11657"/>
                      <a:pt x="0" y="0"/>
                    </a:cubicBezTo>
                  </a:path>
                  <a:path w="21600" h="21588" stroke="0" extrusionOk="0">
                    <a:moveTo>
                      <a:pt x="20901" y="21588"/>
                    </a:moveTo>
                    <a:cubicBezTo>
                      <a:pt x="9250" y="21211"/>
                      <a:pt x="0" y="11657"/>
                      <a:pt x="0" y="0"/>
                    </a:cubicBezTo>
                    <a:lnTo>
                      <a:pt x="21600" y="0"/>
                    </a:lnTo>
                    <a:lnTo>
                      <a:pt x="20901" y="21588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64" name="Oval 116"/>
              <p:cNvSpPr>
                <a:spLocks noChangeArrowheads="1"/>
              </p:cNvSpPr>
              <p:nvPr/>
            </p:nvSpPr>
            <p:spPr bwMode="auto">
              <a:xfrm>
                <a:off x="3970" y="3218"/>
                <a:ext cx="40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265" name="Line 117"/>
              <p:cNvSpPr>
                <a:spLocks noChangeShapeType="1"/>
              </p:cNvSpPr>
              <p:nvPr/>
            </p:nvSpPr>
            <p:spPr bwMode="auto">
              <a:xfrm flipH="1">
                <a:off x="3818" y="3218"/>
                <a:ext cx="15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66" name="Line 118"/>
              <p:cNvSpPr>
                <a:spLocks noChangeShapeType="1"/>
              </p:cNvSpPr>
              <p:nvPr/>
            </p:nvSpPr>
            <p:spPr bwMode="auto">
              <a:xfrm flipH="1">
                <a:off x="3818" y="3306"/>
                <a:ext cx="15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67" name="Arc 119"/>
              <p:cNvSpPr>
                <a:spLocks/>
              </p:cNvSpPr>
              <p:nvPr/>
            </p:nvSpPr>
            <p:spPr bwMode="auto">
              <a:xfrm>
                <a:off x="3794" y="3218"/>
                <a:ext cx="32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68" name="Arc 120"/>
              <p:cNvSpPr>
                <a:spLocks/>
              </p:cNvSpPr>
              <p:nvPr/>
            </p:nvSpPr>
            <p:spPr bwMode="auto">
              <a:xfrm>
                <a:off x="3794" y="3266"/>
                <a:ext cx="32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69" name="Oval 121"/>
              <p:cNvSpPr>
                <a:spLocks noChangeArrowheads="1"/>
              </p:cNvSpPr>
              <p:nvPr/>
            </p:nvSpPr>
            <p:spPr bwMode="auto">
              <a:xfrm>
                <a:off x="3914" y="3035"/>
                <a:ext cx="40" cy="9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270" name="Line 122"/>
              <p:cNvSpPr>
                <a:spLocks noChangeShapeType="1"/>
              </p:cNvSpPr>
              <p:nvPr/>
            </p:nvSpPr>
            <p:spPr bwMode="auto">
              <a:xfrm flipH="1">
                <a:off x="3770" y="3035"/>
                <a:ext cx="14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1" name="Line 123"/>
              <p:cNvSpPr>
                <a:spLocks noChangeShapeType="1"/>
              </p:cNvSpPr>
              <p:nvPr/>
            </p:nvSpPr>
            <p:spPr bwMode="auto">
              <a:xfrm flipH="1">
                <a:off x="3762" y="3122"/>
                <a:ext cx="15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2" name="Arc 124"/>
              <p:cNvSpPr>
                <a:spLocks/>
              </p:cNvSpPr>
              <p:nvPr/>
            </p:nvSpPr>
            <p:spPr bwMode="auto">
              <a:xfrm>
                <a:off x="3740" y="3036"/>
                <a:ext cx="31" cy="47"/>
              </a:xfrm>
              <a:custGeom>
                <a:avLst/>
                <a:gdLst>
                  <a:gd name="T0" fmla="*/ 0 w 21595"/>
                  <a:gd name="T1" fmla="*/ 0 h 21589"/>
                  <a:gd name="T2" fmla="*/ 0 w 21595"/>
                  <a:gd name="T3" fmla="*/ 0 h 21589"/>
                  <a:gd name="T4" fmla="*/ 0 w 21595"/>
                  <a:gd name="T5" fmla="*/ 0 h 2158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95" h="21589" fill="none" extrusionOk="0">
                    <a:moveTo>
                      <a:pt x="-1" y="21141"/>
                    </a:moveTo>
                    <a:cubicBezTo>
                      <a:pt x="237" y="9652"/>
                      <a:pt x="9430" y="360"/>
                      <a:pt x="20916" y="-1"/>
                    </a:cubicBezTo>
                  </a:path>
                  <a:path w="21595" h="21589" stroke="0" extrusionOk="0">
                    <a:moveTo>
                      <a:pt x="-1" y="21141"/>
                    </a:moveTo>
                    <a:cubicBezTo>
                      <a:pt x="237" y="9652"/>
                      <a:pt x="9430" y="360"/>
                      <a:pt x="20916" y="-1"/>
                    </a:cubicBezTo>
                    <a:lnTo>
                      <a:pt x="21595" y="21589"/>
                    </a:lnTo>
                    <a:lnTo>
                      <a:pt x="-1" y="21141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3" name="Arc 125"/>
              <p:cNvSpPr>
                <a:spLocks/>
              </p:cNvSpPr>
              <p:nvPr/>
            </p:nvSpPr>
            <p:spPr bwMode="auto">
              <a:xfrm>
                <a:off x="3739" y="3082"/>
                <a:ext cx="32" cy="48"/>
              </a:xfrm>
              <a:custGeom>
                <a:avLst/>
                <a:gdLst>
                  <a:gd name="T0" fmla="*/ 0 w 21600"/>
                  <a:gd name="T1" fmla="*/ 0 h 22035"/>
                  <a:gd name="T2" fmla="*/ 0 w 21600"/>
                  <a:gd name="T3" fmla="*/ 0 h 22035"/>
                  <a:gd name="T4" fmla="*/ 0 w 21600"/>
                  <a:gd name="T5" fmla="*/ 0 h 220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035" fill="none" extrusionOk="0">
                    <a:moveTo>
                      <a:pt x="20892" y="22035"/>
                    </a:moveTo>
                    <a:cubicBezTo>
                      <a:pt x="9245" y="21653"/>
                      <a:pt x="0" y="12101"/>
                      <a:pt x="0" y="447"/>
                    </a:cubicBezTo>
                    <a:cubicBezTo>
                      <a:pt x="-1" y="297"/>
                      <a:pt x="1" y="148"/>
                      <a:pt x="4" y="-1"/>
                    </a:cubicBezTo>
                  </a:path>
                  <a:path w="21600" h="22035" stroke="0" extrusionOk="0">
                    <a:moveTo>
                      <a:pt x="20892" y="22035"/>
                    </a:moveTo>
                    <a:cubicBezTo>
                      <a:pt x="9245" y="21653"/>
                      <a:pt x="0" y="12101"/>
                      <a:pt x="0" y="447"/>
                    </a:cubicBezTo>
                    <a:cubicBezTo>
                      <a:pt x="-1" y="297"/>
                      <a:pt x="1" y="148"/>
                      <a:pt x="4" y="-1"/>
                    </a:cubicBezTo>
                    <a:lnTo>
                      <a:pt x="21600" y="447"/>
                    </a:lnTo>
                    <a:lnTo>
                      <a:pt x="20892" y="22035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4" name="Freeform 126"/>
              <p:cNvSpPr>
                <a:spLocks/>
              </p:cNvSpPr>
              <p:nvPr/>
            </p:nvSpPr>
            <p:spPr bwMode="auto">
              <a:xfrm>
                <a:off x="3930" y="2971"/>
                <a:ext cx="583" cy="111"/>
              </a:xfrm>
              <a:custGeom>
                <a:avLst/>
                <a:gdLst>
                  <a:gd name="T0" fmla="*/ 0 w 583"/>
                  <a:gd name="T1" fmla="*/ 111 h 111"/>
                  <a:gd name="T2" fmla="*/ 248 w 583"/>
                  <a:gd name="T3" fmla="*/ 111 h 111"/>
                  <a:gd name="T4" fmla="*/ 583 w 583"/>
                  <a:gd name="T5" fmla="*/ 0 h 1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3" h="111">
                    <a:moveTo>
                      <a:pt x="0" y="111"/>
                    </a:moveTo>
                    <a:lnTo>
                      <a:pt x="248" y="111"/>
                    </a:lnTo>
                    <a:lnTo>
                      <a:pt x="583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5" name="Freeform 127"/>
              <p:cNvSpPr>
                <a:spLocks/>
              </p:cNvSpPr>
              <p:nvPr/>
            </p:nvSpPr>
            <p:spPr bwMode="auto">
              <a:xfrm>
                <a:off x="3986" y="3019"/>
                <a:ext cx="527" cy="247"/>
              </a:xfrm>
              <a:custGeom>
                <a:avLst/>
                <a:gdLst>
                  <a:gd name="T0" fmla="*/ 0 w 527"/>
                  <a:gd name="T1" fmla="*/ 247 h 247"/>
                  <a:gd name="T2" fmla="*/ 208 w 527"/>
                  <a:gd name="T3" fmla="*/ 247 h 247"/>
                  <a:gd name="T4" fmla="*/ 527 w 527"/>
                  <a:gd name="T5" fmla="*/ 0 h 2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" h="247">
                    <a:moveTo>
                      <a:pt x="0" y="247"/>
                    </a:moveTo>
                    <a:lnTo>
                      <a:pt x="208" y="247"/>
                    </a:lnTo>
                    <a:lnTo>
                      <a:pt x="52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6" name="Line 128"/>
              <p:cNvSpPr>
                <a:spLocks noChangeShapeType="1"/>
              </p:cNvSpPr>
              <p:nvPr/>
            </p:nvSpPr>
            <p:spPr bwMode="auto">
              <a:xfrm>
                <a:off x="3882" y="2915"/>
                <a:ext cx="63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7" name="Line 129"/>
              <p:cNvSpPr>
                <a:spLocks noChangeShapeType="1"/>
              </p:cNvSpPr>
              <p:nvPr/>
            </p:nvSpPr>
            <p:spPr bwMode="auto">
              <a:xfrm>
                <a:off x="4122" y="3322"/>
                <a:ext cx="10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8" name="Line 130"/>
              <p:cNvSpPr>
                <a:spLocks noChangeShapeType="1"/>
              </p:cNvSpPr>
              <p:nvPr/>
            </p:nvSpPr>
            <p:spPr bwMode="auto">
              <a:xfrm>
                <a:off x="4178" y="3322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9" name="Line 131"/>
              <p:cNvSpPr>
                <a:spLocks noChangeShapeType="1"/>
              </p:cNvSpPr>
              <p:nvPr/>
            </p:nvSpPr>
            <p:spPr bwMode="auto">
              <a:xfrm>
                <a:off x="4130" y="2875"/>
                <a:ext cx="9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0" name="Line 132"/>
              <p:cNvSpPr>
                <a:spLocks noChangeShapeType="1"/>
              </p:cNvSpPr>
              <p:nvPr/>
            </p:nvSpPr>
            <p:spPr bwMode="auto">
              <a:xfrm flipV="1">
                <a:off x="4178" y="2740"/>
                <a:ext cx="1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1" name="Line 133"/>
              <p:cNvSpPr>
                <a:spLocks noChangeShapeType="1"/>
              </p:cNvSpPr>
              <p:nvPr/>
            </p:nvSpPr>
            <p:spPr bwMode="auto">
              <a:xfrm>
                <a:off x="3946" y="2915"/>
                <a:ext cx="24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2" name="Rectangle 134"/>
              <p:cNvSpPr>
                <a:spLocks noChangeArrowheads="1"/>
              </p:cNvSpPr>
              <p:nvPr/>
            </p:nvSpPr>
            <p:spPr bwMode="auto">
              <a:xfrm>
                <a:off x="1894" y="2118"/>
                <a:ext cx="479" cy="51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283" name="Line 135"/>
              <p:cNvSpPr>
                <a:spLocks noChangeShapeType="1"/>
              </p:cNvSpPr>
              <p:nvPr/>
            </p:nvSpPr>
            <p:spPr bwMode="auto">
              <a:xfrm>
                <a:off x="1894" y="2181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4" name="Line 136"/>
              <p:cNvSpPr>
                <a:spLocks noChangeShapeType="1"/>
              </p:cNvSpPr>
              <p:nvPr/>
            </p:nvSpPr>
            <p:spPr bwMode="auto">
              <a:xfrm>
                <a:off x="1894" y="2245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5" name="Line 137"/>
              <p:cNvSpPr>
                <a:spLocks noChangeShapeType="1"/>
              </p:cNvSpPr>
              <p:nvPr/>
            </p:nvSpPr>
            <p:spPr bwMode="auto">
              <a:xfrm>
                <a:off x="1894" y="2309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6" name="Line 138"/>
              <p:cNvSpPr>
                <a:spLocks noChangeShapeType="1"/>
              </p:cNvSpPr>
              <p:nvPr/>
            </p:nvSpPr>
            <p:spPr bwMode="auto">
              <a:xfrm>
                <a:off x="1894" y="2373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7" name="Line 139"/>
              <p:cNvSpPr>
                <a:spLocks noChangeShapeType="1"/>
              </p:cNvSpPr>
              <p:nvPr/>
            </p:nvSpPr>
            <p:spPr bwMode="auto">
              <a:xfrm>
                <a:off x="1894" y="2437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8" name="Line 140"/>
              <p:cNvSpPr>
                <a:spLocks noChangeShapeType="1"/>
              </p:cNvSpPr>
              <p:nvPr/>
            </p:nvSpPr>
            <p:spPr bwMode="auto">
              <a:xfrm>
                <a:off x="1894" y="2500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9" name="Line 141"/>
              <p:cNvSpPr>
                <a:spLocks noChangeShapeType="1"/>
              </p:cNvSpPr>
              <p:nvPr/>
            </p:nvSpPr>
            <p:spPr bwMode="auto">
              <a:xfrm>
                <a:off x="1894" y="2564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0" name="Line 142"/>
              <p:cNvSpPr>
                <a:spLocks noChangeShapeType="1"/>
              </p:cNvSpPr>
              <p:nvPr/>
            </p:nvSpPr>
            <p:spPr bwMode="auto">
              <a:xfrm>
                <a:off x="1950" y="2118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1" name="Line 143"/>
              <p:cNvSpPr>
                <a:spLocks noChangeShapeType="1"/>
              </p:cNvSpPr>
              <p:nvPr/>
            </p:nvSpPr>
            <p:spPr bwMode="auto">
              <a:xfrm>
                <a:off x="2014" y="2118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2" name="Line 144"/>
              <p:cNvSpPr>
                <a:spLocks noChangeShapeType="1"/>
              </p:cNvSpPr>
              <p:nvPr/>
            </p:nvSpPr>
            <p:spPr bwMode="auto">
              <a:xfrm>
                <a:off x="2070" y="2118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3" name="Line 145"/>
              <p:cNvSpPr>
                <a:spLocks noChangeShapeType="1"/>
              </p:cNvSpPr>
              <p:nvPr/>
            </p:nvSpPr>
            <p:spPr bwMode="auto">
              <a:xfrm>
                <a:off x="2126" y="2118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4" name="Line 146"/>
              <p:cNvSpPr>
                <a:spLocks noChangeShapeType="1"/>
              </p:cNvSpPr>
              <p:nvPr/>
            </p:nvSpPr>
            <p:spPr bwMode="auto">
              <a:xfrm>
                <a:off x="2190" y="2118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5" name="Line 147"/>
              <p:cNvSpPr>
                <a:spLocks noChangeShapeType="1"/>
              </p:cNvSpPr>
              <p:nvPr/>
            </p:nvSpPr>
            <p:spPr bwMode="auto">
              <a:xfrm>
                <a:off x="2245" y="2118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6" name="Line 148"/>
              <p:cNvSpPr>
                <a:spLocks noChangeShapeType="1"/>
              </p:cNvSpPr>
              <p:nvPr/>
            </p:nvSpPr>
            <p:spPr bwMode="auto">
              <a:xfrm>
                <a:off x="2301" y="2118"/>
                <a:ext cx="1" cy="5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7" name="Line 149"/>
              <p:cNvSpPr>
                <a:spLocks noChangeShapeType="1"/>
              </p:cNvSpPr>
              <p:nvPr/>
            </p:nvSpPr>
            <p:spPr bwMode="auto">
              <a:xfrm flipV="1">
                <a:off x="1894" y="2086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8" name="Line 150"/>
              <p:cNvSpPr>
                <a:spLocks noChangeShapeType="1"/>
              </p:cNvSpPr>
              <p:nvPr/>
            </p:nvSpPr>
            <p:spPr bwMode="auto">
              <a:xfrm flipV="1">
                <a:off x="1950" y="208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9" name="Line 151"/>
              <p:cNvSpPr>
                <a:spLocks noChangeShapeType="1"/>
              </p:cNvSpPr>
              <p:nvPr/>
            </p:nvSpPr>
            <p:spPr bwMode="auto">
              <a:xfrm flipV="1">
                <a:off x="2014" y="2086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0" name="Line 152"/>
              <p:cNvSpPr>
                <a:spLocks noChangeShapeType="1"/>
              </p:cNvSpPr>
              <p:nvPr/>
            </p:nvSpPr>
            <p:spPr bwMode="auto">
              <a:xfrm flipV="1">
                <a:off x="2070" y="208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1" name="Line 153"/>
              <p:cNvSpPr>
                <a:spLocks noChangeShapeType="1"/>
              </p:cNvSpPr>
              <p:nvPr/>
            </p:nvSpPr>
            <p:spPr bwMode="auto">
              <a:xfrm flipV="1">
                <a:off x="2126" y="208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2" name="Line 154"/>
              <p:cNvSpPr>
                <a:spLocks noChangeShapeType="1"/>
              </p:cNvSpPr>
              <p:nvPr/>
            </p:nvSpPr>
            <p:spPr bwMode="auto">
              <a:xfrm flipV="1">
                <a:off x="2190" y="2086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3" name="Line 155"/>
              <p:cNvSpPr>
                <a:spLocks noChangeShapeType="1"/>
              </p:cNvSpPr>
              <p:nvPr/>
            </p:nvSpPr>
            <p:spPr bwMode="auto">
              <a:xfrm flipV="1">
                <a:off x="2245" y="208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4" name="Line 156"/>
              <p:cNvSpPr>
                <a:spLocks noChangeShapeType="1"/>
              </p:cNvSpPr>
              <p:nvPr/>
            </p:nvSpPr>
            <p:spPr bwMode="auto">
              <a:xfrm flipV="1">
                <a:off x="2301" y="2086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5" name="Line 157"/>
              <p:cNvSpPr>
                <a:spLocks noChangeShapeType="1"/>
              </p:cNvSpPr>
              <p:nvPr/>
            </p:nvSpPr>
            <p:spPr bwMode="auto">
              <a:xfrm flipV="1">
                <a:off x="2365" y="2086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6" name="Line 158"/>
              <p:cNvSpPr>
                <a:spLocks noChangeShapeType="1"/>
              </p:cNvSpPr>
              <p:nvPr/>
            </p:nvSpPr>
            <p:spPr bwMode="auto">
              <a:xfrm flipV="1">
                <a:off x="2365" y="2149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7" name="Line 159"/>
              <p:cNvSpPr>
                <a:spLocks noChangeShapeType="1"/>
              </p:cNvSpPr>
              <p:nvPr/>
            </p:nvSpPr>
            <p:spPr bwMode="auto">
              <a:xfrm flipV="1">
                <a:off x="2365" y="2213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8" name="Line 160"/>
              <p:cNvSpPr>
                <a:spLocks noChangeShapeType="1"/>
              </p:cNvSpPr>
              <p:nvPr/>
            </p:nvSpPr>
            <p:spPr bwMode="auto">
              <a:xfrm flipV="1">
                <a:off x="2365" y="2277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9" name="Line 161"/>
              <p:cNvSpPr>
                <a:spLocks noChangeShapeType="1"/>
              </p:cNvSpPr>
              <p:nvPr/>
            </p:nvSpPr>
            <p:spPr bwMode="auto">
              <a:xfrm flipV="1">
                <a:off x="2365" y="2341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0" name="Line 162"/>
              <p:cNvSpPr>
                <a:spLocks noChangeShapeType="1"/>
              </p:cNvSpPr>
              <p:nvPr/>
            </p:nvSpPr>
            <p:spPr bwMode="auto">
              <a:xfrm flipV="1">
                <a:off x="2365" y="2405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1" name="Line 163"/>
              <p:cNvSpPr>
                <a:spLocks noChangeShapeType="1"/>
              </p:cNvSpPr>
              <p:nvPr/>
            </p:nvSpPr>
            <p:spPr bwMode="auto">
              <a:xfrm flipV="1">
                <a:off x="2365" y="2468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2" name="Line 164"/>
              <p:cNvSpPr>
                <a:spLocks noChangeShapeType="1"/>
              </p:cNvSpPr>
              <p:nvPr/>
            </p:nvSpPr>
            <p:spPr bwMode="auto">
              <a:xfrm flipV="1">
                <a:off x="2365" y="2532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3" name="Line 165"/>
              <p:cNvSpPr>
                <a:spLocks noChangeShapeType="1"/>
              </p:cNvSpPr>
              <p:nvPr/>
            </p:nvSpPr>
            <p:spPr bwMode="auto">
              <a:xfrm flipV="1">
                <a:off x="2365" y="2596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4" name="Freeform 166"/>
              <p:cNvSpPr>
                <a:spLocks/>
              </p:cNvSpPr>
              <p:nvPr/>
            </p:nvSpPr>
            <p:spPr bwMode="auto">
              <a:xfrm>
                <a:off x="1918" y="2086"/>
                <a:ext cx="471" cy="510"/>
              </a:xfrm>
              <a:custGeom>
                <a:avLst/>
                <a:gdLst>
                  <a:gd name="T0" fmla="*/ 0 w 471"/>
                  <a:gd name="T1" fmla="*/ 0 h 510"/>
                  <a:gd name="T2" fmla="*/ 471 w 471"/>
                  <a:gd name="T3" fmla="*/ 0 h 510"/>
                  <a:gd name="T4" fmla="*/ 471 w 471"/>
                  <a:gd name="T5" fmla="*/ 510 h 51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1" h="510">
                    <a:moveTo>
                      <a:pt x="0" y="0"/>
                    </a:moveTo>
                    <a:lnTo>
                      <a:pt x="471" y="0"/>
                    </a:lnTo>
                    <a:lnTo>
                      <a:pt x="471" y="51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5" name="Rectangle 167"/>
              <p:cNvSpPr>
                <a:spLocks noChangeArrowheads="1"/>
              </p:cNvSpPr>
              <p:nvPr/>
            </p:nvSpPr>
            <p:spPr bwMode="auto">
              <a:xfrm>
                <a:off x="1718" y="2277"/>
                <a:ext cx="480" cy="5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316" name="Line 168"/>
              <p:cNvSpPr>
                <a:spLocks noChangeShapeType="1"/>
              </p:cNvSpPr>
              <p:nvPr/>
            </p:nvSpPr>
            <p:spPr bwMode="auto">
              <a:xfrm>
                <a:off x="1718" y="2341"/>
                <a:ext cx="4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7" name="Line 169"/>
              <p:cNvSpPr>
                <a:spLocks noChangeShapeType="1"/>
              </p:cNvSpPr>
              <p:nvPr/>
            </p:nvSpPr>
            <p:spPr bwMode="auto">
              <a:xfrm>
                <a:off x="1718" y="2405"/>
                <a:ext cx="4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8" name="Line 170"/>
              <p:cNvSpPr>
                <a:spLocks noChangeShapeType="1"/>
              </p:cNvSpPr>
              <p:nvPr/>
            </p:nvSpPr>
            <p:spPr bwMode="auto">
              <a:xfrm>
                <a:off x="1718" y="2468"/>
                <a:ext cx="4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9" name="Line 171"/>
              <p:cNvSpPr>
                <a:spLocks noChangeShapeType="1"/>
              </p:cNvSpPr>
              <p:nvPr/>
            </p:nvSpPr>
            <p:spPr bwMode="auto">
              <a:xfrm>
                <a:off x="1718" y="2532"/>
                <a:ext cx="4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0" name="Line 172"/>
              <p:cNvSpPr>
                <a:spLocks noChangeShapeType="1"/>
              </p:cNvSpPr>
              <p:nvPr/>
            </p:nvSpPr>
            <p:spPr bwMode="auto">
              <a:xfrm>
                <a:off x="1718" y="2596"/>
                <a:ext cx="4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1" name="Line 173"/>
              <p:cNvSpPr>
                <a:spLocks noChangeShapeType="1"/>
              </p:cNvSpPr>
              <p:nvPr/>
            </p:nvSpPr>
            <p:spPr bwMode="auto">
              <a:xfrm>
                <a:off x="1718" y="2668"/>
                <a:ext cx="4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2" name="Line 174"/>
              <p:cNvSpPr>
                <a:spLocks noChangeShapeType="1"/>
              </p:cNvSpPr>
              <p:nvPr/>
            </p:nvSpPr>
            <p:spPr bwMode="auto">
              <a:xfrm>
                <a:off x="1718" y="2732"/>
                <a:ext cx="4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3" name="Line 175"/>
              <p:cNvSpPr>
                <a:spLocks noChangeShapeType="1"/>
              </p:cNvSpPr>
              <p:nvPr/>
            </p:nvSpPr>
            <p:spPr bwMode="auto">
              <a:xfrm>
                <a:off x="1774" y="2277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4" name="Line 176"/>
              <p:cNvSpPr>
                <a:spLocks noChangeShapeType="1"/>
              </p:cNvSpPr>
              <p:nvPr/>
            </p:nvSpPr>
            <p:spPr bwMode="auto">
              <a:xfrm>
                <a:off x="1830" y="2277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5" name="Line 177"/>
              <p:cNvSpPr>
                <a:spLocks noChangeShapeType="1"/>
              </p:cNvSpPr>
              <p:nvPr/>
            </p:nvSpPr>
            <p:spPr bwMode="auto">
              <a:xfrm>
                <a:off x="1894" y="2277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6" name="Line 178"/>
              <p:cNvSpPr>
                <a:spLocks noChangeShapeType="1"/>
              </p:cNvSpPr>
              <p:nvPr/>
            </p:nvSpPr>
            <p:spPr bwMode="auto">
              <a:xfrm>
                <a:off x="1950" y="2277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7" name="Line 179"/>
              <p:cNvSpPr>
                <a:spLocks noChangeShapeType="1"/>
              </p:cNvSpPr>
              <p:nvPr/>
            </p:nvSpPr>
            <p:spPr bwMode="auto">
              <a:xfrm>
                <a:off x="2014" y="2277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8" name="Line 180"/>
              <p:cNvSpPr>
                <a:spLocks noChangeShapeType="1"/>
              </p:cNvSpPr>
              <p:nvPr/>
            </p:nvSpPr>
            <p:spPr bwMode="auto">
              <a:xfrm>
                <a:off x="2070" y="2277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9" name="Line 181"/>
              <p:cNvSpPr>
                <a:spLocks noChangeShapeType="1"/>
              </p:cNvSpPr>
              <p:nvPr/>
            </p:nvSpPr>
            <p:spPr bwMode="auto">
              <a:xfrm>
                <a:off x="2126" y="2277"/>
                <a:ext cx="1" cy="5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0" name="Line 182"/>
              <p:cNvSpPr>
                <a:spLocks noChangeShapeType="1"/>
              </p:cNvSpPr>
              <p:nvPr/>
            </p:nvSpPr>
            <p:spPr bwMode="auto">
              <a:xfrm flipV="1">
                <a:off x="1718" y="2245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1" name="Line 183"/>
              <p:cNvSpPr>
                <a:spLocks noChangeShapeType="1"/>
              </p:cNvSpPr>
              <p:nvPr/>
            </p:nvSpPr>
            <p:spPr bwMode="auto">
              <a:xfrm flipV="1">
                <a:off x="1774" y="224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2" name="Line 184"/>
              <p:cNvSpPr>
                <a:spLocks noChangeShapeType="1"/>
              </p:cNvSpPr>
              <p:nvPr/>
            </p:nvSpPr>
            <p:spPr bwMode="auto">
              <a:xfrm flipV="1">
                <a:off x="1830" y="224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3" name="Line 185"/>
              <p:cNvSpPr>
                <a:spLocks noChangeShapeType="1"/>
              </p:cNvSpPr>
              <p:nvPr/>
            </p:nvSpPr>
            <p:spPr bwMode="auto">
              <a:xfrm flipV="1">
                <a:off x="1894" y="2245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4" name="Line 186"/>
              <p:cNvSpPr>
                <a:spLocks noChangeShapeType="1"/>
              </p:cNvSpPr>
              <p:nvPr/>
            </p:nvSpPr>
            <p:spPr bwMode="auto">
              <a:xfrm flipV="1">
                <a:off x="1950" y="224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5" name="Line 187"/>
              <p:cNvSpPr>
                <a:spLocks noChangeShapeType="1"/>
              </p:cNvSpPr>
              <p:nvPr/>
            </p:nvSpPr>
            <p:spPr bwMode="auto">
              <a:xfrm flipV="1">
                <a:off x="2014" y="2245"/>
                <a:ext cx="24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6" name="Line 188"/>
              <p:cNvSpPr>
                <a:spLocks noChangeShapeType="1"/>
              </p:cNvSpPr>
              <p:nvPr/>
            </p:nvSpPr>
            <p:spPr bwMode="auto">
              <a:xfrm flipV="1">
                <a:off x="2070" y="224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7" name="Line 189"/>
              <p:cNvSpPr>
                <a:spLocks noChangeShapeType="1"/>
              </p:cNvSpPr>
              <p:nvPr/>
            </p:nvSpPr>
            <p:spPr bwMode="auto">
              <a:xfrm flipV="1">
                <a:off x="2126" y="2245"/>
                <a:ext cx="32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8" name="Line 190"/>
              <p:cNvSpPr>
                <a:spLocks noChangeShapeType="1"/>
              </p:cNvSpPr>
              <p:nvPr/>
            </p:nvSpPr>
            <p:spPr bwMode="auto">
              <a:xfrm flipV="1">
                <a:off x="2190" y="2245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9" name="Line 191"/>
              <p:cNvSpPr>
                <a:spLocks noChangeShapeType="1"/>
              </p:cNvSpPr>
              <p:nvPr/>
            </p:nvSpPr>
            <p:spPr bwMode="auto">
              <a:xfrm flipV="1">
                <a:off x="2190" y="2309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0" name="Line 192"/>
              <p:cNvSpPr>
                <a:spLocks noChangeShapeType="1"/>
              </p:cNvSpPr>
              <p:nvPr/>
            </p:nvSpPr>
            <p:spPr bwMode="auto">
              <a:xfrm flipV="1">
                <a:off x="2190" y="2373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1" name="Line 193"/>
              <p:cNvSpPr>
                <a:spLocks noChangeShapeType="1"/>
              </p:cNvSpPr>
              <p:nvPr/>
            </p:nvSpPr>
            <p:spPr bwMode="auto">
              <a:xfrm flipV="1">
                <a:off x="2190" y="2437"/>
                <a:ext cx="23" cy="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2" name="Line 194"/>
              <p:cNvSpPr>
                <a:spLocks noChangeShapeType="1"/>
              </p:cNvSpPr>
              <p:nvPr/>
            </p:nvSpPr>
            <p:spPr bwMode="auto">
              <a:xfrm flipV="1">
                <a:off x="2190" y="2500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3" name="Line 195"/>
              <p:cNvSpPr>
                <a:spLocks noChangeShapeType="1"/>
              </p:cNvSpPr>
              <p:nvPr/>
            </p:nvSpPr>
            <p:spPr bwMode="auto">
              <a:xfrm flipV="1">
                <a:off x="2190" y="2564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4" name="Line 196"/>
              <p:cNvSpPr>
                <a:spLocks noChangeShapeType="1"/>
              </p:cNvSpPr>
              <p:nvPr/>
            </p:nvSpPr>
            <p:spPr bwMode="auto">
              <a:xfrm flipV="1">
                <a:off x="2190" y="2628"/>
                <a:ext cx="23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5" name="Line 197"/>
              <p:cNvSpPr>
                <a:spLocks noChangeShapeType="1"/>
              </p:cNvSpPr>
              <p:nvPr/>
            </p:nvSpPr>
            <p:spPr bwMode="auto">
              <a:xfrm flipV="1">
                <a:off x="2190" y="2700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6" name="Line 198"/>
              <p:cNvSpPr>
                <a:spLocks noChangeShapeType="1"/>
              </p:cNvSpPr>
              <p:nvPr/>
            </p:nvSpPr>
            <p:spPr bwMode="auto">
              <a:xfrm flipV="1">
                <a:off x="2190" y="2763"/>
                <a:ext cx="23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7" name="Freeform 199"/>
              <p:cNvSpPr>
                <a:spLocks/>
              </p:cNvSpPr>
              <p:nvPr/>
            </p:nvSpPr>
            <p:spPr bwMode="auto">
              <a:xfrm>
                <a:off x="1742" y="2245"/>
                <a:ext cx="471" cy="518"/>
              </a:xfrm>
              <a:custGeom>
                <a:avLst/>
                <a:gdLst>
                  <a:gd name="T0" fmla="*/ 0 w 471"/>
                  <a:gd name="T1" fmla="*/ 0 h 518"/>
                  <a:gd name="T2" fmla="*/ 471 w 471"/>
                  <a:gd name="T3" fmla="*/ 0 h 518"/>
                  <a:gd name="T4" fmla="*/ 471 w 471"/>
                  <a:gd name="T5" fmla="*/ 518 h 5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1" h="518">
                    <a:moveTo>
                      <a:pt x="0" y="0"/>
                    </a:moveTo>
                    <a:lnTo>
                      <a:pt x="471" y="0"/>
                    </a:lnTo>
                    <a:lnTo>
                      <a:pt x="471" y="51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8" name="Arc 200"/>
              <p:cNvSpPr>
                <a:spLocks/>
              </p:cNvSpPr>
              <p:nvPr/>
            </p:nvSpPr>
            <p:spPr bwMode="auto">
              <a:xfrm>
                <a:off x="1527" y="2282"/>
                <a:ext cx="75" cy="75"/>
              </a:xfrm>
              <a:custGeom>
                <a:avLst/>
                <a:gdLst>
                  <a:gd name="T0" fmla="*/ 0 w 20202"/>
                  <a:gd name="T1" fmla="*/ 0 h 20202"/>
                  <a:gd name="T2" fmla="*/ 0 w 20202"/>
                  <a:gd name="T3" fmla="*/ 0 h 20202"/>
                  <a:gd name="T4" fmla="*/ 0 w 20202"/>
                  <a:gd name="T5" fmla="*/ 0 h 202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202" h="20202" fill="none" extrusionOk="0">
                    <a:moveTo>
                      <a:pt x="7644" y="-1"/>
                    </a:moveTo>
                    <a:cubicBezTo>
                      <a:pt x="13437" y="2191"/>
                      <a:pt x="18010" y="6764"/>
                      <a:pt x="20202" y="12557"/>
                    </a:cubicBezTo>
                  </a:path>
                  <a:path w="20202" h="20202" stroke="0" extrusionOk="0">
                    <a:moveTo>
                      <a:pt x="7644" y="-1"/>
                    </a:moveTo>
                    <a:cubicBezTo>
                      <a:pt x="13437" y="2191"/>
                      <a:pt x="18010" y="6764"/>
                      <a:pt x="20202" y="12557"/>
                    </a:cubicBezTo>
                    <a:lnTo>
                      <a:pt x="0" y="20202"/>
                    </a:lnTo>
                    <a:lnTo>
                      <a:pt x="7644" y="-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49" name="Arc 201"/>
              <p:cNvSpPr>
                <a:spLocks/>
              </p:cNvSpPr>
              <p:nvPr/>
            </p:nvSpPr>
            <p:spPr bwMode="auto">
              <a:xfrm>
                <a:off x="1739" y="2070"/>
                <a:ext cx="75" cy="74"/>
              </a:xfrm>
              <a:custGeom>
                <a:avLst/>
                <a:gdLst>
                  <a:gd name="T0" fmla="*/ 0 w 20276"/>
                  <a:gd name="T1" fmla="*/ 0 h 20183"/>
                  <a:gd name="T2" fmla="*/ 0 w 20276"/>
                  <a:gd name="T3" fmla="*/ 0 h 20183"/>
                  <a:gd name="T4" fmla="*/ 0 w 20276"/>
                  <a:gd name="T5" fmla="*/ 0 h 2018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276" h="20183" fill="none" extrusionOk="0">
                    <a:moveTo>
                      <a:pt x="12582" y="20183"/>
                    </a:moveTo>
                    <a:cubicBezTo>
                      <a:pt x="6742" y="17957"/>
                      <a:pt x="2153" y="13311"/>
                      <a:pt x="-1" y="7444"/>
                    </a:cubicBezTo>
                  </a:path>
                  <a:path w="20276" h="20183" stroke="0" extrusionOk="0">
                    <a:moveTo>
                      <a:pt x="12582" y="20183"/>
                    </a:moveTo>
                    <a:cubicBezTo>
                      <a:pt x="6742" y="17957"/>
                      <a:pt x="2153" y="13311"/>
                      <a:pt x="-1" y="7444"/>
                    </a:cubicBezTo>
                    <a:lnTo>
                      <a:pt x="20276" y="0"/>
                    </a:lnTo>
                    <a:lnTo>
                      <a:pt x="12582" y="201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50" name="Line 202"/>
              <p:cNvSpPr>
                <a:spLocks noChangeShapeType="1"/>
              </p:cNvSpPr>
              <p:nvPr/>
            </p:nvSpPr>
            <p:spPr bwMode="auto">
              <a:xfrm flipH="1">
                <a:off x="1575" y="2118"/>
                <a:ext cx="191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51" name="Rectangle 203"/>
              <p:cNvSpPr>
                <a:spLocks noChangeArrowheads="1"/>
              </p:cNvSpPr>
              <p:nvPr/>
            </p:nvSpPr>
            <p:spPr bwMode="auto">
              <a:xfrm>
                <a:off x="1543" y="2437"/>
                <a:ext cx="479" cy="52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th-TH" altLang="en-US"/>
              </a:p>
            </p:txBody>
          </p:sp>
          <p:sp>
            <p:nvSpPr>
              <p:cNvPr id="42352" name="Line 204"/>
              <p:cNvSpPr>
                <a:spLocks noChangeShapeType="1"/>
              </p:cNvSpPr>
              <p:nvPr/>
            </p:nvSpPr>
            <p:spPr bwMode="auto">
              <a:xfrm>
                <a:off x="1543" y="2500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53" name="Line 205"/>
              <p:cNvSpPr>
                <a:spLocks noChangeShapeType="1"/>
              </p:cNvSpPr>
              <p:nvPr/>
            </p:nvSpPr>
            <p:spPr bwMode="auto">
              <a:xfrm>
                <a:off x="1543" y="2564"/>
                <a:ext cx="47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1" name="Line 206"/>
            <p:cNvSpPr>
              <a:spLocks noChangeShapeType="1"/>
            </p:cNvSpPr>
            <p:nvPr/>
          </p:nvSpPr>
          <p:spPr bwMode="auto">
            <a:xfrm>
              <a:off x="3037" y="2169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Line 207"/>
            <p:cNvSpPr>
              <a:spLocks noChangeShapeType="1"/>
            </p:cNvSpPr>
            <p:nvPr/>
          </p:nvSpPr>
          <p:spPr bwMode="auto">
            <a:xfrm>
              <a:off x="3037" y="2222"/>
              <a:ext cx="3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208"/>
            <p:cNvSpPr>
              <a:spLocks noChangeShapeType="1"/>
            </p:cNvSpPr>
            <p:nvPr/>
          </p:nvSpPr>
          <p:spPr bwMode="auto">
            <a:xfrm>
              <a:off x="3037" y="2267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209"/>
            <p:cNvSpPr>
              <a:spLocks noChangeShapeType="1"/>
            </p:cNvSpPr>
            <p:nvPr/>
          </p:nvSpPr>
          <p:spPr bwMode="auto">
            <a:xfrm>
              <a:off x="3037" y="2313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210"/>
            <p:cNvSpPr>
              <a:spLocks noChangeShapeType="1"/>
            </p:cNvSpPr>
            <p:nvPr/>
          </p:nvSpPr>
          <p:spPr bwMode="auto">
            <a:xfrm>
              <a:off x="3037" y="2360"/>
              <a:ext cx="3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211"/>
            <p:cNvSpPr>
              <a:spLocks noChangeShapeType="1"/>
            </p:cNvSpPr>
            <p:nvPr/>
          </p:nvSpPr>
          <p:spPr bwMode="auto">
            <a:xfrm>
              <a:off x="3077" y="2031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212"/>
            <p:cNvSpPr>
              <a:spLocks noChangeShapeType="1"/>
            </p:cNvSpPr>
            <p:nvPr/>
          </p:nvSpPr>
          <p:spPr bwMode="auto">
            <a:xfrm>
              <a:off x="3118" y="2031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Line 213"/>
            <p:cNvSpPr>
              <a:spLocks noChangeShapeType="1"/>
            </p:cNvSpPr>
            <p:nvPr/>
          </p:nvSpPr>
          <p:spPr bwMode="auto">
            <a:xfrm>
              <a:off x="3163" y="2031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214"/>
            <p:cNvSpPr>
              <a:spLocks noChangeShapeType="1"/>
            </p:cNvSpPr>
            <p:nvPr/>
          </p:nvSpPr>
          <p:spPr bwMode="auto">
            <a:xfrm>
              <a:off x="3204" y="2031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215"/>
            <p:cNvSpPr>
              <a:spLocks noChangeShapeType="1"/>
            </p:cNvSpPr>
            <p:nvPr/>
          </p:nvSpPr>
          <p:spPr bwMode="auto">
            <a:xfrm>
              <a:off x="3244" y="2031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216"/>
            <p:cNvSpPr>
              <a:spLocks noChangeShapeType="1"/>
            </p:cNvSpPr>
            <p:nvPr/>
          </p:nvSpPr>
          <p:spPr bwMode="auto">
            <a:xfrm>
              <a:off x="3291" y="2031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217"/>
            <p:cNvSpPr>
              <a:spLocks noChangeShapeType="1"/>
            </p:cNvSpPr>
            <p:nvPr/>
          </p:nvSpPr>
          <p:spPr bwMode="auto">
            <a:xfrm>
              <a:off x="3331" y="2031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218"/>
            <p:cNvSpPr>
              <a:spLocks noChangeShapeType="1"/>
            </p:cNvSpPr>
            <p:nvPr/>
          </p:nvSpPr>
          <p:spPr bwMode="auto">
            <a:xfrm flipV="1">
              <a:off x="3037" y="2008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219"/>
            <p:cNvSpPr>
              <a:spLocks noChangeShapeType="1"/>
            </p:cNvSpPr>
            <p:nvPr/>
          </p:nvSpPr>
          <p:spPr bwMode="auto">
            <a:xfrm flipV="1">
              <a:off x="3077" y="2008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220"/>
            <p:cNvSpPr>
              <a:spLocks noChangeShapeType="1"/>
            </p:cNvSpPr>
            <p:nvPr/>
          </p:nvSpPr>
          <p:spPr bwMode="auto">
            <a:xfrm flipV="1">
              <a:off x="3118" y="2008"/>
              <a:ext cx="22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221"/>
            <p:cNvSpPr>
              <a:spLocks noChangeShapeType="1"/>
            </p:cNvSpPr>
            <p:nvPr/>
          </p:nvSpPr>
          <p:spPr bwMode="auto">
            <a:xfrm flipV="1">
              <a:off x="3163" y="2008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222"/>
            <p:cNvSpPr>
              <a:spLocks noChangeShapeType="1"/>
            </p:cNvSpPr>
            <p:nvPr/>
          </p:nvSpPr>
          <p:spPr bwMode="auto">
            <a:xfrm flipV="1">
              <a:off x="3204" y="2008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223"/>
            <p:cNvSpPr>
              <a:spLocks noChangeShapeType="1"/>
            </p:cNvSpPr>
            <p:nvPr/>
          </p:nvSpPr>
          <p:spPr bwMode="auto">
            <a:xfrm flipV="1">
              <a:off x="3244" y="2008"/>
              <a:ext cx="24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224"/>
            <p:cNvSpPr>
              <a:spLocks noChangeShapeType="1"/>
            </p:cNvSpPr>
            <p:nvPr/>
          </p:nvSpPr>
          <p:spPr bwMode="auto">
            <a:xfrm flipV="1">
              <a:off x="3291" y="2008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225"/>
            <p:cNvSpPr>
              <a:spLocks noChangeShapeType="1"/>
            </p:cNvSpPr>
            <p:nvPr/>
          </p:nvSpPr>
          <p:spPr bwMode="auto">
            <a:xfrm flipV="1">
              <a:off x="3331" y="2008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226"/>
            <p:cNvSpPr>
              <a:spLocks noChangeShapeType="1"/>
            </p:cNvSpPr>
            <p:nvPr/>
          </p:nvSpPr>
          <p:spPr bwMode="auto">
            <a:xfrm flipV="1">
              <a:off x="3378" y="2008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227"/>
            <p:cNvSpPr>
              <a:spLocks noChangeShapeType="1"/>
            </p:cNvSpPr>
            <p:nvPr/>
          </p:nvSpPr>
          <p:spPr bwMode="auto">
            <a:xfrm flipV="1">
              <a:off x="3378" y="2054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228"/>
            <p:cNvSpPr>
              <a:spLocks noChangeShapeType="1"/>
            </p:cNvSpPr>
            <p:nvPr/>
          </p:nvSpPr>
          <p:spPr bwMode="auto">
            <a:xfrm flipV="1">
              <a:off x="3378" y="2100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229"/>
            <p:cNvSpPr>
              <a:spLocks noChangeShapeType="1"/>
            </p:cNvSpPr>
            <p:nvPr/>
          </p:nvSpPr>
          <p:spPr bwMode="auto">
            <a:xfrm flipV="1">
              <a:off x="3378" y="2146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230"/>
            <p:cNvSpPr>
              <a:spLocks noChangeShapeType="1"/>
            </p:cNvSpPr>
            <p:nvPr/>
          </p:nvSpPr>
          <p:spPr bwMode="auto">
            <a:xfrm flipV="1">
              <a:off x="3378" y="2198"/>
              <a:ext cx="17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231"/>
            <p:cNvSpPr>
              <a:spLocks noChangeShapeType="1"/>
            </p:cNvSpPr>
            <p:nvPr/>
          </p:nvSpPr>
          <p:spPr bwMode="auto">
            <a:xfrm flipV="1">
              <a:off x="3378" y="2245"/>
              <a:ext cx="17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Line 232"/>
            <p:cNvSpPr>
              <a:spLocks noChangeShapeType="1"/>
            </p:cNvSpPr>
            <p:nvPr/>
          </p:nvSpPr>
          <p:spPr bwMode="auto">
            <a:xfrm flipV="1">
              <a:off x="3378" y="2290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233"/>
            <p:cNvSpPr>
              <a:spLocks noChangeShapeType="1"/>
            </p:cNvSpPr>
            <p:nvPr/>
          </p:nvSpPr>
          <p:spPr bwMode="auto">
            <a:xfrm flipV="1">
              <a:off x="3378" y="2337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234"/>
            <p:cNvSpPr>
              <a:spLocks noChangeShapeType="1"/>
            </p:cNvSpPr>
            <p:nvPr/>
          </p:nvSpPr>
          <p:spPr bwMode="auto">
            <a:xfrm flipV="1">
              <a:off x="3378" y="2383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Freeform 235"/>
            <p:cNvSpPr>
              <a:spLocks/>
            </p:cNvSpPr>
            <p:nvPr/>
          </p:nvSpPr>
          <p:spPr bwMode="auto">
            <a:xfrm>
              <a:off x="3054" y="2008"/>
              <a:ext cx="341" cy="375"/>
            </a:xfrm>
            <a:custGeom>
              <a:avLst/>
              <a:gdLst>
                <a:gd name="T0" fmla="*/ 0 w 471"/>
                <a:gd name="T1" fmla="*/ 0 h 518"/>
                <a:gd name="T2" fmla="*/ 179 w 471"/>
                <a:gd name="T3" fmla="*/ 0 h 518"/>
                <a:gd name="T4" fmla="*/ 179 w 471"/>
                <a:gd name="T5" fmla="*/ 196 h 5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1" h="518">
                  <a:moveTo>
                    <a:pt x="0" y="0"/>
                  </a:moveTo>
                  <a:lnTo>
                    <a:pt x="471" y="0"/>
                  </a:lnTo>
                  <a:lnTo>
                    <a:pt x="471" y="5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Rectangle 236"/>
            <p:cNvSpPr>
              <a:spLocks noChangeArrowheads="1"/>
            </p:cNvSpPr>
            <p:nvPr/>
          </p:nvSpPr>
          <p:spPr bwMode="auto">
            <a:xfrm>
              <a:off x="2857" y="2273"/>
              <a:ext cx="347" cy="3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th-TH" altLang="en-US"/>
            </a:p>
          </p:txBody>
        </p:sp>
        <p:sp>
          <p:nvSpPr>
            <p:cNvPr id="42022" name="Line 237"/>
            <p:cNvSpPr>
              <a:spLocks noChangeShapeType="1"/>
            </p:cNvSpPr>
            <p:nvPr/>
          </p:nvSpPr>
          <p:spPr bwMode="auto">
            <a:xfrm>
              <a:off x="2857" y="2319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238"/>
            <p:cNvSpPr>
              <a:spLocks noChangeShapeType="1"/>
            </p:cNvSpPr>
            <p:nvPr/>
          </p:nvSpPr>
          <p:spPr bwMode="auto">
            <a:xfrm>
              <a:off x="2857" y="2365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239"/>
            <p:cNvSpPr>
              <a:spLocks noChangeShapeType="1"/>
            </p:cNvSpPr>
            <p:nvPr/>
          </p:nvSpPr>
          <p:spPr bwMode="auto">
            <a:xfrm>
              <a:off x="2857" y="2412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Line 240"/>
            <p:cNvSpPr>
              <a:spLocks noChangeShapeType="1"/>
            </p:cNvSpPr>
            <p:nvPr/>
          </p:nvSpPr>
          <p:spPr bwMode="auto">
            <a:xfrm>
              <a:off x="2857" y="2458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Line 241"/>
            <p:cNvSpPr>
              <a:spLocks noChangeShapeType="1"/>
            </p:cNvSpPr>
            <p:nvPr/>
          </p:nvSpPr>
          <p:spPr bwMode="auto">
            <a:xfrm>
              <a:off x="2857" y="2504"/>
              <a:ext cx="3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Line 242"/>
            <p:cNvSpPr>
              <a:spLocks noChangeShapeType="1"/>
            </p:cNvSpPr>
            <p:nvPr/>
          </p:nvSpPr>
          <p:spPr bwMode="auto">
            <a:xfrm>
              <a:off x="2857" y="2550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Line 243"/>
            <p:cNvSpPr>
              <a:spLocks noChangeShapeType="1"/>
            </p:cNvSpPr>
            <p:nvPr/>
          </p:nvSpPr>
          <p:spPr bwMode="auto">
            <a:xfrm>
              <a:off x="2857" y="2596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244"/>
            <p:cNvSpPr>
              <a:spLocks noChangeShapeType="1"/>
            </p:cNvSpPr>
            <p:nvPr/>
          </p:nvSpPr>
          <p:spPr bwMode="auto">
            <a:xfrm>
              <a:off x="2898" y="2273"/>
              <a:ext cx="1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Line 245"/>
            <p:cNvSpPr>
              <a:spLocks noChangeShapeType="1"/>
            </p:cNvSpPr>
            <p:nvPr/>
          </p:nvSpPr>
          <p:spPr bwMode="auto">
            <a:xfrm>
              <a:off x="2944" y="2273"/>
              <a:ext cx="1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Line 246"/>
            <p:cNvSpPr>
              <a:spLocks noChangeShapeType="1"/>
            </p:cNvSpPr>
            <p:nvPr/>
          </p:nvSpPr>
          <p:spPr bwMode="auto">
            <a:xfrm>
              <a:off x="2985" y="2273"/>
              <a:ext cx="0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Line 247"/>
            <p:cNvSpPr>
              <a:spLocks noChangeShapeType="1"/>
            </p:cNvSpPr>
            <p:nvPr/>
          </p:nvSpPr>
          <p:spPr bwMode="auto">
            <a:xfrm>
              <a:off x="3025" y="2273"/>
              <a:ext cx="1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Line 248"/>
            <p:cNvSpPr>
              <a:spLocks noChangeShapeType="1"/>
            </p:cNvSpPr>
            <p:nvPr/>
          </p:nvSpPr>
          <p:spPr bwMode="auto">
            <a:xfrm>
              <a:off x="3072" y="2273"/>
              <a:ext cx="0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4" name="Line 249"/>
            <p:cNvSpPr>
              <a:spLocks noChangeShapeType="1"/>
            </p:cNvSpPr>
            <p:nvPr/>
          </p:nvSpPr>
          <p:spPr bwMode="auto">
            <a:xfrm>
              <a:off x="3112" y="2273"/>
              <a:ext cx="1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Line 250"/>
            <p:cNvSpPr>
              <a:spLocks noChangeShapeType="1"/>
            </p:cNvSpPr>
            <p:nvPr/>
          </p:nvSpPr>
          <p:spPr bwMode="auto">
            <a:xfrm>
              <a:off x="3152" y="2273"/>
              <a:ext cx="1" cy="3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Line 251"/>
            <p:cNvSpPr>
              <a:spLocks noChangeShapeType="1"/>
            </p:cNvSpPr>
            <p:nvPr/>
          </p:nvSpPr>
          <p:spPr bwMode="auto">
            <a:xfrm flipV="1">
              <a:off x="2857" y="2250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7" name="Line 252"/>
            <p:cNvSpPr>
              <a:spLocks noChangeShapeType="1"/>
            </p:cNvSpPr>
            <p:nvPr/>
          </p:nvSpPr>
          <p:spPr bwMode="auto">
            <a:xfrm flipV="1">
              <a:off x="2898" y="2250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Line 253"/>
            <p:cNvSpPr>
              <a:spLocks noChangeShapeType="1"/>
            </p:cNvSpPr>
            <p:nvPr/>
          </p:nvSpPr>
          <p:spPr bwMode="auto">
            <a:xfrm flipV="1">
              <a:off x="2944" y="2250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9" name="Line 254"/>
            <p:cNvSpPr>
              <a:spLocks noChangeShapeType="1"/>
            </p:cNvSpPr>
            <p:nvPr/>
          </p:nvSpPr>
          <p:spPr bwMode="auto">
            <a:xfrm flipV="1">
              <a:off x="2985" y="2250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Line 255"/>
            <p:cNvSpPr>
              <a:spLocks noChangeShapeType="1"/>
            </p:cNvSpPr>
            <p:nvPr/>
          </p:nvSpPr>
          <p:spPr bwMode="auto">
            <a:xfrm flipV="1">
              <a:off x="3025" y="2250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Line 256"/>
            <p:cNvSpPr>
              <a:spLocks noChangeShapeType="1"/>
            </p:cNvSpPr>
            <p:nvPr/>
          </p:nvSpPr>
          <p:spPr bwMode="auto">
            <a:xfrm flipV="1">
              <a:off x="3072" y="2250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Line 257"/>
            <p:cNvSpPr>
              <a:spLocks noChangeShapeType="1"/>
            </p:cNvSpPr>
            <p:nvPr/>
          </p:nvSpPr>
          <p:spPr bwMode="auto">
            <a:xfrm flipV="1">
              <a:off x="3112" y="2250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3" name="Line 258"/>
            <p:cNvSpPr>
              <a:spLocks noChangeShapeType="1"/>
            </p:cNvSpPr>
            <p:nvPr/>
          </p:nvSpPr>
          <p:spPr bwMode="auto">
            <a:xfrm flipV="1">
              <a:off x="3152" y="2250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4" name="Line 259"/>
            <p:cNvSpPr>
              <a:spLocks noChangeShapeType="1"/>
            </p:cNvSpPr>
            <p:nvPr/>
          </p:nvSpPr>
          <p:spPr bwMode="auto">
            <a:xfrm flipV="1">
              <a:off x="3198" y="2250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5" name="Line 260"/>
            <p:cNvSpPr>
              <a:spLocks noChangeShapeType="1"/>
            </p:cNvSpPr>
            <p:nvPr/>
          </p:nvSpPr>
          <p:spPr bwMode="auto">
            <a:xfrm flipV="1">
              <a:off x="3198" y="2296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6" name="Line 261"/>
            <p:cNvSpPr>
              <a:spLocks noChangeShapeType="1"/>
            </p:cNvSpPr>
            <p:nvPr/>
          </p:nvSpPr>
          <p:spPr bwMode="auto">
            <a:xfrm flipV="1">
              <a:off x="3198" y="2342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Line 262"/>
            <p:cNvSpPr>
              <a:spLocks noChangeShapeType="1"/>
            </p:cNvSpPr>
            <p:nvPr/>
          </p:nvSpPr>
          <p:spPr bwMode="auto">
            <a:xfrm flipV="1">
              <a:off x="3198" y="2389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Line 263"/>
            <p:cNvSpPr>
              <a:spLocks noChangeShapeType="1"/>
            </p:cNvSpPr>
            <p:nvPr/>
          </p:nvSpPr>
          <p:spPr bwMode="auto">
            <a:xfrm flipV="1">
              <a:off x="3198" y="2435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Line 264"/>
            <p:cNvSpPr>
              <a:spLocks noChangeShapeType="1"/>
            </p:cNvSpPr>
            <p:nvPr/>
          </p:nvSpPr>
          <p:spPr bwMode="auto">
            <a:xfrm flipV="1">
              <a:off x="3198" y="2481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Line 265"/>
            <p:cNvSpPr>
              <a:spLocks noChangeShapeType="1"/>
            </p:cNvSpPr>
            <p:nvPr/>
          </p:nvSpPr>
          <p:spPr bwMode="auto">
            <a:xfrm flipV="1">
              <a:off x="3198" y="2527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1" name="Line 266"/>
            <p:cNvSpPr>
              <a:spLocks noChangeShapeType="1"/>
            </p:cNvSpPr>
            <p:nvPr/>
          </p:nvSpPr>
          <p:spPr bwMode="auto">
            <a:xfrm flipV="1">
              <a:off x="3198" y="2573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2" name="Line 267"/>
            <p:cNvSpPr>
              <a:spLocks noChangeShapeType="1"/>
            </p:cNvSpPr>
            <p:nvPr/>
          </p:nvSpPr>
          <p:spPr bwMode="auto">
            <a:xfrm flipV="1">
              <a:off x="3198" y="2619"/>
              <a:ext cx="17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3" name="Freeform 268"/>
            <p:cNvSpPr>
              <a:spLocks/>
            </p:cNvSpPr>
            <p:nvPr/>
          </p:nvSpPr>
          <p:spPr bwMode="auto">
            <a:xfrm>
              <a:off x="2875" y="2250"/>
              <a:ext cx="340" cy="369"/>
            </a:xfrm>
            <a:custGeom>
              <a:avLst/>
              <a:gdLst>
                <a:gd name="T0" fmla="*/ 0 w 471"/>
                <a:gd name="T1" fmla="*/ 0 h 510"/>
                <a:gd name="T2" fmla="*/ 177 w 471"/>
                <a:gd name="T3" fmla="*/ 0 h 510"/>
                <a:gd name="T4" fmla="*/ 177 w 471"/>
                <a:gd name="T5" fmla="*/ 193 h 5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1" h="510">
                  <a:moveTo>
                    <a:pt x="0" y="0"/>
                  </a:moveTo>
                  <a:lnTo>
                    <a:pt x="471" y="0"/>
                  </a:lnTo>
                  <a:lnTo>
                    <a:pt x="471" y="5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4" name="Rectangle 269"/>
            <p:cNvSpPr>
              <a:spLocks noChangeArrowheads="1"/>
            </p:cNvSpPr>
            <p:nvPr/>
          </p:nvSpPr>
          <p:spPr bwMode="auto">
            <a:xfrm>
              <a:off x="2731" y="2389"/>
              <a:ext cx="346" cy="3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th-TH" altLang="en-US"/>
            </a:p>
          </p:txBody>
        </p:sp>
        <p:sp>
          <p:nvSpPr>
            <p:cNvPr id="42055" name="Line 270"/>
            <p:cNvSpPr>
              <a:spLocks noChangeShapeType="1"/>
            </p:cNvSpPr>
            <p:nvPr/>
          </p:nvSpPr>
          <p:spPr bwMode="auto">
            <a:xfrm>
              <a:off x="2731" y="2435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6" name="Line 271"/>
            <p:cNvSpPr>
              <a:spLocks noChangeShapeType="1"/>
            </p:cNvSpPr>
            <p:nvPr/>
          </p:nvSpPr>
          <p:spPr bwMode="auto">
            <a:xfrm>
              <a:off x="2731" y="2481"/>
              <a:ext cx="3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7" name="Line 272"/>
            <p:cNvSpPr>
              <a:spLocks noChangeShapeType="1"/>
            </p:cNvSpPr>
            <p:nvPr/>
          </p:nvSpPr>
          <p:spPr bwMode="auto">
            <a:xfrm>
              <a:off x="2731" y="2527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8" name="Line 273"/>
            <p:cNvSpPr>
              <a:spLocks noChangeShapeType="1"/>
            </p:cNvSpPr>
            <p:nvPr/>
          </p:nvSpPr>
          <p:spPr bwMode="auto">
            <a:xfrm>
              <a:off x="2731" y="2573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9" name="Line 274"/>
            <p:cNvSpPr>
              <a:spLocks noChangeShapeType="1"/>
            </p:cNvSpPr>
            <p:nvPr/>
          </p:nvSpPr>
          <p:spPr bwMode="auto">
            <a:xfrm>
              <a:off x="2731" y="2619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0" name="Line 275"/>
            <p:cNvSpPr>
              <a:spLocks noChangeShapeType="1"/>
            </p:cNvSpPr>
            <p:nvPr/>
          </p:nvSpPr>
          <p:spPr bwMode="auto">
            <a:xfrm>
              <a:off x="2731" y="2671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1" name="Line 276"/>
            <p:cNvSpPr>
              <a:spLocks noChangeShapeType="1"/>
            </p:cNvSpPr>
            <p:nvPr/>
          </p:nvSpPr>
          <p:spPr bwMode="auto">
            <a:xfrm>
              <a:off x="2731" y="2717"/>
              <a:ext cx="3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2" name="Line 277"/>
            <p:cNvSpPr>
              <a:spLocks noChangeShapeType="1"/>
            </p:cNvSpPr>
            <p:nvPr/>
          </p:nvSpPr>
          <p:spPr bwMode="auto">
            <a:xfrm>
              <a:off x="2771" y="2389"/>
              <a:ext cx="0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3" name="Line 278"/>
            <p:cNvSpPr>
              <a:spLocks noChangeShapeType="1"/>
            </p:cNvSpPr>
            <p:nvPr/>
          </p:nvSpPr>
          <p:spPr bwMode="auto">
            <a:xfrm>
              <a:off x="2811" y="2389"/>
              <a:ext cx="1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4" name="Line 279"/>
            <p:cNvSpPr>
              <a:spLocks noChangeShapeType="1"/>
            </p:cNvSpPr>
            <p:nvPr/>
          </p:nvSpPr>
          <p:spPr bwMode="auto">
            <a:xfrm>
              <a:off x="2857" y="2389"/>
              <a:ext cx="1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5" name="Line 280"/>
            <p:cNvSpPr>
              <a:spLocks noChangeShapeType="1"/>
            </p:cNvSpPr>
            <p:nvPr/>
          </p:nvSpPr>
          <p:spPr bwMode="auto">
            <a:xfrm>
              <a:off x="2898" y="2389"/>
              <a:ext cx="1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6" name="Line 281"/>
            <p:cNvSpPr>
              <a:spLocks noChangeShapeType="1"/>
            </p:cNvSpPr>
            <p:nvPr/>
          </p:nvSpPr>
          <p:spPr bwMode="auto">
            <a:xfrm>
              <a:off x="2944" y="2389"/>
              <a:ext cx="1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7" name="Line 282"/>
            <p:cNvSpPr>
              <a:spLocks noChangeShapeType="1"/>
            </p:cNvSpPr>
            <p:nvPr/>
          </p:nvSpPr>
          <p:spPr bwMode="auto">
            <a:xfrm>
              <a:off x="2985" y="2389"/>
              <a:ext cx="0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8" name="Line 283"/>
            <p:cNvSpPr>
              <a:spLocks noChangeShapeType="1"/>
            </p:cNvSpPr>
            <p:nvPr/>
          </p:nvSpPr>
          <p:spPr bwMode="auto">
            <a:xfrm>
              <a:off x="3025" y="2389"/>
              <a:ext cx="1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9" name="Line 284"/>
            <p:cNvSpPr>
              <a:spLocks noChangeShapeType="1"/>
            </p:cNvSpPr>
            <p:nvPr/>
          </p:nvSpPr>
          <p:spPr bwMode="auto">
            <a:xfrm flipV="1">
              <a:off x="2731" y="2365"/>
              <a:ext cx="17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0" name="Line 285"/>
            <p:cNvSpPr>
              <a:spLocks noChangeShapeType="1"/>
            </p:cNvSpPr>
            <p:nvPr/>
          </p:nvSpPr>
          <p:spPr bwMode="auto">
            <a:xfrm flipV="1">
              <a:off x="2771" y="2365"/>
              <a:ext cx="23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1" name="Line 286"/>
            <p:cNvSpPr>
              <a:spLocks noChangeShapeType="1"/>
            </p:cNvSpPr>
            <p:nvPr/>
          </p:nvSpPr>
          <p:spPr bwMode="auto">
            <a:xfrm flipV="1">
              <a:off x="2811" y="2365"/>
              <a:ext cx="23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2" name="Line 287"/>
            <p:cNvSpPr>
              <a:spLocks noChangeShapeType="1"/>
            </p:cNvSpPr>
            <p:nvPr/>
          </p:nvSpPr>
          <p:spPr bwMode="auto">
            <a:xfrm flipV="1">
              <a:off x="2857" y="2365"/>
              <a:ext cx="1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3" name="Line 288"/>
            <p:cNvSpPr>
              <a:spLocks noChangeShapeType="1"/>
            </p:cNvSpPr>
            <p:nvPr/>
          </p:nvSpPr>
          <p:spPr bwMode="auto">
            <a:xfrm flipV="1">
              <a:off x="2898" y="2365"/>
              <a:ext cx="23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4" name="Line 289"/>
            <p:cNvSpPr>
              <a:spLocks noChangeShapeType="1"/>
            </p:cNvSpPr>
            <p:nvPr/>
          </p:nvSpPr>
          <p:spPr bwMode="auto">
            <a:xfrm flipV="1">
              <a:off x="2944" y="2365"/>
              <a:ext cx="1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5" name="Line 290"/>
            <p:cNvSpPr>
              <a:spLocks noChangeShapeType="1"/>
            </p:cNvSpPr>
            <p:nvPr/>
          </p:nvSpPr>
          <p:spPr bwMode="auto">
            <a:xfrm flipV="1">
              <a:off x="2985" y="2365"/>
              <a:ext cx="23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6" name="Line 291"/>
            <p:cNvSpPr>
              <a:spLocks noChangeShapeType="1"/>
            </p:cNvSpPr>
            <p:nvPr/>
          </p:nvSpPr>
          <p:spPr bwMode="auto">
            <a:xfrm flipV="1">
              <a:off x="3025" y="2365"/>
              <a:ext cx="23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7" name="Line 292"/>
            <p:cNvSpPr>
              <a:spLocks noChangeShapeType="1"/>
            </p:cNvSpPr>
            <p:nvPr/>
          </p:nvSpPr>
          <p:spPr bwMode="auto">
            <a:xfrm flipV="1">
              <a:off x="3072" y="2365"/>
              <a:ext cx="17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8" name="Line 293"/>
            <p:cNvSpPr>
              <a:spLocks noChangeShapeType="1"/>
            </p:cNvSpPr>
            <p:nvPr/>
          </p:nvSpPr>
          <p:spPr bwMode="auto">
            <a:xfrm flipV="1">
              <a:off x="3072" y="2412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9" name="Line 294"/>
            <p:cNvSpPr>
              <a:spLocks noChangeShapeType="1"/>
            </p:cNvSpPr>
            <p:nvPr/>
          </p:nvSpPr>
          <p:spPr bwMode="auto">
            <a:xfrm flipV="1">
              <a:off x="3072" y="2458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0" name="Line 295"/>
            <p:cNvSpPr>
              <a:spLocks noChangeShapeType="1"/>
            </p:cNvSpPr>
            <p:nvPr/>
          </p:nvSpPr>
          <p:spPr bwMode="auto">
            <a:xfrm flipV="1">
              <a:off x="3072" y="2504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1" name="Line 296"/>
            <p:cNvSpPr>
              <a:spLocks noChangeShapeType="1"/>
            </p:cNvSpPr>
            <p:nvPr/>
          </p:nvSpPr>
          <p:spPr bwMode="auto">
            <a:xfrm flipV="1">
              <a:off x="3072" y="2550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Line 297"/>
            <p:cNvSpPr>
              <a:spLocks noChangeShapeType="1"/>
            </p:cNvSpPr>
            <p:nvPr/>
          </p:nvSpPr>
          <p:spPr bwMode="auto">
            <a:xfrm flipV="1">
              <a:off x="3072" y="2596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3" name="Line 298"/>
            <p:cNvSpPr>
              <a:spLocks noChangeShapeType="1"/>
            </p:cNvSpPr>
            <p:nvPr/>
          </p:nvSpPr>
          <p:spPr bwMode="auto">
            <a:xfrm flipV="1">
              <a:off x="3072" y="2643"/>
              <a:ext cx="17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4" name="Line 299"/>
            <p:cNvSpPr>
              <a:spLocks noChangeShapeType="1"/>
            </p:cNvSpPr>
            <p:nvPr/>
          </p:nvSpPr>
          <p:spPr bwMode="auto">
            <a:xfrm flipV="1">
              <a:off x="3072" y="2695"/>
              <a:ext cx="17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5" name="Line 300"/>
            <p:cNvSpPr>
              <a:spLocks noChangeShapeType="1"/>
            </p:cNvSpPr>
            <p:nvPr/>
          </p:nvSpPr>
          <p:spPr bwMode="auto">
            <a:xfrm flipV="1">
              <a:off x="3072" y="2740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6" name="Freeform 301"/>
            <p:cNvSpPr>
              <a:spLocks/>
            </p:cNvSpPr>
            <p:nvPr/>
          </p:nvSpPr>
          <p:spPr bwMode="auto">
            <a:xfrm>
              <a:off x="2748" y="2365"/>
              <a:ext cx="341" cy="375"/>
            </a:xfrm>
            <a:custGeom>
              <a:avLst/>
              <a:gdLst>
                <a:gd name="T0" fmla="*/ 0 w 471"/>
                <a:gd name="T1" fmla="*/ 0 h 518"/>
                <a:gd name="T2" fmla="*/ 179 w 471"/>
                <a:gd name="T3" fmla="*/ 0 h 518"/>
                <a:gd name="T4" fmla="*/ 179 w 471"/>
                <a:gd name="T5" fmla="*/ 196 h 5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1" h="518">
                  <a:moveTo>
                    <a:pt x="0" y="0"/>
                  </a:moveTo>
                  <a:lnTo>
                    <a:pt x="471" y="0"/>
                  </a:lnTo>
                  <a:lnTo>
                    <a:pt x="471" y="51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Arc 302"/>
            <p:cNvSpPr>
              <a:spLocks/>
            </p:cNvSpPr>
            <p:nvPr/>
          </p:nvSpPr>
          <p:spPr bwMode="auto">
            <a:xfrm>
              <a:off x="2592" y="2392"/>
              <a:ext cx="54" cy="55"/>
            </a:xfrm>
            <a:custGeom>
              <a:avLst/>
              <a:gdLst>
                <a:gd name="T0" fmla="*/ 0 w 20093"/>
                <a:gd name="T1" fmla="*/ 0 h 20251"/>
                <a:gd name="T2" fmla="*/ 0 w 20093"/>
                <a:gd name="T3" fmla="*/ 0 h 20251"/>
                <a:gd name="T4" fmla="*/ 0 w 20093"/>
                <a:gd name="T5" fmla="*/ 0 h 202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93" h="20251" fill="none" extrusionOk="0">
                  <a:moveTo>
                    <a:pt x="7513" y="-1"/>
                  </a:moveTo>
                  <a:cubicBezTo>
                    <a:pt x="13267" y="2134"/>
                    <a:pt x="17842" y="6616"/>
                    <a:pt x="20093" y="12326"/>
                  </a:cubicBezTo>
                </a:path>
                <a:path w="20093" h="20251" stroke="0" extrusionOk="0">
                  <a:moveTo>
                    <a:pt x="7513" y="-1"/>
                  </a:moveTo>
                  <a:cubicBezTo>
                    <a:pt x="13267" y="2134"/>
                    <a:pt x="17842" y="6616"/>
                    <a:pt x="20093" y="12326"/>
                  </a:cubicBezTo>
                  <a:lnTo>
                    <a:pt x="0" y="20251"/>
                  </a:lnTo>
                  <a:lnTo>
                    <a:pt x="7513" y="-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8" name="Arc 303"/>
            <p:cNvSpPr>
              <a:spLocks/>
            </p:cNvSpPr>
            <p:nvPr/>
          </p:nvSpPr>
          <p:spPr bwMode="auto">
            <a:xfrm>
              <a:off x="2746" y="2239"/>
              <a:ext cx="54" cy="53"/>
            </a:xfrm>
            <a:custGeom>
              <a:avLst/>
              <a:gdLst>
                <a:gd name="T0" fmla="*/ 0 w 20291"/>
                <a:gd name="T1" fmla="*/ 0 h 20035"/>
                <a:gd name="T2" fmla="*/ 0 w 20291"/>
                <a:gd name="T3" fmla="*/ 0 h 20035"/>
                <a:gd name="T4" fmla="*/ 0 w 20291"/>
                <a:gd name="T5" fmla="*/ 0 h 200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291" h="20035" fill="none" extrusionOk="0">
                  <a:moveTo>
                    <a:pt x="12221" y="20036"/>
                  </a:moveTo>
                  <a:cubicBezTo>
                    <a:pt x="6540" y="17748"/>
                    <a:pt x="2098" y="13156"/>
                    <a:pt x="-1" y="7403"/>
                  </a:cubicBezTo>
                </a:path>
                <a:path w="20291" h="20035" stroke="0" extrusionOk="0">
                  <a:moveTo>
                    <a:pt x="12221" y="20036"/>
                  </a:moveTo>
                  <a:cubicBezTo>
                    <a:pt x="6540" y="17748"/>
                    <a:pt x="2098" y="13156"/>
                    <a:pt x="-1" y="7403"/>
                  </a:cubicBezTo>
                  <a:lnTo>
                    <a:pt x="20291" y="0"/>
                  </a:lnTo>
                  <a:lnTo>
                    <a:pt x="12221" y="20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9" name="Line 304"/>
            <p:cNvSpPr>
              <a:spLocks noChangeShapeType="1"/>
            </p:cNvSpPr>
            <p:nvPr/>
          </p:nvSpPr>
          <p:spPr bwMode="auto">
            <a:xfrm flipH="1">
              <a:off x="2627" y="2273"/>
              <a:ext cx="138" cy="1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0" name="Rectangle 305"/>
            <p:cNvSpPr>
              <a:spLocks noChangeArrowheads="1"/>
            </p:cNvSpPr>
            <p:nvPr/>
          </p:nvSpPr>
          <p:spPr bwMode="auto">
            <a:xfrm>
              <a:off x="2604" y="2504"/>
              <a:ext cx="346" cy="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th-TH" altLang="en-US"/>
            </a:p>
          </p:txBody>
        </p:sp>
        <p:sp>
          <p:nvSpPr>
            <p:cNvPr id="42091" name="Line 306"/>
            <p:cNvSpPr>
              <a:spLocks noChangeShapeType="1"/>
            </p:cNvSpPr>
            <p:nvPr/>
          </p:nvSpPr>
          <p:spPr bwMode="auto">
            <a:xfrm>
              <a:off x="2604" y="2550"/>
              <a:ext cx="3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2" name="Line 307"/>
            <p:cNvSpPr>
              <a:spLocks noChangeShapeType="1"/>
            </p:cNvSpPr>
            <p:nvPr/>
          </p:nvSpPr>
          <p:spPr bwMode="auto">
            <a:xfrm>
              <a:off x="2604" y="2596"/>
              <a:ext cx="3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3" name="Line 308"/>
            <p:cNvSpPr>
              <a:spLocks noChangeShapeType="1"/>
            </p:cNvSpPr>
            <p:nvPr/>
          </p:nvSpPr>
          <p:spPr bwMode="auto">
            <a:xfrm>
              <a:off x="2604" y="2643"/>
              <a:ext cx="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4" name="Line 309"/>
            <p:cNvSpPr>
              <a:spLocks noChangeShapeType="1"/>
            </p:cNvSpPr>
            <p:nvPr/>
          </p:nvSpPr>
          <p:spPr bwMode="auto">
            <a:xfrm>
              <a:off x="2604" y="2695"/>
              <a:ext cx="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5" name="Line 310"/>
            <p:cNvSpPr>
              <a:spLocks noChangeShapeType="1"/>
            </p:cNvSpPr>
            <p:nvPr/>
          </p:nvSpPr>
          <p:spPr bwMode="auto">
            <a:xfrm>
              <a:off x="2604" y="2740"/>
              <a:ext cx="3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6" name="Line 311"/>
            <p:cNvSpPr>
              <a:spLocks noChangeShapeType="1"/>
            </p:cNvSpPr>
            <p:nvPr/>
          </p:nvSpPr>
          <p:spPr bwMode="auto">
            <a:xfrm>
              <a:off x="2604" y="2786"/>
              <a:ext cx="3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7" name="Line 312"/>
            <p:cNvSpPr>
              <a:spLocks noChangeShapeType="1"/>
            </p:cNvSpPr>
            <p:nvPr/>
          </p:nvSpPr>
          <p:spPr bwMode="auto">
            <a:xfrm>
              <a:off x="2604" y="2833"/>
              <a:ext cx="3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8" name="Line 313"/>
            <p:cNvSpPr>
              <a:spLocks noChangeShapeType="1"/>
            </p:cNvSpPr>
            <p:nvPr/>
          </p:nvSpPr>
          <p:spPr bwMode="auto">
            <a:xfrm>
              <a:off x="2644" y="2504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9" name="Line 314"/>
            <p:cNvSpPr>
              <a:spLocks noChangeShapeType="1"/>
            </p:cNvSpPr>
            <p:nvPr/>
          </p:nvSpPr>
          <p:spPr bwMode="auto">
            <a:xfrm>
              <a:off x="2685" y="2504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0" name="Line 315"/>
            <p:cNvSpPr>
              <a:spLocks noChangeShapeType="1"/>
            </p:cNvSpPr>
            <p:nvPr/>
          </p:nvSpPr>
          <p:spPr bwMode="auto">
            <a:xfrm>
              <a:off x="2731" y="2504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Line 316"/>
            <p:cNvSpPr>
              <a:spLocks noChangeShapeType="1"/>
            </p:cNvSpPr>
            <p:nvPr/>
          </p:nvSpPr>
          <p:spPr bwMode="auto">
            <a:xfrm>
              <a:off x="2771" y="2504"/>
              <a:ext cx="0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2" name="Line 317"/>
            <p:cNvSpPr>
              <a:spLocks noChangeShapeType="1"/>
            </p:cNvSpPr>
            <p:nvPr/>
          </p:nvSpPr>
          <p:spPr bwMode="auto">
            <a:xfrm>
              <a:off x="2811" y="2504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3" name="Line 318"/>
            <p:cNvSpPr>
              <a:spLocks noChangeShapeType="1"/>
            </p:cNvSpPr>
            <p:nvPr/>
          </p:nvSpPr>
          <p:spPr bwMode="auto">
            <a:xfrm>
              <a:off x="2857" y="2504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4" name="Line 319"/>
            <p:cNvSpPr>
              <a:spLocks noChangeShapeType="1"/>
            </p:cNvSpPr>
            <p:nvPr/>
          </p:nvSpPr>
          <p:spPr bwMode="auto">
            <a:xfrm>
              <a:off x="2898" y="2504"/>
              <a:ext cx="1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5" name="Line 320"/>
            <p:cNvSpPr>
              <a:spLocks noChangeShapeType="1"/>
            </p:cNvSpPr>
            <p:nvPr/>
          </p:nvSpPr>
          <p:spPr bwMode="auto">
            <a:xfrm flipV="1">
              <a:off x="2604" y="2481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6" name="Line 321"/>
            <p:cNvSpPr>
              <a:spLocks noChangeShapeType="1"/>
            </p:cNvSpPr>
            <p:nvPr/>
          </p:nvSpPr>
          <p:spPr bwMode="auto">
            <a:xfrm flipV="1">
              <a:off x="2644" y="2481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7" name="Line 322"/>
            <p:cNvSpPr>
              <a:spLocks noChangeShapeType="1"/>
            </p:cNvSpPr>
            <p:nvPr/>
          </p:nvSpPr>
          <p:spPr bwMode="auto">
            <a:xfrm flipV="1">
              <a:off x="2685" y="2481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8" name="Line 323"/>
            <p:cNvSpPr>
              <a:spLocks noChangeShapeType="1"/>
            </p:cNvSpPr>
            <p:nvPr/>
          </p:nvSpPr>
          <p:spPr bwMode="auto">
            <a:xfrm flipV="1">
              <a:off x="2731" y="2481"/>
              <a:ext cx="17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9" name="Line 324"/>
            <p:cNvSpPr>
              <a:spLocks noChangeShapeType="1"/>
            </p:cNvSpPr>
            <p:nvPr/>
          </p:nvSpPr>
          <p:spPr bwMode="auto">
            <a:xfrm flipV="1">
              <a:off x="2771" y="2481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0" name="Line 325"/>
            <p:cNvSpPr>
              <a:spLocks noChangeShapeType="1"/>
            </p:cNvSpPr>
            <p:nvPr/>
          </p:nvSpPr>
          <p:spPr bwMode="auto">
            <a:xfrm flipV="1">
              <a:off x="2811" y="2481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1" name="Line 326"/>
            <p:cNvSpPr>
              <a:spLocks noChangeShapeType="1"/>
            </p:cNvSpPr>
            <p:nvPr/>
          </p:nvSpPr>
          <p:spPr bwMode="auto">
            <a:xfrm flipV="1">
              <a:off x="2857" y="2481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2" name="Line 327"/>
            <p:cNvSpPr>
              <a:spLocks noChangeShapeType="1"/>
            </p:cNvSpPr>
            <p:nvPr/>
          </p:nvSpPr>
          <p:spPr bwMode="auto">
            <a:xfrm flipV="1">
              <a:off x="2898" y="2481"/>
              <a:ext cx="23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3" name="Line 328"/>
            <p:cNvSpPr>
              <a:spLocks noChangeShapeType="1"/>
            </p:cNvSpPr>
            <p:nvPr/>
          </p:nvSpPr>
          <p:spPr bwMode="auto">
            <a:xfrm flipV="1">
              <a:off x="2944" y="2481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4" name="Line 329"/>
            <p:cNvSpPr>
              <a:spLocks noChangeShapeType="1"/>
            </p:cNvSpPr>
            <p:nvPr/>
          </p:nvSpPr>
          <p:spPr bwMode="auto">
            <a:xfrm flipV="1">
              <a:off x="2944" y="2527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5" name="Line 330"/>
            <p:cNvSpPr>
              <a:spLocks noChangeShapeType="1"/>
            </p:cNvSpPr>
            <p:nvPr/>
          </p:nvSpPr>
          <p:spPr bwMode="auto">
            <a:xfrm flipV="1">
              <a:off x="2944" y="2573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6" name="Line 331"/>
            <p:cNvSpPr>
              <a:spLocks noChangeShapeType="1"/>
            </p:cNvSpPr>
            <p:nvPr/>
          </p:nvSpPr>
          <p:spPr bwMode="auto">
            <a:xfrm flipV="1">
              <a:off x="2944" y="2619"/>
              <a:ext cx="1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7" name="Line 332"/>
            <p:cNvSpPr>
              <a:spLocks noChangeShapeType="1"/>
            </p:cNvSpPr>
            <p:nvPr/>
          </p:nvSpPr>
          <p:spPr bwMode="auto">
            <a:xfrm flipV="1">
              <a:off x="2944" y="2671"/>
              <a:ext cx="1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8" name="Line 333"/>
            <p:cNvSpPr>
              <a:spLocks noChangeShapeType="1"/>
            </p:cNvSpPr>
            <p:nvPr/>
          </p:nvSpPr>
          <p:spPr bwMode="auto">
            <a:xfrm flipV="1">
              <a:off x="2944" y="2717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9" name="Line 334"/>
            <p:cNvSpPr>
              <a:spLocks noChangeShapeType="1"/>
            </p:cNvSpPr>
            <p:nvPr/>
          </p:nvSpPr>
          <p:spPr bwMode="auto">
            <a:xfrm flipV="1">
              <a:off x="2944" y="2763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0" name="Line 335"/>
            <p:cNvSpPr>
              <a:spLocks noChangeShapeType="1"/>
            </p:cNvSpPr>
            <p:nvPr/>
          </p:nvSpPr>
          <p:spPr bwMode="auto">
            <a:xfrm flipV="1">
              <a:off x="2944" y="2810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1" name="Line 336"/>
            <p:cNvSpPr>
              <a:spLocks noChangeShapeType="1"/>
            </p:cNvSpPr>
            <p:nvPr/>
          </p:nvSpPr>
          <p:spPr bwMode="auto">
            <a:xfrm flipV="1">
              <a:off x="2944" y="2856"/>
              <a:ext cx="18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2" name="Freeform 337"/>
            <p:cNvSpPr>
              <a:spLocks/>
            </p:cNvSpPr>
            <p:nvPr/>
          </p:nvSpPr>
          <p:spPr bwMode="auto">
            <a:xfrm>
              <a:off x="2621" y="2481"/>
              <a:ext cx="341" cy="375"/>
            </a:xfrm>
            <a:custGeom>
              <a:avLst/>
              <a:gdLst>
                <a:gd name="T0" fmla="*/ 0 w 471"/>
                <a:gd name="T1" fmla="*/ 0 h 519"/>
                <a:gd name="T2" fmla="*/ 179 w 471"/>
                <a:gd name="T3" fmla="*/ 0 h 519"/>
                <a:gd name="T4" fmla="*/ 179 w 471"/>
                <a:gd name="T5" fmla="*/ 196 h 5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1" h="519">
                  <a:moveTo>
                    <a:pt x="0" y="0"/>
                  </a:moveTo>
                  <a:lnTo>
                    <a:pt x="471" y="0"/>
                  </a:lnTo>
                  <a:lnTo>
                    <a:pt x="471" y="5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3" name="Freeform 338"/>
            <p:cNvSpPr>
              <a:spLocks/>
            </p:cNvSpPr>
            <p:nvPr/>
          </p:nvSpPr>
          <p:spPr bwMode="auto">
            <a:xfrm>
              <a:off x="3476" y="2815"/>
              <a:ext cx="144" cy="76"/>
            </a:xfrm>
            <a:custGeom>
              <a:avLst/>
              <a:gdLst>
                <a:gd name="T0" fmla="*/ 12 w 199"/>
                <a:gd name="T1" fmla="*/ 0 h 104"/>
                <a:gd name="T2" fmla="*/ 75 w 199"/>
                <a:gd name="T3" fmla="*/ 0 h 104"/>
                <a:gd name="T4" fmla="*/ 39 w 199"/>
                <a:gd name="T5" fmla="*/ 41 h 104"/>
                <a:gd name="T6" fmla="*/ 0 w 199"/>
                <a:gd name="T7" fmla="*/ 0 h 104"/>
                <a:gd name="T8" fmla="*/ 36 w 199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" h="104">
                  <a:moveTo>
                    <a:pt x="32" y="0"/>
                  </a:moveTo>
                  <a:lnTo>
                    <a:pt x="199" y="0"/>
                  </a:lnTo>
                  <a:lnTo>
                    <a:pt x="103" y="104"/>
                  </a:lnTo>
                  <a:lnTo>
                    <a:pt x="0" y="0"/>
                  </a:lnTo>
                  <a:lnTo>
                    <a:pt x="9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4" name="Freeform 339"/>
            <p:cNvSpPr>
              <a:spLocks/>
            </p:cNvSpPr>
            <p:nvPr/>
          </p:nvSpPr>
          <p:spPr bwMode="auto">
            <a:xfrm>
              <a:off x="4295" y="1823"/>
              <a:ext cx="145" cy="75"/>
            </a:xfrm>
            <a:custGeom>
              <a:avLst/>
              <a:gdLst>
                <a:gd name="T0" fmla="*/ 12 w 200"/>
                <a:gd name="T1" fmla="*/ 0 h 104"/>
                <a:gd name="T2" fmla="*/ 76 w 200"/>
                <a:gd name="T3" fmla="*/ 0 h 104"/>
                <a:gd name="T4" fmla="*/ 39 w 200"/>
                <a:gd name="T5" fmla="*/ 39 h 104"/>
                <a:gd name="T6" fmla="*/ 0 w 200"/>
                <a:gd name="T7" fmla="*/ 0 h 104"/>
                <a:gd name="T8" fmla="*/ 37 w 200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104">
                  <a:moveTo>
                    <a:pt x="32" y="0"/>
                  </a:moveTo>
                  <a:lnTo>
                    <a:pt x="200" y="0"/>
                  </a:lnTo>
                  <a:lnTo>
                    <a:pt x="104" y="104"/>
                  </a:ln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5" name="Freeform 340"/>
            <p:cNvSpPr>
              <a:spLocks/>
            </p:cNvSpPr>
            <p:nvPr/>
          </p:nvSpPr>
          <p:spPr bwMode="auto">
            <a:xfrm>
              <a:off x="3886" y="2302"/>
              <a:ext cx="144" cy="75"/>
            </a:xfrm>
            <a:custGeom>
              <a:avLst/>
              <a:gdLst>
                <a:gd name="T0" fmla="*/ 12 w 199"/>
                <a:gd name="T1" fmla="*/ 0 h 104"/>
                <a:gd name="T2" fmla="*/ 75 w 199"/>
                <a:gd name="T3" fmla="*/ 0 h 104"/>
                <a:gd name="T4" fmla="*/ 39 w 199"/>
                <a:gd name="T5" fmla="*/ 39 h 104"/>
                <a:gd name="T6" fmla="*/ 0 w 199"/>
                <a:gd name="T7" fmla="*/ 0 h 104"/>
                <a:gd name="T8" fmla="*/ 36 w 199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" h="104">
                  <a:moveTo>
                    <a:pt x="31" y="0"/>
                  </a:moveTo>
                  <a:lnTo>
                    <a:pt x="199" y="0"/>
                  </a:lnTo>
                  <a:lnTo>
                    <a:pt x="103" y="104"/>
                  </a:lnTo>
                  <a:lnTo>
                    <a:pt x="0" y="0"/>
                  </a:lnTo>
                  <a:lnTo>
                    <a:pt x="9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6" name="Line 341"/>
            <p:cNvSpPr>
              <a:spLocks noChangeShapeType="1"/>
            </p:cNvSpPr>
            <p:nvPr/>
          </p:nvSpPr>
          <p:spPr bwMode="auto">
            <a:xfrm>
              <a:off x="3863" y="1714"/>
              <a:ext cx="5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7" name="Line 342"/>
            <p:cNvSpPr>
              <a:spLocks noChangeShapeType="1"/>
            </p:cNvSpPr>
            <p:nvPr/>
          </p:nvSpPr>
          <p:spPr bwMode="auto">
            <a:xfrm>
              <a:off x="3989" y="1592"/>
              <a:ext cx="376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8" name="Line 343"/>
            <p:cNvSpPr>
              <a:spLocks noChangeShapeType="1"/>
            </p:cNvSpPr>
            <p:nvPr/>
          </p:nvSpPr>
          <p:spPr bwMode="auto">
            <a:xfrm flipV="1">
              <a:off x="3741" y="1708"/>
              <a:ext cx="606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9" name="Arc 344"/>
            <p:cNvSpPr>
              <a:spLocks/>
            </p:cNvSpPr>
            <p:nvPr/>
          </p:nvSpPr>
          <p:spPr bwMode="auto">
            <a:xfrm>
              <a:off x="4336" y="1754"/>
              <a:ext cx="45" cy="58"/>
            </a:xfrm>
            <a:custGeom>
              <a:avLst/>
              <a:gdLst>
                <a:gd name="T0" fmla="*/ 0 w 17056"/>
                <a:gd name="T1" fmla="*/ 0 h 21600"/>
                <a:gd name="T2" fmla="*/ 0 w 17056"/>
                <a:gd name="T3" fmla="*/ 0 h 21600"/>
                <a:gd name="T4" fmla="*/ 0 w 1705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56" h="21600" fill="none" extrusionOk="0">
                  <a:moveTo>
                    <a:pt x="-1" y="1754"/>
                  </a:moveTo>
                  <a:cubicBezTo>
                    <a:pt x="2694" y="597"/>
                    <a:pt x="5595" y="-1"/>
                    <a:pt x="8528" y="0"/>
                  </a:cubicBezTo>
                  <a:cubicBezTo>
                    <a:pt x="11460" y="0"/>
                    <a:pt x="14361" y="597"/>
                    <a:pt x="17056" y="1754"/>
                  </a:cubicBezTo>
                </a:path>
                <a:path w="17056" h="21600" stroke="0" extrusionOk="0">
                  <a:moveTo>
                    <a:pt x="-1" y="1754"/>
                  </a:moveTo>
                  <a:cubicBezTo>
                    <a:pt x="2694" y="597"/>
                    <a:pt x="5595" y="-1"/>
                    <a:pt x="8528" y="0"/>
                  </a:cubicBezTo>
                  <a:cubicBezTo>
                    <a:pt x="11460" y="0"/>
                    <a:pt x="14361" y="597"/>
                    <a:pt x="17056" y="1754"/>
                  </a:cubicBezTo>
                  <a:lnTo>
                    <a:pt x="8528" y="21600"/>
                  </a:lnTo>
                  <a:lnTo>
                    <a:pt x="-1" y="17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0" name="Line 345"/>
            <p:cNvSpPr>
              <a:spLocks noChangeShapeType="1"/>
            </p:cNvSpPr>
            <p:nvPr/>
          </p:nvSpPr>
          <p:spPr bwMode="auto">
            <a:xfrm>
              <a:off x="4359" y="1708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1" name="Line 346"/>
            <p:cNvSpPr>
              <a:spLocks noChangeShapeType="1"/>
            </p:cNvSpPr>
            <p:nvPr/>
          </p:nvSpPr>
          <p:spPr bwMode="auto">
            <a:xfrm>
              <a:off x="3447" y="2175"/>
              <a:ext cx="5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2" name="Line 347"/>
            <p:cNvSpPr>
              <a:spLocks noChangeShapeType="1"/>
            </p:cNvSpPr>
            <p:nvPr/>
          </p:nvSpPr>
          <p:spPr bwMode="auto">
            <a:xfrm>
              <a:off x="3562" y="2054"/>
              <a:ext cx="399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3" name="Line 348"/>
            <p:cNvSpPr>
              <a:spLocks noChangeShapeType="1"/>
            </p:cNvSpPr>
            <p:nvPr/>
          </p:nvSpPr>
          <p:spPr bwMode="auto">
            <a:xfrm flipV="1">
              <a:off x="3314" y="2175"/>
              <a:ext cx="629" cy="1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4" name="Arc 349"/>
            <p:cNvSpPr>
              <a:spLocks/>
            </p:cNvSpPr>
            <p:nvPr/>
          </p:nvSpPr>
          <p:spPr bwMode="auto">
            <a:xfrm>
              <a:off x="3937" y="2250"/>
              <a:ext cx="46" cy="58"/>
            </a:xfrm>
            <a:custGeom>
              <a:avLst/>
              <a:gdLst>
                <a:gd name="T0" fmla="*/ 0 w 17056"/>
                <a:gd name="T1" fmla="*/ 0 h 21600"/>
                <a:gd name="T2" fmla="*/ 0 w 17056"/>
                <a:gd name="T3" fmla="*/ 0 h 21600"/>
                <a:gd name="T4" fmla="*/ 0 w 1705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56" h="21600" fill="none" extrusionOk="0">
                  <a:moveTo>
                    <a:pt x="-1" y="1754"/>
                  </a:moveTo>
                  <a:cubicBezTo>
                    <a:pt x="2694" y="597"/>
                    <a:pt x="5595" y="-1"/>
                    <a:pt x="8528" y="0"/>
                  </a:cubicBezTo>
                  <a:cubicBezTo>
                    <a:pt x="11460" y="0"/>
                    <a:pt x="14361" y="597"/>
                    <a:pt x="17056" y="1754"/>
                  </a:cubicBezTo>
                </a:path>
                <a:path w="17056" h="21600" stroke="0" extrusionOk="0">
                  <a:moveTo>
                    <a:pt x="-1" y="1754"/>
                  </a:moveTo>
                  <a:cubicBezTo>
                    <a:pt x="2694" y="597"/>
                    <a:pt x="5595" y="-1"/>
                    <a:pt x="8528" y="0"/>
                  </a:cubicBezTo>
                  <a:cubicBezTo>
                    <a:pt x="11460" y="0"/>
                    <a:pt x="14361" y="597"/>
                    <a:pt x="17056" y="1754"/>
                  </a:cubicBezTo>
                  <a:lnTo>
                    <a:pt x="8528" y="21600"/>
                  </a:lnTo>
                  <a:lnTo>
                    <a:pt x="-1" y="17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5" name="Line 350"/>
            <p:cNvSpPr>
              <a:spLocks noChangeShapeType="1"/>
            </p:cNvSpPr>
            <p:nvPr/>
          </p:nvSpPr>
          <p:spPr bwMode="auto">
            <a:xfrm>
              <a:off x="3961" y="2175"/>
              <a:ext cx="0" cy="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6" name="Line 351"/>
            <p:cNvSpPr>
              <a:spLocks noChangeShapeType="1"/>
            </p:cNvSpPr>
            <p:nvPr/>
          </p:nvSpPr>
          <p:spPr bwMode="auto">
            <a:xfrm>
              <a:off x="3008" y="2643"/>
              <a:ext cx="5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7" name="Line 352"/>
            <p:cNvSpPr>
              <a:spLocks noChangeShapeType="1"/>
            </p:cNvSpPr>
            <p:nvPr/>
          </p:nvSpPr>
          <p:spPr bwMode="auto">
            <a:xfrm>
              <a:off x="3140" y="2527"/>
              <a:ext cx="41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8" name="Line 353"/>
            <p:cNvSpPr>
              <a:spLocks noChangeShapeType="1"/>
            </p:cNvSpPr>
            <p:nvPr/>
          </p:nvSpPr>
          <p:spPr bwMode="auto">
            <a:xfrm flipV="1">
              <a:off x="2875" y="2643"/>
              <a:ext cx="681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9" name="Arc 354"/>
            <p:cNvSpPr>
              <a:spLocks/>
            </p:cNvSpPr>
            <p:nvPr/>
          </p:nvSpPr>
          <p:spPr bwMode="auto">
            <a:xfrm>
              <a:off x="3527" y="2768"/>
              <a:ext cx="47" cy="58"/>
            </a:xfrm>
            <a:custGeom>
              <a:avLst/>
              <a:gdLst>
                <a:gd name="T0" fmla="*/ 0 w 17633"/>
                <a:gd name="T1" fmla="*/ 0 h 21600"/>
                <a:gd name="T2" fmla="*/ 0 w 17633"/>
                <a:gd name="T3" fmla="*/ 0 h 21600"/>
                <a:gd name="T4" fmla="*/ 0 w 1763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33" h="21600" fill="none" extrusionOk="0">
                  <a:moveTo>
                    <a:pt x="-1" y="1985"/>
                  </a:moveTo>
                  <a:cubicBezTo>
                    <a:pt x="2836" y="677"/>
                    <a:pt x="5922" y="-1"/>
                    <a:pt x="9046" y="0"/>
                  </a:cubicBezTo>
                  <a:cubicBezTo>
                    <a:pt x="12000" y="0"/>
                    <a:pt x="14922" y="605"/>
                    <a:pt x="17633" y="1780"/>
                  </a:cubicBezTo>
                </a:path>
                <a:path w="17633" h="21600" stroke="0" extrusionOk="0">
                  <a:moveTo>
                    <a:pt x="-1" y="1985"/>
                  </a:moveTo>
                  <a:cubicBezTo>
                    <a:pt x="2836" y="677"/>
                    <a:pt x="5922" y="-1"/>
                    <a:pt x="9046" y="0"/>
                  </a:cubicBezTo>
                  <a:cubicBezTo>
                    <a:pt x="12000" y="0"/>
                    <a:pt x="14922" y="605"/>
                    <a:pt x="17633" y="1780"/>
                  </a:cubicBezTo>
                  <a:lnTo>
                    <a:pt x="9046" y="21600"/>
                  </a:lnTo>
                  <a:lnTo>
                    <a:pt x="-1" y="19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0" name="Line 355"/>
            <p:cNvSpPr>
              <a:spLocks noChangeShapeType="1"/>
            </p:cNvSpPr>
            <p:nvPr/>
          </p:nvSpPr>
          <p:spPr bwMode="auto">
            <a:xfrm>
              <a:off x="3550" y="2643"/>
              <a:ext cx="3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1" name="Freeform 356"/>
            <p:cNvSpPr>
              <a:spLocks/>
            </p:cNvSpPr>
            <p:nvPr/>
          </p:nvSpPr>
          <p:spPr bwMode="auto">
            <a:xfrm>
              <a:off x="4371" y="1898"/>
              <a:ext cx="220" cy="491"/>
            </a:xfrm>
            <a:custGeom>
              <a:avLst/>
              <a:gdLst>
                <a:gd name="T0" fmla="*/ 0 w 304"/>
                <a:gd name="T1" fmla="*/ 0 h 678"/>
                <a:gd name="T2" fmla="*/ 0 w 304"/>
                <a:gd name="T3" fmla="*/ 258 h 678"/>
                <a:gd name="T4" fmla="*/ 115 w 304"/>
                <a:gd name="T5" fmla="*/ 258 h 6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678">
                  <a:moveTo>
                    <a:pt x="0" y="0"/>
                  </a:moveTo>
                  <a:lnTo>
                    <a:pt x="0" y="678"/>
                  </a:lnTo>
                  <a:lnTo>
                    <a:pt x="304" y="67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2" name="Freeform 357"/>
            <p:cNvSpPr>
              <a:spLocks/>
            </p:cNvSpPr>
            <p:nvPr/>
          </p:nvSpPr>
          <p:spPr bwMode="auto">
            <a:xfrm>
              <a:off x="3961" y="2371"/>
              <a:ext cx="670" cy="133"/>
            </a:xfrm>
            <a:custGeom>
              <a:avLst/>
              <a:gdLst>
                <a:gd name="T0" fmla="*/ 0 w 927"/>
                <a:gd name="T1" fmla="*/ 0 h 183"/>
                <a:gd name="T2" fmla="*/ 0 w 927"/>
                <a:gd name="T3" fmla="*/ 70 h 183"/>
                <a:gd name="T4" fmla="*/ 350 w 927"/>
                <a:gd name="T5" fmla="*/ 70 h 1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7" h="183">
                  <a:moveTo>
                    <a:pt x="0" y="0"/>
                  </a:moveTo>
                  <a:lnTo>
                    <a:pt x="0" y="183"/>
                  </a:lnTo>
                  <a:lnTo>
                    <a:pt x="927" y="18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3" name="Freeform 358"/>
            <p:cNvSpPr>
              <a:spLocks/>
            </p:cNvSpPr>
            <p:nvPr/>
          </p:nvSpPr>
          <p:spPr bwMode="auto">
            <a:xfrm>
              <a:off x="3550" y="2625"/>
              <a:ext cx="1115" cy="398"/>
            </a:xfrm>
            <a:custGeom>
              <a:avLst/>
              <a:gdLst>
                <a:gd name="T0" fmla="*/ 584 w 1541"/>
                <a:gd name="T1" fmla="*/ 0 h 550"/>
                <a:gd name="T2" fmla="*/ 0 w 1541"/>
                <a:gd name="T3" fmla="*/ 208 h 550"/>
                <a:gd name="T4" fmla="*/ 0 w 1541"/>
                <a:gd name="T5" fmla="*/ 136 h 5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41" h="550">
                  <a:moveTo>
                    <a:pt x="1541" y="0"/>
                  </a:moveTo>
                  <a:lnTo>
                    <a:pt x="0" y="550"/>
                  </a:lnTo>
                  <a:lnTo>
                    <a:pt x="0" y="3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4" name="Rectangle 359"/>
            <p:cNvSpPr>
              <a:spLocks noChangeArrowheads="1"/>
            </p:cNvSpPr>
            <p:nvPr/>
          </p:nvSpPr>
          <p:spPr bwMode="auto">
            <a:xfrm>
              <a:off x="4596" y="2181"/>
              <a:ext cx="225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th-TH" altLang="en-US"/>
            </a:p>
          </p:txBody>
        </p:sp>
        <p:sp>
          <p:nvSpPr>
            <p:cNvPr id="42145" name="Rectangle 360"/>
            <p:cNvSpPr>
              <a:spLocks noChangeArrowheads="1"/>
            </p:cNvSpPr>
            <p:nvPr/>
          </p:nvSpPr>
          <p:spPr bwMode="auto">
            <a:xfrm>
              <a:off x="4619" y="2186"/>
              <a:ext cx="171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r>
                <a:rPr kumimoji="0" lang="en-US" altLang="en-US" sz="1400" b="1">
                  <a:solidFill>
                    <a:srgbClr val="000000"/>
                  </a:solidFill>
                  <a:latin typeface="Geneva" charset="0"/>
                  <a:ea typeface="Angsana New" pitchFamily="18" charset="-120"/>
                  <a:cs typeface="Angsana New" pitchFamily="18" charset="-120"/>
                </a:rPr>
                <a:t>Red</a:t>
              </a:r>
              <a:endParaRPr kumimoji="0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46" name="Rectangle 361"/>
            <p:cNvSpPr>
              <a:spLocks noChangeArrowheads="1"/>
            </p:cNvSpPr>
            <p:nvPr/>
          </p:nvSpPr>
          <p:spPr bwMode="auto">
            <a:xfrm>
              <a:off x="4608" y="2666"/>
              <a:ext cx="248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th-TH" altLang="en-US"/>
            </a:p>
          </p:txBody>
        </p:sp>
        <p:sp>
          <p:nvSpPr>
            <p:cNvPr id="42147" name="Rectangle 362"/>
            <p:cNvSpPr>
              <a:spLocks noChangeArrowheads="1"/>
            </p:cNvSpPr>
            <p:nvPr/>
          </p:nvSpPr>
          <p:spPr bwMode="auto">
            <a:xfrm>
              <a:off x="4631" y="2671"/>
              <a:ext cx="19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r>
                <a:rPr kumimoji="0" lang="en-US" altLang="en-US" sz="1400" b="1">
                  <a:solidFill>
                    <a:srgbClr val="000000"/>
                  </a:solidFill>
                  <a:latin typeface="Geneva" charset="0"/>
                  <a:ea typeface="Angsana New" pitchFamily="18" charset="-120"/>
                  <a:cs typeface="Angsana New" pitchFamily="18" charset="-120"/>
                </a:rPr>
                <a:t>Blue</a:t>
              </a:r>
              <a:endParaRPr kumimoji="0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48" name="Rectangle 363"/>
            <p:cNvSpPr>
              <a:spLocks noChangeArrowheads="1"/>
            </p:cNvSpPr>
            <p:nvPr/>
          </p:nvSpPr>
          <p:spPr bwMode="auto">
            <a:xfrm>
              <a:off x="2996" y="1725"/>
              <a:ext cx="110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th-TH" altLang="en-US"/>
            </a:p>
          </p:txBody>
        </p:sp>
        <p:sp>
          <p:nvSpPr>
            <p:cNvPr id="42149" name="Rectangle 364"/>
            <p:cNvSpPr>
              <a:spLocks noChangeArrowheads="1"/>
            </p:cNvSpPr>
            <p:nvPr/>
          </p:nvSpPr>
          <p:spPr bwMode="auto">
            <a:xfrm>
              <a:off x="3019" y="1730"/>
              <a:ext cx="4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r>
                <a:rPr kumimoji="0" lang="en-US" altLang="en-US" sz="1400" b="1">
                  <a:solidFill>
                    <a:srgbClr val="000000"/>
                  </a:solidFill>
                  <a:latin typeface="Geneva" charset="0"/>
                  <a:ea typeface="Angsana New" pitchFamily="18" charset="-120"/>
                  <a:cs typeface="Angsana New" pitchFamily="18" charset="-120"/>
                </a:rPr>
                <a:t>8</a:t>
              </a:r>
              <a:endParaRPr kumimoji="0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50" name="Rectangle 365"/>
            <p:cNvSpPr>
              <a:spLocks noChangeArrowheads="1"/>
            </p:cNvSpPr>
            <p:nvPr/>
          </p:nvSpPr>
          <p:spPr bwMode="auto">
            <a:xfrm>
              <a:off x="3430" y="1264"/>
              <a:ext cx="109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th-TH" altLang="en-US"/>
            </a:p>
          </p:txBody>
        </p:sp>
        <p:sp>
          <p:nvSpPr>
            <p:cNvPr id="42151" name="Rectangle 366"/>
            <p:cNvSpPr>
              <a:spLocks noChangeArrowheads="1"/>
            </p:cNvSpPr>
            <p:nvPr/>
          </p:nvSpPr>
          <p:spPr bwMode="auto">
            <a:xfrm>
              <a:off x="3453" y="1270"/>
              <a:ext cx="5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r>
                <a:rPr kumimoji="0" lang="en-US" altLang="en-US" sz="1400" b="1">
                  <a:solidFill>
                    <a:srgbClr val="000000"/>
                  </a:solidFill>
                  <a:latin typeface="Geneva" charset="0"/>
                  <a:ea typeface="Angsana New" pitchFamily="18" charset="-120"/>
                  <a:cs typeface="Angsana New" pitchFamily="18" charset="-120"/>
                </a:rPr>
                <a:t>8</a:t>
              </a:r>
              <a:endParaRPr kumimoji="0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52" name="Rectangle 367"/>
            <p:cNvSpPr>
              <a:spLocks noChangeArrowheads="1"/>
            </p:cNvSpPr>
            <p:nvPr/>
          </p:nvSpPr>
          <p:spPr bwMode="auto">
            <a:xfrm>
              <a:off x="2604" y="2181"/>
              <a:ext cx="110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th-TH" altLang="en-US"/>
            </a:p>
          </p:txBody>
        </p:sp>
        <p:sp>
          <p:nvSpPr>
            <p:cNvPr id="42153" name="Rectangle 368"/>
            <p:cNvSpPr>
              <a:spLocks noChangeArrowheads="1"/>
            </p:cNvSpPr>
            <p:nvPr/>
          </p:nvSpPr>
          <p:spPr bwMode="auto">
            <a:xfrm>
              <a:off x="2627" y="2186"/>
              <a:ext cx="5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r>
                <a:rPr kumimoji="0" lang="en-US" altLang="en-US" sz="1400" b="1">
                  <a:solidFill>
                    <a:srgbClr val="000000"/>
                  </a:solidFill>
                  <a:latin typeface="Geneva" charset="0"/>
                  <a:ea typeface="Angsana New" pitchFamily="18" charset="-120"/>
                  <a:cs typeface="Angsana New" pitchFamily="18" charset="-120"/>
                </a:rPr>
                <a:t>8</a:t>
              </a:r>
              <a:endParaRPr kumimoji="0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6227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272337" cy="685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 Rates and Bandwidth</a:t>
            </a:r>
            <a:endParaRPr lang="th-TH" altLang="en-US" b="1" dirty="0" smtClean="0">
              <a:solidFill>
                <a:srgbClr val="FF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41438"/>
            <a:ext cx="7772400" cy="4532312"/>
          </a:xfrm>
        </p:spPr>
        <p:txBody>
          <a:bodyPr/>
          <a:lstStyle/>
          <a:p>
            <a:r>
              <a:rPr lang="en-US" altLang="en-US" smtClean="0"/>
              <a:t>Frames per second (FPS)</a:t>
            </a:r>
          </a:p>
        </p:txBody>
      </p:sp>
      <p:pic>
        <p:nvPicPr>
          <p:cNvPr id="44036" name="Picture 4" descr="f11xx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44688"/>
            <a:ext cx="5548313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5432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272337" cy="685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FFCC"/>
                </a:solidFill>
              </a:rPr>
              <a:t>Interlaced Scanning</a:t>
            </a:r>
            <a:endParaRPr lang="th-TH" altLang="en-US" b="1" dirty="0" smtClean="0">
              <a:solidFill>
                <a:srgbClr val="FFFFCC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417" y="1600200"/>
            <a:ext cx="8380412" cy="4114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dirty="0"/>
              <a:t>Interlacing of the </a:t>
            </a:r>
            <a:r>
              <a:rPr lang="en-US" altLang="en-US" dirty="0" smtClean="0"/>
              <a:t>scan lines </a:t>
            </a:r>
            <a:r>
              <a:rPr lang="en-US" altLang="en-US" dirty="0"/>
              <a:t>in this way allows us to see the entire screen displayed in half the time </a:t>
            </a:r>
            <a:r>
              <a:rPr lang="en-US" altLang="en-US" dirty="0" smtClean="0"/>
              <a:t>that it </a:t>
            </a:r>
            <a:r>
              <a:rPr lang="en-US" altLang="en-US" dirty="0"/>
              <a:t>would have taken to sweep across all the lines at once from top to bottom.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dirty="0" smtClean="0"/>
              <a:t>To reduce flicker, divide frame into two fields—one consisting of the even scan lines and the other of the odd scan lines.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altLang="en-US" dirty="0" smtClean="0"/>
              <a:t>Even and odd fields are scanned out alternately to produce an interlaced image.</a:t>
            </a:r>
            <a:endParaRPr lang="en-US" altLang="en-US" b="1" dirty="0" smtClean="0"/>
          </a:p>
          <a:p>
            <a:endParaRPr lang="th-TH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453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interlaced-s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4475" y="0"/>
            <a:ext cx="5797550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687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3855"/>
            <a:ext cx="75438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 Ratio</a:t>
            </a:r>
            <a:endParaRPr lang="th-TH" altLang="en-US" b="1" dirty="0" smtClean="0">
              <a:solidFill>
                <a:srgbClr val="FF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620000" cy="4724400"/>
          </a:xfrm>
        </p:spPr>
        <p:txBody>
          <a:bodyPr/>
          <a:lstStyle/>
          <a:p>
            <a:r>
              <a:rPr lang="en-US" altLang="en-US" sz="2000" dirty="0"/>
              <a:t>which is now often defined as the number of pixel columns </a:t>
            </a:r>
            <a:r>
              <a:rPr lang="en-US" altLang="en-US" sz="2000" dirty="0" smtClean="0"/>
              <a:t>divided by </a:t>
            </a:r>
            <a:r>
              <a:rPr lang="en-US" altLang="en-US" sz="2000" dirty="0"/>
              <a:t>the number of scan lines that can be displayed by the system</a:t>
            </a:r>
            <a:r>
              <a:rPr lang="en-US" altLang="en-US" sz="2000" dirty="0" smtClean="0"/>
              <a:t>. (</a:t>
            </a:r>
            <a:r>
              <a:rPr lang="en-US" altLang="en-US" sz="2000" dirty="0"/>
              <a:t>Sometimes </a:t>
            </a:r>
            <a:r>
              <a:rPr lang="en-US" altLang="en-US" sz="2000" dirty="0" smtClean="0"/>
              <a:t>this term </a:t>
            </a:r>
            <a:r>
              <a:rPr lang="en-US" altLang="en-US" sz="2000" dirty="0"/>
              <a:t>is used to refer to the number of scan lines divided by the number of </a:t>
            </a:r>
            <a:r>
              <a:rPr lang="en-US" altLang="en-US" sz="2000" dirty="0" smtClean="0"/>
              <a:t>pixel columns.)</a:t>
            </a:r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sz="2000" dirty="0"/>
              <a:t>Aspect ratio can also be described as the number of horizontal </a:t>
            </a:r>
            <a:r>
              <a:rPr lang="en-US" altLang="en-US" sz="2000" dirty="0" smtClean="0"/>
              <a:t>points to </a:t>
            </a:r>
            <a:r>
              <a:rPr lang="en-US" altLang="en-US" sz="2000" dirty="0"/>
              <a:t>vertical points (or vice versa) necessary to produce equal-length lines in </a:t>
            </a:r>
            <a:r>
              <a:rPr lang="en-US" altLang="en-US" sz="2000" dirty="0" smtClean="0"/>
              <a:t>both directions </a:t>
            </a:r>
            <a:r>
              <a:rPr lang="en-US" altLang="en-US" sz="2000" dirty="0"/>
              <a:t>on the screen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Frame aspect ratio (FAR) = horizontal/vertical size</a:t>
            </a:r>
          </a:p>
          <a:p>
            <a:pPr lvl="2">
              <a:buFontTx/>
              <a:buNone/>
            </a:pPr>
            <a:r>
              <a:rPr lang="en-US" altLang="en-US" dirty="0" smtClean="0"/>
              <a:t>TV 		          4:3</a:t>
            </a:r>
          </a:p>
          <a:p>
            <a:pPr lvl="2">
              <a:buFontTx/>
              <a:buNone/>
            </a:pPr>
            <a:r>
              <a:rPr lang="en-US" altLang="en-US" dirty="0" smtClean="0"/>
              <a:t>HDTV 		16:9</a:t>
            </a:r>
          </a:p>
          <a:p>
            <a:pPr lvl="2"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6431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PAR-1to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84150"/>
            <a:ext cx="5715000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PAR-2to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6263" y="3424238"/>
            <a:ext cx="5649912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2178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© 2005 Pearson Education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7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FFCC"/>
                </a:solidFill>
              </a:rPr>
              <a:t>CRT Display Principles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6072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Random-Scan Display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Electron </a:t>
            </a:r>
            <a:r>
              <a:rPr lang="en-US" altLang="zh-TW" sz="2400" dirty="0" smtClean="0"/>
              <a:t>beam directed only to the points of picture</a:t>
            </a:r>
            <a:br>
              <a:rPr lang="en-US" altLang="zh-TW" sz="2400" dirty="0" smtClean="0"/>
            </a:br>
            <a:r>
              <a:rPr lang="en-US" altLang="zh-TW" sz="2400" dirty="0" smtClean="0"/>
              <a:t>to be displayed.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Vector displays, electron beams trace out lines to generate pictures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Picture stores as a set of line-drawing commands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 dirty="0" smtClean="0"/>
              <a:t>Storage referred as display list, refresh display file, vector file or display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72880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FFCC"/>
                </a:solidFill>
              </a:rPr>
              <a:t>CRT Display Principles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34065" y="1371600"/>
            <a:ext cx="6840537" cy="4038600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Sample of Random-Scan displays principles</a:t>
            </a:r>
          </a:p>
        </p:txBody>
      </p:sp>
      <p:graphicFrame>
        <p:nvGraphicFramePr>
          <p:cNvPr id="501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6975480"/>
              </p:ext>
            </p:extLst>
          </p:nvPr>
        </p:nvGraphicFramePr>
        <p:xfrm>
          <a:off x="1489653" y="2133600"/>
          <a:ext cx="6329362" cy="4171950"/>
        </p:xfrm>
        <a:graphic>
          <a:graphicData uri="http://schemas.openxmlformats.org/presentationml/2006/ole">
            <p:oleObj spid="_x0000_s1054" name="Bitmap Image" r:id="rId3" imgW="8771429" imgH="5780952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3986073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8600" y="12192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endParaRPr lang="en-IE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00100" y="1066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FF00"/>
                </a:solidFill>
              </a:rPr>
              <a:t>Video Display Devices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243840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 smtClean="0"/>
              <a:t>Cathode-ray tube (CRT) Monitor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 smtClean="0"/>
              <a:t>Rater-Scan </a:t>
            </a:r>
            <a:r>
              <a:rPr lang="en-US" b="1" dirty="0"/>
              <a:t>Displays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Random-Scan Displays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 smtClean="0"/>
              <a:t>Color CRT Monitors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 smtClean="0"/>
              <a:t>Flat-Panel </a:t>
            </a:r>
            <a:r>
              <a:rPr lang="en-US" b="1" dirty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xmlns="" val="18614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133600" y="2743200"/>
            <a:ext cx="4953000" cy="16002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sz="5400" b="1" dirty="0" smtClean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5" y="457200"/>
            <a:ext cx="8091055" cy="9144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Cathode-ray tube (CRT)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5429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primary output device in a graphics system is a video monitor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operation of most video monitors is based on the standard cathode-ray</a:t>
            </a:r>
          </a:p>
          <a:p>
            <a:pPr marL="0" indent="0">
              <a:buNone/>
            </a:pPr>
            <a:r>
              <a:rPr lang="en-US" dirty="0"/>
              <a:t>tube (CRT) design</a:t>
            </a:r>
          </a:p>
        </p:txBody>
      </p:sp>
      <p:pic>
        <p:nvPicPr>
          <p:cNvPr id="4" name="Picture 6" descr="p2460-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2556164" cy="25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1845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5" y="457200"/>
            <a:ext cx="8091055" cy="9144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Cathode-ray tube (CRT) Monitors</a:t>
            </a:r>
            <a:endParaRPr lang="en-US" dirty="0"/>
          </a:p>
        </p:txBody>
      </p:sp>
      <p:pic>
        <p:nvPicPr>
          <p:cNvPr id="4" name="Picture 6" descr="p2460-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08909"/>
            <a:ext cx="2438401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6400"/>
            <a:ext cx="338784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560" y="3557514"/>
            <a:ext cx="264904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42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55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CRT</a:t>
            </a:r>
            <a:endParaRPr lang="en-US" dirty="0"/>
          </a:p>
        </p:txBody>
      </p:sp>
      <p:pic>
        <p:nvPicPr>
          <p:cNvPr id="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836" y="1156855"/>
            <a:ext cx="8686800" cy="524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6" y="4139126"/>
            <a:ext cx="2542252" cy="1322947"/>
          </a:xfrm>
          <a:prstGeom prst="rect">
            <a:avLst/>
          </a:prstGeom>
        </p:spPr>
      </p:pic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1762962" y="2890837"/>
            <a:ext cx="1809750" cy="13001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36" tIns="41469" rIns="82936" bIns="41469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21" y="5168297"/>
            <a:ext cx="2523963" cy="987638"/>
          </a:xfrm>
          <a:prstGeom prst="rect">
            <a:avLst/>
          </a:prstGeom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4835236" y="3778827"/>
            <a:ext cx="1630362" cy="15144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36" tIns="41469" rIns="82936" bIns="41469"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327" y="1264215"/>
            <a:ext cx="2126673" cy="13006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950340">
            <a:off x="7109395" y="2927028"/>
            <a:ext cx="1541091" cy="1113730"/>
          </a:xfrm>
          <a:prstGeom prst="rect">
            <a:avLst/>
          </a:prstGeom>
        </p:spPr>
      </p:pic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762758" y="4544450"/>
            <a:ext cx="337676" cy="256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36" tIns="41469" rIns="82936" bIns="41469"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041" y="5045465"/>
            <a:ext cx="1860959" cy="11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285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65700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CRT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657008"/>
            <a:ext cx="8686799" cy="5410200"/>
          </a:xfrm>
        </p:spPr>
        <p:txBody>
          <a:bodyPr/>
          <a:lstStyle/>
          <a:p>
            <a:pPr algn="just"/>
            <a:r>
              <a:rPr lang="en-US" dirty="0" smtClean="0"/>
              <a:t>Raster-scan </a:t>
            </a:r>
            <a:r>
              <a:rPr lang="en-US" dirty="0"/>
              <a:t>(point by point refreshing)‏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Refresh rate: </a:t>
            </a:r>
            <a:r>
              <a:rPr lang="en-US" dirty="0"/>
              <a:t># of complete images (frames) drawn on the screen in 1 second. Frames/sec.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Frame time:</a:t>
            </a:r>
            <a:r>
              <a:rPr lang="en-US" dirty="0"/>
              <a:t> reciprocal of the refresh rate, time between each complete scan. sec/frame</a:t>
            </a:r>
          </a:p>
        </p:txBody>
      </p:sp>
    </p:spTree>
    <p:extLst>
      <p:ext uri="{BB962C8B-B14F-4D97-AF65-F5344CB8AC3E}">
        <p14:creationId xmlns:p14="http://schemas.microsoft.com/office/powerpoint/2010/main" xmlns="" val="346556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Cathode-ray tube (CRT)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95400"/>
            <a:ext cx="8763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Refresh CRT</a:t>
            </a:r>
          </a:p>
          <a:p>
            <a:r>
              <a:rPr lang="en-US" sz="2400" dirty="0"/>
              <a:t>Beam of electrons hit phosphor-coated screen, light emitted by phosphor</a:t>
            </a:r>
          </a:p>
          <a:p>
            <a:r>
              <a:rPr lang="en-US" sz="2400" dirty="0"/>
              <a:t>Direct electron beam to the same screen repeatedly, keeping phosphor activated </a:t>
            </a:r>
          </a:p>
          <a:p>
            <a:r>
              <a:rPr lang="en-US" sz="2400" dirty="0"/>
              <a:t>The frequency at which a picture is redrawn on the screen is referred to as the “refresh rate”</a:t>
            </a:r>
          </a:p>
          <a:p>
            <a:r>
              <a:rPr lang="en-US" sz="2400" dirty="0"/>
              <a:t>The maximum number of points that can be displayed on a CRT is referred to as the “resolution”</a:t>
            </a:r>
          </a:p>
          <a:p>
            <a:r>
              <a:rPr lang="en-US" sz="2400" dirty="0"/>
              <a:t>Display principle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Raster Scan Display Principle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Random Scan Display Principle</a:t>
            </a:r>
          </a:p>
        </p:txBody>
      </p:sp>
    </p:spTree>
    <p:extLst>
      <p:ext uri="{BB962C8B-B14F-4D97-AF65-F5344CB8AC3E}">
        <p14:creationId xmlns:p14="http://schemas.microsoft.com/office/powerpoint/2010/main" xmlns="" val="76864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6" name="Picture 4" descr="AADGGWA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38" t="13240" r="12920" b="14305"/>
          <a:stretch>
            <a:fillRect/>
          </a:stretch>
        </p:blipFill>
        <p:spPr bwMode="auto">
          <a:xfrm>
            <a:off x="3908570" y="1635992"/>
            <a:ext cx="5256212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33363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CRT Display Principles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56604"/>
            <a:ext cx="4176713" cy="40386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/>
              <a:t>Raster-Scan Displays</a:t>
            </a:r>
          </a:p>
          <a:p>
            <a:pPr lvl="1" eaLnBrk="1" hangingPunct="1"/>
            <a:r>
              <a:rPr lang="en-US" altLang="zh-TW" sz="2400" b="1" dirty="0" smtClean="0"/>
              <a:t>Based on TV technology</a:t>
            </a:r>
          </a:p>
          <a:p>
            <a:pPr lvl="2" eaLnBrk="1" hangingPunct="1"/>
            <a:r>
              <a:rPr lang="en-US" altLang="zh-TW" sz="2400" b="1" dirty="0" smtClean="0">
                <a:solidFill>
                  <a:srgbClr val="FFFFCC"/>
                </a:solidFill>
              </a:rPr>
              <a:t>Electron beam swept across screen one row </a:t>
            </a:r>
            <a:br>
              <a:rPr lang="en-US" altLang="zh-TW" sz="2400" b="1" dirty="0" smtClean="0">
                <a:solidFill>
                  <a:srgbClr val="FFFFCC"/>
                </a:solidFill>
              </a:rPr>
            </a:br>
            <a:r>
              <a:rPr lang="en-US" altLang="zh-TW" sz="2400" b="1" dirty="0" smtClean="0">
                <a:solidFill>
                  <a:srgbClr val="FFFFCC"/>
                </a:solidFill>
              </a:rPr>
              <a:t>at a time from top to bottom</a:t>
            </a:r>
          </a:p>
          <a:p>
            <a:pPr lvl="2" eaLnBrk="1" hangingPunct="1"/>
            <a:r>
              <a:rPr lang="en-US" altLang="zh-TW" sz="2400" b="1" dirty="0" smtClean="0">
                <a:solidFill>
                  <a:srgbClr val="FFFFCC"/>
                </a:solidFill>
              </a:rPr>
              <a:t>Each row is referred to as a scan line</a:t>
            </a:r>
          </a:p>
          <a:p>
            <a:pPr lvl="1" eaLnBrk="1" hangingPunct="1">
              <a:buFontTx/>
              <a:buNone/>
            </a:pPr>
            <a:endParaRPr lang="en-US" altLang="zh-TW" b="1" dirty="0" smtClean="0">
              <a:solidFill>
                <a:srgbClr val="CC0000"/>
              </a:solidFill>
            </a:endParaRPr>
          </a:p>
          <a:p>
            <a:pPr lvl="1" eaLnBrk="1" hangingPunct="1"/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96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kumimoji="0" lang="en-US" altLang="zh-TW"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© 2005 Pearson Education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60350"/>
            <a:ext cx="7272337" cy="6858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solidFill>
                  <a:srgbClr val="FFFFCC"/>
                </a:solidFill>
              </a:rPr>
              <a:t>CRT Display Principles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8472" y="999465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zh-TW" b="1" dirty="0" smtClean="0"/>
              <a:t>Raster-Scan Displays</a:t>
            </a:r>
          </a:p>
          <a:p>
            <a:pPr lvl="1" eaLnBrk="1" hangingPunct="1"/>
            <a:r>
              <a:rPr lang="en-US" altLang="zh-TW" b="1" dirty="0" smtClean="0"/>
              <a:t>Picture elements: screen point referred as “Pixel”</a:t>
            </a:r>
          </a:p>
          <a:p>
            <a:pPr lvl="1" eaLnBrk="1" hangingPunct="1"/>
            <a:r>
              <a:rPr lang="en-US" altLang="zh-TW" b="1" dirty="0" smtClean="0"/>
              <a:t>Picture information stored in </a:t>
            </a:r>
            <a:r>
              <a:rPr lang="en-US" altLang="zh-TW" b="1" dirty="0" smtClean="0">
                <a:solidFill>
                  <a:srgbClr val="CC0000"/>
                </a:solidFill>
              </a:rPr>
              <a:t>refresh (frame) buffer</a:t>
            </a:r>
          </a:p>
          <a:p>
            <a:pPr lvl="1" eaLnBrk="1" hangingPunct="1"/>
            <a:endParaRPr lang="en-US" altLang="zh-TW" b="1" dirty="0" smtClean="0"/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795337" y="3521075"/>
            <a:ext cx="6624637" cy="2879725"/>
            <a:chOff x="703" y="2622"/>
            <a:chExt cx="3810" cy="1551"/>
          </a:xfrm>
        </p:grpSpPr>
        <p:pic>
          <p:nvPicPr>
            <p:cNvPr id="3789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622"/>
              <a:ext cx="1678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2659"/>
              <a:ext cx="1860" cy="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703" y="2652"/>
              <a:ext cx="726" cy="499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endParaRPr lang="th-TH" altLang="en-US">
                <a:solidFill>
                  <a:srgbClr val="CC0000"/>
                </a:solidFill>
              </a:endParaRPr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1519" y="2886"/>
              <a:ext cx="1089" cy="227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2033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 build="allAtOnce"/>
    </p:bldLst>
  </p:timing>
</p:sld>
</file>

<file path=ppt/theme/theme1.xml><?xml version="1.0" encoding="utf-8"?>
<a:theme xmlns:a="http://schemas.openxmlformats.org/drawingml/2006/main" name="eco">
  <a:themeElements>
    <a:clrScheme name="eco 7">
      <a:dk1>
        <a:srgbClr val="786950"/>
      </a:dk1>
      <a:lt1>
        <a:srgbClr val="FFFFFF"/>
      </a:lt1>
      <a:dk2>
        <a:srgbClr val="E9E2B6"/>
      </a:dk2>
      <a:lt2>
        <a:srgbClr val="996600"/>
      </a:lt2>
      <a:accent1>
        <a:srgbClr val="727DE0"/>
      </a:accent1>
      <a:accent2>
        <a:srgbClr val="D54F41"/>
      </a:accent2>
      <a:accent3>
        <a:srgbClr val="F2EED7"/>
      </a:accent3>
      <a:accent4>
        <a:srgbClr val="DADADA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e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7">
        <a:dk1>
          <a:srgbClr val="786950"/>
        </a:dk1>
        <a:lt1>
          <a:srgbClr val="FFFFFF"/>
        </a:lt1>
        <a:dk2>
          <a:srgbClr val="E9E2B6"/>
        </a:dk2>
        <a:lt2>
          <a:srgbClr val="99660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DADADA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Data\Microsoft\Templates\eco.pot</Template>
  <TotalTime>3412</TotalTime>
  <Words>609</Words>
  <Application>Microsoft Office PowerPoint</Application>
  <PresentationFormat>On-screen Show (4:3)</PresentationFormat>
  <Paragraphs>89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eco</vt:lpstr>
      <vt:lpstr>Bitmap Image</vt:lpstr>
      <vt:lpstr>Slide 1</vt:lpstr>
      <vt:lpstr>Video Display Devices</vt:lpstr>
      <vt:lpstr>Cathode-ray tube (CRT) Monitors</vt:lpstr>
      <vt:lpstr>Cathode-ray tube (CRT) Monitors</vt:lpstr>
      <vt:lpstr>CRT</vt:lpstr>
      <vt:lpstr>CRT types</vt:lpstr>
      <vt:lpstr>Cathode-ray tube (CRT) Monitors</vt:lpstr>
      <vt:lpstr>CRT Display Principles</vt:lpstr>
      <vt:lpstr>CRT Display Principles</vt:lpstr>
      <vt:lpstr>CRT Display Principles</vt:lpstr>
      <vt:lpstr>Frame Buffer</vt:lpstr>
      <vt:lpstr>Specifying Color</vt:lpstr>
      <vt:lpstr>Refresh Rates and Bandwidth</vt:lpstr>
      <vt:lpstr>Interlaced Scanning</vt:lpstr>
      <vt:lpstr>Slide 15</vt:lpstr>
      <vt:lpstr>Aspect Ratio</vt:lpstr>
      <vt:lpstr>Slide 17</vt:lpstr>
      <vt:lpstr>CRT Display Principles</vt:lpstr>
      <vt:lpstr>CRT Display Principles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</dc:title>
  <dc:subject>Chapter 1</dc:subject>
  <dc:creator>Hammad Khalid Khan</dc:creator>
  <cp:lastModifiedBy>Ani</cp:lastModifiedBy>
  <cp:revision>308</cp:revision>
  <dcterms:created xsi:type="dcterms:W3CDTF">2003-07-02T09:49:30Z</dcterms:created>
  <dcterms:modified xsi:type="dcterms:W3CDTF">2021-03-08T03:33:29Z</dcterms:modified>
</cp:coreProperties>
</file>