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882" autoAdjust="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4638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8840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18597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41100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054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45092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79306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7072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4378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1317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0841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6453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9326" y="1290904"/>
            <a:ext cx="3163570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5">
                <a:solidFill>
                  <a:srgbClr val="000000"/>
                </a:solidFill>
                <a:latin typeface="Calibri"/>
                <a:cs typeface="Calibri"/>
              </a:rPr>
              <a:t>CSE</a:t>
            </a:r>
            <a:r>
              <a:rPr sz="6600" spc="-9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6600" smtClean="0">
                <a:solidFill>
                  <a:srgbClr val="000000"/>
                </a:solidFill>
                <a:latin typeface="Calibri"/>
                <a:cs typeface="Calibri"/>
              </a:rPr>
              <a:t>32</a:t>
            </a:r>
            <a:r>
              <a:rPr lang="en-US" sz="6600" dirty="0" smtClean="0">
                <a:solidFill>
                  <a:srgbClr val="000000"/>
                </a:solidFill>
                <a:latin typeface="Calibri"/>
                <a:cs typeface="Calibri"/>
              </a:rPr>
              <a:t>13</a:t>
            </a:r>
            <a:endParaRPr sz="6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53920" y="1784745"/>
            <a:ext cx="5836285" cy="1638269"/>
          </a:xfrm>
          <a:prstGeom prst="rect">
            <a:avLst/>
          </a:prstGeom>
        </p:spPr>
        <p:txBody>
          <a:bodyPr vert="horz" wrap="square" lIns="0" tIns="525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405"/>
              </a:spcBef>
            </a:pPr>
            <a:r>
              <a:rPr sz="7200" b="1" spc="-25" dirty="0" smtClean="0">
                <a:latin typeface="Calibri"/>
                <a:cs typeface="Calibri"/>
              </a:rPr>
              <a:t>Circle</a:t>
            </a:r>
            <a:r>
              <a:rPr sz="7200" b="1" spc="-75" dirty="0" smtClean="0">
                <a:latin typeface="Calibri"/>
                <a:cs typeface="Calibri"/>
              </a:rPr>
              <a:t> </a:t>
            </a:r>
            <a:r>
              <a:rPr sz="7200" b="1" spc="-35" dirty="0">
                <a:latin typeface="Calibri"/>
                <a:cs typeface="Calibri"/>
              </a:rPr>
              <a:t>Drawings</a:t>
            </a:r>
            <a:endParaRPr sz="7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9758" y="165612"/>
            <a:ext cx="7781059" cy="5377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Mid-Point Circle</a:t>
            </a:r>
            <a:r>
              <a:rPr spc="-85" dirty="0"/>
              <a:t> </a:t>
            </a:r>
            <a:r>
              <a:rPr dirty="0"/>
              <a:t>Algorithm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2400" y="2003425"/>
            <a:ext cx="3935729" cy="1000915"/>
          </a:xfrm>
          <a:prstGeom prst="rect">
            <a:avLst/>
          </a:prstGeom>
          <a:solidFill>
            <a:srgbClr val="85FFDF"/>
          </a:solidFill>
        </p:spPr>
        <p:txBody>
          <a:bodyPr vert="horz" wrap="square" lIns="0" tIns="3873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05"/>
              </a:spcBef>
            </a:pPr>
            <a:r>
              <a:rPr sz="2000" dirty="0">
                <a:latin typeface="Times New Roman"/>
                <a:cs typeface="Times New Roman"/>
              </a:rPr>
              <a:t>If </a:t>
            </a:r>
            <a:r>
              <a:rPr sz="2000" spc="5" dirty="0">
                <a:latin typeface="Tahoma"/>
                <a:cs typeface="Tahoma"/>
              </a:rPr>
              <a:t>p</a:t>
            </a:r>
            <a:r>
              <a:rPr sz="1950" spc="7" baseline="-25641" dirty="0">
                <a:latin typeface="Tahoma"/>
                <a:cs typeface="Tahoma"/>
              </a:rPr>
              <a:t>k </a:t>
            </a:r>
            <a:r>
              <a:rPr sz="2000" dirty="0">
                <a:latin typeface="Symbol"/>
                <a:cs typeface="Symbol"/>
              </a:rPr>
              <a:t>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ahoma"/>
                <a:cs typeface="Tahoma"/>
              </a:rPr>
              <a:t>0 </a:t>
            </a:r>
            <a:r>
              <a:rPr lang="en-US" sz="2000" spc="-5" dirty="0">
                <a:latin typeface="Tahoma"/>
                <a:cs typeface="Tahoma"/>
              </a:rPr>
              <a:t>;</a:t>
            </a:r>
            <a:r>
              <a:rPr sz="2000" spc="-135" dirty="0" smtClean="0">
                <a:latin typeface="Tahoma"/>
                <a:cs typeface="Tahoma"/>
              </a:rPr>
              <a:t> </a:t>
            </a:r>
            <a:r>
              <a:rPr sz="2000" spc="-5" dirty="0" smtClean="0">
                <a:latin typeface="Tahoma"/>
                <a:cs typeface="Tahoma"/>
              </a:rPr>
              <a:t>y</a:t>
            </a:r>
            <a:r>
              <a:rPr sz="1950" spc="-7" baseline="-21367" dirty="0" smtClean="0">
                <a:latin typeface="Tahoma"/>
                <a:cs typeface="Tahoma"/>
              </a:rPr>
              <a:t>k+1</a:t>
            </a:r>
            <a:r>
              <a:rPr sz="2000" spc="-5" dirty="0" smtClean="0">
                <a:latin typeface="Tahoma"/>
                <a:cs typeface="Tahoma"/>
              </a:rPr>
              <a:t>=y</a:t>
            </a:r>
            <a:r>
              <a:rPr sz="1950" spc="-7" baseline="-21367" dirty="0" smtClean="0">
                <a:latin typeface="Tahoma"/>
                <a:cs typeface="Tahoma"/>
              </a:rPr>
              <a:t>k</a:t>
            </a:r>
            <a:r>
              <a:rPr sz="2000" spc="-5" dirty="0" smtClean="0">
                <a:latin typeface="Tahoma"/>
                <a:cs typeface="Tahoma"/>
              </a:rPr>
              <a:t>-1</a:t>
            </a:r>
            <a:endParaRPr lang="en-US" sz="2000" spc="-5" dirty="0" smtClean="0">
              <a:latin typeface="Tahoma"/>
              <a:cs typeface="Tahoma"/>
            </a:endParaRPr>
          </a:p>
          <a:p>
            <a:pPr marL="90805">
              <a:lnSpc>
                <a:spcPct val="100000"/>
              </a:lnSpc>
              <a:spcBef>
                <a:spcPts val="305"/>
              </a:spcBef>
            </a:pPr>
            <a:endParaRPr sz="2000" dirty="0">
              <a:latin typeface="Tahoma"/>
              <a:cs typeface="Tahoma"/>
            </a:endParaRPr>
          </a:p>
          <a:p>
            <a:pPr marL="249554">
              <a:lnSpc>
                <a:spcPct val="100000"/>
              </a:lnSpc>
            </a:pPr>
            <a:r>
              <a:rPr sz="2000" spc="-5" dirty="0">
                <a:latin typeface="Tahoma"/>
                <a:cs typeface="Tahoma"/>
              </a:rPr>
              <a:t>So Next Pixel=</a:t>
            </a:r>
            <a:r>
              <a:rPr sz="2000" b="1" spc="-5" dirty="0">
                <a:latin typeface="Tahoma"/>
                <a:cs typeface="Tahoma"/>
              </a:rPr>
              <a:t>(x</a:t>
            </a:r>
            <a:r>
              <a:rPr sz="1950" b="1" spc="-7" baseline="-25641" dirty="0">
                <a:latin typeface="Tahoma"/>
                <a:cs typeface="Tahoma"/>
              </a:rPr>
              <a:t>k </a:t>
            </a:r>
            <a:r>
              <a:rPr sz="2000" b="1" dirty="0">
                <a:latin typeface="Tahoma"/>
                <a:cs typeface="Tahoma"/>
              </a:rPr>
              <a:t>+ 1, </a:t>
            </a:r>
            <a:r>
              <a:rPr sz="2000" b="1" spc="5" dirty="0">
                <a:latin typeface="Tahoma"/>
                <a:cs typeface="Tahoma"/>
              </a:rPr>
              <a:t>y</a:t>
            </a:r>
            <a:r>
              <a:rPr sz="1950" b="1" spc="7" baseline="-25641" dirty="0">
                <a:latin typeface="Tahoma"/>
                <a:cs typeface="Tahoma"/>
              </a:rPr>
              <a:t>k </a:t>
            </a:r>
            <a:r>
              <a:rPr sz="2000" b="1" dirty="0">
                <a:latin typeface="Tahoma"/>
                <a:cs typeface="Tahoma"/>
              </a:rPr>
              <a:t>–</a:t>
            </a:r>
            <a:r>
              <a:rPr sz="2000" b="1" spc="-20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1)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43400" y="2003425"/>
            <a:ext cx="3482975" cy="1131720"/>
          </a:xfrm>
          <a:prstGeom prst="rect">
            <a:avLst/>
          </a:prstGeom>
          <a:solidFill>
            <a:srgbClr val="85FFDF"/>
          </a:solidFill>
        </p:spPr>
        <p:txBody>
          <a:bodyPr vert="horz" wrap="square" lIns="0" tIns="387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05"/>
              </a:spcBef>
            </a:pPr>
            <a:r>
              <a:rPr sz="2000" dirty="0">
                <a:latin typeface="Times New Roman"/>
                <a:cs typeface="Times New Roman"/>
              </a:rPr>
              <a:t>If </a:t>
            </a:r>
            <a:r>
              <a:rPr sz="2000" spc="5" dirty="0">
                <a:latin typeface="Tahoma"/>
                <a:cs typeface="Tahoma"/>
              </a:rPr>
              <a:t>p</a:t>
            </a:r>
            <a:r>
              <a:rPr sz="1950" spc="7" baseline="-25641" dirty="0">
                <a:latin typeface="Tahoma"/>
                <a:cs typeface="Tahoma"/>
              </a:rPr>
              <a:t>k </a:t>
            </a:r>
            <a:r>
              <a:rPr sz="2000" dirty="0">
                <a:latin typeface="Tahoma"/>
                <a:cs typeface="Tahoma"/>
              </a:rPr>
              <a:t>&lt; 0 </a:t>
            </a:r>
            <a:r>
              <a:rPr lang="en-US" sz="2000" spc="-5" dirty="0">
                <a:latin typeface="Tahoma"/>
                <a:cs typeface="Tahoma"/>
              </a:rPr>
              <a:t>;</a:t>
            </a:r>
            <a:r>
              <a:rPr sz="2000" spc="-275" dirty="0" smtClean="0">
                <a:latin typeface="Tahoma"/>
                <a:cs typeface="Tahoma"/>
              </a:rPr>
              <a:t> </a:t>
            </a:r>
            <a:r>
              <a:rPr sz="2000" spc="5" dirty="0" smtClean="0">
                <a:latin typeface="Tahoma"/>
                <a:cs typeface="Tahoma"/>
              </a:rPr>
              <a:t>y</a:t>
            </a:r>
            <a:r>
              <a:rPr sz="1950" spc="7" baseline="-21367" dirty="0" smtClean="0">
                <a:latin typeface="Tahoma"/>
                <a:cs typeface="Tahoma"/>
              </a:rPr>
              <a:t>k+1</a:t>
            </a:r>
            <a:r>
              <a:rPr sz="2000" spc="5" dirty="0" smtClean="0">
                <a:latin typeface="Tahoma"/>
                <a:cs typeface="Tahoma"/>
              </a:rPr>
              <a:t>=</a:t>
            </a:r>
            <a:r>
              <a:rPr sz="2000" spc="5" dirty="0" err="1" smtClean="0">
                <a:latin typeface="Tahoma"/>
                <a:cs typeface="Tahoma"/>
              </a:rPr>
              <a:t>y</a:t>
            </a:r>
            <a:r>
              <a:rPr sz="1950" spc="7" baseline="-21367" dirty="0" err="1" smtClean="0">
                <a:latin typeface="Tahoma"/>
                <a:cs typeface="Tahoma"/>
              </a:rPr>
              <a:t>k</a:t>
            </a:r>
            <a:endParaRPr lang="en-US" sz="1950" spc="7" baseline="-21367" dirty="0" smtClean="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  <a:spcBef>
                <a:spcPts val="305"/>
              </a:spcBef>
            </a:pPr>
            <a:endParaRPr lang="en-US" sz="1950" spc="7" baseline="-21367" dirty="0" smtClean="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  <a:spcBef>
                <a:spcPts val="305"/>
              </a:spcBef>
            </a:pPr>
            <a:endParaRPr sz="1950" baseline="-21367" dirty="0">
              <a:latin typeface="Tahoma"/>
              <a:cs typeface="Tahoma"/>
            </a:endParaRPr>
          </a:p>
          <a:p>
            <a:pPr marL="250190">
              <a:lnSpc>
                <a:spcPct val="100000"/>
              </a:lnSpc>
            </a:pPr>
            <a:r>
              <a:rPr sz="2000" spc="-5" dirty="0">
                <a:latin typeface="Tahoma"/>
                <a:cs typeface="Tahoma"/>
              </a:rPr>
              <a:t>So Next Pixel=</a:t>
            </a:r>
            <a:r>
              <a:rPr sz="2000" b="1" spc="-5" dirty="0">
                <a:latin typeface="Tahoma"/>
                <a:cs typeface="Tahoma"/>
              </a:rPr>
              <a:t>(x</a:t>
            </a:r>
            <a:r>
              <a:rPr sz="1950" b="1" spc="-7" baseline="-25641" dirty="0">
                <a:latin typeface="Tahoma"/>
                <a:cs typeface="Tahoma"/>
              </a:rPr>
              <a:t>k </a:t>
            </a:r>
            <a:r>
              <a:rPr sz="2000" b="1" dirty="0">
                <a:latin typeface="Tahoma"/>
                <a:cs typeface="Tahoma"/>
              </a:rPr>
              <a:t>+ 1,</a:t>
            </a:r>
            <a:r>
              <a:rPr sz="2000" b="1" spc="-20" dirty="0">
                <a:latin typeface="Tahoma"/>
                <a:cs typeface="Tahoma"/>
              </a:rPr>
              <a:t> </a:t>
            </a:r>
            <a:r>
              <a:rPr sz="2000" b="1" spc="5" dirty="0">
                <a:latin typeface="Tahoma"/>
                <a:cs typeface="Tahoma"/>
              </a:rPr>
              <a:t>y</a:t>
            </a:r>
            <a:r>
              <a:rPr sz="1950" b="1" spc="7" baseline="-25641" dirty="0">
                <a:latin typeface="Tahoma"/>
                <a:cs typeface="Tahoma"/>
              </a:rPr>
              <a:t>k</a:t>
            </a:r>
            <a:r>
              <a:rPr sz="2000" b="1" spc="5" dirty="0">
                <a:latin typeface="Tahoma"/>
                <a:cs typeface="Tahoma"/>
              </a:rPr>
              <a:t>)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30319" y="999871"/>
            <a:ext cx="109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ahoma"/>
                <a:cs typeface="Tahoma"/>
              </a:rPr>
              <a:t>2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9758" y="1055116"/>
            <a:ext cx="6132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1450340" algn="l"/>
                <a:tab pos="2544445" algn="l"/>
                <a:tab pos="3812540" algn="l"/>
                <a:tab pos="4222750" algn="l"/>
              </a:tabLst>
            </a:pPr>
            <a:r>
              <a:rPr sz="1800" b="1" spc="-5" dirty="0">
                <a:latin typeface="Tahoma"/>
                <a:cs typeface="Tahoma"/>
              </a:rPr>
              <a:t>p</a:t>
            </a:r>
            <a:r>
              <a:rPr sz="1800" b="1" spc="-7" baseline="-25462" dirty="0">
                <a:latin typeface="Tahoma"/>
                <a:cs typeface="Tahoma"/>
              </a:rPr>
              <a:t>k+1</a:t>
            </a:r>
            <a:r>
              <a:rPr sz="1800" b="1" spc="284" baseline="-25462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=</a:t>
            </a:r>
            <a:r>
              <a:rPr sz="1800" b="1" spc="4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p</a:t>
            </a:r>
            <a:r>
              <a:rPr sz="1800" b="1" spc="-7" baseline="-25462" dirty="0">
                <a:latin typeface="Tahoma"/>
                <a:cs typeface="Tahoma"/>
              </a:rPr>
              <a:t>k</a:t>
            </a:r>
            <a:r>
              <a:rPr sz="2400" b="1" spc="-5" dirty="0">
                <a:latin typeface="Tahoma"/>
                <a:cs typeface="Tahoma"/>
              </a:rPr>
              <a:t>+	</a:t>
            </a:r>
            <a:r>
              <a:rPr sz="1800" b="1" spc="-5" dirty="0">
                <a:latin typeface="Tahoma"/>
                <a:cs typeface="Tahoma"/>
              </a:rPr>
              <a:t>2(x</a:t>
            </a:r>
            <a:r>
              <a:rPr sz="1800" b="1" spc="-7" baseline="-25462" dirty="0">
                <a:latin typeface="Tahoma"/>
                <a:cs typeface="Tahoma"/>
              </a:rPr>
              <a:t>k </a:t>
            </a:r>
            <a:r>
              <a:rPr sz="1800" b="1" dirty="0">
                <a:latin typeface="Tahoma"/>
                <a:cs typeface="Tahoma"/>
              </a:rPr>
              <a:t>+1)	+</a:t>
            </a:r>
            <a:r>
              <a:rPr sz="1800" b="1" spc="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(y</a:t>
            </a:r>
            <a:r>
              <a:rPr sz="1800" b="1" spc="-7" baseline="-25462" dirty="0">
                <a:latin typeface="Tahoma"/>
                <a:cs typeface="Tahoma"/>
              </a:rPr>
              <a:t>k+1</a:t>
            </a:r>
            <a:r>
              <a:rPr sz="1800" b="1" spc="-7" baseline="25462" dirty="0">
                <a:latin typeface="Tahoma"/>
                <a:cs typeface="Tahoma"/>
              </a:rPr>
              <a:t>2 </a:t>
            </a:r>
            <a:r>
              <a:rPr sz="1800" b="1" spc="7" baseline="25462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–	</a:t>
            </a:r>
            <a:r>
              <a:rPr sz="1800" b="1" spc="-5" dirty="0">
                <a:latin typeface="Tahoma"/>
                <a:cs typeface="Tahoma"/>
              </a:rPr>
              <a:t>y</a:t>
            </a:r>
            <a:r>
              <a:rPr sz="1800" b="1" spc="-7" baseline="-25462" dirty="0">
                <a:latin typeface="Tahoma"/>
                <a:cs typeface="Tahoma"/>
              </a:rPr>
              <a:t>k	</a:t>
            </a:r>
            <a:r>
              <a:rPr sz="1800" b="1" dirty="0">
                <a:latin typeface="Tahoma"/>
                <a:cs typeface="Tahoma"/>
              </a:rPr>
              <a:t>) – </a:t>
            </a:r>
            <a:r>
              <a:rPr sz="1800" b="1" spc="-5" dirty="0">
                <a:latin typeface="Tahoma"/>
                <a:cs typeface="Tahoma"/>
              </a:rPr>
              <a:t>(y</a:t>
            </a:r>
            <a:r>
              <a:rPr sz="1800" b="1" spc="-7" baseline="-25462" dirty="0">
                <a:latin typeface="Tahoma"/>
                <a:cs typeface="Tahoma"/>
              </a:rPr>
              <a:t>k+1 </a:t>
            </a:r>
            <a:r>
              <a:rPr sz="1800" b="1" dirty="0">
                <a:latin typeface="Tahoma"/>
                <a:cs typeface="Tahoma"/>
              </a:rPr>
              <a:t>–</a:t>
            </a:r>
            <a:r>
              <a:rPr sz="1800" b="1" spc="-24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y</a:t>
            </a:r>
            <a:r>
              <a:rPr sz="1800" b="1" spc="-7" baseline="-25462" dirty="0">
                <a:latin typeface="Tahoma"/>
                <a:cs typeface="Tahoma"/>
              </a:rPr>
              <a:t>k</a:t>
            </a:r>
            <a:r>
              <a:rPr sz="1800" b="1" spc="-5" dirty="0">
                <a:latin typeface="Tahoma"/>
                <a:cs typeface="Tahoma"/>
              </a:rPr>
              <a:t>)+1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4640" y="1525651"/>
            <a:ext cx="3600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Initial decision parameter </a:t>
            </a:r>
            <a:r>
              <a:rPr sz="1800" b="1" spc="-5" dirty="0">
                <a:latin typeface="Tahoma"/>
                <a:cs typeface="Tahoma"/>
              </a:rPr>
              <a:t>p</a:t>
            </a:r>
            <a:r>
              <a:rPr sz="1800" b="1" spc="-7" baseline="-25462" dirty="0">
                <a:latin typeface="Tahoma"/>
                <a:cs typeface="Tahoma"/>
              </a:rPr>
              <a:t>k</a:t>
            </a:r>
            <a:r>
              <a:rPr sz="1400" b="1" spc="-5" dirty="0">
                <a:latin typeface="Tahoma"/>
                <a:cs typeface="Tahoma"/>
              </a:rPr>
              <a:t>=</a:t>
            </a:r>
            <a:r>
              <a:rPr sz="1800" b="1" spc="-5" dirty="0">
                <a:latin typeface="Tahoma"/>
                <a:cs typeface="Tahoma"/>
              </a:rPr>
              <a:t>1 </a:t>
            </a:r>
            <a:r>
              <a:rPr sz="1800" b="1" dirty="0">
                <a:latin typeface="Tahoma"/>
                <a:cs typeface="Tahoma"/>
              </a:rPr>
              <a:t>–</a:t>
            </a:r>
            <a:r>
              <a:rPr sz="1800" b="1" spc="3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4059" y="1047451"/>
            <a:ext cx="6272530" cy="914400"/>
          </a:xfrm>
          <a:custGeom>
            <a:avLst/>
            <a:gdLst/>
            <a:ahLst/>
            <a:cxnLst/>
            <a:rect l="l" t="t" r="r" b="b"/>
            <a:pathLst>
              <a:path w="6272530" h="914400">
                <a:moveTo>
                  <a:pt x="0" y="914400"/>
                </a:moveTo>
                <a:lnTo>
                  <a:pt x="6272149" y="914400"/>
                </a:lnTo>
                <a:lnTo>
                  <a:pt x="6272149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ln w="25400">
            <a:solidFill>
              <a:srgbClr val="0094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01566" y="3657600"/>
            <a:ext cx="2441633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Example, </a:t>
            </a:r>
            <a:r>
              <a:rPr sz="2400" dirty="0">
                <a:latin typeface="Times New Roman"/>
                <a:cs typeface="Times New Roman"/>
              </a:rPr>
              <a:t>r=8  </a:t>
            </a: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spc="-7" baseline="-20833" dirty="0">
                <a:latin typeface="Times New Roman"/>
                <a:cs typeface="Times New Roman"/>
              </a:rPr>
              <a:t>0</a:t>
            </a:r>
            <a:r>
              <a:rPr sz="2400" spc="-5" dirty="0">
                <a:latin typeface="Times New Roman"/>
                <a:cs typeface="Times New Roman"/>
              </a:rPr>
              <a:t>=1- </a:t>
            </a:r>
            <a:r>
              <a:rPr sz="2400" dirty="0">
                <a:latin typeface="Times New Roman"/>
                <a:cs typeface="Times New Roman"/>
              </a:rPr>
              <a:t>r =1- 8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=</a:t>
            </a:r>
            <a:r>
              <a:rPr lang="en-US" sz="2400" dirty="0" smtClean="0">
                <a:latin typeface="Times New Roman"/>
                <a:cs typeface="Times New Roman"/>
              </a:rPr>
              <a:t>-</a:t>
            </a:r>
            <a:r>
              <a:rPr sz="2400" dirty="0" smtClean="0">
                <a:latin typeface="Times New Roman"/>
                <a:cs typeface="Times New Roman"/>
              </a:rPr>
              <a:t>7</a:t>
            </a:r>
            <a:endParaRPr sz="2400" dirty="0">
              <a:latin typeface="Times New Roman"/>
              <a:cs typeface="Times New Roman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06239431"/>
              </p:ext>
            </p:extLst>
          </p:nvPr>
        </p:nvGraphicFramePr>
        <p:xfrm>
          <a:off x="3382615" y="3356791"/>
          <a:ext cx="4726304" cy="25956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35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743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0083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34798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k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800" b="1" spc="-5" dirty="0">
                          <a:latin typeface="Tahoma"/>
                          <a:cs typeface="Tahoma"/>
                        </a:rPr>
                        <a:t>x</a:t>
                      </a:r>
                      <a:r>
                        <a:rPr sz="1800" b="1" spc="-7" baseline="-25462" dirty="0">
                          <a:latin typeface="Tahoma"/>
                          <a:cs typeface="Tahoma"/>
                        </a:rPr>
                        <a:t>k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8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Tahoma"/>
                          <a:cs typeface="Tahoma"/>
                        </a:rPr>
                        <a:t>y</a:t>
                      </a:r>
                      <a:r>
                        <a:rPr sz="1800" b="1" spc="-7" baseline="-25462" dirty="0">
                          <a:latin typeface="Tahoma"/>
                          <a:cs typeface="Tahoma"/>
                        </a:rPr>
                        <a:t>k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1800" b="1" spc="-7" baseline="-25462" dirty="0">
                          <a:latin typeface="Tahoma"/>
                          <a:cs typeface="Tahoma"/>
                        </a:rPr>
                        <a:t>k</a:t>
                      </a:r>
                      <a:endParaRPr sz="1800" baseline="-25462">
                        <a:latin typeface="Tahoma"/>
                        <a:cs typeface="Tahom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75"/>
                        </a:lnSpc>
                        <a:spcBef>
                          <a:spcPts val="844"/>
                        </a:spcBef>
                      </a:pPr>
                      <a:r>
                        <a:rPr sz="2700" b="1" spc="-7" baseline="16975" dirty="0">
                          <a:latin typeface="Tahoma"/>
                          <a:cs typeface="Tahoma"/>
                        </a:rPr>
                        <a:t>(x</a:t>
                      </a:r>
                      <a:r>
                        <a:rPr sz="1200" b="1" spc="-5" dirty="0">
                          <a:latin typeface="Tahoma"/>
                          <a:cs typeface="Tahoma"/>
                        </a:rPr>
                        <a:t>k+1 </a:t>
                      </a:r>
                      <a:r>
                        <a:rPr sz="2700" b="1" baseline="16975" dirty="0">
                          <a:latin typeface="Tahoma"/>
                          <a:cs typeface="Tahoma"/>
                        </a:rPr>
                        <a:t>,</a:t>
                      </a:r>
                      <a:r>
                        <a:rPr sz="2700" b="1" spc="-60" baseline="169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700" b="1" spc="-7" baseline="16975" dirty="0">
                          <a:latin typeface="Tahoma"/>
                          <a:cs typeface="Tahoma"/>
                        </a:rPr>
                        <a:t>y</a:t>
                      </a:r>
                      <a:r>
                        <a:rPr sz="1200" b="1" spc="-5" dirty="0">
                          <a:latin typeface="Tahoma"/>
                          <a:cs typeface="Tahoma"/>
                        </a:rPr>
                        <a:t>k+1</a:t>
                      </a:r>
                      <a:r>
                        <a:rPr sz="2700" b="1" spc="-7" baseline="16975" dirty="0">
                          <a:latin typeface="Tahoma"/>
                          <a:cs typeface="Tahoma"/>
                        </a:rPr>
                        <a:t>)</a:t>
                      </a:r>
                      <a:endParaRPr sz="2700" baseline="16975">
                        <a:latin typeface="Tahoma"/>
                        <a:cs typeface="Tahoma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543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(0,8)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-7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(1,8)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340" y="2289433"/>
            <a:ext cx="2432515" cy="4938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17" y="2289432"/>
            <a:ext cx="688908" cy="49381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540334" y="2265355"/>
            <a:ext cx="645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-5" dirty="0">
                <a:latin typeface="Tahoma"/>
                <a:cs typeface="Tahoma"/>
              </a:rPr>
              <a:t>p</a:t>
            </a:r>
            <a:r>
              <a:rPr lang="en-US" b="1" spc="-7" baseline="-25462" dirty="0">
                <a:latin typeface="Tahoma"/>
                <a:cs typeface="Tahoma"/>
              </a:rPr>
              <a:t>k+1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9069" y="2283404"/>
            <a:ext cx="1853345" cy="49381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1810" y="199899"/>
            <a:ext cx="6381750" cy="5181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Mid-Point Circle</a:t>
            </a:r>
            <a:r>
              <a:rPr spc="-85" dirty="0"/>
              <a:t> </a:t>
            </a:r>
            <a:r>
              <a:rPr dirty="0"/>
              <a:t>Algorithm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2400" y="2003425"/>
            <a:ext cx="3935729" cy="708025"/>
          </a:xfrm>
          <a:prstGeom prst="rect">
            <a:avLst/>
          </a:prstGeom>
          <a:solidFill>
            <a:srgbClr val="85FFDF"/>
          </a:solidFill>
        </p:spPr>
        <p:txBody>
          <a:bodyPr vert="horz" wrap="square" lIns="0" tIns="3873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05"/>
              </a:spcBef>
            </a:pPr>
            <a:r>
              <a:rPr sz="2000" dirty="0">
                <a:latin typeface="Times New Roman"/>
                <a:cs typeface="Times New Roman"/>
              </a:rPr>
              <a:t>If </a:t>
            </a:r>
            <a:r>
              <a:rPr sz="2000" spc="5" dirty="0">
                <a:latin typeface="Tahoma"/>
                <a:cs typeface="Tahoma"/>
              </a:rPr>
              <a:t>p</a:t>
            </a:r>
            <a:r>
              <a:rPr sz="1950" spc="7" baseline="-25641" dirty="0">
                <a:latin typeface="Tahoma"/>
                <a:cs typeface="Tahoma"/>
              </a:rPr>
              <a:t>k </a:t>
            </a:r>
            <a:r>
              <a:rPr sz="2000" dirty="0">
                <a:latin typeface="Symbol"/>
                <a:cs typeface="Symbol"/>
              </a:rPr>
              <a:t>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ahoma"/>
                <a:cs typeface="Tahoma"/>
              </a:rPr>
              <a:t>0 </a:t>
            </a:r>
            <a:r>
              <a:rPr sz="2000" spc="-5" dirty="0">
                <a:latin typeface="Tahoma"/>
                <a:cs typeface="Tahoma"/>
              </a:rPr>
              <a:t>=&gt;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y</a:t>
            </a:r>
            <a:r>
              <a:rPr sz="1950" spc="-7" baseline="-21367" dirty="0">
                <a:latin typeface="Tahoma"/>
                <a:cs typeface="Tahoma"/>
              </a:rPr>
              <a:t>k+1</a:t>
            </a:r>
            <a:r>
              <a:rPr sz="2000" spc="-5" dirty="0">
                <a:latin typeface="Tahoma"/>
                <a:cs typeface="Tahoma"/>
              </a:rPr>
              <a:t>=y</a:t>
            </a:r>
            <a:r>
              <a:rPr sz="1950" spc="-7" baseline="-21367" dirty="0">
                <a:latin typeface="Tahoma"/>
                <a:cs typeface="Tahoma"/>
              </a:rPr>
              <a:t>k</a:t>
            </a:r>
            <a:r>
              <a:rPr sz="2000" spc="-5" dirty="0">
                <a:latin typeface="Tahoma"/>
                <a:cs typeface="Tahoma"/>
              </a:rPr>
              <a:t>-1</a:t>
            </a:r>
            <a:endParaRPr sz="2000">
              <a:latin typeface="Tahoma"/>
              <a:cs typeface="Tahoma"/>
            </a:endParaRPr>
          </a:p>
          <a:p>
            <a:pPr marL="249554">
              <a:lnSpc>
                <a:spcPct val="100000"/>
              </a:lnSpc>
            </a:pPr>
            <a:r>
              <a:rPr sz="2000" spc="-5" dirty="0">
                <a:latin typeface="Tahoma"/>
                <a:cs typeface="Tahoma"/>
              </a:rPr>
              <a:t>So Next Pixel=</a:t>
            </a:r>
            <a:r>
              <a:rPr sz="2000" b="1" spc="-5" dirty="0">
                <a:latin typeface="Tahoma"/>
                <a:cs typeface="Tahoma"/>
              </a:rPr>
              <a:t>(x</a:t>
            </a:r>
            <a:r>
              <a:rPr sz="1950" b="1" spc="-7" baseline="-25641" dirty="0">
                <a:latin typeface="Tahoma"/>
                <a:cs typeface="Tahoma"/>
              </a:rPr>
              <a:t>k </a:t>
            </a:r>
            <a:r>
              <a:rPr sz="2000" b="1" dirty="0">
                <a:latin typeface="Tahoma"/>
                <a:cs typeface="Tahoma"/>
              </a:rPr>
              <a:t>+ 1, </a:t>
            </a:r>
            <a:r>
              <a:rPr sz="2000" b="1" spc="5" dirty="0">
                <a:latin typeface="Tahoma"/>
                <a:cs typeface="Tahoma"/>
              </a:rPr>
              <a:t>y</a:t>
            </a:r>
            <a:r>
              <a:rPr sz="1950" b="1" spc="7" baseline="-25641" dirty="0">
                <a:latin typeface="Tahoma"/>
                <a:cs typeface="Tahoma"/>
              </a:rPr>
              <a:t>k </a:t>
            </a:r>
            <a:r>
              <a:rPr sz="2000" b="1" dirty="0">
                <a:latin typeface="Tahoma"/>
                <a:cs typeface="Tahoma"/>
              </a:rPr>
              <a:t>–</a:t>
            </a:r>
            <a:r>
              <a:rPr sz="2000" b="1" spc="-20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1)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43400" y="2003425"/>
            <a:ext cx="3482975" cy="708025"/>
          </a:xfrm>
          <a:prstGeom prst="rect">
            <a:avLst/>
          </a:prstGeom>
          <a:solidFill>
            <a:srgbClr val="85FFDF"/>
          </a:solidFill>
        </p:spPr>
        <p:txBody>
          <a:bodyPr vert="horz" wrap="square" lIns="0" tIns="387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05"/>
              </a:spcBef>
            </a:pPr>
            <a:r>
              <a:rPr sz="2000" dirty="0">
                <a:latin typeface="Times New Roman"/>
                <a:cs typeface="Times New Roman"/>
              </a:rPr>
              <a:t>If </a:t>
            </a:r>
            <a:r>
              <a:rPr sz="2000" spc="5" dirty="0">
                <a:latin typeface="Tahoma"/>
                <a:cs typeface="Tahoma"/>
              </a:rPr>
              <a:t>p</a:t>
            </a:r>
            <a:r>
              <a:rPr sz="1950" spc="7" baseline="-25641" dirty="0">
                <a:latin typeface="Tahoma"/>
                <a:cs typeface="Tahoma"/>
              </a:rPr>
              <a:t>k </a:t>
            </a:r>
            <a:r>
              <a:rPr sz="2000" dirty="0">
                <a:latin typeface="Tahoma"/>
                <a:cs typeface="Tahoma"/>
              </a:rPr>
              <a:t>&lt; 0 </a:t>
            </a:r>
            <a:r>
              <a:rPr sz="2000" spc="-5" dirty="0">
                <a:latin typeface="Tahoma"/>
                <a:cs typeface="Tahoma"/>
              </a:rPr>
              <a:t>=&gt;</a:t>
            </a:r>
            <a:r>
              <a:rPr sz="2000" spc="-275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y</a:t>
            </a:r>
            <a:r>
              <a:rPr sz="1950" spc="7" baseline="-21367" dirty="0">
                <a:latin typeface="Tahoma"/>
                <a:cs typeface="Tahoma"/>
              </a:rPr>
              <a:t>k+1</a:t>
            </a:r>
            <a:r>
              <a:rPr sz="2000" spc="5" dirty="0">
                <a:latin typeface="Tahoma"/>
                <a:cs typeface="Tahoma"/>
              </a:rPr>
              <a:t>=y</a:t>
            </a:r>
            <a:r>
              <a:rPr sz="1950" spc="7" baseline="-21367" dirty="0">
                <a:latin typeface="Tahoma"/>
                <a:cs typeface="Tahoma"/>
              </a:rPr>
              <a:t>k</a:t>
            </a:r>
            <a:endParaRPr sz="1950" baseline="-21367">
              <a:latin typeface="Tahoma"/>
              <a:cs typeface="Tahoma"/>
            </a:endParaRPr>
          </a:p>
          <a:p>
            <a:pPr marL="250190">
              <a:lnSpc>
                <a:spcPct val="100000"/>
              </a:lnSpc>
            </a:pPr>
            <a:r>
              <a:rPr sz="2000" spc="-5" dirty="0">
                <a:latin typeface="Tahoma"/>
                <a:cs typeface="Tahoma"/>
              </a:rPr>
              <a:t>So Next Pixel=</a:t>
            </a:r>
            <a:r>
              <a:rPr sz="2000" b="1" spc="-5" dirty="0">
                <a:latin typeface="Tahoma"/>
                <a:cs typeface="Tahoma"/>
              </a:rPr>
              <a:t>(x</a:t>
            </a:r>
            <a:r>
              <a:rPr sz="1950" b="1" spc="-7" baseline="-25641" dirty="0">
                <a:latin typeface="Tahoma"/>
                <a:cs typeface="Tahoma"/>
              </a:rPr>
              <a:t>k </a:t>
            </a:r>
            <a:r>
              <a:rPr sz="2000" b="1" dirty="0">
                <a:latin typeface="Tahoma"/>
                <a:cs typeface="Tahoma"/>
              </a:rPr>
              <a:t>+ 1,</a:t>
            </a:r>
            <a:r>
              <a:rPr sz="2000" b="1" spc="-20" dirty="0">
                <a:latin typeface="Tahoma"/>
                <a:cs typeface="Tahoma"/>
              </a:rPr>
              <a:t> </a:t>
            </a:r>
            <a:r>
              <a:rPr sz="2000" b="1" spc="5" dirty="0">
                <a:latin typeface="Tahoma"/>
                <a:cs typeface="Tahoma"/>
              </a:rPr>
              <a:t>y</a:t>
            </a:r>
            <a:r>
              <a:rPr sz="1950" b="1" spc="7" baseline="-25641" dirty="0">
                <a:latin typeface="Tahoma"/>
                <a:cs typeface="Tahoma"/>
              </a:rPr>
              <a:t>k</a:t>
            </a:r>
            <a:r>
              <a:rPr sz="2000" b="1" spc="5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30319" y="999871"/>
            <a:ext cx="109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ahoma"/>
                <a:cs typeface="Tahoma"/>
              </a:rPr>
              <a:t>2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7259" y="874521"/>
            <a:ext cx="6132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1450340" algn="l"/>
                <a:tab pos="2544445" algn="l"/>
                <a:tab pos="3812540" algn="l"/>
                <a:tab pos="4222750" algn="l"/>
              </a:tabLst>
            </a:pPr>
            <a:r>
              <a:rPr sz="1800" b="1" spc="-5" dirty="0">
                <a:latin typeface="Tahoma"/>
                <a:cs typeface="Tahoma"/>
              </a:rPr>
              <a:t>p</a:t>
            </a:r>
            <a:r>
              <a:rPr sz="1800" b="1" spc="-7" baseline="-25462" dirty="0">
                <a:latin typeface="Tahoma"/>
                <a:cs typeface="Tahoma"/>
              </a:rPr>
              <a:t>k+1</a:t>
            </a:r>
            <a:r>
              <a:rPr sz="1800" b="1" spc="284" baseline="-25462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=</a:t>
            </a:r>
            <a:r>
              <a:rPr sz="1800" b="1" spc="4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p</a:t>
            </a:r>
            <a:r>
              <a:rPr sz="1800" b="1" spc="-7" baseline="-25462" dirty="0">
                <a:latin typeface="Tahoma"/>
                <a:cs typeface="Tahoma"/>
              </a:rPr>
              <a:t>k</a:t>
            </a:r>
            <a:r>
              <a:rPr sz="2400" b="1" spc="-5" dirty="0">
                <a:latin typeface="Tahoma"/>
                <a:cs typeface="Tahoma"/>
              </a:rPr>
              <a:t>+	</a:t>
            </a:r>
            <a:r>
              <a:rPr sz="1800" b="1" dirty="0">
                <a:latin typeface="Tahoma"/>
                <a:cs typeface="Tahoma"/>
              </a:rPr>
              <a:t>2(x</a:t>
            </a:r>
            <a:r>
              <a:rPr sz="1800" b="1" baseline="-25462" dirty="0">
                <a:latin typeface="Tahoma"/>
                <a:cs typeface="Tahoma"/>
              </a:rPr>
              <a:t>k</a:t>
            </a:r>
            <a:r>
              <a:rPr sz="1800" b="1" spc="-15" baseline="-25462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+1)	+</a:t>
            </a:r>
            <a:r>
              <a:rPr sz="1800" b="1" spc="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(y</a:t>
            </a:r>
            <a:r>
              <a:rPr sz="1800" b="1" spc="-7" baseline="-25462" dirty="0">
                <a:latin typeface="Tahoma"/>
                <a:cs typeface="Tahoma"/>
              </a:rPr>
              <a:t>k+1</a:t>
            </a:r>
            <a:r>
              <a:rPr sz="1800" b="1" spc="-7" baseline="25462" dirty="0">
                <a:latin typeface="Tahoma"/>
                <a:cs typeface="Tahoma"/>
              </a:rPr>
              <a:t>2 </a:t>
            </a:r>
            <a:r>
              <a:rPr sz="1800" b="1" spc="7" baseline="25462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–	</a:t>
            </a:r>
            <a:r>
              <a:rPr sz="1800" b="1" spc="-5" dirty="0">
                <a:latin typeface="Tahoma"/>
                <a:cs typeface="Tahoma"/>
              </a:rPr>
              <a:t>y</a:t>
            </a:r>
            <a:r>
              <a:rPr sz="1800" b="1" spc="-7" baseline="-25462" dirty="0">
                <a:latin typeface="Tahoma"/>
                <a:cs typeface="Tahoma"/>
              </a:rPr>
              <a:t>k	</a:t>
            </a:r>
            <a:r>
              <a:rPr sz="1800" b="1" dirty="0">
                <a:latin typeface="Tahoma"/>
                <a:cs typeface="Tahoma"/>
              </a:rPr>
              <a:t>) – </a:t>
            </a:r>
            <a:r>
              <a:rPr sz="1800" b="1" spc="-5" dirty="0">
                <a:latin typeface="Tahoma"/>
                <a:cs typeface="Tahoma"/>
              </a:rPr>
              <a:t>(y</a:t>
            </a:r>
            <a:r>
              <a:rPr sz="1800" b="1" spc="-7" baseline="-25462" dirty="0">
                <a:latin typeface="Tahoma"/>
                <a:cs typeface="Tahoma"/>
              </a:rPr>
              <a:t>k+1 </a:t>
            </a:r>
            <a:r>
              <a:rPr sz="1800" b="1" dirty="0">
                <a:latin typeface="Tahoma"/>
                <a:cs typeface="Tahoma"/>
              </a:rPr>
              <a:t>–</a:t>
            </a:r>
            <a:r>
              <a:rPr sz="1800" b="1" spc="-24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y</a:t>
            </a:r>
            <a:r>
              <a:rPr sz="1800" b="1" spc="-7" baseline="-25462" dirty="0">
                <a:latin typeface="Tahoma"/>
                <a:cs typeface="Tahoma"/>
              </a:rPr>
              <a:t>k</a:t>
            </a:r>
            <a:r>
              <a:rPr sz="1800" b="1" spc="-5" dirty="0">
                <a:latin typeface="Tahoma"/>
                <a:cs typeface="Tahoma"/>
              </a:rPr>
              <a:t>)+1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4640" y="1525651"/>
            <a:ext cx="3600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Initial decision parameter </a:t>
            </a:r>
            <a:r>
              <a:rPr sz="1800" b="1" spc="-5" dirty="0">
                <a:latin typeface="Tahoma"/>
                <a:cs typeface="Tahoma"/>
              </a:rPr>
              <a:t>p</a:t>
            </a:r>
            <a:r>
              <a:rPr sz="1800" b="1" spc="-7" baseline="-25462" dirty="0">
                <a:latin typeface="Tahoma"/>
                <a:cs typeface="Tahoma"/>
              </a:rPr>
              <a:t>k</a:t>
            </a:r>
            <a:r>
              <a:rPr sz="1400" b="1" spc="-5" dirty="0">
                <a:latin typeface="Tahoma"/>
                <a:cs typeface="Tahoma"/>
              </a:rPr>
              <a:t>=</a:t>
            </a:r>
            <a:r>
              <a:rPr sz="1800" b="1" spc="-5" dirty="0">
                <a:latin typeface="Tahoma"/>
                <a:cs typeface="Tahoma"/>
              </a:rPr>
              <a:t>1 </a:t>
            </a:r>
            <a:r>
              <a:rPr sz="1800" b="1" dirty="0">
                <a:latin typeface="Tahoma"/>
                <a:cs typeface="Tahoma"/>
              </a:rPr>
              <a:t>–</a:t>
            </a:r>
            <a:r>
              <a:rPr sz="1800" b="1" spc="3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r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4787" y="935100"/>
            <a:ext cx="6272530" cy="914400"/>
          </a:xfrm>
          <a:custGeom>
            <a:avLst/>
            <a:gdLst/>
            <a:ahLst/>
            <a:cxnLst/>
            <a:rect l="l" t="t" r="r" b="b"/>
            <a:pathLst>
              <a:path w="6272530" h="914400">
                <a:moveTo>
                  <a:pt x="0" y="914400"/>
                </a:moveTo>
                <a:lnTo>
                  <a:pt x="6272149" y="914400"/>
                </a:lnTo>
                <a:lnTo>
                  <a:pt x="6272149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ln w="25400">
            <a:solidFill>
              <a:srgbClr val="0094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93216" y="2993263"/>
            <a:ext cx="2221383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Example, </a:t>
            </a:r>
            <a:r>
              <a:rPr sz="2400" dirty="0">
                <a:latin typeface="Times New Roman"/>
                <a:cs typeface="Times New Roman"/>
              </a:rPr>
              <a:t>r=8  </a:t>
            </a: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spc="-7" baseline="-20833" dirty="0">
                <a:latin typeface="Times New Roman"/>
                <a:cs typeface="Times New Roman"/>
              </a:rPr>
              <a:t>0</a:t>
            </a:r>
            <a:r>
              <a:rPr sz="2400" spc="-5" dirty="0">
                <a:latin typeface="Times New Roman"/>
                <a:cs typeface="Times New Roman"/>
              </a:rPr>
              <a:t>=1- </a:t>
            </a:r>
            <a:r>
              <a:rPr sz="2400" dirty="0">
                <a:latin typeface="Times New Roman"/>
                <a:cs typeface="Times New Roman"/>
              </a:rPr>
              <a:t>r =1- 8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=</a:t>
            </a:r>
            <a:r>
              <a:rPr lang="en-US" sz="2400" dirty="0" smtClean="0">
                <a:latin typeface="Times New Roman"/>
                <a:cs typeface="Times New Roman"/>
              </a:rPr>
              <a:t>-</a:t>
            </a:r>
            <a:r>
              <a:rPr sz="2400" dirty="0" smtClean="0">
                <a:latin typeface="Times New Roman"/>
                <a:cs typeface="Times New Roman"/>
              </a:rPr>
              <a:t>7</a:t>
            </a:r>
            <a:endParaRPr sz="2400" dirty="0">
              <a:latin typeface="Times New Roman"/>
              <a:cs typeface="Times New Roman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378200" y="2963798"/>
          <a:ext cx="4726304" cy="25956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35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743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0083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34798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k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800" b="1" spc="-5" dirty="0">
                          <a:latin typeface="Tahoma"/>
                          <a:cs typeface="Tahoma"/>
                        </a:rPr>
                        <a:t>x</a:t>
                      </a:r>
                      <a:r>
                        <a:rPr sz="1800" b="1" spc="-7" baseline="-25462" dirty="0">
                          <a:latin typeface="Tahoma"/>
                          <a:cs typeface="Tahoma"/>
                        </a:rPr>
                        <a:t>k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8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Tahoma"/>
                          <a:cs typeface="Tahoma"/>
                        </a:rPr>
                        <a:t>y</a:t>
                      </a:r>
                      <a:r>
                        <a:rPr sz="1800" b="1" spc="-7" baseline="-25462" dirty="0">
                          <a:latin typeface="Tahoma"/>
                          <a:cs typeface="Tahoma"/>
                        </a:rPr>
                        <a:t>k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1800" b="1" spc="-7" baseline="-25462" dirty="0">
                          <a:latin typeface="Tahoma"/>
                          <a:cs typeface="Tahoma"/>
                        </a:rPr>
                        <a:t>k</a:t>
                      </a:r>
                      <a:endParaRPr sz="1800" baseline="-25462">
                        <a:latin typeface="Tahoma"/>
                        <a:cs typeface="Tahom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75"/>
                        </a:lnSpc>
                        <a:spcBef>
                          <a:spcPts val="844"/>
                        </a:spcBef>
                      </a:pPr>
                      <a:r>
                        <a:rPr sz="2700" b="1" spc="-7" baseline="16975" dirty="0">
                          <a:latin typeface="Tahoma"/>
                          <a:cs typeface="Tahoma"/>
                        </a:rPr>
                        <a:t>(x</a:t>
                      </a:r>
                      <a:r>
                        <a:rPr sz="1200" b="1" spc="-5" dirty="0">
                          <a:latin typeface="Tahoma"/>
                          <a:cs typeface="Tahoma"/>
                        </a:rPr>
                        <a:t>k+1 </a:t>
                      </a:r>
                      <a:r>
                        <a:rPr sz="2700" b="1" baseline="16975" dirty="0">
                          <a:latin typeface="Tahoma"/>
                          <a:cs typeface="Tahoma"/>
                        </a:rPr>
                        <a:t>,</a:t>
                      </a:r>
                      <a:r>
                        <a:rPr sz="2700" b="1" spc="-60" baseline="169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700" b="1" spc="-7" baseline="16975" dirty="0">
                          <a:latin typeface="Tahoma"/>
                          <a:cs typeface="Tahoma"/>
                        </a:rPr>
                        <a:t>y</a:t>
                      </a:r>
                      <a:r>
                        <a:rPr sz="1200" b="1" spc="-5" dirty="0">
                          <a:latin typeface="Tahoma"/>
                          <a:cs typeface="Tahoma"/>
                        </a:rPr>
                        <a:t>k+1</a:t>
                      </a:r>
                      <a:r>
                        <a:rPr sz="2700" b="1" spc="-7" baseline="16975" dirty="0">
                          <a:latin typeface="Tahoma"/>
                          <a:cs typeface="Tahoma"/>
                        </a:rPr>
                        <a:t>)</a:t>
                      </a:r>
                      <a:endParaRPr sz="2700" baseline="16975">
                        <a:latin typeface="Tahoma"/>
                        <a:cs typeface="Tahoma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543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(0,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8)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-7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(1,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8)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 marL="3543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(1,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8)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-4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(2,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8)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1289050" y="5815076"/>
            <a:ext cx="3390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ahoma"/>
                <a:cs typeface="Tahoma"/>
              </a:rPr>
              <a:t>k+1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68495" y="5679440"/>
            <a:ext cx="122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ahoma"/>
                <a:cs typeface="Tahoma"/>
              </a:rPr>
              <a:t>2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56072" y="5679440"/>
            <a:ext cx="122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ahoma"/>
                <a:cs typeface="Tahoma"/>
              </a:rPr>
              <a:t>2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45844" y="5595620"/>
            <a:ext cx="48412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7845" algn="l"/>
                <a:tab pos="1437005" algn="l"/>
                <a:tab pos="1962150" algn="l"/>
                <a:tab pos="2531745" algn="l"/>
                <a:tab pos="3521075" algn="l"/>
                <a:tab pos="3799840" algn="l"/>
                <a:tab pos="4210050" algn="l"/>
              </a:tabLst>
            </a:pPr>
            <a:r>
              <a:rPr sz="1800" b="1" dirty="0">
                <a:latin typeface="Tahoma"/>
                <a:cs typeface="Tahoma"/>
              </a:rPr>
              <a:t>p	=</a:t>
            </a:r>
            <a:r>
              <a:rPr sz="1800" b="1" spc="3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p</a:t>
            </a:r>
            <a:r>
              <a:rPr sz="1800" b="1" spc="185" dirty="0">
                <a:latin typeface="Tahoma"/>
                <a:cs typeface="Tahoma"/>
              </a:rPr>
              <a:t> </a:t>
            </a:r>
            <a:r>
              <a:rPr sz="2400" b="1" dirty="0">
                <a:latin typeface="Tahoma"/>
                <a:cs typeface="Tahoma"/>
              </a:rPr>
              <a:t>+	</a:t>
            </a:r>
            <a:r>
              <a:rPr sz="1800" b="1" dirty="0">
                <a:latin typeface="Tahoma"/>
                <a:cs typeface="Tahoma"/>
              </a:rPr>
              <a:t>2(x	+1)	+ </a:t>
            </a:r>
            <a:r>
              <a:rPr sz="1800" b="1" spc="-5" dirty="0">
                <a:latin typeface="Tahoma"/>
                <a:cs typeface="Tahoma"/>
              </a:rPr>
              <a:t>(y	</a:t>
            </a:r>
            <a:r>
              <a:rPr sz="1800" b="1" dirty="0">
                <a:latin typeface="Tahoma"/>
                <a:cs typeface="Tahoma"/>
              </a:rPr>
              <a:t>–	y	) –</a:t>
            </a:r>
            <a:r>
              <a:rPr sz="1800" b="1" spc="-10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(y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73910" y="5815076"/>
            <a:ext cx="4225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97890" algn="l"/>
                <a:tab pos="2092960" algn="l"/>
                <a:tab pos="3002915" algn="l"/>
                <a:tab pos="3898900" algn="l"/>
              </a:tabLst>
            </a:pPr>
            <a:r>
              <a:rPr sz="1200" b="1" dirty="0">
                <a:latin typeface="Tahoma"/>
                <a:cs typeface="Tahoma"/>
              </a:rPr>
              <a:t>k	k	</a:t>
            </a:r>
            <a:r>
              <a:rPr sz="1200" b="1" spc="-5" dirty="0">
                <a:latin typeface="Tahoma"/>
                <a:cs typeface="Tahoma"/>
              </a:rPr>
              <a:t>k+</a:t>
            </a:r>
            <a:r>
              <a:rPr sz="1200" b="1" dirty="0">
                <a:latin typeface="Tahoma"/>
                <a:cs typeface="Tahoma"/>
              </a:rPr>
              <a:t>1	k	</a:t>
            </a:r>
            <a:r>
              <a:rPr sz="1200" b="1" spc="-5" dirty="0">
                <a:latin typeface="Tahoma"/>
                <a:cs typeface="Tahoma"/>
              </a:rPr>
              <a:t>k+1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86168" y="5815076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ahoma"/>
                <a:cs typeface="Tahoma"/>
              </a:rPr>
              <a:t>k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41745" y="5671820"/>
            <a:ext cx="897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ahoma"/>
                <a:cs typeface="Tahoma"/>
              </a:rPr>
              <a:t>– y</a:t>
            </a:r>
            <a:r>
              <a:rPr sz="1800" b="1" spc="9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)+1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53794" y="5961379"/>
            <a:ext cx="4801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922655" algn="l"/>
                <a:tab pos="1953895" algn="l"/>
                <a:tab pos="2274570" algn="l"/>
                <a:tab pos="2755265" algn="l"/>
                <a:tab pos="3035935" algn="l"/>
              </a:tabLst>
            </a:pPr>
            <a:r>
              <a:rPr sz="1800" b="1" dirty="0">
                <a:latin typeface="Tahoma"/>
                <a:cs typeface="Tahoma"/>
              </a:rPr>
              <a:t>= -7</a:t>
            </a:r>
            <a:r>
              <a:rPr sz="1800" b="1" spc="-1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+	</a:t>
            </a:r>
            <a:r>
              <a:rPr sz="1800" b="1" spc="-5" dirty="0">
                <a:latin typeface="Tahoma"/>
                <a:cs typeface="Tahoma"/>
              </a:rPr>
              <a:t>2(0+1)	</a:t>
            </a:r>
            <a:r>
              <a:rPr sz="1800" b="1" dirty="0">
                <a:latin typeface="Tahoma"/>
                <a:cs typeface="Tahoma"/>
              </a:rPr>
              <a:t>+	</a:t>
            </a:r>
            <a:r>
              <a:rPr sz="1800" b="1" spc="5" dirty="0">
                <a:latin typeface="Tahoma"/>
                <a:cs typeface="Tahoma"/>
              </a:rPr>
              <a:t>(8</a:t>
            </a:r>
            <a:r>
              <a:rPr sz="1800" b="1" spc="7" baseline="25462" dirty="0">
                <a:latin typeface="Tahoma"/>
                <a:cs typeface="Tahoma"/>
              </a:rPr>
              <a:t>2	</a:t>
            </a:r>
            <a:r>
              <a:rPr sz="1800" b="1" dirty="0">
                <a:latin typeface="Tahoma"/>
                <a:cs typeface="Tahoma"/>
              </a:rPr>
              <a:t>–	8</a:t>
            </a:r>
            <a:r>
              <a:rPr sz="1800" b="1" baseline="25462" dirty="0">
                <a:latin typeface="Tahoma"/>
                <a:cs typeface="Tahoma"/>
              </a:rPr>
              <a:t>2 </a:t>
            </a:r>
            <a:r>
              <a:rPr sz="1800" b="1" dirty="0">
                <a:latin typeface="Tahoma"/>
                <a:cs typeface="Tahoma"/>
              </a:rPr>
              <a:t>) –(8 –</a:t>
            </a:r>
            <a:r>
              <a:rPr sz="1800" b="1" spc="-10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8)+1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46250" y="6235700"/>
            <a:ext cx="1956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97255" algn="l"/>
              </a:tabLst>
            </a:pPr>
            <a:r>
              <a:rPr sz="1800" b="1" dirty="0">
                <a:latin typeface="Tahoma"/>
                <a:cs typeface="Tahoma"/>
              </a:rPr>
              <a:t>=</a:t>
            </a:r>
            <a:r>
              <a:rPr sz="1800" b="1" spc="-1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- 7+	</a:t>
            </a:r>
            <a:r>
              <a:rPr sz="1800" b="1" spc="-5" dirty="0">
                <a:latin typeface="Tahoma"/>
                <a:cs typeface="Tahoma"/>
              </a:rPr>
              <a:t>2+1 </a:t>
            </a:r>
            <a:r>
              <a:rPr sz="1800" b="1" dirty="0">
                <a:latin typeface="Tahoma"/>
                <a:cs typeface="Tahoma"/>
              </a:rPr>
              <a:t>=</a:t>
            </a:r>
            <a:r>
              <a:rPr sz="1800" b="1" spc="-7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-4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8650" y="244685"/>
            <a:ext cx="7475854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Mid-Point Circle</a:t>
            </a:r>
            <a:r>
              <a:rPr spc="-85" dirty="0"/>
              <a:t> </a:t>
            </a:r>
            <a:r>
              <a:rPr dirty="0"/>
              <a:t>Algorithm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2400" y="2003425"/>
            <a:ext cx="3935729" cy="708025"/>
          </a:xfrm>
          <a:prstGeom prst="rect">
            <a:avLst/>
          </a:prstGeom>
          <a:solidFill>
            <a:srgbClr val="85FFDF"/>
          </a:solidFill>
        </p:spPr>
        <p:txBody>
          <a:bodyPr vert="horz" wrap="square" lIns="0" tIns="3873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05"/>
              </a:spcBef>
            </a:pPr>
            <a:r>
              <a:rPr sz="2000" dirty="0">
                <a:latin typeface="Times New Roman"/>
                <a:cs typeface="Times New Roman"/>
              </a:rPr>
              <a:t>If </a:t>
            </a:r>
            <a:r>
              <a:rPr sz="2000" spc="5" dirty="0">
                <a:latin typeface="Tahoma"/>
                <a:cs typeface="Tahoma"/>
              </a:rPr>
              <a:t>p</a:t>
            </a:r>
            <a:r>
              <a:rPr sz="1950" spc="7" baseline="-25641" dirty="0">
                <a:latin typeface="Tahoma"/>
                <a:cs typeface="Tahoma"/>
              </a:rPr>
              <a:t>k </a:t>
            </a:r>
            <a:r>
              <a:rPr sz="2000" dirty="0">
                <a:latin typeface="Symbol"/>
                <a:cs typeface="Symbol"/>
              </a:rPr>
              <a:t>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ahoma"/>
                <a:cs typeface="Tahoma"/>
              </a:rPr>
              <a:t>0 </a:t>
            </a:r>
            <a:r>
              <a:rPr sz="2000" spc="-5" dirty="0">
                <a:latin typeface="Tahoma"/>
                <a:cs typeface="Tahoma"/>
              </a:rPr>
              <a:t>=&gt;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y</a:t>
            </a:r>
            <a:r>
              <a:rPr sz="1950" spc="-7" baseline="-21367" dirty="0">
                <a:latin typeface="Tahoma"/>
                <a:cs typeface="Tahoma"/>
              </a:rPr>
              <a:t>k+1</a:t>
            </a:r>
            <a:r>
              <a:rPr sz="2000" spc="-5" dirty="0">
                <a:latin typeface="Tahoma"/>
                <a:cs typeface="Tahoma"/>
              </a:rPr>
              <a:t>=y</a:t>
            </a:r>
            <a:r>
              <a:rPr sz="1950" spc="-7" baseline="-21367" dirty="0">
                <a:latin typeface="Tahoma"/>
                <a:cs typeface="Tahoma"/>
              </a:rPr>
              <a:t>k</a:t>
            </a:r>
            <a:r>
              <a:rPr sz="2000" spc="-5" dirty="0">
                <a:latin typeface="Tahoma"/>
                <a:cs typeface="Tahoma"/>
              </a:rPr>
              <a:t>-1</a:t>
            </a:r>
            <a:endParaRPr sz="2000">
              <a:latin typeface="Tahoma"/>
              <a:cs typeface="Tahoma"/>
            </a:endParaRPr>
          </a:p>
          <a:p>
            <a:pPr marL="249554">
              <a:lnSpc>
                <a:spcPct val="100000"/>
              </a:lnSpc>
            </a:pPr>
            <a:r>
              <a:rPr sz="2000" spc="-5" dirty="0">
                <a:latin typeface="Tahoma"/>
                <a:cs typeface="Tahoma"/>
              </a:rPr>
              <a:t>So Next Pixel=</a:t>
            </a:r>
            <a:r>
              <a:rPr sz="2000" b="1" spc="-5" dirty="0">
                <a:latin typeface="Tahoma"/>
                <a:cs typeface="Tahoma"/>
              </a:rPr>
              <a:t>(x</a:t>
            </a:r>
            <a:r>
              <a:rPr sz="1950" b="1" spc="-7" baseline="-25641" dirty="0">
                <a:latin typeface="Tahoma"/>
                <a:cs typeface="Tahoma"/>
              </a:rPr>
              <a:t>k </a:t>
            </a:r>
            <a:r>
              <a:rPr sz="2000" b="1" dirty="0">
                <a:latin typeface="Tahoma"/>
                <a:cs typeface="Tahoma"/>
              </a:rPr>
              <a:t>+ 1, </a:t>
            </a:r>
            <a:r>
              <a:rPr sz="2000" b="1" spc="5" dirty="0">
                <a:latin typeface="Tahoma"/>
                <a:cs typeface="Tahoma"/>
              </a:rPr>
              <a:t>y</a:t>
            </a:r>
            <a:r>
              <a:rPr sz="1950" b="1" spc="7" baseline="-25641" dirty="0">
                <a:latin typeface="Tahoma"/>
                <a:cs typeface="Tahoma"/>
              </a:rPr>
              <a:t>k </a:t>
            </a:r>
            <a:r>
              <a:rPr sz="2000" b="1" dirty="0">
                <a:latin typeface="Tahoma"/>
                <a:cs typeface="Tahoma"/>
              </a:rPr>
              <a:t>–</a:t>
            </a:r>
            <a:r>
              <a:rPr sz="2000" b="1" spc="-20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1)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43400" y="2003425"/>
            <a:ext cx="3482975" cy="708025"/>
          </a:xfrm>
          <a:prstGeom prst="rect">
            <a:avLst/>
          </a:prstGeom>
          <a:solidFill>
            <a:srgbClr val="85FFDF"/>
          </a:solidFill>
        </p:spPr>
        <p:txBody>
          <a:bodyPr vert="horz" wrap="square" lIns="0" tIns="387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05"/>
              </a:spcBef>
            </a:pPr>
            <a:r>
              <a:rPr sz="2000" dirty="0">
                <a:latin typeface="Times New Roman"/>
                <a:cs typeface="Times New Roman"/>
              </a:rPr>
              <a:t>If </a:t>
            </a:r>
            <a:r>
              <a:rPr sz="2000" spc="5" dirty="0">
                <a:latin typeface="Tahoma"/>
                <a:cs typeface="Tahoma"/>
              </a:rPr>
              <a:t>p</a:t>
            </a:r>
            <a:r>
              <a:rPr sz="1950" spc="7" baseline="-25641" dirty="0">
                <a:latin typeface="Tahoma"/>
                <a:cs typeface="Tahoma"/>
              </a:rPr>
              <a:t>k </a:t>
            </a:r>
            <a:r>
              <a:rPr sz="2000" dirty="0">
                <a:latin typeface="Tahoma"/>
                <a:cs typeface="Tahoma"/>
              </a:rPr>
              <a:t>&lt; 0 </a:t>
            </a:r>
            <a:r>
              <a:rPr sz="2000" spc="-5" dirty="0">
                <a:latin typeface="Tahoma"/>
                <a:cs typeface="Tahoma"/>
              </a:rPr>
              <a:t>=&gt;</a:t>
            </a:r>
            <a:r>
              <a:rPr sz="2000" spc="-275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y</a:t>
            </a:r>
            <a:r>
              <a:rPr sz="1950" spc="7" baseline="-21367" dirty="0">
                <a:latin typeface="Tahoma"/>
                <a:cs typeface="Tahoma"/>
              </a:rPr>
              <a:t>k+1</a:t>
            </a:r>
            <a:r>
              <a:rPr sz="2000" spc="5" dirty="0">
                <a:latin typeface="Tahoma"/>
                <a:cs typeface="Tahoma"/>
              </a:rPr>
              <a:t>=y</a:t>
            </a:r>
            <a:r>
              <a:rPr sz="1950" spc="7" baseline="-21367" dirty="0">
                <a:latin typeface="Tahoma"/>
                <a:cs typeface="Tahoma"/>
              </a:rPr>
              <a:t>k</a:t>
            </a:r>
            <a:endParaRPr sz="1950" baseline="-21367">
              <a:latin typeface="Tahoma"/>
              <a:cs typeface="Tahoma"/>
            </a:endParaRPr>
          </a:p>
          <a:p>
            <a:pPr marL="250190">
              <a:lnSpc>
                <a:spcPct val="100000"/>
              </a:lnSpc>
            </a:pPr>
            <a:r>
              <a:rPr sz="2000" spc="-5" dirty="0">
                <a:latin typeface="Tahoma"/>
                <a:cs typeface="Tahoma"/>
              </a:rPr>
              <a:t>So Next Pixel=</a:t>
            </a:r>
            <a:r>
              <a:rPr sz="2000" b="1" spc="-5" dirty="0">
                <a:latin typeface="Tahoma"/>
                <a:cs typeface="Tahoma"/>
              </a:rPr>
              <a:t>(x</a:t>
            </a:r>
            <a:r>
              <a:rPr sz="1950" b="1" spc="-7" baseline="-25641" dirty="0">
                <a:latin typeface="Tahoma"/>
                <a:cs typeface="Tahoma"/>
              </a:rPr>
              <a:t>k </a:t>
            </a:r>
            <a:r>
              <a:rPr sz="2000" b="1" dirty="0">
                <a:latin typeface="Tahoma"/>
                <a:cs typeface="Tahoma"/>
              </a:rPr>
              <a:t>+ 1,</a:t>
            </a:r>
            <a:r>
              <a:rPr sz="2000" b="1" spc="-20" dirty="0">
                <a:latin typeface="Tahoma"/>
                <a:cs typeface="Tahoma"/>
              </a:rPr>
              <a:t> </a:t>
            </a:r>
            <a:r>
              <a:rPr sz="2000" b="1" spc="5" dirty="0">
                <a:latin typeface="Tahoma"/>
                <a:cs typeface="Tahoma"/>
              </a:rPr>
              <a:t>y</a:t>
            </a:r>
            <a:r>
              <a:rPr sz="1950" b="1" spc="7" baseline="-25641" dirty="0">
                <a:latin typeface="Tahoma"/>
                <a:cs typeface="Tahoma"/>
              </a:rPr>
              <a:t>k</a:t>
            </a:r>
            <a:r>
              <a:rPr sz="2000" b="1" spc="5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30319" y="999871"/>
            <a:ext cx="109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ahoma"/>
                <a:cs typeface="Tahoma"/>
              </a:rPr>
              <a:t>2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9950" y="885444"/>
            <a:ext cx="6132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1450340" algn="l"/>
                <a:tab pos="2544445" algn="l"/>
                <a:tab pos="3812540" algn="l"/>
                <a:tab pos="4222750" algn="l"/>
              </a:tabLst>
            </a:pPr>
            <a:r>
              <a:rPr sz="1800" b="1" spc="-5" dirty="0">
                <a:latin typeface="Tahoma"/>
                <a:cs typeface="Tahoma"/>
              </a:rPr>
              <a:t>p</a:t>
            </a:r>
            <a:r>
              <a:rPr sz="1800" b="1" spc="-7" baseline="-25462" dirty="0">
                <a:latin typeface="Tahoma"/>
                <a:cs typeface="Tahoma"/>
              </a:rPr>
              <a:t>k+1</a:t>
            </a:r>
            <a:r>
              <a:rPr sz="1800" b="1" spc="284" baseline="-25462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=</a:t>
            </a:r>
            <a:r>
              <a:rPr sz="1800" b="1" spc="4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p</a:t>
            </a:r>
            <a:r>
              <a:rPr sz="1800" b="1" spc="-7" baseline="-25462" dirty="0">
                <a:latin typeface="Tahoma"/>
                <a:cs typeface="Tahoma"/>
              </a:rPr>
              <a:t>k</a:t>
            </a:r>
            <a:r>
              <a:rPr sz="2400" b="1" spc="-5" dirty="0">
                <a:latin typeface="Tahoma"/>
                <a:cs typeface="Tahoma"/>
              </a:rPr>
              <a:t>+	</a:t>
            </a:r>
            <a:r>
              <a:rPr sz="1800" b="1" spc="-5" dirty="0">
                <a:latin typeface="Tahoma"/>
                <a:cs typeface="Tahoma"/>
              </a:rPr>
              <a:t>2(x</a:t>
            </a:r>
            <a:r>
              <a:rPr sz="1800" b="1" spc="-7" baseline="-25462" dirty="0">
                <a:latin typeface="Tahoma"/>
                <a:cs typeface="Tahoma"/>
              </a:rPr>
              <a:t>k </a:t>
            </a:r>
            <a:r>
              <a:rPr sz="1800" b="1" dirty="0">
                <a:latin typeface="Tahoma"/>
                <a:cs typeface="Tahoma"/>
              </a:rPr>
              <a:t>+1)	+</a:t>
            </a:r>
            <a:r>
              <a:rPr sz="1800" b="1" spc="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(y</a:t>
            </a:r>
            <a:r>
              <a:rPr sz="1800" b="1" spc="-7" baseline="-25462" dirty="0">
                <a:latin typeface="Tahoma"/>
                <a:cs typeface="Tahoma"/>
              </a:rPr>
              <a:t>k+1</a:t>
            </a:r>
            <a:r>
              <a:rPr sz="1800" b="1" spc="-7" baseline="25462" dirty="0">
                <a:latin typeface="Tahoma"/>
                <a:cs typeface="Tahoma"/>
              </a:rPr>
              <a:t>2 </a:t>
            </a:r>
            <a:r>
              <a:rPr sz="1800" b="1" spc="7" baseline="25462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–	</a:t>
            </a:r>
            <a:r>
              <a:rPr sz="1800" b="1" spc="-5" dirty="0">
                <a:latin typeface="Tahoma"/>
                <a:cs typeface="Tahoma"/>
              </a:rPr>
              <a:t>y</a:t>
            </a:r>
            <a:r>
              <a:rPr sz="1800" b="1" spc="-7" baseline="-25462" dirty="0">
                <a:latin typeface="Tahoma"/>
                <a:cs typeface="Tahoma"/>
              </a:rPr>
              <a:t>k	</a:t>
            </a:r>
            <a:r>
              <a:rPr sz="1800" b="1" dirty="0">
                <a:latin typeface="Tahoma"/>
                <a:cs typeface="Tahoma"/>
              </a:rPr>
              <a:t>) – </a:t>
            </a:r>
            <a:r>
              <a:rPr sz="1800" b="1" spc="-5" dirty="0">
                <a:latin typeface="Tahoma"/>
                <a:cs typeface="Tahoma"/>
              </a:rPr>
              <a:t>(y</a:t>
            </a:r>
            <a:r>
              <a:rPr sz="1800" b="1" spc="-7" baseline="-25462" dirty="0">
                <a:latin typeface="Tahoma"/>
                <a:cs typeface="Tahoma"/>
              </a:rPr>
              <a:t>k+1 </a:t>
            </a:r>
            <a:r>
              <a:rPr sz="1800" b="1" dirty="0">
                <a:latin typeface="Tahoma"/>
                <a:cs typeface="Tahoma"/>
              </a:rPr>
              <a:t>–</a:t>
            </a:r>
            <a:r>
              <a:rPr sz="1800" b="1" spc="-24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y</a:t>
            </a:r>
            <a:r>
              <a:rPr sz="1800" b="1" spc="-7" baseline="-25462" dirty="0">
                <a:latin typeface="Tahoma"/>
                <a:cs typeface="Tahoma"/>
              </a:rPr>
              <a:t>k</a:t>
            </a:r>
            <a:r>
              <a:rPr sz="1800" b="1" spc="-5" dirty="0">
                <a:latin typeface="Tahoma"/>
                <a:cs typeface="Tahoma"/>
              </a:rPr>
              <a:t>)+1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4640" y="1525651"/>
            <a:ext cx="3600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Initial decision parameter </a:t>
            </a:r>
            <a:r>
              <a:rPr sz="1800" b="1" spc="-5" dirty="0">
                <a:latin typeface="Tahoma"/>
                <a:cs typeface="Tahoma"/>
              </a:rPr>
              <a:t>p</a:t>
            </a:r>
            <a:r>
              <a:rPr sz="1800" b="1" spc="-7" baseline="-25462" dirty="0">
                <a:latin typeface="Tahoma"/>
                <a:cs typeface="Tahoma"/>
              </a:rPr>
              <a:t>k</a:t>
            </a:r>
            <a:r>
              <a:rPr sz="1400" b="1" spc="-5" dirty="0">
                <a:latin typeface="Tahoma"/>
                <a:cs typeface="Tahoma"/>
              </a:rPr>
              <a:t>=</a:t>
            </a:r>
            <a:r>
              <a:rPr sz="1800" b="1" spc="-5" dirty="0">
                <a:latin typeface="Tahoma"/>
                <a:cs typeface="Tahoma"/>
              </a:rPr>
              <a:t>1 </a:t>
            </a:r>
            <a:r>
              <a:rPr sz="1800" b="1" dirty="0">
                <a:latin typeface="Tahoma"/>
                <a:cs typeface="Tahoma"/>
              </a:rPr>
              <a:t>–</a:t>
            </a:r>
            <a:r>
              <a:rPr sz="1800" b="1" spc="3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4787" y="935100"/>
            <a:ext cx="6272530" cy="914400"/>
          </a:xfrm>
          <a:custGeom>
            <a:avLst/>
            <a:gdLst/>
            <a:ahLst/>
            <a:cxnLst/>
            <a:rect l="l" t="t" r="r" b="b"/>
            <a:pathLst>
              <a:path w="6272530" h="914400">
                <a:moveTo>
                  <a:pt x="0" y="914400"/>
                </a:moveTo>
                <a:lnTo>
                  <a:pt x="6272149" y="914400"/>
                </a:lnTo>
                <a:lnTo>
                  <a:pt x="6272149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ln w="25400">
            <a:solidFill>
              <a:srgbClr val="0094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93216" y="2993263"/>
            <a:ext cx="2221383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Example, </a:t>
            </a:r>
            <a:r>
              <a:rPr sz="2400" dirty="0">
                <a:latin typeface="Times New Roman"/>
                <a:cs typeface="Times New Roman"/>
              </a:rPr>
              <a:t>r=8  </a:t>
            </a: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spc="-7" baseline="-20833" dirty="0">
                <a:latin typeface="Times New Roman"/>
                <a:cs typeface="Times New Roman"/>
              </a:rPr>
              <a:t>0</a:t>
            </a:r>
            <a:r>
              <a:rPr sz="2400" spc="-5" dirty="0">
                <a:latin typeface="Times New Roman"/>
                <a:cs typeface="Times New Roman"/>
              </a:rPr>
              <a:t>=1- </a:t>
            </a:r>
            <a:r>
              <a:rPr sz="2400" dirty="0">
                <a:latin typeface="Times New Roman"/>
                <a:cs typeface="Times New Roman"/>
              </a:rPr>
              <a:t>r =1- 8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=</a:t>
            </a:r>
            <a:r>
              <a:rPr lang="en-US" sz="2400" dirty="0" smtClean="0">
                <a:latin typeface="Times New Roman"/>
                <a:cs typeface="Times New Roman"/>
              </a:rPr>
              <a:t>-</a:t>
            </a:r>
            <a:r>
              <a:rPr sz="2400" dirty="0" smtClean="0">
                <a:latin typeface="Times New Roman"/>
                <a:cs typeface="Times New Roman"/>
              </a:rPr>
              <a:t>7</a:t>
            </a:r>
            <a:endParaRPr sz="2400" dirty="0">
              <a:latin typeface="Times New Roman"/>
              <a:cs typeface="Times New Roman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378200" y="2963798"/>
          <a:ext cx="4726304" cy="25956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35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743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0083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34798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k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800" b="1" spc="-5" dirty="0">
                          <a:latin typeface="Tahoma"/>
                          <a:cs typeface="Tahoma"/>
                        </a:rPr>
                        <a:t>x</a:t>
                      </a:r>
                      <a:r>
                        <a:rPr sz="1800" b="1" spc="-7" baseline="-25462" dirty="0">
                          <a:latin typeface="Tahoma"/>
                          <a:cs typeface="Tahoma"/>
                        </a:rPr>
                        <a:t>k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8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Tahoma"/>
                          <a:cs typeface="Tahoma"/>
                        </a:rPr>
                        <a:t>y</a:t>
                      </a:r>
                      <a:r>
                        <a:rPr sz="1800" b="1" spc="-7" baseline="-25462" dirty="0">
                          <a:latin typeface="Tahoma"/>
                          <a:cs typeface="Tahoma"/>
                        </a:rPr>
                        <a:t>k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1800" b="1" spc="-7" baseline="-25462" dirty="0">
                          <a:latin typeface="Tahoma"/>
                          <a:cs typeface="Tahoma"/>
                        </a:rPr>
                        <a:t>k</a:t>
                      </a:r>
                      <a:endParaRPr sz="1800" baseline="-25462">
                        <a:latin typeface="Tahoma"/>
                        <a:cs typeface="Tahom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75"/>
                        </a:lnSpc>
                        <a:spcBef>
                          <a:spcPts val="844"/>
                        </a:spcBef>
                      </a:pPr>
                      <a:r>
                        <a:rPr sz="2700" b="1" spc="-7" baseline="16975" dirty="0">
                          <a:latin typeface="Tahoma"/>
                          <a:cs typeface="Tahoma"/>
                        </a:rPr>
                        <a:t>(x</a:t>
                      </a:r>
                      <a:r>
                        <a:rPr sz="1200" b="1" spc="-5" dirty="0">
                          <a:latin typeface="Tahoma"/>
                          <a:cs typeface="Tahoma"/>
                        </a:rPr>
                        <a:t>k+1 </a:t>
                      </a:r>
                      <a:r>
                        <a:rPr sz="2700" b="1" baseline="16975" dirty="0">
                          <a:latin typeface="Tahoma"/>
                          <a:cs typeface="Tahoma"/>
                        </a:rPr>
                        <a:t>,</a:t>
                      </a:r>
                      <a:r>
                        <a:rPr sz="2700" b="1" spc="-60" baseline="169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700" b="1" spc="-7" baseline="16975" dirty="0">
                          <a:latin typeface="Tahoma"/>
                          <a:cs typeface="Tahoma"/>
                        </a:rPr>
                        <a:t>y</a:t>
                      </a:r>
                      <a:r>
                        <a:rPr sz="1200" b="1" spc="-5" dirty="0">
                          <a:latin typeface="Tahoma"/>
                          <a:cs typeface="Tahoma"/>
                        </a:rPr>
                        <a:t>k+1</a:t>
                      </a:r>
                      <a:r>
                        <a:rPr sz="2700" b="1" spc="-7" baseline="16975" dirty="0">
                          <a:latin typeface="Tahoma"/>
                          <a:cs typeface="Tahoma"/>
                        </a:rPr>
                        <a:t>)</a:t>
                      </a:r>
                      <a:endParaRPr sz="2700" baseline="16975">
                        <a:latin typeface="Tahoma"/>
                        <a:cs typeface="Tahoma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543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(0,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8)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-7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(1,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8)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 marL="3543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(1,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8)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-4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(2,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8)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35433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(2,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8)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(3,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7)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1289050" y="5815076"/>
            <a:ext cx="3390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ahoma"/>
                <a:cs typeface="Tahoma"/>
              </a:rPr>
              <a:t>k+1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45844" y="5595620"/>
            <a:ext cx="30346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7845" algn="l"/>
                <a:tab pos="1437005" algn="l"/>
                <a:tab pos="1962150" algn="l"/>
                <a:tab pos="2531745" algn="l"/>
              </a:tabLst>
            </a:pPr>
            <a:r>
              <a:rPr sz="1800" b="1" dirty="0">
                <a:latin typeface="Tahoma"/>
                <a:cs typeface="Tahoma"/>
              </a:rPr>
              <a:t>p	=</a:t>
            </a:r>
            <a:r>
              <a:rPr sz="1800" b="1" spc="3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p</a:t>
            </a:r>
            <a:r>
              <a:rPr sz="1800" b="1" spc="185" dirty="0">
                <a:latin typeface="Tahoma"/>
                <a:cs typeface="Tahoma"/>
              </a:rPr>
              <a:t> </a:t>
            </a:r>
            <a:r>
              <a:rPr sz="2400" b="1" dirty="0">
                <a:latin typeface="Tahoma"/>
                <a:cs typeface="Tahoma"/>
              </a:rPr>
              <a:t>+	</a:t>
            </a:r>
            <a:r>
              <a:rPr sz="1800" b="1" dirty="0">
                <a:latin typeface="Tahoma"/>
                <a:cs typeface="Tahoma"/>
              </a:rPr>
              <a:t>2(x	+1)	+</a:t>
            </a:r>
            <a:r>
              <a:rPr sz="1800" b="1" spc="-8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(y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73910" y="5815076"/>
            <a:ext cx="24193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97890" algn="l"/>
                <a:tab pos="2092960" algn="l"/>
              </a:tabLst>
            </a:pPr>
            <a:r>
              <a:rPr sz="1200" b="1" dirty="0">
                <a:latin typeface="Tahoma"/>
                <a:cs typeface="Tahoma"/>
              </a:rPr>
              <a:t>k	k	</a:t>
            </a:r>
            <a:r>
              <a:rPr sz="1200" b="1" spc="-5" dirty="0">
                <a:latin typeface="Tahoma"/>
                <a:cs typeface="Tahoma"/>
              </a:rPr>
              <a:t>k+1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68495" y="5679440"/>
            <a:ext cx="122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ahoma"/>
                <a:cs typeface="Tahoma"/>
              </a:rPr>
              <a:t>2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56072" y="5679440"/>
            <a:ext cx="122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ahoma"/>
                <a:cs typeface="Tahoma"/>
              </a:rPr>
              <a:t>2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54422" y="5671820"/>
            <a:ext cx="1332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1465" algn="l"/>
                <a:tab pos="701675" algn="l"/>
              </a:tabLst>
            </a:pPr>
            <a:r>
              <a:rPr sz="1800" b="1" dirty="0">
                <a:latin typeface="Tahoma"/>
                <a:cs typeface="Tahoma"/>
              </a:rPr>
              <a:t>–	y	) –</a:t>
            </a:r>
            <a:r>
              <a:rPr sz="1800" b="1" spc="-10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(y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64633" y="5815076"/>
            <a:ext cx="12350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08685" algn="l"/>
              </a:tabLst>
            </a:pPr>
            <a:r>
              <a:rPr sz="1200" b="1" dirty="0">
                <a:latin typeface="Tahoma"/>
                <a:cs typeface="Tahoma"/>
              </a:rPr>
              <a:t>k	</a:t>
            </a:r>
            <a:r>
              <a:rPr sz="1200" b="1" spc="-5" dirty="0">
                <a:latin typeface="Tahoma"/>
                <a:cs typeface="Tahoma"/>
              </a:rPr>
              <a:t>k+1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686168" y="5815076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ahoma"/>
                <a:cs typeface="Tahoma"/>
              </a:rPr>
              <a:t>k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41745" y="5671820"/>
            <a:ext cx="897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ahoma"/>
                <a:cs typeface="Tahoma"/>
              </a:rPr>
              <a:t>– y</a:t>
            </a:r>
            <a:r>
              <a:rPr sz="1800" b="1" spc="9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)+1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69937" y="5961379"/>
            <a:ext cx="2872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58775" algn="l"/>
                <a:tab pos="839469" algn="l"/>
                <a:tab pos="1119505" algn="l"/>
              </a:tabLst>
            </a:pPr>
            <a:r>
              <a:rPr sz="1800" b="1" dirty="0">
                <a:latin typeface="Tahoma"/>
                <a:cs typeface="Tahoma"/>
              </a:rPr>
              <a:t>+	</a:t>
            </a:r>
            <a:r>
              <a:rPr sz="1800" b="1" spc="5" dirty="0">
                <a:latin typeface="Tahoma"/>
                <a:cs typeface="Tahoma"/>
              </a:rPr>
              <a:t>(8</a:t>
            </a:r>
            <a:r>
              <a:rPr sz="1800" b="1" spc="7" baseline="25462" dirty="0">
                <a:latin typeface="Tahoma"/>
                <a:cs typeface="Tahoma"/>
              </a:rPr>
              <a:t>2	</a:t>
            </a:r>
            <a:r>
              <a:rPr sz="1800" b="1" dirty="0">
                <a:latin typeface="Tahoma"/>
                <a:cs typeface="Tahoma"/>
              </a:rPr>
              <a:t>–	8</a:t>
            </a:r>
            <a:r>
              <a:rPr sz="1800" b="1" baseline="25462" dirty="0">
                <a:latin typeface="Tahoma"/>
                <a:cs typeface="Tahoma"/>
              </a:rPr>
              <a:t>2 </a:t>
            </a:r>
            <a:r>
              <a:rPr sz="1800" b="1" dirty="0">
                <a:latin typeface="Tahoma"/>
                <a:cs typeface="Tahoma"/>
              </a:rPr>
              <a:t>) –(8 –</a:t>
            </a:r>
            <a:r>
              <a:rPr sz="1800" b="1" spc="-12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8)+1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79194" y="5961379"/>
            <a:ext cx="1922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97255" algn="l"/>
              </a:tabLst>
            </a:pPr>
            <a:r>
              <a:rPr sz="1800" b="1" dirty="0">
                <a:latin typeface="Tahoma"/>
                <a:cs typeface="Tahoma"/>
              </a:rPr>
              <a:t>= -4</a:t>
            </a:r>
            <a:r>
              <a:rPr sz="1800" b="1" spc="-1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+	</a:t>
            </a:r>
            <a:r>
              <a:rPr sz="1800" b="1" spc="-5" dirty="0">
                <a:latin typeface="Tahoma"/>
                <a:cs typeface="Tahoma"/>
              </a:rPr>
              <a:t>2(1+1)</a:t>
            </a:r>
            <a:endParaRPr sz="1800">
              <a:latin typeface="Tahoma"/>
              <a:cs typeface="Tahoma"/>
            </a:endParaRPr>
          </a:p>
          <a:p>
            <a:pPr marL="79375">
              <a:lnSpc>
                <a:spcPct val="100000"/>
              </a:lnSpc>
              <a:tabLst>
                <a:tab pos="964565" algn="l"/>
              </a:tabLst>
            </a:pPr>
            <a:r>
              <a:rPr sz="1800" b="1" dirty="0">
                <a:latin typeface="Tahoma"/>
                <a:cs typeface="Tahoma"/>
              </a:rPr>
              <a:t>=</a:t>
            </a:r>
            <a:r>
              <a:rPr sz="1800" b="1" spc="-1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- 4+	</a:t>
            </a:r>
            <a:r>
              <a:rPr sz="1800" b="1" spc="-5" dirty="0">
                <a:latin typeface="Tahoma"/>
                <a:cs typeface="Tahoma"/>
              </a:rPr>
              <a:t>4+1 </a:t>
            </a:r>
            <a:r>
              <a:rPr sz="1800" b="1" dirty="0">
                <a:latin typeface="Tahoma"/>
                <a:cs typeface="Tahoma"/>
              </a:rPr>
              <a:t>=</a:t>
            </a:r>
            <a:r>
              <a:rPr sz="1800" b="1" spc="-9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8650" y="276151"/>
            <a:ext cx="691515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Mid-Point Circle</a:t>
            </a:r>
            <a:r>
              <a:rPr spc="-85" dirty="0"/>
              <a:t> </a:t>
            </a:r>
            <a:r>
              <a:rPr dirty="0"/>
              <a:t>Algorithm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2400" y="2003425"/>
            <a:ext cx="3935729" cy="708025"/>
          </a:xfrm>
          <a:prstGeom prst="rect">
            <a:avLst/>
          </a:prstGeom>
          <a:solidFill>
            <a:srgbClr val="85FFDF"/>
          </a:solidFill>
        </p:spPr>
        <p:txBody>
          <a:bodyPr vert="horz" wrap="square" lIns="0" tIns="3873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05"/>
              </a:spcBef>
            </a:pPr>
            <a:r>
              <a:rPr sz="2000" dirty="0">
                <a:latin typeface="Times New Roman"/>
                <a:cs typeface="Times New Roman"/>
              </a:rPr>
              <a:t>If </a:t>
            </a:r>
            <a:r>
              <a:rPr sz="2000" spc="5" dirty="0">
                <a:latin typeface="Tahoma"/>
                <a:cs typeface="Tahoma"/>
              </a:rPr>
              <a:t>p</a:t>
            </a:r>
            <a:r>
              <a:rPr sz="1950" spc="7" baseline="-25641" dirty="0">
                <a:latin typeface="Tahoma"/>
                <a:cs typeface="Tahoma"/>
              </a:rPr>
              <a:t>k </a:t>
            </a:r>
            <a:r>
              <a:rPr sz="2000" dirty="0">
                <a:latin typeface="Symbol"/>
                <a:cs typeface="Symbol"/>
              </a:rPr>
              <a:t>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ahoma"/>
                <a:cs typeface="Tahoma"/>
              </a:rPr>
              <a:t>0 </a:t>
            </a:r>
            <a:r>
              <a:rPr sz="2000" spc="-5" dirty="0">
                <a:latin typeface="Tahoma"/>
                <a:cs typeface="Tahoma"/>
              </a:rPr>
              <a:t>=&gt;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y</a:t>
            </a:r>
            <a:r>
              <a:rPr sz="1950" spc="-7" baseline="-21367" dirty="0">
                <a:latin typeface="Tahoma"/>
                <a:cs typeface="Tahoma"/>
              </a:rPr>
              <a:t>k+1</a:t>
            </a:r>
            <a:r>
              <a:rPr sz="2000" spc="-5" dirty="0">
                <a:latin typeface="Tahoma"/>
                <a:cs typeface="Tahoma"/>
              </a:rPr>
              <a:t>=y</a:t>
            </a:r>
            <a:r>
              <a:rPr sz="1950" spc="-7" baseline="-21367" dirty="0">
                <a:latin typeface="Tahoma"/>
                <a:cs typeface="Tahoma"/>
              </a:rPr>
              <a:t>k</a:t>
            </a:r>
            <a:r>
              <a:rPr sz="2000" spc="-5" dirty="0">
                <a:latin typeface="Tahoma"/>
                <a:cs typeface="Tahoma"/>
              </a:rPr>
              <a:t>-1</a:t>
            </a:r>
            <a:endParaRPr sz="2000">
              <a:latin typeface="Tahoma"/>
              <a:cs typeface="Tahoma"/>
            </a:endParaRPr>
          </a:p>
          <a:p>
            <a:pPr marL="249554">
              <a:lnSpc>
                <a:spcPct val="100000"/>
              </a:lnSpc>
            </a:pPr>
            <a:r>
              <a:rPr sz="2000" spc="-5" dirty="0">
                <a:latin typeface="Tahoma"/>
                <a:cs typeface="Tahoma"/>
              </a:rPr>
              <a:t>So Next Pixel=</a:t>
            </a:r>
            <a:r>
              <a:rPr sz="2000" b="1" spc="-5" dirty="0">
                <a:latin typeface="Tahoma"/>
                <a:cs typeface="Tahoma"/>
              </a:rPr>
              <a:t>(x</a:t>
            </a:r>
            <a:r>
              <a:rPr sz="1950" b="1" spc="-7" baseline="-25641" dirty="0">
                <a:latin typeface="Tahoma"/>
                <a:cs typeface="Tahoma"/>
              </a:rPr>
              <a:t>k </a:t>
            </a:r>
            <a:r>
              <a:rPr sz="2000" b="1" dirty="0">
                <a:latin typeface="Tahoma"/>
                <a:cs typeface="Tahoma"/>
              </a:rPr>
              <a:t>+ 1, </a:t>
            </a:r>
            <a:r>
              <a:rPr sz="2000" b="1" spc="5" dirty="0">
                <a:latin typeface="Tahoma"/>
                <a:cs typeface="Tahoma"/>
              </a:rPr>
              <a:t>y</a:t>
            </a:r>
            <a:r>
              <a:rPr sz="1950" b="1" spc="7" baseline="-25641" dirty="0">
                <a:latin typeface="Tahoma"/>
                <a:cs typeface="Tahoma"/>
              </a:rPr>
              <a:t>k </a:t>
            </a:r>
            <a:r>
              <a:rPr sz="2000" b="1" dirty="0">
                <a:latin typeface="Tahoma"/>
                <a:cs typeface="Tahoma"/>
              </a:rPr>
              <a:t>–</a:t>
            </a:r>
            <a:r>
              <a:rPr sz="2000" b="1" spc="-20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1)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43400" y="2003425"/>
            <a:ext cx="3482975" cy="708025"/>
          </a:xfrm>
          <a:prstGeom prst="rect">
            <a:avLst/>
          </a:prstGeom>
          <a:solidFill>
            <a:srgbClr val="85FFDF"/>
          </a:solidFill>
        </p:spPr>
        <p:txBody>
          <a:bodyPr vert="horz" wrap="square" lIns="0" tIns="387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05"/>
              </a:spcBef>
            </a:pPr>
            <a:r>
              <a:rPr sz="2000" dirty="0">
                <a:latin typeface="Times New Roman"/>
                <a:cs typeface="Times New Roman"/>
              </a:rPr>
              <a:t>If </a:t>
            </a:r>
            <a:r>
              <a:rPr sz="2000" spc="5" dirty="0">
                <a:latin typeface="Tahoma"/>
                <a:cs typeface="Tahoma"/>
              </a:rPr>
              <a:t>p</a:t>
            </a:r>
            <a:r>
              <a:rPr sz="1950" spc="7" baseline="-25641" dirty="0">
                <a:latin typeface="Tahoma"/>
                <a:cs typeface="Tahoma"/>
              </a:rPr>
              <a:t>k </a:t>
            </a:r>
            <a:r>
              <a:rPr sz="2000" dirty="0">
                <a:latin typeface="Tahoma"/>
                <a:cs typeface="Tahoma"/>
              </a:rPr>
              <a:t>&lt; 0 </a:t>
            </a:r>
            <a:r>
              <a:rPr sz="2000" spc="-5" dirty="0">
                <a:latin typeface="Tahoma"/>
                <a:cs typeface="Tahoma"/>
              </a:rPr>
              <a:t>=&gt;</a:t>
            </a:r>
            <a:r>
              <a:rPr sz="2000" spc="-275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y</a:t>
            </a:r>
            <a:r>
              <a:rPr sz="1950" spc="7" baseline="-21367" dirty="0">
                <a:latin typeface="Tahoma"/>
                <a:cs typeface="Tahoma"/>
              </a:rPr>
              <a:t>k+1</a:t>
            </a:r>
            <a:r>
              <a:rPr sz="2000" spc="5" dirty="0">
                <a:latin typeface="Tahoma"/>
                <a:cs typeface="Tahoma"/>
              </a:rPr>
              <a:t>=y</a:t>
            </a:r>
            <a:r>
              <a:rPr sz="1950" spc="7" baseline="-21367" dirty="0">
                <a:latin typeface="Tahoma"/>
                <a:cs typeface="Tahoma"/>
              </a:rPr>
              <a:t>k</a:t>
            </a:r>
            <a:endParaRPr sz="1950" baseline="-21367">
              <a:latin typeface="Tahoma"/>
              <a:cs typeface="Tahoma"/>
            </a:endParaRPr>
          </a:p>
          <a:p>
            <a:pPr marL="250190">
              <a:lnSpc>
                <a:spcPct val="100000"/>
              </a:lnSpc>
            </a:pPr>
            <a:r>
              <a:rPr sz="2000" spc="-5" dirty="0">
                <a:latin typeface="Tahoma"/>
                <a:cs typeface="Tahoma"/>
              </a:rPr>
              <a:t>So Next Pixel=</a:t>
            </a:r>
            <a:r>
              <a:rPr sz="2000" b="1" spc="-5" dirty="0">
                <a:latin typeface="Tahoma"/>
                <a:cs typeface="Tahoma"/>
              </a:rPr>
              <a:t>(x</a:t>
            </a:r>
            <a:r>
              <a:rPr sz="1950" b="1" spc="-7" baseline="-25641" dirty="0">
                <a:latin typeface="Tahoma"/>
                <a:cs typeface="Tahoma"/>
              </a:rPr>
              <a:t>k </a:t>
            </a:r>
            <a:r>
              <a:rPr sz="2000" b="1" dirty="0">
                <a:latin typeface="Tahoma"/>
                <a:cs typeface="Tahoma"/>
              </a:rPr>
              <a:t>+ 1,</a:t>
            </a:r>
            <a:r>
              <a:rPr sz="2000" b="1" spc="-20" dirty="0">
                <a:latin typeface="Tahoma"/>
                <a:cs typeface="Tahoma"/>
              </a:rPr>
              <a:t> </a:t>
            </a:r>
            <a:r>
              <a:rPr sz="2000" b="1" spc="5" dirty="0">
                <a:latin typeface="Tahoma"/>
                <a:cs typeface="Tahoma"/>
              </a:rPr>
              <a:t>y</a:t>
            </a:r>
            <a:r>
              <a:rPr sz="1950" b="1" spc="7" baseline="-25641" dirty="0">
                <a:latin typeface="Tahoma"/>
                <a:cs typeface="Tahoma"/>
              </a:rPr>
              <a:t>k</a:t>
            </a:r>
            <a:r>
              <a:rPr sz="2000" b="1" spc="5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30319" y="999871"/>
            <a:ext cx="109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ahoma"/>
                <a:cs typeface="Tahoma"/>
              </a:rPr>
              <a:t>2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4954" y="888608"/>
            <a:ext cx="6132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1450340" algn="l"/>
                <a:tab pos="2544445" algn="l"/>
                <a:tab pos="3812540" algn="l"/>
                <a:tab pos="4222750" algn="l"/>
              </a:tabLst>
            </a:pPr>
            <a:r>
              <a:rPr sz="1800" b="1" spc="-5" dirty="0">
                <a:latin typeface="Tahoma"/>
                <a:cs typeface="Tahoma"/>
              </a:rPr>
              <a:t>p</a:t>
            </a:r>
            <a:r>
              <a:rPr sz="1800" b="1" spc="-7" baseline="-25462" dirty="0">
                <a:latin typeface="Tahoma"/>
                <a:cs typeface="Tahoma"/>
              </a:rPr>
              <a:t>k+1</a:t>
            </a:r>
            <a:r>
              <a:rPr sz="1800" b="1" spc="284" baseline="-25462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=</a:t>
            </a:r>
            <a:r>
              <a:rPr sz="1800" b="1" spc="4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p</a:t>
            </a:r>
            <a:r>
              <a:rPr sz="1800" b="1" spc="-7" baseline="-25462" dirty="0">
                <a:latin typeface="Tahoma"/>
                <a:cs typeface="Tahoma"/>
              </a:rPr>
              <a:t>k</a:t>
            </a:r>
            <a:r>
              <a:rPr sz="2400" b="1" spc="-5" dirty="0">
                <a:latin typeface="Tahoma"/>
                <a:cs typeface="Tahoma"/>
              </a:rPr>
              <a:t>+	</a:t>
            </a:r>
            <a:r>
              <a:rPr sz="1800" b="1" spc="-5" dirty="0">
                <a:latin typeface="Tahoma"/>
                <a:cs typeface="Tahoma"/>
              </a:rPr>
              <a:t>2(x</a:t>
            </a:r>
            <a:r>
              <a:rPr sz="1800" b="1" spc="-7" baseline="-25462" dirty="0">
                <a:latin typeface="Tahoma"/>
                <a:cs typeface="Tahoma"/>
              </a:rPr>
              <a:t>k </a:t>
            </a:r>
            <a:r>
              <a:rPr sz="1800" b="1" dirty="0">
                <a:latin typeface="Tahoma"/>
                <a:cs typeface="Tahoma"/>
              </a:rPr>
              <a:t>+1)	+</a:t>
            </a:r>
            <a:r>
              <a:rPr sz="1800" b="1" spc="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(y</a:t>
            </a:r>
            <a:r>
              <a:rPr sz="1800" b="1" spc="-7" baseline="-25462" dirty="0">
                <a:latin typeface="Tahoma"/>
                <a:cs typeface="Tahoma"/>
              </a:rPr>
              <a:t>k+1</a:t>
            </a:r>
            <a:r>
              <a:rPr sz="1800" b="1" spc="-7" baseline="25462" dirty="0">
                <a:latin typeface="Tahoma"/>
                <a:cs typeface="Tahoma"/>
              </a:rPr>
              <a:t>2 </a:t>
            </a:r>
            <a:r>
              <a:rPr sz="1800" b="1" spc="7" baseline="25462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–	</a:t>
            </a:r>
            <a:r>
              <a:rPr sz="1800" b="1" spc="-5" dirty="0">
                <a:latin typeface="Tahoma"/>
                <a:cs typeface="Tahoma"/>
              </a:rPr>
              <a:t>y</a:t>
            </a:r>
            <a:r>
              <a:rPr sz="1800" b="1" spc="-7" baseline="-25462" dirty="0">
                <a:latin typeface="Tahoma"/>
                <a:cs typeface="Tahoma"/>
              </a:rPr>
              <a:t>k	</a:t>
            </a:r>
            <a:r>
              <a:rPr sz="1800" b="1" dirty="0">
                <a:latin typeface="Tahoma"/>
                <a:cs typeface="Tahoma"/>
              </a:rPr>
              <a:t>) – </a:t>
            </a:r>
            <a:r>
              <a:rPr sz="1800" b="1" spc="-5" dirty="0">
                <a:latin typeface="Tahoma"/>
                <a:cs typeface="Tahoma"/>
              </a:rPr>
              <a:t>(y</a:t>
            </a:r>
            <a:r>
              <a:rPr sz="1800" b="1" spc="-7" baseline="-25462" dirty="0">
                <a:latin typeface="Tahoma"/>
                <a:cs typeface="Tahoma"/>
              </a:rPr>
              <a:t>k+1 </a:t>
            </a:r>
            <a:r>
              <a:rPr sz="1800" b="1" dirty="0">
                <a:latin typeface="Tahoma"/>
                <a:cs typeface="Tahoma"/>
              </a:rPr>
              <a:t>–</a:t>
            </a:r>
            <a:r>
              <a:rPr sz="1800" b="1" spc="-24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y</a:t>
            </a:r>
            <a:r>
              <a:rPr sz="1800" b="1" spc="-7" baseline="-25462" dirty="0">
                <a:latin typeface="Tahoma"/>
                <a:cs typeface="Tahoma"/>
              </a:rPr>
              <a:t>k</a:t>
            </a:r>
            <a:r>
              <a:rPr sz="1800" b="1" spc="-5" dirty="0">
                <a:latin typeface="Tahoma"/>
                <a:cs typeface="Tahoma"/>
              </a:rPr>
              <a:t>)+1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4640" y="1525651"/>
            <a:ext cx="3600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Initial decision parameter </a:t>
            </a:r>
            <a:r>
              <a:rPr sz="1800" b="1" spc="-5" dirty="0">
                <a:latin typeface="Tahoma"/>
                <a:cs typeface="Tahoma"/>
              </a:rPr>
              <a:t>p</a:t>
            </a:r>
            <a:r>
              <a:rPr sz="1800" b="1" spc="-7" baseline="-25462" dirty="0">
                <a:latin typeface="Tahoma"/>
                <a:cs typeface="Tahoma"/>
              </a:rPr>
              <a:t>k</a:t>
            </a:r>
            <a:r>
              <a:rPr sz="1400" b="1" spc="-5" dirty="0">
                <a:latin typeface="Tahoma"/>
                <a:cs typeface="Tahoma"/>
              </a:rPr>
              <a:t>=</a:t>
            </a:r>
            <a:r>
              <a:rPr sz="1800" b="1" spc="-5" dirty="0">
                <a:latin typeface="Tahoma"/>
                <a:cs typeface="Tahoma"/>
              </a:rPr>
              <a:t>1 </a:t>
            </a:r>
            <a:r>
              <a:rPr sz="1800" b="1" dirty="0">
                <a:latin typeface="Tahoma"/>
                <a:cs typeface="Tahoma"/>
              </a:rPr>
              <a:t>–</a:t>
            </a:r>
            <a:r>
              <a:rPr sz="1800" b="1" spc="3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4787" y="935100"/>
            <a:ext cx="6272530" cy="914400"/>
          </a:xfrm>
          <a:custGeom>
            <a:avLst/>
            <a:gdLst/>
            <a:ahLst/>
            <a:cxnLst/>
            <a:rect l="l" t="t" r="r" b="b"/>
            <a:pathLst>
              <a:path w="6272530" h="914400">
                <a:moveTo>
                  <a:pt x="0" y="914400"/>
                </a:moveTo>
                <a:lnTo>
                  <a:pt x="6272149" y="914400"/>
                </a:lnTo>
                <a:lnTo>
                  <a:pt x="6272149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ln w="25400">
            <a:solidFill>
              <a:srgbClr val="0094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94640" y="3032715"/>
            <a:ext cx="221996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Example, </a:t>
            </a:r>
            <a:r>
              <a:rPr sz="2400" dirty="0">
                <a:latin typeface="Times New Roman"/>
                <a:cs typeface="Times New Roman"/>
              </a:rPr>
              <a:t>r=8  </a:t>
            </a: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spc="-7" baseline="-20833" dirty="0">
                <a:latin typeface="Times New Roman"/>
                <a:cs typeface="Times New Roman"/>
              </a:rPr>
              <a:t>0</a:t>
            </a:r>
            <a:r>
              <a:rPr sz="2400" spc="-5" dirty="0">
                <a:latin typeface="Times New Roman"/>
                <a:cs typeface="Times New Roman"/>
              </a:rPr>
              <a:t>=1- </a:t>
            </a:r>
            <a:r>
              <a:rPr sz="2400" dirty="0">
                <a:latin typeface="Times New Roman"/>
                <a:cs typeface="Times New Roman"/>
              </a:rPr>
              <a:t>r =1- 8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=</a:t>
            </a:r>
            <a:r>
              <a:rPr lang="en-US" sz="2400" dirty="0" smtClean="0">
                <a:latin typeface="Times New Roman"/>
                <a:cs typeface="Times New Roman"/>
              </a:rPr>
              <a:t>-</a:t>
            </a:r>
            <a:r>
              <a:rPr sz="2400" dirty="0" smtClean="0">
                <a:latin typeface="Times New Roman"/>
                <a:cs typeface="Times New Roman"/>
              </a:rPr>
              <a:t>7</a:t>
            </a:r>
            <a:endParaRPr sz="2400" dirty="0">
              <a:latin typeface="Times New Roman"/>
              <a:cs typeface="Times New Roman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378200" y="2963798"/>
          <a:ext cx="4726304" cy="25956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35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743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0083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34798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k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800" b="1" spc="-5" dirty="0">
                          <a:latin typeface="Tahoma"/>
                          <a:cs typeface="Tahoma"/>
                        </a:rPr>
                        <a:t>x</a:t>
                      </a:r>
                      <a:r>
                        <a:rPr sz="1800" b="1" spc="-7" baseline="-25462" dirty="0">
                          <a:latin typeface="Tahoma"/>
                          <a:cs typeface="Tahoma"/>
                        </a:rPr>
                        <a:t>k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8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Tahoma"/>
                          <a:cs typeface="Tahoma"/>
                        </a:rPr>
                        <a:t>y</a:t>
                      </a:r>
                      <a:r>
                        <a:rPr sz="1800" b="1" spc="-7" baseline="-25462" dirty="0">
                          <a:latin typeface="Tahoma"/>
                          <a:cs typeface="Tahoma"/>
                        </a:rPr>
                        <a:t>k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1800" b="1" spc="-7" baseline="-25462" dirty="0">
                          <a:latin typeface="Tahoma"/>
                          <a:cs typeface="Tahoma"/>
                        </a:rPr>
                        <a:t>k</a:t>
                      </a:r>
                      <a:endParaRPr sz="1800" baseline="-25462">
                        <a:latin typeface="Tahoma"/>
                        <a:cs typeface="Tahom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75"/>
                        </a:lnSpc>
                        <a:spcBef>
                          <a:spcPts val="844"/>
                        </a:spcBef>
                      </a:pPr>
                      <a:r>
                        <a:rPr sz="2700" b="1" spc="-7" baseline="16975" dirty="0">
                          <a:latin typeface="Tahoma"/>
                          <a:cs typeface="Tahoma"/>
                        </a:rPr>
                        <a:t>(x</a:t>
                      </a:r>
                      <a:r>
                        <a:rPr sz="1200" b="1" spc="-5" dirty="0">
                          <a:latin typeface="Tahoma"/>
                          <a:cs typeface="Tahoma"/>
                        </a:rPr>
                        <a:t>k+1 </a:t>
                      </a:r>
                      <a:r>
                        <a:rPr sz="2700" b="1" baseline="16975" dirty="0">
                          <a:latin typeface="Tahoma"/>
                          <a:cs typeface="Tahoma"/>
                        </a:rPr>
                        <a:t>,</a:t>
                      </a:r>
                      <a:r>
                        <a:rPr sz="2700" b="1" spc="-60" baseline="169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700" b="1" spc="-7" baseline="16975" dirty="0">
                          <a:latin typeface="Tahoma"/>
                          <a:cs typeface="Tahoma"/>
                        </a:rPr>
                        <a:t>y</a:t>
                      </a:r>
                      <a:r>
                        <a:rPr sz="1200" b="1" spc="-5" dirty="0">
                          <a:latin typeface="Tahoma"/>
                          <a:cs typeface="Tahoma"/>
                        </a:rPr>
                        <a:t>k+1</a:t>
                      </a:r>
                      <a:r>
                        <a:rPr sz="2700" b="1" spc="-7" baseline="16975" dirty="0">
                          <a:latin typeface="Tahoma"/>
                          <a:cs typeface="Tahoma"/>
                        </a:rPr>
                        <a:t>)</a:t>
                      </a:r>
                      <a:endParaRPr sz="2700" baseline="16975">
                        <a:latin typeface="Tahoma"/>
                        <a:cs typeface="Tahoma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543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(0,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8)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-7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(1,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8)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 marL="3543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(1,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8)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-4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(2,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8)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35433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(2,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8)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(3,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7)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5433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(3,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7)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-6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(4,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7)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1289050" y="5815076"/>
            <a:ext cx="3390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ahoma"/>
                <a:cs typeface="Tahoma"/>
              </a:rPr>
              <a:t>k+1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45844" y="5595620"/>
            <a:ext cx="30346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7845" algn="l"/>
                <a:tab pos="1437005" algn="l"/>
                <a:tab pos="1962150" algn="l"/>
                <a:tab pos="2531745" algn="l"/>
              </a:tabLst>
            </a:pPr>
            <a:r>
              <a:rPr sz="1800" b="1" dirty="0">
                <a:latin typeface="Tahoma"/>
                <a:cs typeface="Tahoma"/>
              </a:rPr>
              <a:t>p	=</a:t>
            </a:r>
            <a:r>
              <a:rPr sz="1800" b="1" spc="3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p</a:t>
            </a:r>
            <a:r>
              <a:rPr sz="1800" b="1" spc="185" dirty="0">
                <a:latin typeface="Tahoma"/>
                <a:cs typeface="Tahoma"/>
              </a:rPr>
              <a:t> </a:t>
            </a:r>
            <a:r>
              <a:rPr sz="2400" b="1" dirty="0">
                <a:latin typeface="Tahoma"/>
                <a:cs typeface="Tahoma"/>
              </a:rPr>
              <a:t>+	</a:t>
            </a:r>
            <a:r>
              <a:rPr sz="1800" b="1" spc="-5" dirty="0">
                <a:latin typeface="Tahoma"/>
                <a:cs typeface="Tahoma"/>
              </a:rPr>
              <a:t>2(x	</a:t>
            </a:r>
            <a:r>
              <a:rPr sz="1800" b="1" dirty="0">
                <a:latin typeface="Tahoma"/>
                <a:cs typeface="Tahoma"/>
              </a:rPr>
              <a:t>+1)	+</a:t>
            </a:r>
            <a:r>
              <a:rPr sz="1800" b="1" spc="-8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(y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68495" y="5679440"/>
            <a:ext cx="122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ahoma"/>
                <a:cs typeface="Tahoma"/>
              </a:rPr>
              <a:t>2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56072" y="5679440"/>
            <a:ext cx="122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ahoma"/>
                <a:cs typeface="Tahoma"/>
              </a:rPr>
              <a:t>2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54422" y="5671820"/>
            <a:ext cx="1332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1465" algn="l"/>
                <a:tab pos="701675" algn="l"/>
              </a:tabLst>
            </a:pPr>
            <a:r>
              <a:rPr sz="1800" b="1" dirty="0">
                <a:latin typeface="Tahoma"/>
                <a:cs typeface="Tahoma"/>
              </a:rPr>
              <a:t>–	y	) –</a:t>
            </a:r>
            <a:r>
              <a:rPr sz="1800" b="1" spc="-10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(y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73910" y="5815076"/>
            <a:ext cx="4225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97890" algn="l"/>
                <a:tab pos="2092960" algn="l"/>
                <a:tab pos="3002915" algn="l"/>
                <a:tab pos="3898900" algn="l"/>
              </a:tabLst>
            </a:pPr>
            <a:r>
              <a:rPr sz="1200" b="1" dirty="0">
                <a:latin typeface="Tahoma"/>
                <a:cs typeface="Tahoma"/>
              </a:rPr>
              <a:t>k	k	</a:t>
            </a:r>
            <a:r>
              <a:rPr sz="1200" b="1" spc="-5" dirty="0">
                <a:latin typeface="Tahoma"/>
                <a:cs typeface="Tahoma"/>
              </a:rPr>
              <a:t>k+</a:t>
            </a:r>
            <a:r>
              <a:rPr sz="1200" b="1" dirty="0">
                <a:latin typeface="Tahoma"/>
                <a:cs typeface="Tahoma"/>
              </a:rPr>
              <a:t>1	k	</a:t>
            </a:r>
            <a:r>
              <a:rPr sz="1200" b="1" spc="-5" dirty="0">
                <a:latin typeface="Tahoma"/>
                <a:cs typeface="Tahoma"/>
              </a:rPr>
              <a:t>k+1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86168" y="5815076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ahoma"/>
                <a:cs typeface="Tahoma"/>
              </a:rPr>
              <a:t>k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41745" y="5671820"/>
            <a:ext cx="897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ahoma"/>
                <a:cs typeface="Tahoma"/>
              </a:rPr>
              <a:t>– y</a:t>
            </a:r>
            <a:r>
              <a:rPr sz="1800" b="1" spc="9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)+1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53794" y="5961379"/>
            <a:ext cx="4703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824865" algn="l"/>
                <a:tab pos="1856105" algn="l"/>
                <a:tab pos="2176145" algn="l"/>
                <a:tab pos="2658110" algn="l"/>
                <a:tab pos="2936875" algn="l"/>
              </a:tabLst>
            </a:pPr>
            <a:r>
              <a:rPr sz="1800" b="1" dirty="0">
                <a:latin typeface="Tahoma"/>
                <a:cs typeface="Tahoma"/>
              </a:rPr>
              <a:t>=</a:t>
            </a:r>
            <a:r>
              <a:rPr sz="1800" b="1" spc="-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1</a:t>
            </a:r>
            <a:r>
              <a:rPr sz="1800" b="1" spc="-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+	2(2+1)	+	(7</a:t>
            </a:r>
            <a:r>
              <a:rPr sz="1800" b="1" baseline="25462" dirty="0">
                <a:latin typeface="Tahoma"/>
                <a:cs typeface="Tahoma"/>
              </a:rPr>
              <a:t>2	</a:t>
            </a:r>
            <a:r>
              <a:rPr sz="1800" b="1" dirty="0">
                <a:latin typeface="Tahoma"/>
                <a:cs typeface="Tahoma"/>
              </a:rPr>
              <a:t>–	8</a:t>
            </a:r>
            <a:r>
              <a:rPr sz="1800" b="1" baseline="25462" dirty="0">
                <a:latin typeface="Tahoma"/>
                <a:cs typeface="Tahoma"/>
              </a:rPr>
              <a:t>2 </a:t>
            </a:r>
            <a:r>
              <a:rPr sz="1800" b="1" dirty="0">
                <a:latin typeface="Tahoma"/>
                <a:cs typeface="Tahoma"/>
              </a:rPr>
              <a:t>) –(7 –</a:t>
            </a:r>
            <a:r>
              <a:rPr sz="1800" b="1" spc="-9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8)+1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46250" y="6235700"/>
            <a:ext cx="2943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32155" algn="l"/>
              </a:tabLst>
            </a:pPr>
            <a:r>
              <a:rPr sz="1800" b="1" dirty="0">
                <a:latin typeface="Tahoma"/>
                <a:cs typeface="Tahoma"/>
              </a:rPr>
              <a:t>=</a:t>
            </a:r>
            <a:r>
              <a:rPr sz="1800" b="1" spc="-1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1+	6 – 15 </a:t>
            </a:r>
            <a:r>
              <a:rPr sz="1800" b="1" spc="-5" dirty="0">
                <a:latin typeface="Tahoma"/>
                <a:cs typeface="Tahoma"/>
              </a:rPr>
              <a:t>+1 +1 </a:t>
            </a:r>
            <a:r>
              <a:rPr sz="1800" b="1" dirty="0">
                <a:latin typeface="Tahoma"/>
                <a:cs typeface="Tahoma"/>
              </a:rPr>
              <a:t>= –</a:t>
            </a:r>
            <a:r>
              <a:rPr sz="1800" b="1" spc="-6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6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0054" y="143788"/>
            <a:ext cx="729615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Mid-Point Circle</a:t>
            </a:r>
            <a:r>
              <a:rPr spc="-85" dirty="0"/>
              <a:t> </a:t>
            </a:r>
            <a:r>
              <a:rPr dirty="0"/>
              <a:t>Algorithm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2400" y="2003425"/>
            <a:ext cx="3935729" cy="708025"/>
          </a:xfrm>
          <a:prstGeom prst="rect">
            <a:avLst/>
          </a:prstGeom>
          <a:solidFill>
            <a:srgbClr val="85FFDF"/>
          </a:solidFill>
        </p:spPr>
        <p:txBody>
          <a:bodyPr vert="horz" wrap="square" lIns="0" tIns="3873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05"/>
              </a:spcBef>
            </a:pPr>
            <a:r>
              <a:rPr sz="2000" dirty="0">
                <a:latin typeface="Times New Roman"/>
                <a:cs typeface="Times New Roman"/>
              </a:rPr>
              <a:t>If </a:t>
            </a:r>
            <a:r>
              <a:rPr sz="2000" spc="5" dirty="0">
                <a:latin typeface="Tahoma"/>
                <a:cs typeface="Tahoma"/>
              </a:rPr>
              <a:t>p</a:t>
            </a:r>
            <a:r>
              <a:rPr sz="1950" spc="7" baseline="-25641" dirty="0">
                <a:latin typeface="Tahoma"/>
                <a:cs typeface="Tahoma"/>
              </a:rPr>
              <a:t>k </a:t>
            </a:r>
            <a:r>
              <a:rPr sz="2000" dirty="0">
                <a:latin typeface="Symbol"/>
                <a:cs typeface="Symbol"/>
              </a:rPr>
              <a:t>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ahoma"/>
                <a:cs typeface="Tahoma"/>
              </a:rPr>
              <a:t>0 </a:t>
            </a:r>
            <a:r>
              <a:rPr sz="2000" spc="-5" dirty="0">
                <a:latin typeface="Tahoma"/>
                <a:cs typeface="Tahoma"/>
              </a:rPr>
              <a:t>=&gt;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y</a:t>
            </a:r>
            <a:r>
              <a:rPr sz="1950" spc="-7" baseline="-21367" dirty="0">
                <a:latin typeface="Tahoma"/>
                <a:cs typeface="Tahoma"/>
              </a:rPr>
              <a:t>k+1</a:t>
            </a:r>
            <a:r>
              <a:rPr sz="2000" spc="-5" dirty="0">
                <a:latin typeface="Tahoma"/>
                <a:cs typeface="Tahoma"/>
              </a:rPr>
              <a:t>=y</a:t>
            </a:r>
            <a:r>
              <a:rPr sz="1950" spc="-7" baseline="-21367" dirty="0">
                <a:latin typeface="Tahoma"/>
                <a:cs typeface="Tahoma"/>
              </a:rPr>
              <a:t>k</a:t>
            </a:r>
            <a:r>
              <a:rPr sz="2000" spc="-5" dirty="0">
                <a:latin typeface="Tahoma"/>
                <a:cs typeface="Tahoma"/>
              </a:rPr>
              <a:t>-1</a:t>
            </a:r>
            <a:endParaRPr sz="2000">
              <a:latin typeface="Tahoma"/>
              <a:cs typeface="Tahoma"/>
            </a:endParaRPr>
          </a:p>
          <a:p>
            <a:pPr marL="249554">
              <a:lnSpc>
                <a:spcPct val="100000"/>
              </a:lnSpc>
            </a:pPr>
            <a:r>
              <a:rPr sz="2000" spc="-5" dirty="0">
                <a:latin typeface="Tahoma"/>
                <a:cs typeface="Tahoma"/>
              </a:rPr>
              <a:t>So Next Pixel=</a:t>
            </a:r>
            <a:r>
              <a:rPr sz="2000" b="1" spc="-5" dirty="0">
                <a:latin typeface="Tahoma"/>
                <a:cs typeface="Tahoma"/>
              </a:rPr>
              <a:t>(x</a:t>
            </a:r>
            <a:r>
              <a:rPr sz="1950" b="1" spc="-7" baseline="-25641" dirty="0">
                <a:latin typeface="Tahoma"/>
                <a:cs typeface="Tahoma"/>
              </a:rPr>
              <a:t>k </a:t>
            </a:r>
            <a:r>
              <a:rPr sz="2000" b="1" dirty="0">
                <a:latin typeface="Tahoma"/>
                <a:cs typeface="Tahoma"/>
              </a:rPr>
              <a:t>+ 1, </a:t>
            </a:r>
            <a:r>
              <a:rPr sz="2000" b="1" spc="5" dirty="0">
                <a:latin typeface="Tahoma"/>
                <a:cs typeface="Tahoma"/>
              </a:rPr>
              <a:t>y</a:t>
            </a:r>
            <a:r>
              <a:rPr sz="1950" b="1" spc="7" baseline="-25641" dirty="0">
                <a:latin typeface="Tahoma"/>
                <a:cs typeface="Tahoma"/>
              </a:rPr>
              <a:t>k </a:t>
            </a:r>
            <a:r>
              <a:rPr sz="2000" b="1" dirty="0">
                <a:latin typeface="Tahoma"/>
                <a:cs typeface="Tahoma"/>
              </a:rPr>
              <a:t>–</a:t>
            </a:r>
            <a:r>
              <a:rPr sz="2000" b="1" spc="-20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1)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43400" y="2003425"/>
            <a:ext cx="3482975" cy="708025"/>
          </a:xfrm>
          <a:prstGeom prst="rect">
            <a:avLst/>
          </a:prstGeom>
          <a:solidFill>
            <a:srgbClr val="85FFDF"/>
          </a:solidFill>
        </p:spPr>
        <p:txBody>
          <a:bodyPr vert="horz" wrap="square" lIns="0" tIns="387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05"/>
              </a:spcBef>
            </a:pPr>
            <a:r>
              <a:rPr sz="2000" dirty="0">
                <a:latin typeface="Times New Roman"/>
                <a:cs typeface="Times New Roman"/>
              </a:rPr>
              <a:t>If </a:t>
            </a:r>
            <a:r>
              <a:rPr sz="2000" spc="5" dirty="0">
                <a:latin typeface="Tahoma"/>
                <a:cs typeface="Tahoma"/>
              </a:rPr>
              <a:t>p</a:t>
            </a:r>
            <a:r>
              <a:rPr sz="1950" spc="7" baseline="-25641" dirty="0">
                <a:latin typeface="Tahoma"/>
                <a:cs typeface="Tahoma"/>
              </a:rPr>
              <a:t>k </a:t>
            </a:r>
            <a:r>
              <a:rPr sz="2000" dirty="0">
                <a:latin typeface="Tahoma"/>
                <a:cs typeface="Tahoma"/>
              </a:rPr>
              <a:t>&lt; 0 </a:t>
            </a:r>
            <a:r>
              <a:rPr sz="2000" spc="-5" dirty="0">
                <a:latin typeface="Tahoma"/>
                <a:cs typeface="Tahoma"/>
              </a:rPr>
              <a:t>=&gt;</a:t>
            </a:r>
            <a:r>
              <a:rPr sz="2000" spc="-275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y</a:t>
            </a:r>
            <a:r>
              <a:rPr sz="1950" spc="7" baseline="-21367" dirty="0">
                <a:latin typeface="Tahoma"/>
                <a:cs typeface="Tahoma"/>
              </a:rPr>
              <a:t>k+1</a:t>
            </a:r>
            <a:r>
              <a:rPr sz="2000" spc="5" dirty="0">
                <a:latin typeface="Tahoma"/>
                <a:cs typeface="Tahoma"/>
              </a:rPr>
              <a:t>=y</a:t>
            </a:r>
            <a:r>
              <a:rPr sz="1950" spc="7" baseline="-21367" dirty="0">
                <a:latin typeface="Tahoma"/>
                <a:cs typeface="Tahoma"/>
              </a:rPr>
              <a:t>k</a:t>
            </a:r>
            <a:endParaRPr sz="1950" baseline="-21367">
              <a:latin typeface="Tahoma"/>
              <a:cs typeface="Tahoma"/>
            </a:endParaRPr>
          </a:p>
          <a:p>
            <a:pPr marL="250190">
              <a:lnSpc>
                <a:spcPct val="100000"/>
              </a:lnSpc>
            </a:pPr>
            <a:r>
              <a:rPr sz="2000" spc="-5" dirty="0">
                <a:latin typeface="Tahoma"/>
                <a:cs typeface="Tahoma"/>
              </a:rPr>
              <a:t>So Next Pixel=</a:t>
            </a:r>
            <a:r>
              <a:rPr sz="2000" b="1" spc="-5" dirty="0">
                <a:latin typeface="Tahoma"/>
                <a:cs typeface="Tahoma"/>
              </a:rPr>
              <a:t>(x</a:t>
            </a:r>
            <a:r>
              <a:rPr sz="1950" b="1" spc="-7" baseline="-25641" dirty="0">
                <a:latin typeface="Tahoma"/>
                <a:cs typeface="Tahoma"/>
              </a:rPr>
              <a:t>k </a:t>
            </a:r>
            <a:r>
              <a:rPr sz="2000" b="1" dirty="0">
                <a:latin typeface="Tahoma"/>
                <a:cs typeface="Tahoma"/>
              </a:rPr>
              <a:t>+ 1,</a:t>
            </a:r>
            <a:r>
              <a:rPr sz="2000" b="1" spc="-20" dirty="0">
                <a:latin typeface="Tahoma"/>
                <a:cs typeface="Tahoma"/>
              </a:rPr>
              <a:t> </a:t>
            </a:r>
            <a:r>
              <a:rPr sz="2000" b="1" spc="5" dirty="0">
                <a:latin typeface="Tahoma"/>
                <a:cs typeface="Tahoma"/>
              </a:rPr>
              <a:t>y</a:t>
            </a:r>
            <a:r>
              <a:rPr sz="1950" b="1" spc="7" baseline="-25641" dirty="0">
                <a:latin typeface="Tahoma"/>
                <a:cs typeface="Tahoma"/>
              </a:rPr>
              <a:t>k</a:t>
            </a:r>
            <a:r>
              <a:rPr sz="2000" b="1" spc="5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30319" y="999871"/>
            <a:ext cx="109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ahoma"/>
                <a:cs typeface="Tahoma"/>
              </a:rPr>
              <a:t>2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4954" y="889883"/>
            <a:ext cx="6132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1450340" algn="l"/>
                <a:tab pos="2544445" algn="l"/>
                <a:tab pos="3812540" algn="l"/>
                <a:tab pos="4222750" algn="l"/>
              </a:tabLst>
            </a:pPr>
            <a:r>
              <a:rPr sz="1800" b="1" spc="-5" dirty="0">
                <a:latin typeface="Tahoma"/>
                <a:cs typeface="Tahoma"/>
              </a:rPr>
              <a:t>p</a:t>
            </a:r>
            <a:r>
              <a:rPr sz="1800" b="1" spc="-7" baseline="-25462" dirty="0">
                <a:latin typeface="Tahoma"/>
                <a:cs typeface="Tahoma"/>
              </a:rPr>
              <a:t>k+1</a:t>
            </a:r>
            <a:r>
              <a:rPr sz="1800" b="1" spc="284" baseline="-25462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=</a:t>
            </a:r>
            <a:r>
              <a:rPr sz="1800" b="1" spc="4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p</a:t>
            </a:r>
            <a:r>
              <a:rPr sz="1800" b="1" spc="-7" baseline="-25462" dirty="0">
                <a:latin typeface="Tahoma"/>
                <a:cs typeface="Tahoma"/>
              </a:rPr>
              <a:t>k</a:t>
            </a:r>
            <a:r>
              <a:rPr sz="2400" b="1" spc="-5" dirty="0">
                <a:latin typeface="Tahoma"/>
                <a:cs typeface="Tahoma"/>
              </a:rPr>
              <a:t>+	</a:t>
            </a:r>
            <a:r>
              <a:rPr sz="1800" b="1" spc="-5" dirty="0">
                <a:latin typeface="Tahoma"/>
                <a:cs typeface="Tahoma"/>
              </a:rPr>
              <a:t>2(x</a:t>
            </a:r>
            <a:r>
              <a:rPr sz="1800" b="1" spc="-7" baseline="-25462" dirty="0">
                <a:latin typeface="Tahoma"/>
                <a:cs typeface="Tahoma"/>
              </a:rPr>
              <a:t>k </a:t>
            </a:r>
            <a:r>
              <a:rPr sz="1800" b="1" dirty="0">
                <a:latin typeface="Tahoma"/>
                <a:cs typeface="Tahoma"/>
              </a:rPr>
              <a:t>+1)	+</a:t>
            </a:r>
            <a:r>
              <a:rPr sz="1800" b="1" spc="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(y</a:t>
            </a:r>
            <a:r>
              <a:rPr sz="1800" b="1" spc="-7" baseline="-25462" dirty="0">
                <a:latin typeface="Tahoma"/>
                <a:cs typeface="Tahoma"/>
              </a:rPr>
              <a:t>k+1</a:t>
            </a:r>
            <a:r>
              <a:rPr sz="1800" b="1" spc="-7" baseline="25462" dirty="0">
                <a:latin typeface="Tahoma"/>
                <a:cs typeface="Tahoma"/>
              </a:rPr>
              <a:t>2 </a:t>
            </a:r>
            <a:r>
              <a:rPr sz="1800" b="1" spc="7" baseline="25462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–	</a:t>
            </a:r>
            <a:r>
              <a:rPr sz="1800" b="1" spc="-5" dirty="0">
                <a:latin typeface="Tahoma"/>
                <a:cs typeface="Tahoma"/>
              </a:rPr>
              <a:t>y</a:t>
            </a:r>
            <a:r>
              <a:rPr sz="1800" b="1" spc="-7" baseline="-25462" dirty="0">
                <a:latin typeface="Tahoma"/>
                <a:cs typeface="Tahoma"/>
              </a:rPr>
              <a:t>k	</a:t>
            </a:r>
            <a:r>
              <a:rPr sz="1800" b="1" dirty="0">
                <a:latin typeface="Tahoma"/>
                <a:cs typeface="Tahoma"/>
              </a:rPr>
              <a:t>) – </a:t>
            </a:r>
            <a:r>
              <a:rPr sz="1800" b="1" spc="-5" dirty="0">
                <a:latin typeface="Tahoma"/>
                <a:cs typeface="Tahoma"/>
              </a:rPr>
              <a:t>(y</a:t>
            </a:r>
            <a:r>
              <a:rPr sz="1800" b="1" spc="-7" baseline="-25462" dirty="0">
                <a:latin typeface="Tahoma"/>
                <a:cs typeface="Tahoma"/>
              </a:rPr>
              <a:t>k+1 </a:t>
            </a:r>
            <a:r>
              <a:rPr sz="1800" b="1" dirty="0">
                <a:latin typeface="Tahoma"/>
                <a:cs typeface="Tahoma"/>
              </a:rPr>
              <a:t>–</a:t>
            </a:r>
            <a:r>
              <a:rPr sz="1800" b="1" spc="-24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y</a:t>
            </a:r>
            <a:r>
              <a:rPr sz="1800" b="1" spc="-7" baseline="-25462" dirty="0">
                <a:latin typeface="Tahoma"/>
                <a:cs typeface="Tahoma"/>
              </a:rPr>
              <a:t>k</a:t>
            </a:r>
            <a:r>
              <a:rPr sz="1800" b="1" spc="-5" dirty="0">
                <a:latin typeface="Tahoma"/>
                <a:cs typeface="Tahoma"/>
              </a:rPr>
              <a:t>)+1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4640" y="1525651"/>
            <a:ext cx="3600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Initial decision parameter </a:t>
            </a:r>
            <a:r>
              <a:rPr sz="1800" b="1" spc="-5" dirty="0">
                <a:latin typeface="Tahoma"/>
                <a:cs typeface="Tahoma"/>
              </a:rPr>
              <a:t>p</a:t>
            </a:r>
            <a:r>
              <a:rPr sz="1800" b="1" spc="-7" baseline="-25462" dirty="0">
                <a:latin typeface="Tahoma"/>
                <a:cs typeface="Tahoma"/>
              </a:rPr>
              <a:t>k</a:t>
            </a:r>
            <a:r>
              <a:rPr sz="1400" b="1" spc="-5" dirty="0">
                <a:latin typeface="Tahoma"/>
                <a:cs typeface="Tahoma"/>
              </a:rPr>
              <a:t>=</a:t>
            </a:r>
            <a:r>
              <a:rPr sz="1800" b="1" spc="-5" dirty="0">
                <a:latin typeface="Tahoma"/>
                <a:cs typeface="Tahoma"/>
              </a:rPr>
              <a:t>1 </a:t>
            </a:r>
            <a:r>
              <a:rPr sz="1800" b="1" dirty="0">
                <a:latin typeface="Tahoma"/>
                <a:cs typeface="Tahoma"/>
              </a:rPr>
              <a:t>–</a:t>
            </a:r>
            <a:r>
              <a:rPr sz="1800" b="1" spc="3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4787" y="935100"/>
            <a:ext cx="6272530" cy="914400"/>
          </a:xfrm>
          <a:custGeom>
            <a:avLst/>
            <a:gdLst/>
            <a:ahLst/>
            <a:cxnLst/>
            <a:rect l="l" t="t" r="r" b="b"/>
            <a:pathLst>
              <a:path w="6272530" h="914400">
                <a:moveTo>
                  <a:pt x="0" y="914400"/>
                </a:moveTo>
                <a:lnTo>
                  <a:pt x="6272149" y="914400"/>
                </a:lnTo>
                <a:lnTo>
                  <a:pt x="6272149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ln w="25400">
            <a:solidFill>
              <a:srgbClr val="0094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93216" y="2993263"/>
            <a:ext cx="2221383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Example, </a:t>
            </a:r>
            <a:r>
              <a:rPr sz="2400" dirty="0">
                <a:latin typeface="Times New Roman"/>
                <a:cs typeface="Times New Roman"/>
              </a:rPr>
              <a:t>r=8  </a:t>
            </a: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spc="-7" baseline="-20833" dirty="0">
                <a:latin typeface="Times New Roman"/>
                <a:cs typeface="Times New Roman"/>
              </a:rPr>
              <a:t>0</a:t>
            </a:r>
            <a:r>
              <a:rPr sz="2400" spc="-5" dirty="0">
                <a:latin typeface="Times New Roman"/>
                <a:cs typeface="Times New Roman"/>
              </a:rPr>
              <a:t>=1- </a:t>
            </a:r>
            <a:r>
              <a:rPr sz="2400" dirty="0">
                <a:latin typeface="Times New Roman"/>
                <a:cs typeface="Times New Roman"/>
              </a:rPr>
              <a:t>r =1- 8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=</a:t>
            </a:r>
            <a:r>
              <a:rPr lang="en-US" sz="2400" dirty="0" smtClean="0">
                <a:latin typeface="Times New Roman"/>
                <a:cs typeface="Times New Roman"/>
              </a:rPr>
              <a:t>-</a:t>
            </a:r>
            <a:r>
              <a:rPr sz="2400" dirty="0" smtClean="0">
                <a:latin typeface="Times New Roman"/>
                <a:cs typeface="Times New Roman"/>
              </a:rPr>
              <a:t>7</a:t>
            </a:r>
            <a:endParaRPr sz="2400" dirty="0">
              <a:latin typeface="Times New Roman"/>
              <a:cs typeface="Times New Roman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378200" y="2963798"/>
          <a:ext cx="4726304" cy="25956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35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743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0083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34798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k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800" b="1" spc="-5" dirty="0">
                          <a:latin typeface="Tahoma"/>
                          <a:cs typeface="Tahoma"/>
                        </a:rPr>
                        <a:t>x</a:t>
                      </a:r>
                      <a:r>
                        <a:rPr sz="1800" b="1" spc="-7" baseline="-25462" dirty="0">
                          <a:latin typeface="Tahoma"/>
                          <a:cs typeface="Tahoma"/>
                        </a:rPr>
                        <a:t>k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8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Tahoma"/>
                          <a:cs typeface="Tahoma"/>
                        </a:rPr>
                        <a:t>y</a:t>
                      </a:r>
                      <a:r>
                        <a:rPr sz="1800" b="1" spc="-7" baseline="-25462" dirty="0">
                          <a:latin typeface="Tahoma"/>
                          <a:cs typeface="Tahoma"/>
                        </a:rPr>
                        <a:t>k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1800" b="1" spc="-7" baseline="-25462" dirty="0">
                          <a:latin typeface="Tahoma"/>
                          <a:cs typeface="Tahoma"/>
                        </a:rPr>
                        <a:t>k</a:t>
                      </a:r>
                      <a:endParaRPr sz="1800" baseline="-25462">
                        <a:latin typeface="Tahoma"/>
                        <a:cs typeface="Tahom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75"/>
                        </a:lnSpc>
                        <a:spcBef>
                          <a:spcPts val="844"/>
                        </a:spcBef>
                      </a:pPr>
                      <a:r>
                        <a:rPr sz="2700" b="1" spc="-7" baseline="16975" dirty="0">
                          <a:latin typeface="Tahoma"/>
                          <a:cs typeface="Tahoma"/>
                        </a:rPr>
                        <a:t>(x</a:t>
                      </a:r>
                      <a:r>
                        <a:rPr sz="1200" b="1" spc="-5" dirty="0">
                          <a:latin typeface="Tahoma"/>
                          <a:cs typeface="Tahoma"/>
                        </a:rPr>
                        <a:t>k+1 </a:t>
                      </a:r>
                      <a:r>
                        <a:rPr sz="2700" b="1" baseline="16975" dirty="0">
                          <a:latin typeface="Tahoma"/>
                          <a:cs typeface="Tahoma"/>
                        </a:rPr>
                        <a:t>,</a:t>
                      </a:r>
                      <a:r>
                        <a:rPr sz="2700" b="1" spc="-60" baseline="169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700" b="1" spc="-7" baseline="16975" dirty="0">
                          <a:latin typeface="Tahoma"/>
                          <a:cs typeface="Tahoma"/>
                        </a:rPr>
                        <a:t>y</a:t>
                      </a:r>
                      <a:r>
                        <a:rPr sz="1200" b="1" spc="-5" dirty="0">
                          <a:latin typeface="Tahoma"/>
                          <a:cs typeface="Tahoma"/>
                        </a:rPr>
                        <a:t>k+1</a:t>
                      </a:r>
                      <a:r>
                        <a:rPr sz="2700" b="1" spc="-7" baseline="16975" dirty="0">
                          <a:latin typeface="Tahoma"/>
                          <a:cs typeface="Tahoma"/>
                        </a:rPr>
                        <a:t>)</a:t>
                      </a:r>
                      <a:endParaRPr sz="2700" baseline="16975">
                        <a:latin typeface="Tahoma"/>
                        <a:cs typeface="Tahoma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543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(0,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8)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-7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(1,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8)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 marL="3543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(1,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8)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-4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(2,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8)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35433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(2,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8)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(3,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7)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5433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(3,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7)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-6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(4,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7)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 marL="3543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(4,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7)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(5,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6)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1289050" y="5815076"/>
            <a:ext cx="3390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ahoma"/>
                <a:cs typeface="Tahoma"/>
              </a:rPr>
              <a:t>k+1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68495" y="5679440"/>
            <a:ext cx="122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ahoma"/>
                <a:cs typeface="Tahoma"/>
              </a:rPr>
              <a:t>2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56072" y="5679440"/>
            <a:ext cx="122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ahoma"/>
                <a:cs typeface="Tahoma"/>
              </a:rPr>
              <a:t>2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45844" y="5595620"/>
            <a:ext cx="48412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7845" algn="l"/>
                <a:tab pos="1437005" algn="l"/>
                <a:tab pos="1962150" algn="l"/>
                <a:tab pos="2531745" algn="l"/>
                <a:tab pos="3521075" algn="l"/>
                <a:tab pos="3799840" algn="l"/>
                <a:tab pos="4210050" algn="l"/>
              </a:tabLst>
            </a:pPr>
            <a:r>
              <a:rPr sz="1800" b="1" dirty="0">
                <a:latin typeface="Tahoma"/>
                <a:cs typeface="Tahoma"/>
              </a:rPr>
              <a:t>p	=</a:t>
            </a:r>
            <a:r>
              <a:rPr sz="1800" b="1" spc="3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p</a:t>
            </a:r>
            <a:r>
              <a:rPr sz="1800" b="1" spc="185" dirty="0">
                <a:latin typeface="Tahoma"/>
                <a:cs typeface="Tahoma"/>
              </a:rPr>
              <a:t> </a:t>
            </a:r>
            <a:r>
              <a:rPr sz="2400" b="1" dirty="0">
                <a:latin typeface="Tahoma"/>
                <a:cs typeface="Tahoma"/>
              </a:rPr>
              <a:t>+	</a:t>
            </a:r>
            <a:r>
              <a:rPr sz="1800" b="1" spc="-5" dirty="0">
                <a:latin typeface="Tahoma"/>
                <a:cs typeface="Tahoma"/>
              </a:rPr>
              <a:t>2(x	</a:t>
            </a:r>
            <a:r>
              <a:rPr sz="1800" b="1" dirty="0">
                <a:latin typeface="Tahoma"/>
                <a:cs typeface="Tahoma"/>
              </a:rPr>
              <a:t>+1)	+ </a:t>
            </a:r>
            <a:r>
              <a:rPr sz="1800" b="1" spc="-5" dirty="0">
                <a:latin typeface="Tahoma"/>
                <a:cs typeface="Tahoma"/>
              </a:rPr>
              <a:t>(y	</a:t>
            </a:r>
            <a:r>
              <a:rPr sz="1800" b="1" dirty="0">
                <a:latin typeface="Tahoma"/>
                <a:cs typeface="Tahoma"/>
              </a:rPr>
              <a:t>–	y	) –</a:t>
            </a:r>
            <a:r>
              <a:rPr sz="1800" b="1" spc="-10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(y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73910" y="5815076"/>
            <a:ext cx="4225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97890" algn="l"/>
                <a:tab pos="2092960" algn="l"/>
                <a:tab pos="3002915" algn="l"/>
                <a:tab pos="3898900" algn="l"/>
              </a:tabLst>
            </a:pPr>
            <a:r>
              <a:rPr sz="1200" b="1" dirty="0">
                <a:latin typeface="Tahoma"/>
                <a:cs typeface="Tahoma"/>
              </a:rPr>
              <a:t>k	k	</a:t>
            </a:r>
            <a:r>
              <a:rPr sz="1200" b="1" spc="-5" dirty="0">
                <a:latin typeface="Tahoma"/>
                <a:cs typeface="Tahoma"/>
              </a:rPr>
              <a:t>k+</a:t>
            </a:r>
            <a:r>
              <a:rPr sz="1200" b="1" dirty="0">
                <a:latin typeface="Tahoma"/>
                <a:cs typeface="Tahoma"/>
              </a:rPr>
              <a:t>1	k	</a:t>
            </a:r>
            <a:r>
              <a:rPr sz="1200" b="1" spc="-5" dirty="0">
                <a:latin typeface="Tahoma"/>
                <a:cs typeface="Tahoma"/>
              </a:rPr>
              <a:t>k+1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86168" y="5815076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ahoma"/>
                <a:cs typeface="Tahoma"/>
              </a:rPr>
              <a:t>k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41745" y="5671820"/>
            <a:ext cx="897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ahoma"/>
                <a:cs typeface="Tahoma"/>
              </a:rPr>
              <a:t>– y</a:t>
            </a:r>
            <a:r>
              <a:rPr sz="1800" b="1" spc="9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)+1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53794" y="5961379"/>
            <a:ext cx="4935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989965" algn="l"/>
                <a:tab pos="2020570" algn="l"/>
                <a:tab pos="2341880" algn="l"/>
                <a:tab pos="2822575" algn="l"/>
                <a:tab pos="3101340" algn="l"/>
              </a:tabLst>
            </a:pPr>
            <a:r>
              <a:rPr sz="1800" b="1" dirty="0">
                <a:latin typeface="Tahoma"/>
                <a:cs typeface="Tahoma"/>
              </a:rPr>
              <a:t>= -</a:t>
            </a:r>
            <a:r>
              <a:rPr sz="1800" b="1" spc="-1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6 +	</a:t>
            </a:r>
            <a:r>
              <a:rPr sz="1800" b="1" spc="-5" dirty="0">
                <a:latin typeface="Tahoma"/>
                <a:cs typeface="Tahoma"/>
              </a:rPr>
              <a:t>2(3+1)	</a:t>
            </a:r>
            <a:r>
              <a:rPr sz="1800" b="1" dirty="0">
                <a:latin typeface="Tahoma"/>
                <a:cs typeface="Tahoma"/>
              </a:rPr>
              <a:t>+	</a:t>
            </a:r>
            <a:r>
              <a:rPr sz="1800" b="1" spc="5" dirty="0">
                <a:latin typeface="Tahoma"/>
                <a:cs typeface="Tahoma"/>
              </a:rPr>
              <a:t>(7</a:t>
            </a:r>
            <a:r>
              <a:rPr sz="1800" b="1" spc="7" baseline="25462" dirty="0">
                <a:latin typeface="Tahoma"/>
                <a:cs typeface="Tahoma"/>
              </a:rPr>
              <a:t>2	</a:t>
            </a:r>
            <a:r>
              <a:rPr sz="1800" b="1" dirty="0">
                <a:latin typeface="Tahoma"/>
                <a:cs typeface="Tahoma"/>
              </a:rPr>
              <a:t>–	7</a:t>
            </a:r>
            <a:r>
              <a:rPr sz="1800" b="1" baseline="25462" dirty="0">
                <a:latin typeface="Tahoma"/>
                <a:cs typeface="Tahoma"/>
              </a:rPr>
              <a:t>2 </a:t>
            </a:r>
            <a:r>
              <a:rPr sz="1800" b="1" dirty="0">
                <a:latin typeface="Tahoma"/>
                <a:cs typeface="Tahoma"/>
              </a:rPr>
              <a:t>) – </a:t>
            </a:r>
            <a:r>
              <a:rPr sz="1800" b="1" spc="-5" dirty="0">
                <a:latin typeface="Tahoma"/>
                <a:cs typeface="Tahoma"/>
              </a:rPr>
              <a:t>(7 </a:t>
            </a:r>
            <a:r>
              <a:rPr sz="1800" b="1" dirty="0">
                <a:latin typeface="Tahoma"/>
                <a:cs typeface="Tahoma"/>
              </a:rPr>
              <a:t>–</a:t>
            </a:r>
            <a:r>
              <a:rPr sz="1800" b="1" spc="-8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7)+1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46250" y="6235700"/>
            <a:ext cx="2834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63930" algn="l"/>
              </a:tabLst>
            </a:pPr>
            <a:r>
              <a:rPr sz="1800" b="1" dirty="0">
                <a:latin typeface="Tahoma"/>
                <a:cs typeface="Tahoma"/>
              </a:rPr>
              <a:t>= -</a:t>
            </a:r>
            <a:r>
              <a:rPr sz="1800" b="1" spc="-1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6</a:t>
            </a:r>
            <a:r>
              <a:rPr sz="1800" b="1" spc="-1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+	8 + 0 - 0 </a:t>
            </a:r>
            <a:r>
              <a:rPr sz="1800" b="1" spc="-5" dirty="0">
                <a:latin typeface="Tahoma"/>
                <a:cs typeface="Tahoma"/>
              </a:rPr>
              <a:t>+1 </a:t>
            </a:r>
            <a:r>
              <a:rPr sz="1800" b="1" dirty="0">
                <a:latin typeface="Tahoma"/>
                <a:cs typeface="Tahoma"/>
              </a:rPr>
              <a:t>=</a:t>
            </a:r>
            <a:r>
              <a:rPr sz="1800" b="1" spc="-10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3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92454" y="63880"/>
            <a:ext cx="699135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Mid-Point Circle</a:t>
            </a:r>
            <a:r>
              <a:rPr spc="-85" dirty="0"/>
              <a:t> </a:t>
            </a:r>
            <a:r>
              <a:rPr dirty="0"/>
              <a:t>Algorithm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2400" y="2003425"/>
            <a:ext cx="3935729" cy="708025"/>
          </a:xfrm>
          <a:prstGeom prst="rect">
            <a:avLst/>
          </a:prstGeom>
          <a:solidFill>
            <a:srgbClr val="85FFDF"/>
          </a:solidFill>
        </p:spPr>
        <p:txBody>
          <a:bodyPr vert="horz" wrap="square" lIns="0" tIns="3873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05"/>
              </a:spcBef>
            </a:pPr>
            <a:r>
              <a:rPr sz="2000" dirty="0">
                <a:latin typeface="Times New Roman"/>
                <a:cs typeface="Times New Roman"/>
              </a:rPr>
              <a:t>If </a:t>
            </a:r>
            <a:r>
              <a:rPr sz="2000" spc="5" dirty="0">
                <a:latin typeface="Tahoma"/>
                <a:cs typeface="Tahoma"/>
              </a:rPr>
              <a:t>p</a:t>
            </a:r>
            <a:r>
              <a:rPr sz="1950" spc="7" baseline="-25641" dirty="0">
                <a:latin typeface="Tahoma"/>
                <a:cs typeface="Tahoma"/>
              </a:rPr>
              <a:t>k </a:t>
            </a:r>
            <a:r>
              <a:rPr sz="2000" dirty="0">
                <a:latin typeface="Symbol"/>
                <a:cs typeface="Symbol"/>
              </a:rPr>
              <a:t>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ahoma"/>
                <a:cs typeface="Tahoma"/>
              </a:rPr>
              <a:t>0 </a:t>
            </a:r>
            <a:r>
              <a:rPr sz="2000" spc="-5" dirty="0">
                <a:latin typeface="Tahoma"/>
                <a:cs typeface="Tahoma"/>
              </a:rPr>
              <a:t>=&gt;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y</a:t>
            </a:r>
            <a:r>
              <a:rPr sz="1950" spc="-7" baseline="-21367" dirty="0">
                <a:latin typeface="Tahoma"/>
                <a:cs typeface="Tahoma"/>
              </a:rPr>
              <a:t>k+1</a:t>
            </a:r>
            <a:r>
              <a:rPr sz="2000" spc="-5" dirty="0">
                <a:latin typeface="Tahoma"/>
                <a:cs typeface="Tahoma"/>
              </a:rPr>
              <a:t>=y</a:t>
            </a:r>
            <a:r>
              <a:rPr sz="1950" spc="-7" baseline="-21367" dirty="0">
                <a:latin typeface="Tahoma"/>
                <a:cs typeface="Tahoma"/>
              </a:rPr>
              <a:t>k</a:t>
            </a:r>
            <a:r>
              <a:rPr sz="2000" spc="-5" dirty="0">
                <a:latin typeface="Tahoma"/>
                <a:cs typeface="Tahoma"/>
              </a:rPr>
              <a:t>-1</a:t>
            </a:r>
            <a:endParaRPr sz="2000">
              <a:latin typeface="Tahoma"/>
              <a:cs typeface="Tahoma"/>
            </a:endParaRPr>
          </a:p>
          <a:p>
            <a:pPr marL="249554">
              <a:lnSpc>
                <a:spcPct val="100000"/>
              </a:lnSpc>
            </a:pPr>
            <a:r>
              <a:rPr sz="2000" spc="-5" dirty="0">
                <a:latin typeface="Tahoma"/>
                <a:cs typeface="Tahoma"/>
              </a:rPr>
              <a:t>So Next Pixel=</a:t>
            </a:r>
            <a:r>
              <a:rPr sz="2000" b="1" spc="-5" dirty="0">
                <a:latin typeface="Tahoma"/>
                <a:cs typeface="Tahoma"/>
              </a:rPr>
              <a:t>(x</a:t>
            </a:r>
            <a:r>
              <a:rPr sz="1950" b="1" spc="-7" baseline="-25641" dirty="0">
                <a:latin typeface="Tahoma"/>
                <a:cs typeface="Tahoma"/>
              </a:rPr>
              <a:t>k </a:t>
            </a:r>
            <a:r>
              <a:rPr sz="2000" b="1" dirty="0">
                <a:latin typeface="Tahoma"/>
                <a:cs typeface="Tahoma"/>
              </a:rPr>
              <a:t>+ 1, </a:t>
            </a:r>
            <a:r>
              <a:rPr sz="2000" b="1" spc="5" dirty="0">
                <a:latin typeface="Tahoma"/>
                <a:cs typeface="Tahoma"/>
              </a:rPr>
              <a:t>y</a:t>
            </a:r>
            <a:r>
              <a:rPr sz="1950" b="1" spc="7" baseline="-25641" dirty="0">
                <a:latin typeface="Tahoma"/>
                <a:cs typeface="Tahoma"/>
              </a:rPr>
              <a:t>k </a:t>
            </a:r>
            <a:r>
              <a:rPr sz="2000" b="1" dirty="0">
                <a:latin typeface="Tahoma"/>
                <a:cs typeface="Tahoma"/>
              </a:rPr>
              <a:t>–</a:t>
            </a:r>
            <a:r>
              <a:rPr sz="2000" b="1" spc="-20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1)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43400" y="2003425"/>
            <a:ext cx="3482975" cy="708025"/>
          </a:xfrm>
          <a:prstGeom prst="rect">
            <a:avLst/>
          </a:prstGeom>
          <a:solidFill>
            <a:srgbClr val="85FFDF"/>
          </a:solidFill>
        </p:spPr>
        <p:txBody>
          <a:bodyPr vert="horz" wrap="square" lIns="0" tIns="387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05"/>
              </a:spcBef>
            </a:pPr>
            <a:r>
              <a:rPr sz="2000" dirty="0">
                <a:latin typeface="Times New Roman"/>
                <a:cs typeface="Times New Roman"/>
              </a:rPr>
              <a:t>If </a:t>
            </a:r>
            <a:r>
              <a:rPr sz="2000" spc="5" dirty="0">
                <a:latin typeface="Tahoma"/>
                <a:cs typeface="Tahoma"/>
              </a:rPr>
              <a:t>p</a:t>
            </a:r>
            <a:r>
              <a:rPr sz="1950" spc="7" baseline="-25641" dirty="0">
                <a:latin typeface="Tahoma"/>
                <a:cs typeface="Tahoma"/>
              </a:rPr>
              <a:t>k </a:t>
            </a:r>
            <a:r>
              <a:rPr sz="2000" dirty="0">
                <a:latin typeface="Tahoma"/>
                <a:cs typeface="Tahoma"/>
              </a:rPr>
              <a:t>&lt; 0 </a:t>
            </a:r>
            <a:r>
              <a:rPr sz="2000" spc="-5" dirty="0">
                <a:latin typeface="Tahoma"/>
                <a:cs typeface="Tahoma"/>
              </a:rPr>
              <a:t>=&gt;</a:t>
            </a:r>
            <a:r>
              <a:rPr sz="2000" spc="-275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y</a:t>
            </a:r>
            <a:r>
              <a:rPr sz="1950" spc="7" baseline="-21367" dirty="0">
                <a:latin typeface="Tahoma"/>
                <a:cs typeface="Tahoma"/>
              </a:rPr>
              <a:t>k+1</a:t>
            </a:r>
            <a:r>
              <a:rPr sz="2000" spc="5" dirty="0">
                <a:latin typeface="Tahoma"/>
                <a:cs typeface="Tahoma"/>
              </a:rPr>
              <a:t>=y</a:t>
            </a:r>
            <a:r>
              <a:rPr sz="1950" spc="7" baseline="-21367" dirty="0">
                <a:latin typeface="Tahoma"/>
                <a:cs typeface="Tahoma"/>
              </a:rPr>
              <a:t>k</a:t>
            </a:r>
            <a:endParaRPr sz="1950" baseline="-21367">
              <a:latin typeface="Tahoma"/>
              <a:cs typeface="Tahoma"/>
            </a:endParaRPr>
          </a:p>
          <a:p>
            <a:pPr marL="250190">
              <a:lnSpc>
                <a:spcPct val="100000"/>
              </a:lnSpc>
            </a:pPr>
            <a:r>
              <a:rPr sz="2000" spc="-5" dirty="0">
                <a:latin typeface="Tahoma"/>
                <a:cs typeface="Tahoma"/>
              </a:rPr>
              <a:t>So Next Pixel=</a:t>
            </a:r>
            <a:r>
              <a:rPr sz="2000" b="1" spc="-5" dirty="0">
                <a:latin typeface="Tahoma"/>
                <a:cs typeface="Tahoma"/>
              </a:rPr>
              <a:t>(x</a:t>
            </a:r>
            <a:r>
              <a:rPr sz="1950" b="1" spc="-7" baseline="-25641" dirty="0">
                <a:latin typeface="Tahoma"/>
                <a:cs typeface="Tahoma"/>
              </a:rPr>
              <a:t>k </a:t>
            </a:r>
            <a:r>
              <a:rPr sz="2000" b="1" dirty="0">
                <a:latin typeface="Tahoma"/>
                <a:cs typeface="Tahoma"/>
              </a:rPr>
              <a:t>+ 1,</a:t>
            </a:r>
            <a:r>
              <a:rPr sz="2000" b="1" spc="-20" dirty="0">
                <a:latin typeface="Tahoma"/>
                <a:cs typeface="Tahoma"/>
              </a:rPr>
              <a:t> </a:t>
            </a:r>
            <a:r>
              <a:rPr sz="2000" b="1" spc="5" dirty="0">
                <a:latin typeface="Tahoma"/>
                <a:cs typeface="Tahoma"/>
              </a:rPr>
              <a:t>y</a:t>
            </a:r>
            <a:r>
              <a:rPr sz="1950" b="1" spc="7" baseline="-25641" dirty="0">
                <a:latin typeface="Tahoma"/>
                <a:cs typeface="Tahoma"/>
              </a:rPr>
              <a:t>k</a:t>
            </a:r>
            <a:r>
              <a:rPr sz="2000" b="1" spc="5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30319" y="999871"/>
            <a:ext cx="109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ahoma"/>
                <a:cs typeface="Tahoma"/>
              </a:rPr>
              <a:t>2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2831" y="886092"/>
            <a:ext cx="6132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1450340" algn="l"/>
                <a:tab pos="2544445" algn="l"/>
                <a:tab pos="3812540" algn="l"/>
                <a:tab pos="4222750" algn="l"/>
              </a:tabLst>
            </a:pPr>
            <a:r>
              <a:rPr sz="1800" b="1" spc="-5" dirty="0">
                <a:latin typeface="Tahoma"/>
                <a:cs typeface="Tahoma"/>
              </a:rPr>
              <a:t>p</a:t>
            </a:r>
            <a:r>
              <a:rPr sz="1800" b="1" spc="-7" baseline="-25462" dirty="0">
                <a:latin typeface="Tahoma"/>
                <a:cs typeface="Tahoma"/>
              </a:rPr>
              <a:t>k+1</a:t>
            </a:r>
            <a:r>
              <a:rPr sz="1800" b="1" spc="284" baseline="-25462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=</a:t>
            </a:r>
            <a:r>
              <a:rPr sz="1800" b="1" spc="4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p</a:t>
            </a:r>
            <a:r>
              <a:rPr sz="1800" b="1" spc="-7" baseline="-25462" dirty="0">
                <a:latin typeface="Tahoma"/>
                <a:cs typeface="Tahoma"/>
              </a:rPr>
              <a:t>k</a:t>
            </a:r>
            <a:r>
              <a:rPr sz="2400" b="1" spc="-5" dirty="0">
                <a:latin typeface="Tahoma"/>
                <a:cs typeface="Tahoma"/>
              </a:rPr>
              <a:t>+	</a:t>
            </a:r>
            <a:r>
              <a:rPr sz="1800" b="1" spc="-5" dirty="0">
                <a:latin typeface="Tahoma"/>
                <a:cs typeface="Tahoma"/>
              </a:rPr>
              <a:t>2(x</a:t>
            </a:r>
            <a:r>
              <a:rPr sz="1800" b="1" spc="-7" baseline="-25462" dirty="0">
                <a:latin typeface="Tahoma"/>
                <a:cs typeface="Tahoma"/>
              </a:rPr>
              <a:t>k </a:t>
            </a:r>
            <a:r>
              <a:rPr sz="1800" b="1" dirty="0">
                <a:latin typeface="Tahoma"/>
                <a:cs typeface="Tahoma"/>
              </a:rPr>
              <a:t>+1)	+</a:t>
            </a:r>
            <a:r>
              <a:rPr sz="1800" b="1" spc="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(y</a:t>
            </a:r>
            <a:r>
              <a:rPr sz="1800" b="1" spc="-7" baseline="-25462" dirty="0">
                <a:latin typeface="Tahoma"/>
                <a:cs typeface="Tahoma"/>
              </a:rPr>
              <a:t>k+1</a:t>
            </a:r>
            <a:r>
              <a:rPr sz="1800" b="1" spc="-7" baseline="25462" dirty="0">
                <a:latin typeface="Tahoma"/>
                <a:cs typeface="Tahoma"/>
              </a:rPr>
              <a:t>2 </a:t>
            </a:r>
            <a:r>
              <a:rPr sz="1800" b="1" spc="7" baseline="25462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–	</a:t>
            </a:r>
            <a:r>
              <a:rPr sz="1800" b="1" spc="-5" dirty="0">
                <a:latin typeface="Tahoma"/>
                <a:cs typeface="Tahoma"/>
              </a:rPr>
              <a:t>y</a:t>
            </a:r>
            <a:r>
              <a:rPr sz="1800" b="1" spc="-7" baseline="-25462" dirty="0">
                <a:latin typeface="Tahoma"/>
                <a:cs typeface="Tahoma"/>
              </a:rPr>
              <a:t>k	</a:t>
            </a:r>
            <a:r>
              <a:rPr sz="1800" b="1" dirty="0">
                <a:latin typeface="Tahoma"/>
                <a:cs typeface="Tahoma"/>
              </a:rPr>
              <a:t>) – </a:t>
            </a:r>
            <a:r>
              <a:rPr sz="1800" b="1" spc="-5" dirty="0">
                <a:latin typeface="Tahoma"/>
                <a:cs typeface="Tahoma"/>
              </a:rPr>
              <a:t>(y</a:t>
            </a:r>
            <a:r>
              <a:rPr sz="1800" b="1" spc="-7" baseline="-25462" dirty="0">
                <a:latin typeface="Tahoma"/>
                <a:cs typeface="Tahoma"/>
              </a:rPr>
              <a:t>k+1 </a:t>
            </a:r>
            <a:r>
              <a:rPr sz="1800" b="1" dirty="0">
                <a:latin typeface="Tahoma"/>
                <a:cs typeface="Tahoma"/>
              </a:rPr>
              <a:t>–</a:t>
            </a:r>
            <a:r>
              <a:rPr sz="1800" b="1" spc="-24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y</a:t>
            </a:r>
            <a:r>
              <a:rPr sz="1800" b="1" spc="-7" baseline="-25462" dirty="0">
                <a:latin typeface="Tahoma"/>
                <a:cs typeface="Tahoma"/>
              </a:rPr>
              <a:t>k</a:t>
            </a:r>
            <a:r>
              <a:rPr sz="1800" b="1" spc="-5" dirty="0">
                <a:latin typeface="Tahoma"/>
                <a:cs typeface="Tahoma"/>
              </a:rPr>
              <a:t>)+1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4640" y="1525651"/>
            <a:ext cx="3600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Initial decision parameter </a:t>
            </a:r>
            <a:r>
              <a:rPr sz="1800" b="1" spc="-5" dirty="0">
                <a:latin typeface="Tahoma"/>
                <a:cs typeface="Tahoma"/>
              </a:rPr>
              <a:t>p</a:t>
            </a:r>
            <a:r>
              <a:rPr sz="1800" b="1" spc="-7" baseline="-25462" dirty="0">
                <a:latin typeface="Tahoma"/>
                <a:cs typeface="Tahoma"/>
              </a:rPr>
              <a:t>k</a:t>
            </a:r>
            <a:r>
              <a:rPr sz="1400" b="1" spc="-5" dirty="0">
                <a:latin typeface="Tahoma"/>
                <a:cs typeface="Tahoma"/>
              </a:rPr>
              <a:t>=</a:t>
            </a:r>
            <a:r>
              <a:rPr sz="1800" b="1" spc="-5" dirty="0">
                <a:latin typeface="Tahoma"/>
                <a:cs typeface="Tahoma"/>
              </a:rPr>
              <a:t>1 </a:t>
            </a:r>
            <a:r>
              <a:rPr sz="1800" b="1" dirty="0">
                <a:latin typeface="Tahoma"/>
                <a:cs typeface="Tahoma"/>
              </a:rPr>
              <a:t>–</a:t>
            </a:r>
            <a:r>
              <a:rPr sz="1800" b="1" spc="3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4787" y="935100"/>
            <a:ext cx="6272530" cy="914400"/>
          </a:xfrm>
          <a:custGeom>
            <a:avLst/>
            <a:gdLst/>
            <a:ahLst/>
            <a:cxnLst/>
            <a:rect l="l" t="t" r="r" b="b"/>
            <a:pathLst>
              <a:path w="6272530" h="914400">
                <a:moveTo>
                  <a:pt x="0" y="914400"/>
                </a:moveTo>
                <a:lnTo>
                  <a:pt x="6272149" y="914400"/>
                </a:lnTo>
                <a:lnTo>
                  <a:pt x="6272149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ln w="25400">
            <a:solidFill>
              <a:srgbClr val="0094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93216" y="2993263"/>
            <a:ext cx="2221383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Example, </a:t>
            </a:r>
            <a:r>
              <a:rPr sz="2400" dirty="0">
                <a:latin typeface="Times New Roman"/>
                <a:cs typeface="Times New Roman"/>
              </a:rPr>
              <a:t>r=8  </a:t>
            </a: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spc="-7" baseline="-20833" dirty="0">
                <a:latin typeface="Times New Roman"/>
                <a:cs typeface="Times New Roman"/>
              </a:rPr>
              <a:t>0</a:t>
            </a:r>
            <a:r>
              <a:rPr sz="2400" spc="-5" dirty="0">
                <a:latin typeface="Times New Roman"/>
                <a:cs typeface="Times New Roman"/>
              </a:rPr>
              <a:t>=1- </a:t>
            </a:r>
            <a:r>
              <a:rPr sz="2400" dirty="0">
                <a:latin typeface="Times New Roman"/>
                <a:cs typeface="Times New Roman"/>
              </a:rPr>
              <a:t>r =1- 8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=</a:t>
            </a:r>
            <a:r>
              <a:rPr lang="en-US" sz="2400" dirty="0" smtClean="0">
                <a:latin typeface="Times New Roman"/>
                <a:cs typeface="Times New Roman"/>
              </a:rPr>
              <a:t>-</a:t>
            </a:r>
            <a:r>
              <a:rPr sz="2400" dirty="0" smtClean="0">
                <a:latin typeface="Times New Roman"/>
                <a:cs typeface="Times New Roman"/>
              </a:rPr>
              <a:t>7</a:t>
            </a:r>
            <a:endParaRPr sz="2400" dirty="0">
              <a:latin typeface="Times New Roman"/>
              <a:cs typeface="Times New Roman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378200" y="2963798"/>
          <a:ext cx="4726304" cy="25956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35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743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0083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34798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k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800" b="1" spc="-5" dirty="0">
                          <a:latin typeface="Tahoma"/>
                          <a:cs typeface="Tahoma"/>
                        </a:rPr>
                        <a:t>x</a:t>
                      </a:r>
                      <a:r>
                        <a:rPr sz="1800" b="1" spc="-7" baseline="-25462" dirty="0">
                          <a:latin typeface="Tahoma"/>
                          <a:cs typeface="Tahoma"/>
                        </a:rPr>
                        <a:t>k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8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Tahoma"/>
                          <a:cs typeface="Tahoma"/>
                        </a:rPr>
                        <a:t>y</a:t>
                      </a:r>
                      <a:r>
                        <a:rPr sz="1800" b="1" spc="-7" baseline="-25462" dirty="0">
                          <a:latin typeface="Tahoma"/>
                          <a:cs typeface="Tahoma"/>
                        </a:rPr>
                        <a:t>k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1800" b="1" spc="-7" baseline="-25462" dirty="0">
                          <a:latin typeface="Tahoma"/>
                          <a:cs typeface="Tahoma"/>
                        </a:rPr>
                        <a:t>k</a:t>
                      </a:r>
                      <a:endParaRPr sz="1800" baseline="-25462">
                        <a:latin typeface="Tahoma"/>
                        <a:cs typeface="Tahom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75"/>
                        </a:lnSpc>
                        <a:spcBef>
                          <a:spcPts val="844"/>
                        </a:spcBef>
                      </a:pPr>
                      <a:r>
                        <a:rPr sz="2700" b="1" spc="-7" baseline="16975" dirty="0">
                          <a:latin typeface="Tahoma"/>
                          <a:cs typeface="Tahoma"/>
                        </a:rPr>
                        <a:t>(x</a:t>
                      </a:r>
                      <a:r>
                        <a:rPr sz="1200" b="1" spc="-5" dirty="0">
                          <a:latin typeface="Tahoma"/>
                          <a:cs typeface="Tahoma"/>
                        </a:rPr>
                        <a:t>k+1 </a:t>
                      </a:r>
                      <a:r>
                        <a:rPr sz="2700" b="1" baseline="16975" dirty="0">
                          <a:latin typeface="Tahoma"/>
                          <a:cs typeface="Tahoma"/>
                        </a:rPr>
                        <a:t>,</a:t>
                      </a:r>
                      <a:r>
                        <a:rPr sz="2700" b="1" spc="-60" baseline="169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700" b="1" spc="-7" baseline="16975" dirty="0">
                          <a:latin typeface="Tahoma"/>
                          <a:cs typeface="Tahoma"/>
                        </a:rPr>
                        <a:t>y</a:t>
                      </a:r>
                      <a:r>
                        <a:rPr sz="1200" b="1" spc="-5" dirty="0">
                          <a:latin typeface="Tahoma"/>
                          <a:cs typeface="Tahoma"/>
                        </a:rPr>
                        <a:t>k+1</a:t>
                      </a:r>
                      <a:r>
                        <a:rPr sz="2700" b="1" spc="-7" baseline="16975" dirty="0">
                          <a:latin typeface="Tahoma"/>
                          <a:cs typeface="Tahoma"/>
                        </a:rPr>
                        <a:t>)</a:t>
                      </a:r>
                      <a:endParaRPr sz="2700" baseline="16975">
                        <a:latin typeface="Tahoma"/>
                        <a:cs typeface="Tahoma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543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(0,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8)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-7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(1,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8)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 marL="3543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(1,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8)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-4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(2,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8)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35433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(2,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8)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(3,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7)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5433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(3,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7)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-6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(4,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7)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 marL="3543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(4,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7)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(5,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6)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35433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(5,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6)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(6,5)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1289050" y="5815076"/>
            <a:ext cx="3390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ahoma"/>
                <a:cs typeface="Tahoma"/>
              </a:rPr>
              <a:t>k+1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45844" y="5595620"/>
            <a:ext cx="30346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7845" algn="l"/>
                <a:tab pos="1437005" algn="l"/>
                <a:tab pos="1962150" algn="l"/>
                <a:tab pos="2531745" algn="l"/>
              </a:tabLst>
            </a:pPr>
            <a:r>
              <a:rPr sz="1800" b="1" dirty="0">
                <a:latin typeface="Tahoma"/>
                <a:cs typeface="Tahoma"/>
              </a:rPr>
              <a:t>p	=</a:t>
            </a:r>
            <a:r>
              <a:rPr sz="1800" b="1" spc="3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p</a:t>
            </a:r>
            <a:r>
              <a:rPr sz="1800" b="1" spc="185" dirty="0">
                <a:latin typeface="Tahoma"/>
                <a:cs typeface="Tahoma"/>
              </a:rPr>
              <a:t> </a:t>
            </a:r>
            <a:r>
              <a:rPr sz="2400" b="1" dirty="0">
                <a:latin typeface="Tahoma"/>
                <a:cs typeface="Tahoma"/>
              </a:rPr>
              <a:t>+	</a:t>
            </a:r>
            <a:r>
              <a:rPr sz="1800" b="1" spc="-5" dirty="0">
                <a:latin typeface="Tahoma"/>
                <a:cs typeface="Tahoma"/>
              </a:rPr>
              <a:t>2(x	</a:t>
            </a:r>
            <a:r>
              <a:rPr sz="1800" b="1" dirty="0">
                <a:latin typeface="Tahoma"/>
                <a:cs typeface="Tahoma"/>
              </a:rPr>
              <a:t>+1)	+</a:t>
            </a:r>
            <a:r>
              <a:rPr sz="1800" b="1" spc="-8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(y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68495" y="5679440"/>
            <a:ext cx="122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ahoma"/>
                <a:cs typeface="Tahoma"/>
              </a:rPr>
              <a:t>2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56072" y="5679440"/>
            <a:ext cx="122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ahoma"/>
                <a:cs typeface="Tahoma"/>
              </a:rPr>
              <a:t>2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54422" y="5671820"/>
            <a:ext cx="1332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1465" algn="l"/>
                <a:tab pos="701675" algn="l"/>
              </a:tabLst>
            </a:pPr>
            <a:r>
              <a:rPr sz="1800" b="1" dirty="0">
                <a:latin typeface="Tahoma"/>
                <a:cs typeface="Tahoma"/>
              </a:rPr>
              <a:t>–	y	) –</a:t>
            </a:r>
            <a:r>
              <a:rPr sz="1800" b="1" spc="-10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(y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73910" y="5815076"/>
            <a:ext cx="4225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97890" algn="l"/>
                <a:tab pos="2092960" algn="l"/>
                <a:tab pos="3002915" algn="l"/>
                <a:tab pos="3898900" algn="l"/>
              </a:tabLst>
            </a:pPr>
            <a:r>
              <a:rPr sz="1200" b="1" dirty="0">
                <a:latin typeface="Tahoma"/>
                <a:cs typeface="Tahoma"/>
              </a:rPr>
              <a:t>k	k	</a:t>
            </a:r>
            <a:r>
              <a:rPr sz="1200" b="1" spc="-5" dirty="0">
                <a:latin typeface="Tahoma"/>
                <a:cs typeface="Tahoma"/>
              </a:rPr>
              <a:t>k+</a:t>
            </a:r>
            <a:r>
              <a:rPr sz="1200" b="1" dirty="0">
                <a:latin typeface="Tahoma"/>
                <a:cs typeface="Tahoma"/>
              </a:rPr>
              <a:t>1	k	</a:t>
            </a:r>
            <a:r>
              <a:rPr sz="1200" b="1" spc="-5" dirty="0">
                <a:latin typeface="Tahoma"/>
                <a:cs typeface="Tahoma"/>
              </a:rPr>
              <a:t>k+1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686168" y="5815076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ahoma"/>
                <a:cs typeface="Tahoma"/>
              </a:rPr>
              <a:t>k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41745" y="5671820"/>
            <a:ext cx="897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ahoma"/>
                <a:cs typeface="Tahoma"/>
              </a:rPr>
              <a:t>– y</a:t>
            </a:r>
            <a:r>
              <a:rPr sz="1800" b="1" spc="9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)+1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53794" y="5961379"/>
            <a:ext cx="4770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824865" algn="l"/>
                <a:tab pos="1856105" algn="l"/>
                <a:tab pos="2176145" algn="l"/>
                <a:tab pos="2658110" algn="l"/>
                <a:tab pos="2936875" algn="l"/>
              </a:tabLst>
            </a:pPr>
            <a:r>
              <a:rPr sz="1800" b="1" dirty="0">
                <a:latin typeface="Tahoma"/>
                <a:cs typeface="Tahoma"/>
              </a:rPr>
              <a:t>=</a:t>
            </a:r>
            <a:r>
              <a:rPr sz="1800" b="1" spc="-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3</a:t>
            </a:r>
            <a:r>
              <a:rPr sz="1800" b="1" spc="-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+	2(4+1)	+	(6</a:t>
            </a:r>
            <a:r>
              <a:rPr sz="1800" b="1" baseline="25462" dirty="0">
                <a:latin typeface="Tahoma"/>
                <a:cs typeface="Tahoma"/>
              </a:rPr>
              <a:t>2	</a:t>
            </a:r>
            <a:r>
              <a:rPr sz="1800" b="1" dirty="0">
                <a:latin typeface="Tahoma"/>
                <a:cs typeface="Tahoma"/>
              </a:rPr>
              <a:t>–	7</a:t>
            </a:r>
            <a:r>
              <a:rPr sz="1800" b="1" baseline="25462" dirty="0">
                <a:latin typeface="Tahoma"/>
                <a:cs typeface="Tahoma"/>
              </a:rPr>
              <a:t>2 </a:t>
            </a:r>
            <a:r>
              <a:rPr sz="1800" b="1" dirty="0">
                <a:latin typeface="Tahoma"/>
                <a:cs typeface="Tahoma"/>
              </a:rPr>
              <a:t>) – </a:t>
            </a:r>
            <a:r>
              <a:rPr sz="1800" b="1" spc="-5" dirty="0">
                <a:latin typeface="Tahoma"/>
                <a:cs typeface="Tahoma"/>
              </a:rPr>
              <a:t>(6 </a:t>
            </a:r>
            <a:r>
              <a:rPr sz="1800" b="1" dirty="0">
                <a:latin typeface="Tahoma"/>
                <a:cs typeface="Tahoma"/>
              </a:rPr>
              <a:t>–</a:t>
            </a:r>
            <a:r>
              <a:rPr sz="1800" b="1" spc="-8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7)+1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46250" y="6235700"/>
            <a:ext cx="2960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8195" algn="l"/>
              </a:tabLst>
            </a:pPr>
            <a:r>
              <a:rPr sz="1800" b="1" dirty="0">
                <a:latin typeface="Tahoma"/>
                <a:cs typeface="Tahoma"/>
              </a:rPr>
              <a:t>=</a:t>
            </a:r>
            <a:r>
              <a:rPr sz="1800" b="1" spc="-1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3 +	10 - 13 + 1 </a:t>
            </a:r>
            <a:r>
              <a:rPr sz="1800" b="1" spc="-5" dirty="0">
                <a:latin typeface="Tahoma"/>
                <a:cs typeface="Tahoma"/>
              </a:rPr>
              <a:t>+1 </a:t>
            </a:r>
            <a:r>
              <a:rPr sz="1800" b="1" dirty="0">
                <a:latin typeface="Tahoma"/>
                <a:cs typeface="Tahoma"/>
              </a:rPr>
              <a:t>=</a:t>
            </a:r>
            <a:r>
              <a:rPr sz="1800" b="1" spc="-10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8654" y="164502"/>
            <a:ext cx="683895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Mid-Point Circle</a:t>
            </a:r>
            <a:r>
              <a:rPr spc="-85" dirty="0"/>
              <a:t> </a:t>
            </a:r>
            <a:r>
              <a:rPr dirty="0"/>
              <a:t>Algorithm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2400" y="2003425"/>
            <a:ext cx="3935729" cy="708025"/>
          </a:xfrm>
          <a:prstGeom prst="rect">
            <a:avLst/>
          </a:prstGeom>
          <a:solidFill>
            <a:srgbClr val="85FFDF"/>
          </a:solidFill>
        </p:spPr>
        <p:txBody>
          <a:bodyPr vert="horz" wrap="square" lIns="0" tIns="3873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05"/>
              </a:spcBef>
            </a:pPr>
            <a:r>
              <a:rPr sz="2000" dirty="0">
                <a:latin typeface="Times New Roman"/>
                <a:cs typeface="Times New Roman"/>
              </a:rPr>
              <a:t>If </a:t>
            </a:r>
            <a:r>
              <a:rPr sz="2000" spc="5" dirty="0">
                <a:latin typeface="Tahoma"/>
                <a:cs typeface="Tahoma"/>
              </a:rPr>
              <a:t>p</a:t>
            </a:r>
            <a:r>
              <a:rPr sz="1950" spc="7" baseline="-25641" dirty="0">
                <a:latin typeface="Tahoma"/>
                <a:cs typeface="Tahoma"/>
              </a:rPr>
              <a:t>k </a:t>
            </a:r>
            <a:r>
              <a:rPr sz="2000" dirty="0">
                <a:latin typeface="Symbol"/>
                <a:cs typeface="Symbol"/>
              </a:rPr>
              <a:t>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ahoma"/>
                <a:cs typeface="Tahoma"/>
              </a:rPr>
              <a:t>0 </a:t>
            </a:r>
            <a:r>
              <a:rPr sz="2000" spc="-5" dirty="0">
                <a:latin typeface="Tahoma"/>
                <a:cs typeface="Tahoma"/>
              </a:rPr>
              <a:t>=&gt;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y</a:t>
            </a:r>
            <a:r>
              <a:rPr sz="1950" spc="-7" baseline="-21367" dirty="0">
                <a:latin typeface="Tahoma"/>
                <a:cs typeface="Tahoma"/>
              </a:rPr>
              <a:t>k+1</a:t>
            </a:r>
            <a:r>
              <a:rPr sz="2000" spc="-5" dirty="0">
                <a:latin typeface="Tahoma"/>
                <a:cs typeface="Tahoma"/>
              </a:rPr>
              <a:t>=y</a:t>
            </a:r>
            <a:r>
              <a:rPr sz="1950" spc="-7" baseline="-21367" dirty="0">
                <a:latin typeface="Tahoma"/>
                <a:cs typeface="Tahoma"/>
              </a:rPr>
              <a:t>k</a:t>
            </a:r>
            <a:r>
              <a:rPr sz="2000" spc="-5" dirty="0">
                <a:latin typeface="Tahoma"/>
                <a:cs typeface="Tahoma"/>
              </a:rPr>
              <a:t>-1</a:t>
            </a:r>
            <a:endParaRPr sz="2000">
              <a:latin typeface="Tahoma"/>
              <a:cs typeface="Tahoma"/>
            </a:endParaRPr>
          </a:p>
          <a:p>
            <a:pPr marL="249554">
              <a:lnSpc>
                <a:spcPct val="100000"/>
              </a:lnSpc>
            </a:pPr>
            <a:r>
              <a:rPr sz="2000" spc="-5" dirty="0">
                <a:latin typeface="Tahoma"/>
                <a:cs typeface="Tahoma"/>
              </a:rPr>
              <a:t>So Next Pixel=</a:t>
            </a:r>
            <a:r>
              <a:rPr sz="2000" b="1" spc="-5" dirty="0">
                <a:latin typeface="Tahoma"/>
                <a:cs typeface="Tahoma"/>
              </a:rPr>
              <a:t>(x</a:t>
            </a:r>
            <a:r>
              <a:rPr sz="1950" b="1" spc="-7" baseline="-25641" dirty="0">
                <a:latin typeface="Tahoma"/>
                <a:cs typeface="Tahoma"/>
              </a:rPr>
              <a:t>k </a:t>
            </a:r>
            <a:r>
              <a:rPr sz="2000" b="1" dirty="0">
                <a:latin typeface="Tahoma"/>
                <a:cs typeface="Tahoma"/>
              </a:rPr>
              <a:t>+ 1, </a:t>
            </a:r>
            <a:r>
              <a:rPr sz="2000" b="1" spc="5" dirty="0">
                <a:latin typeface="Tahoma"/>
                <a:cs typeface="Tahoma"/>
              </a:rPr>
              <a:t>y</a:t>
            </a:r>
            <a:r>
              <a:rPr sz="1950" b="1" spc="7" baseline="-25641" dirty="0">
                <a:latin typeface="Tahoma"/>
                <a:cs typeface="Tahoma"/>
              </a:rPr>
              <a:t>k </a:t>
            </a:r>
            <a:r>
              <a:rPr sz="2000" b="1" dirty="0">
                <a:latin typeface="Tahoma"/>
                <a:cs typeface="Tahoma"/>
              </a:rPr>
              <a:t>–</a:t>
            </a:r>
            <a:r>
              <a:rPr sz="2000" b="1" spc="-20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1)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43400" y="2003425"/>
            <a:ext cx="3482975" cy="708025"/>
          </a:xfrm>
          <a:prstGeom prst="rect">
            <a:avLst/>
          </a:prstGeom>
          <a:solidFill>
            <a:srgbClr val="85FFDF"/>
          </a:solidFill>
        </p:spPr>
        <p:txBody>
          <a:bodyPr vert="horz" wrap="square" lIns="0" tIns="387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05"/>
              </a:spcBef>
            </a:pPr>
            <a:r>
              <a:rPr sz="2000" dirty="0">
                <a:latin typeface="Times New Roman"/>
                <a:cs typeface="Times New Roman"/>
              </a:rPr>
              <a:t>If </a:t>
            </a:r>
            <a:r>
              <a:rPr sz="2000" spc="5" dirty="0">
                <a:latin typeface="Tahoma"/>
                <a:cs typeface="Tahoma"/>
              </a:rPr>
              <a:t>p</a:t>
            </a:r>
            <a:r>
              <a:rPr sz="1950" spc="7" baseline="-25641" dirty="0">
                <a:latin typeface="Tahoma"/>
                <a:cs typeface="Tahoma"/>
              </a:rPr>
              <a:t>k </a:t>
            </a:r>
            <a:r>
              <a:rPr sz="2000" dirty="0">
                <a:latin typeface="Tahoma"/>
                <a:cs typeface="Tahoma"/>
              </a:rPr>
              <a:t>&lt; 0 </a:t>
            </a:r>
            <a:r>
              <a:rPr sz="2000" spc="-5" dirty="0">
                <a:latin typeface="Tahoma"/>
                <a:cs typeface="Tahoma"/>
              </a:rPr>
              <a:t>=&gt;</a:t>
            </a:r>
            <a:r>
              <a:rPr sz="2000" spc="-275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y</a:t>
            </a:r>
            <a:r>
              <a:rPr sz="1950" spc="7" baseline="-21367" dirty="0">
                <a:latin typeface="Tahoma"/>
                <a:cs typeface="Tahoma"/>
              </a:rPr>
              <a:t>k+1</a:t>
            </a:r>
            <a:r>
              <a:rPr sz="2000" spc="5" dirty="0">
                <a:latin typeface="Tahoma"/>
                <a:cs typeface="Tahoma"/>
              </a:rPr>
              <a:t>=y</a:t>
            </a:r>
            <a:r>
              <a:rPr sz="1950" spc="7" baseline="-21367" dirty="0">
                <a:latin typeface="Tahoma"/>
                <a:cs typeface="Tahoma"/>
              </a:rPr>
              <a:t>k</a:t>
            </a:r>
            <a:endParaRPr sz="1950" baseline="-21367">
              <a:latin typeface="Tahoma"/>
              <a:cs typeface="Tahoma"/>
            </a:endParaRPr>
          </a:p>
          <a:p>
            <a:pPr marL="250190">
              <a:lnSpc>
                <a:spcPct val="100000"/>
              </a:lnSpc>
            </a:pPr>
            <a:r>
              <a:rPr sz="2000" spc="-5" dirty="0">
                <a:latin typeface="Tahoma"/>
                <a:cs typeface="Tahoma"/>
              </a:rPr>
              <a:t>So Next Pixel=</a:t>
            </a:r>
            <a:r>
              <a:rPr sz="2000" b="1" spc="-5" dirty="0">
                <a:latin typeface="Tahoma"/>
                <a:cs typeface="Tahoma"/>
              </a:rPr>
              <a:t>(x</a:t>
            </a:r>
            <a:r>
              <a:rPr sz="1950" b="1" spc="-7" baseline="-25641" dirty="0">
                <a:latin typeface="Tahoma"/>
                <a:cs typeface="Tahoma"/>
              </a:rPr>
              <a:t>k </a:t>
            </a:r>
            <a:r>
              <a:rPr sz="2000" b="1" dirty="0">
                <a:latin typeface="Tahoma"/>
                <a:cs typeface="Tahoma"/>
              </a:rPr>
              <a:t>+ 1,</a:t>
            </a:r>
            <a:r>
              <a:rPr sz="2000" b="1" spc="-20" dirty="0">
                <a:latin typeface="Tahoma"/>
                <a:cs typeface="Tahoma"/>
              </a:rPr>
              <a:t> </a:t>
            </a:r>
            <a:r>
              <a:rPr sz="2000" b="1" spc="5" dirty="0">
                <a:latin typeface="Tahoma"/>
                <a:cs typeface="Tahoma"/>
              </a:rPr>
              <a:t>y</a:t>
            </a:r>
            <a:r>
              <a:rPr sz="1950" b="1" spc="7" baseline="-25641" dirty="0">
                <a:latin typeface="Tahoma"/>
                <a:cs typeface="Tahoma"/>
              </a:rPr>
              <a:t>k</a:t>
            </a:r>
            <a:r>
              <a:rPr sz="2000" b="1" spc="5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30319" y="999871"/>
            <a:ext cx="109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ahoma"/>
                <a:cs typeface="Tahoma"/>
              </a:rPr>
              <a:t>2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8282" y="928876"/>
            <a:ext cx="6132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1450340" algn="l"/>
                <a:tab pos="2544445" algn="l"/>
                <a:tab pos="3812540" algn="l"/>
                <a:tab pos="4222750" algn="l"/>
              </a:tabLst>
            </a:pPr>
            <a:r>
              <a:rPr sz="1800" b="1" spc="-5" dirty="0">
                <a:latin typeface="Tahoma"/>
                <a:cs typeface="Tahoma"/>
              </a:rPr>
              <a:t>p</a:t>
            </a:r>
            <a:r>
              <a:rPr sz="1800" b="1" spc="-7" baseline="-25462" dirty="0">
                <a:latin typeface="Tahoma"/>
                <a:cs typeface="Tahoma"/>
              </a:rPr>
              <a:t>k+1</a:t>
            </a:r>
            <a:r>
              <a:rPr sz="1800" b="1" spc="284" baseline="-25462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=</a:t>
            </a:r>
            <a:r>
              <a:rPr sz="1800" b="1" spc="4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p</a:t>
            </a:r>
            <a:r>
              <a:rPr sz="1800" b="1" spc="-7" baseline="-25462" dirty="0">
                <a:latin typeface="Tahoma"/>
                <a:cs typeface="Tahoma"/>
              </a:rPr>
              <a:t>k</a:t>
            </a:r>
            <a:r>
              <a:rPr sz="2400" b="1" spc="-5" dirty="0">
                <a:latin typeface="Tahoma"/>
                <a:cs typeface="Tahoma"/>
              </a:rPr>
              <a:t>+	</a:t>
            </a:r>
            <a:r>
              <a:rPr sz="1800" b="1" dirty="0">
                <a:latin typeface="Tahoma"/>
                <a:cs typeface="Tahoma"/>
              </a:rPr>
              <a:t>2(x</a:t>
            </a:r>
            <a:r>
              <a:rPr sz="1800" b="1" baseline="-25462" dirty="0">
                <a:latin typeface="Tahoma"/>
                <a:cs typeface="Tahoma"/>
              </a:rPr>
              <a:t>k</a:t>
            </a:r>
            <a:r>
              <a:rPr sz="1800" b="1" spc="-15" baseline="-25462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+1)	+</a:t>
            </a:r>
            <a:r>
              <a:rPr sz="1800" b="1" spc="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(y</a:t>
            </a:r>
            <a:r>
              <a:rPr sz="1800" b="1" spc="-7" baseline="-25462" dirty="0">
                <a:latin typeface="Tahoma"/>
                <a:cs typeface="Tahoma"/>
              </a:rPr>
              <a:t>k+1</a:t>
            </a:r>
            <a:r>
              <a:rPr sz="1800" b="1" spc="-7" baseline="25462" dirty="0">
                <a:latin typeface="Tahoma"/>
                <a:cs typeface="Tahoma"/>
              </a:rPr>
              <a:t>2 </a:t>
            </a:r>
            <a:r>
              <a:rPr sz="1800" b="1" spc="7" baseline="25462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–	</a:t>
            </a:r>
            <a:r>
              <a:rPr sz="1800" b="1" spc="-5" dirty="0">
                <a:latin typeface="Tahoma"/>
                <a:cs typeface="Tahoma"/>
              </a:rPr>
              <a:t>y</a:t>
            </a:r>
            <a:r>
              <a:rPr sz="1800" b="1" spc="-7" baseline="-25462" dirty="0">
                <a:latin typeface="Tahoma"/>
                <a:cs typeface="Tahoma"/>
              </a:rPr>
              <a:t>k	</a:t>
            </a:r>
            <a:r>
              <a:rPr sz="1800" b="1" dirty="0">
                <a:latin typeface="Tahoma"/>
                <a:cs typeface="Tahoma"/>
              </a:rPr>
              <a:t>) – </a:t>
            </a:r>
            <a:r>
              <a:rPr sz="1800" b="1" spc="-5" dirty="0">
                <a:latin typeface="Tahoma"/>
                <a:cs typeface="Tahoma"/>
              </a:rPr>
              <a:t>(y</a:t>
            </a:r>
            <a:r>
              <a:rPr sz="1800" b="1" spc="-7" baseline="-25462" dirty="0">
                <a:latin typeface="Tahoma"/>
                <a:cs typeface="Tahoma"/>
              </a:rPr>
              <a:t>k+1 </a:t>
            </a:r>
            <a:r>
              <a:rPr sz="1800" b="1" dirty="0">
                <a:latin typeface="Tahoma"/>
                <a:cs typeface="Tahoma"/>
              </a:rPr>
              <a:t>–</a:t>
            </a:r>
            <a:r>
              <a:rPr sz="1800" b="1" spc="-24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y</a:t>
            </a:r>
            <a:r>
              <a:rPr sz="1800" b="1" spc="-7" baseline="-25462" dirty="0">
                <a:latin typeface="Tahoma"/>
                <a:cs typeface="Tahoma"/>
              </a:rPr>
              <a:t>k</a:t>
            </a:r>
            <a:r>
              <a:rPr sz="1800" b="1" spc="-5" dirty="0">
                <a:latin typeface="Tahoma"/>
                <a:cs typeface="Tahoma"/>
              </a:rPr>
              <a:t>)+1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4640" y="1525651"/>
            <a:ext cx="3600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Initial decision parameter </a:t>
            </a:r>
            <a:r>
              <a:rPr sz="1800" b="1" spc="-5" dirty="0">
                <a:latin typeface="Tahoma"/>
                <a:cs typeface="Tahoma"/>
              </a:rPr>
              <a:t>p</a:t>
            </a:r>
            <a:r>
              <a:rPr sz="1800" b="1" spc="-7" baseline="-25462" dirty="0">
                <a:latin typeface="Tahoma"/>
                <a:cs typeface="Tahoma"/>
              </a:rPr>
              <a:t>k</a:t>
            </a:r>
            <a:r>
              <a:rPr sz="1400" b="1" spc="-5" dirty="0">
                <a:latin typeface="Tahoma"/>
                <a:cs typeface="Tahoma"/>
              </a:rPr>
              <a:t>=</a:t>
            </a:r>
            <a:r>
              <a:rPr sz="1800" b="1" spc="-5" dirty="0">
                <a:latin typeface="Tahoma"/>
                <a:cs typeface="Tahoma"/>
              </a:rPr>
              <a:t>1 </a:t>
            </a:r>
            <a:r>
              <a:rPr sz="1800" b="1" dirty="0">
                <a:latin typeface="Tahoma"/>
                <a:cs typeface="Tahoma"/>
              </a:rPr>
              <a:t>–</a:t>
            </a:r>
            <a:r>
              <a:rPr sz="1800" b="1" spc="3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r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4787" y="935100"/>
            <a:ext cx="6272530" cy="914400"/>
          </a:xfrm>
          <a:custGeom>
            <a:avLst/>
            <a:gdLst/>
            <a:ahLst/>
            <a:cxnLst/>
            <a:rect l="l" t="t" r="r" b="b"/>
            <a:pathLst>
              <a:path w="6272530" h="914400">
                <a:moveTo>
                  <a:pt x="0" y="914400"/>
                </a:moveTo>
                <a:lnTo>
                  <a:pt x="6272149" y="914400"/>
                </a:lnTo>
                <a:lnTo>
                  <a:pt x="6272149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ln w="25400">
            <a:solidFill>
              <a:srgbClr val="0094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173601" y="2960751"/>
          <a:ext cx="4726304" cy="25954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35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743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0083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713">
                <a:tc>
                  <a:txBody>
                    <a:bodyPr/>
                    <a:lstStyle/>
                    <a:p>
                      <a:pPr marR="33972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k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800" b="1" spc="-5" dirty="0">
                          <a:latin typeface="Tahoma"/>
                          <a:cs typeface="Tahoma"/>
                        </a:rPr>
                        <a:t>x</a:t>
                      </a:r>
                      <a:r>
                        <a:rPr sz="1800" b="1" spc="-7" baseline="-25462" dirty="0">
                          <a:latin typeface="Tahoma"/>
                          <a:cs typeface="Tahoma"/>
                        </a:rPr>
                        <a:t>k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8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Tahoma"/>
                          <a:cs typeface="Tahoma"/>
                        </a:rPr>
                        <a:t>y</a:t>
                      </a:r>
                      <a:r>
                        <a:rPr sz="1800" b="1" spc="-7" baseline="-25462" dirty="0">
                          <a:latin typeface="Tahoma"/>
                          <a:cs typeface="Tahoma"/>
                        </a:rPr>
                        <a:t>k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1800" b="1" spc="-7" baseline="-25462" dirty="0">
                          <a:latin typeface="Tahoma"/>
                          <a:cs typeface="Tahoma"/>
                        </a:rPr>
                        <a:t>k</a:t>
                      </a:r>
                      <a:endParaRPr sz="1800" baseline="-25462">
                        <a:latin typeface="Tahoma"/>
                        <a:cs typeface="Tahom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75"/>
                        </a:lnSpc>
                        <a:spcBef>
                          <a:spcPts val="844"/>
                        </a:spcBef>
                      </a:pPr>
                      <a:r>
                        <a:rPr sz="2700" b="1" spc="-7" baseline="16975" dirty="0">
                          <a:latin typeface="Tahoma"/>
                          <a:cs typeface="Tahoma"/>
                        </a:rPr>
                        <a:t>(x</a:t>
                      </a:r>
                      <a:r>
                        <a:rPr sz="1200" b="1" spc="-5" dirty="0">
                          <a:latin typeface="Tahoma"/>
                          <a:cs typeface="Tahoma"/>
                        </a:rPr>
                        <a:t>k+1 </a:t>
                      </a:r>
                      <a:r>
                        <a:rPr sz="2700" b="1" baseline="16975" dirty="0">
                          <a:latin typeface="Tahoma"/>
                          <a:cs typeface="Tahoma"/>
                        </a:rPr>
                        <a:t>,</a:t>
                      </a:r>
                      <a:r>
                        <a:rPr sz="2700" b="1" spc="-60" baseline="169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700" b="1" spc="-7" baseline="16975" dirty="0">
                          <a:latin typeface="Tahoma"/>
                          <a:cs typeface="Tahoma"/>
                        </a:rPr>
                        <a:t>y</a:t>
                      </a:r>
                      <a:r>
                        <a:rPr sz="1200" b="1" spc="-5" dirty="0">
                          <a:latin typeface="Tahoma"/>
                          <a:cs typeface="Tahoma"/>
                        </a:rPr>
                        <a:t>k+1</a:t>
                      </a:r>
                      <a:r>
                        <a:rPr sz="2700" b="1" spc="-7" baseline="16975" dirty="0">
                          <a:latin typeface="Tahoma"/>
                          <a:cs typeface="Tahoma"/>
                        </a:rPr>
                        <a:t>)</a:t>
                      </a:r>
                      <a:endParaRPr sz="2700" baseline="16975">
                        <a:latin typeface="Tahoma"/>
                        <a:cs typeface="Tahoma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34671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(0,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8)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-7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(1,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8)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 marR="34607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(1,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8)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-4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(2,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8)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R="34671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(2,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8)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(3,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7)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346710" algn="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(3,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7)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-6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(4,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7)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 marR="34671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(4,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7)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(5,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6)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R="34671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6FFD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(5,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6)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6FFD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6FFD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(6,5)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6F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4571872" y="5562472"/>
            <a:ext cx="930910" cy="633730"/>
          </a:xfrm>
          <a:custGeom>
            <a:avLst/>
            <a:gdLst/>
            <a:ahLst/>
            <a:cxnLst/>
            <a:rect l="l" t="t" r="r" b="b"/>
            <a:pathLst>
              <a:path w="930910" h="633729">
                <a:moveTo>
                  <a:pt x="94413" y="62969"/>
                </a:moveTo>
                <a:lnTo>
                  <a:pt x="119291" y="113901"/>
                </a:lnTo>
                <a:lnTo>
                  <a:pt x="898651" y="633501"/>
                </a:lnTo>
                <a:lnTo>
                  <a:pt x="930401" y="585952"/>
                </a:lnTo>
                <a:lnTo>
                  <a:pt x="150922" y="66360"/>
                </a:lnTo>
                <a:lnTo>
                  <a:pt x="94413" y="62969"/>
                </a:lnTo>
                <a:close/>
              </a:path>
              <a:path w="930910" h="633729">
                <a:moveTo>
                  <a:pt x="0" y="0"/>
                </a:moveTo>
                <a:lnTo>
                  <a:pt x="108712" y="222376"/>
                </a:lnTo>
                <a:lnTo>
                  <a:pt x="115631" y="231386"/>
                </a:lnTo>
                <a:lnTo>
                  <a:pt x="125110" y="236856"/>
                </a:lnTo>
                <a:lnTo>
                  <a:pt x="135947" y="238366"/>
                </a:lnTo>
                <a:lnTo>
                  <a:pt x="146938" y="235496"/>
                </a:lnTo>
                <a:lnTo>
                  <a:pt x="155965" y="228598"/>
                </a:lnTo>
                <a:lnTo>
                  <a:pt x="161432" y="219108"/>
                </a:lnTo>
                <a:lnTo>
                  <a:pt x="162923" y="208258"/>
                </a:lnTo>
                <a:lnTo>
                  <a:pt x="160019" y="197281"/>
                </a:lnTo>
                <a:lnTo>
                  <a:pt x="119291" y="113901"/>
                </a:lnTo>
                <a:lnTo>
                  <a:pt x="31368" y="55283"/>
                </a:lnTo>
                <a:lnTo>
                  <a:pt x="62991" y="7746"/>
                </a:lnTo>
                <a:lnTo>
                  <a:pt x="128785" y="7746"/>
                </a:lnTo>
                <a:lnTo>
                  <a:pt x="0" y="0"/>
                </a:lnTo>
                <a:close/>
              </a:path>
              <a:path w="930910" h="633729">
                <a:moveTo>
                  <a:pt x="62991" y="7746"/>
                </a:moveTo>
                <a:lnTo>
                  <a:pt x="31368" y="55283"/>
                </a:lnTo>
                <a:lnTo>
                  <a:pt x="119291" y="113901"/>
                </a:lnTo>
                <a:lnTo>
                  <a:pt x="94413" y="62969"/>
                </a:lnTo>
                <a:lnTo>
                  <a:pt x="45465" y="60032"/>
                </a:lnTo>
                <a:lnTo>
                  <a:pt x="72898" y="18922"/>
                </a:lnTo>
                <a:lnTo>
                  <a:pt x="79757" y="18922"/>
                </a:lnTo>
                <a:lnTo>
                  <a:pt x="62991" y="7746"/>
                </a:lnTo>
                <a:close/>
              </a:path>
              <a:path w="930910" h="633729">
                <a:moveTo>
                  <a:pt x="128785" y="7746"/>
                </a:moveTo>
                <a:lnTo>
                  <a:pt x="62991" y="7746"/>
                </a:lnTo>
                <a:lnTo>
                  <a:pt x="150922" y="66360"/>
                </a:lnTo>
                <a:lnTo>
                  <a:pt x="243586" y="71920"/>
                </a:lnTo>
                <a:lnTo>
                  <a:pt x="254827" y="70347"/>
                </a:lnTo>
                <a:lnTo>
                  <a:pt x="264271" y="64777"/>
                </a:lnTo>
                <a:lnTo>
                  <a:pt x="270928" y="56077"/>
                </a:lnTo>
                <a:lnTo>
                  <a:pt x="273812" y="45110"/>
                </a:lnTo>
                <a:lnTo>
                  <a:pt x="272268" y="33882"/>
                </a:lnTo>
                <a:lnTo>
                  <a:pt x="266700" y="24460"/>
                </a:lnTo>
                <a:lnTo>
                  <a:pt x="257988" y="17799"/>
                </a:lnTo>
                <a:lnTo>
                  <a:pt x="247014" y="14858"/>
                </a:lnTo>
                <a:lnTo>
                  <a:pt x="128785" y="7746"/>
                </a:lnTo>
                <a:close/>
              </a:path>
              <a:path w="930910" h="633729">
                <a:moveTo>
                  <a:pt x="79757" y="18922"/>
                </a:moveTo>
                <a:lnTo>
                  <a:pt x="72898" y="18922"/>
                </a:lnTo>
                <a:lnTo>
                  <a:pt x="94413" y="62969"/>
                </a:lnTo>
                <a:lnTo>
                  <a:pt x="150922" y="66360"/>
                </a:lnTo>
                <a:lnTo>
                  <a:pt x="79757" y="18922"/>
                </a:lnTo>
                <a:close/>
              </a:path>
              <a:path w="930910" h="633729">
                <a:moveTo>
                  <a:pt x="72898" y="18922"/>
                </a:moveTo>
                <a:lnTo>
                  <a:pt x="45465" y="60032"/>
                </a:lnTo>
                <a:lnTo>
                  <a:pt x="94413" y="62969"/>
                </a:lnTo>
                <a:lnTo>
                  <a:pt x="72898" y="18922"/>
                </a:lnTo>
                <a:close/>
              </a:path>
            </a:pathLst>
          </a:custGeom>
          <a:solidFill>
            <a:srgbClr val="00CC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62600" y="5943600"/>
            <a:ext cx="1595755" cy="830580"/>
          </a:xfrm>
          <a:custGeom>
            <a:avLst/>
            <a:gdLst/>
            <a:ahLst/>
            <a:cxnLst/>
            <a:rect l="l" t="t" r="r" b="b"/>
            <a:pathLst>
              <a:path w="1595754" h="830579">
                <a:moveTo>
                  <a:pt x="1595501" y="0"/>
                </a:moveTo>
                <a:lnTo>
                  <a:pt x="0" y="0"/>
                </a:lnTo>
                <a:lnTo>
                  <a:pt x="0" y="830262"/>
                </a:lnTo>
                <a:lnTo>
                  <a:pt x="1595501" y="830262"/>
                </a:lnTo>
                <a:lnTo>
                  <a:pt x="1595501" y="0"/>
                </a:lnTo>
                <a:close/>
              </a:path>
            </a:pathLst>
          </a:custGeom>
          <a:solidFill>
            <a:srgbClr val="8585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642228" y="5967476"/>
            <a:ext cx="14217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Outside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Q1  as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x&gt;y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2800350"/>
            <a:ext cx="4206875" cy="3371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2044" y="182321"/>
            <a:ext cx="54209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Mid-Point Circle</a:t>
            </a:r>
            <a:r>
              <a:rPr spc="-90" dirty="0"/>
              <a:t> </a:t>
            </a:r>
            <a:r>
              <a:rPr dirty="0"/>
              <a:t>Algorithm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6050" y="3803650"/>
          <a:ext cx="8610600" cy="25907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ahoma"/>
                          <a:cs typeface="Tahoma"/>
                        </a:rPr>
                        <a:t>Q1 </a:t>
                      </a:r>
                      <a:r>
                        <a:rPr sz="1400" b="1" spc="-5" dirty="0">
                          <a:latin typeface="Tahoma"/>
                          <a:cs typeface="Tahoma"/>
                        </a:rPr>
                        <a:t>(x </a:t>
                      </a:r>
                      <a:r>
                        <a:rPr sz="1400" b="1" dirty="0">
                          <a:latin typeface="Tahoma"/>
                          <a:cs typeface="Tahoma"/>
                        </a:rPr>
                        <a:t>,</a:t>
                      </a:r>
                      <a:r>
                        <a:rPr sz="1400" b="1" spc="-1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b="1" spc="-5" dirty="0">
                          <a:latin typeface="Tahoma"/>
                          <a:cs typeface="Tahoma"/>
                        </a:rPr>
                        <a:t>y)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5FF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ahoma"/>
                          <a:cs typeface="Tahoma"/>
                        </a:rPr>
                        <a:t>Q2 </a:t>
                      </a:r>
                      <a:r>
                        <a:rPr sz="1400" b="1" spc="-5" dirty="0">
                          <a:latin typeface="Tahoma"/>
                          <a:cs typeface="Tahoma"/>
                        </a:rPr>
                        <a:t>(x </a:t>
                      </a:r>
                      <a:r>
                        <a:rPr sz="1400" b="1" dirty="0">
                          <a:latin typeface="Tahoma"/>
                          <a:cs typeface="Tahoma"/>
                        </a:rPr>
                        <a:t>,</a:t>
                      </a:r>
                      <a:r>
                        <a:rPr sz="1400" b="1" spc="-1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b="1" spc="-5" dirty="0">
                          <a:latin typeface="Tahoma"/>
                          <a:cs typeface="Tahoma"/>
                        </a:rPr>
                        <a:t>y)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5FF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ahoma"/>
                          <a:cs typeface="Tahoma"/>
                        </a:rPr>
                        <a:t>Q3 </a:t>
                      </a:r>
                      <a:r>
                        <a:rPr sz="1400" b="1" spc="-5" dirty="0">
                          <a:latin typeface="Tahoma"/>
                          <a:cs typeface="Tahoma"/>
                        </a:rPr>
                        <a:t>(x </a:t>
                      </a:r>
                      <a:r>
                        <a:rPr sz="1400" b="1" dirty="0">
                          <a:latin typeface="Tahoma"/>
                          <a:cs typeface="Tahoma"/>
                        </a:rPr>
                        <a:t>,</a:t>
                      </a:r>
                      <a:r>
                        <a:rPr sz="1400" b="1" spc="-18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b="1" spc="-5" dirty="0">
                          <a:latin typeface="Tahoma"/>
                          <a:cs typeface="Tahoma"/>
                        </a:rPr>
                        <a:t>y)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5FF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ahoma"/>
                          <a:cs typeface="Tahoma"/>
                        </a:rPr>
                        <a:t>Q4 </a:t>
                      </a:r>
                      <a:r>
                        <a:rPr sz="1400" b="1" spc="-5" dirty="0">
                          <a:latin typeface="Tahoma"/>
                          <a:cs typeface="Tahoma"/>
                        </a:rPr>
                        <a:t>(x </a:t>
                      </a:r>
                      <a:r>
                        <a:rPr sz="1400" b="1" dirty="0">
                          <a:latin typeface="Tahoma"/>
                          <a:cs typeface="Tahoma"/>
                        </a:rPr>
                        <a:t>,</a:t>
                      </a:r>
                      <a:r>
                        <a:rPr sz="1400" b="1" spc="-1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b="1" spc="-5" dirty="0">
                          <a:latin typeface="Tahoma"/>
                          <a:cs typeface="Tahoma"/>
                        </a:rPr>
                        <a:t>y)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5FF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ahoma"/>
                          <a:cs typeface="Tahoma"/>
                        </a:rPr>
                        <a:t>Q5 </a:t>
                      </a:r>
                      <a:r>
                        <a:rPr sz="1400" b="1" spc="-5" dirty="0">
                          <a:latin typeface="Tahoma"/>
                          <a:cs typeface="Tahoma"/>
                        </a:rPr>
                        <a:t>(x </a:t>
                      </a:r>
                      <a:r>
                        <a:rPr sz="1400" b="1" dirty="0">
                          <a:latin typeface="Tahoma"/>
                          <a:cs typeface="Tahoma"/>
                        </a:rPr>
                        <a:t>,</a:t>
                      </a:r>
                      <a:r>
                        <a:rPr sz="1400" b="1" spc="-18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b="1" spc="-5" dirty="0">
                          <a:latin typeface="Tahoma"/>
                          <a:cs typeface="Tahoma"/>
                        </a:rPr>
                        <a:t>y)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5FF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ahoma"/>
                          <a:cs typeface="Tahoma"/>
                        </a:rPr>
                        <a:t>Q6 </a:t>
                      </a:r>
                      <a:r>
                        <a:rPr sz="1400" b="1" spc="-5" dirty="0">
                          <a:latin typeface="Tahoma"/>
                          <a:cs typeface="Tahoma"/>
                        </a:rPr>
                        <a:t>(x </a:t>
                      </a:r>
                      <a:r>
                        <a:rPr sz="1400" b="1" dirty="0">
                          <a:latin typeface="Tahoma"/>
                          <a:cs typeface="Tahoma"/>
                        </a:rPr>
                        <a:t>,</a:t>
                      </a:r>
                      <a:r>
                        <a:rPr sz="1400" b="1" spc="-1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b="1" spc="-5" dirty="0">
                          <a:latin typeface="Tahoma"/>
                          <a:cs typeface="Tahoma"/>
                        </a:rPr>
                        <a:t>y)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5FF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ahoma"/>
                          <a:cs typeface="Tahoma"/>
                        </a:rPr>
                        <a:t>Q7 </a:t>
                      </a:r>
                      <a:r>
                        <a:rPr sz="1400" b="1" spc="-5" dirty="0">
                          <a:latin typeface="Tahoma"/>
                          <a:cs typeface="Tahoma"/>
                        </a:rPr>
                        <a:t>(x </a:t>
                      </a:r>
                      <a:r>
                        <a:rPr sz="1400" b="1" dirty="0">
                          <a:latin typeface="Tahoma"/>
                          <a:cs typeface="Tahoma"/>
                        </a:rPr>
                        <a:t>,</a:t>
                      </a:r>
                      <a:r>
                        <a:rPr sz="1400" b="1" spc="-1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b="1" spc="-5" dirty="0">
                          <a:latin typeface="Tahoma"/>
                          <a:cs typeface="Tahoma"/>
                        </a:rPr>
                        <a:t>y)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5FF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ahoma"/>
                          <a:cs typeface="Tahoma"/>
                        </a:rPr>
                        <a:t>Q8 </a:t>
                      </a:r>
                      <a:r>
                        <a:rPr sz="1400" b="1" spc="-5" dirty="0">
                          <a:latin typeface="Tahoma"/>
                          <a:cs typeface="Tahoma"/>
                        </a:rPr>
                        <a:t>(x </a:t>
                      </a:r>
                      <a:r>
                        <a:rPr sz="1400" b="1" dirty="0">
                          <a:latin typeface="Tahoma"/>
                          <a:cs typeface="Tahoma"/>
                        </a:rPr>
                        <a:t>,</a:t>
                      </a:r>
                      <a:r>
                        <a:rPr sz="1400" b="1" spc="-1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00" b="1" spc="-5" dirty="0">
                          <a:latin typeface="Tahoma"/>
                          <a:cs typeface="Tahoma"/>
                        </a:rPr>
                        <a:t>y)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5F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(0,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8)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(8,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0)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(8,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-0)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(0,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-8)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(-0,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-8)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(-8,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-0)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(-8,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0)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(-0,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8)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(1,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8)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(8,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1)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(8,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-1)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(1,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-8)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(-1,-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8)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(-8,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-1)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(-8,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1)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(-1,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8)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(2,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8)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(8,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2)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(8,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-2)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(2,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-8)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(-2,-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8)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(-8,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-2)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(-8,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2)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(-2,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8)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(3,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7)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(7,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3)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(7,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-3)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(3,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-7)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(-3,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-7)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(-7,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-3)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(-7,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3)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(-3,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7)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(4,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7)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(7,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4)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(7,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-4)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(4,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-7)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(-4,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-7)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(-7,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-4)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(-7,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4)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(-4,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7)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(5,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6)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(6,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5)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(6,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-5)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(5,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-6)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(-5,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-6)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(-6,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-5)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(-6,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5)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(-5,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6)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2438400" y="844422"/>
            <a:ext cx="3581400" cy="28718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64994" y="6420103"/>
            <a:ext cx="3987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Quadrant-wise pixel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distribution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</TotalTime>
  <Words>1232</Words>
  <Application>Microsoft Office PowerPoint</Application>
  <PresentationFormat>On-screen Show (4:3)</PresentationFormat>
  <Paragraphs>313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CSE 3213</vt:lpstr>
      <vt:lpstr>Mid-Point Circle Algorithm</vt:lpstr>
      <vt:lpstr>Mid-Point Circle Algorithm</vt:lpstr>
      <vt:lpstr>Mid-Point Circle Algorithm</vt:lpstr>
      <vt:lpstr>Mid-Point Circle Algorithm</vt:lpstr>
      <vt:lpstr>Mid-Point Circle Algorithm</vt:lpstr>
      <vt:lpstr>Mid-Point Circle Algorithm</vt:lpstr>
      <vt:lpstr>Mid-Point Circle Algorithm</vt:lpstr>
      <vt:lpstr>Mid-Point Circle Algorithm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3231 Lecture 04</dc:title>
  <dc:creator>PCC</dc:creator>
  <cp:lastModifiedBy>Ani</cp:lastModifiedBy>
  <cp:revision>38</cp:revision>
  <dcterms:created xsi:type="dcterms:W3CDTF">2020-04-29T03:51:12Z</dcterms:created>
  <dcterms:modified xsi:type="dcterms:W3CDTF">2021-01-03T04:07:24Z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2018-04-02T00:00:00Z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2020-04-29T00:00:00Z</vt:filetime>
  </property>
</Properties>
</file>