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3"/>
  </p:notesMasterIdLst>
  <p:sldIdLst>
    <p:sldId id="277" r:id="rId3"/>
    <p:sldId id="257" r:id="rId4"/>
    <p:sldId id="264" r:id="rId5"/>
    <p:sldId id="300" r:id="rId6"/>
    <p:sldId id="265" r:id="rId7"/>
    <p:sldId id="292" r:id="rId8"/>
    <p:sldId id="293" r:id="rId9"/>
    <p:sldId id="305" r:id="rId10"/>
    <p:sldId id="303" r:id="rId11"/>
    <p:sldId id="304" r:id="rId12"/>
    <p:sldId id="310" r:id="rId13"/>
    <p:sldId id="311" r:id="rId14"/>
    <p:sldId id="296" r:id="rId15"/>
    <p:sldId id="307" r:id="rId16"/>
    <p:sldId id="312" r:id="rId17"/>
    <p:sldId id="313" r:id="rId18"/>
    <p:sldId id="274" r:id="rId19"/>
    <p:sldId id="275" r:id="rId20"/>
    <p:sldId id="290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939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9247" autoAdjust="0"/>
  </p:normalViewPr>
  <p:slideViewPr>
    <p:cSldViewPr snapToGrid="0">
      <p:cViewPr varScale="1">
        <p:scale>
          <a:sx n="65" d="100"/>
          <a:sy n="65" d="100"/>
        </p:scale>
        <p:origin x="-93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C17BF-0E44-492D-9420-1611EAC90899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291D31-A0EC-4241-A74B-BF8102FC14C3}">
      <dgm:prSet custT="1"/>
      <dgm:spPr>
        <a:xfrm>
          <a:off x="7079564" y="4903630"/>
          <a:ext cx="1947026" cy="973513"/>
        </a:xfr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  <a:endParaRPr lang="en-US" sz="1400" b="1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DAF56E6-0A05-4BAF-9A1D-EE641C3EA0AF}" type="parTrans" cxnId="{A8CDEAF3-B4C4-4B69-A948-B58D84992C12}">
      <dgm:prSet/>
      <dgm:spPr/>
      <dgm:t>
        <a:bodyPr/>
        <a:lstStyle/>
        <a:p>
          <a:endParaRPr lang="en-US" sz="1600" b="1"/>
        </a:p>
      </dgm:t>
    </dgm:pt>
    <dgm:pt modelId="{867897C9-E146-4836-A2E7-9F30166F4D8E}" type="sibTrans" cxnId="{A8CDEAF3-B4C4-4B69-A948-B58D84992C12}">
      <dgm:prSet/>
      <dgm:spPr/>
      <dgm:t>
        <a:bodyPr/>
        <a:lstStyle/>
        <a:p>
          <a:endParaRPr lang="en-US" sz="1600" b="1"/>
        </a:p>
      </dgm:t>
    </dgm:pt>
    <dgm:pt modelId="{7C04DA67-914F-4338-9E47-B21861AAAEE2}">
      <dgm:prSet custT="1"/>
      <dgm:spPr>
        <a:xfrm>
          <a:off x="7079564" y="844332"/>
          <a:ext cx="1947026" cy="973513"/>
        </a:xfr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pPr rtl="0"/>
          <a:r>
            <a:rPr lang="en-US" sz="1400" b="1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Market Analysis</a:t>
          </a:r>
          <a:endParaRPr lang="en-US" sz="1400" b="1" dirty="0">
            <a:solidFill>
              <a:sysClr val="windowText" lastClr="000000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572DF13B-AF0F-4BFA-8341-2AAE8F394828}" type="parTrans" cxnId="{A23295E8-C63A-4F19-97B9-03F3D885A533}">
      <dgm:prSet/>
      <dgm:spPr/>
      <dgm:t>
        <a:bodyPr/>
        <a:lstStyle/>
        <a:p>
          <a:endParaRPr lang="en-US" sz="1600" b="1"/>
        </a:p>
      </dgm:t>
    </dgm:pt>
    <dgm:pt modelId="{F921E095-E0AE-473B-B568-01D5C1997D84}" type="sibTrans" cxnId="{A23295E8-C63A-4F19-97B9-03F3D885A533}">
      <dgm:prSet/>
      <dgm:spPr/>
      <dgm:t>
        <a:bodyPr/>
        <a:lstStyle/>
        <a:p>
          <a:endParaRPr lang="en-US" sz="1600" b="1"/>
        </a:p>
      </dgm:t>
    </dgm:pt>
    <dgm:pt modelId="{7084AC4F-EF96-4452-A3E4-5B4A9B992CA0}">
      <dgm:prSet custT="1"/>
      <dgm:spPr>
        <a:xfrm>
          <a:off x="3020266" y="4903630"/>
          <a:ext cx="1947026" cy="973513"/>
        </a:xfr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pPr rtl="0"/>
          <a:r>
            <a: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Result </a:t>
          </a:r>
          <a:r>
            <a:rPr lang="en-US" sz="1400" b="1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&amp; </a:t>
          </a:r>
          <a:r>
            <a: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Discussion</a:t>
          </a:r>
          <a:r>
            <a:rPr lang="en-US" sz="1400" b="1" baseline="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endParaRPr lang="en-US" sz="1400" b="1" dirty="0">
            <a:solidFill>
              <a:sysClr val="windowText" lastClr="000000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C2704416-C744-45AA-906B-7C8AF11FB65B}" type="parTrans" cxnId="{45521932-EF29-4486-AEB9-12303C903B74}">
      <dgm:prSet/>
      <dgm:spPr/>
      <dgm:t>
        <a:bodyPr/>
        <a:lstStyle/>
        <a:p>
          <a:endParaRPr lang="en-CA" sz="1600"/>
        </a:p>
      </dgm:t>
    </dgm:pt>
    <dgm:pt modelId="{B7EDE1EA-02E1-4C6E-8D0F-B6F8D18DA2AD}" type="sibTrans" cxnId="{45521932-EF29-4486-AEB9-12303C903B74}">
      <dgm:prSet/>
      <dgm:spPr/>
      <dgm:t>
        <a:bodyPr/>
        <a:lstStyle/>
        <a:p>
          <a:endParaRPr lang="en-CA" sz="1600"/>
        </a:p>
      </dgm:t>
    </dgm:pt>
    <dgm:pt modelId="{2DF43724-1D73-4068-9D54-C048BB4213E2}">
      <dgm:prSet custT="1"/>
      <dgm:spPr>
        <a:xfrm>
          <a:off x="5049915" y="3624"/>
          <a:ext cx="1947026" cy="973513"/>
        </a:xfr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pPr rtl="0"/>
          <a:r>
            <a: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Introduction</a:t>
          </a:r>
        </a:p>
      </dgm:t>
    </dgm:pt>
    <dgm:pt modelId="{201770D8-F3B9-450E-90D9-05DC3103E6B3}" type="parTrans" cxnId="{5626DDBF-8E82-4DF1-AB5C-866F1101E8E6}">
      <dgm:prSet/>
      <dgm:spPr/>
      <dgm:t>
        <a:bodyPr/>
        <a:lstStyle/>
        <a:p>
          <a:endParaRPr lang="en-US"/>
        </a:p>
      </dgm:t>
    </dgm:pt>
    <dgm:pt modelId="{E5FDD3B4-629E-4769-92E6-6AAE91D2AF6B}" type="sibTrans" cxnId="{5626DDBF-8E82-4DF1-AB5C-866F1101E8E6}">
      <dgm:prSet/>
      <dgm:spPr/>
      <dgm:t>
        <a:bodyPr/>
        <a:lstStyle/>
        <a:p>
          <a:endParaRPr lang="en-US" sz="1400"/>
        </a:p>
      </dgm:t>
    </dgm:pt>
    <dgm:pt modelId="{5C357D2C-581D-4A86-A05F-5DDF8E99B298}">
      <dgm:prSet custT="1"/>
      <dgm:spPr>
        <a:xfrm>
          <a:off x="2179558" y="2873981"/>
          <a:ext cx="1947026" cy="973513"/>
        </a:xfr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pPr rtl="0"/>
          <a:r>
            <a: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Conclusion</a:t>
          </a:r>
        </a:p>
        <a:p>
          <a:pPr rtl="0"/>
          <a:r>
            <a: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&amp; Future work</a:t>
          </a:r>
        </a:p>
      </dgm:t>
    </dgm:pt>
    <dgm:pt modelId="{DEC27501-D856-4693-A7C0-60BDFCD07948}" type="sibTrans" cxnId="{896AD849-08C3-4FCD-97E1-BEB0837D546E}">
      <dgm:prSet/>
      <dgm:spPr/>
      <dgm:t>
        <a:bodyPr/>
        <a:lstStyle/>
        <a:p>
          <a:endParaRPr lang="en-US" sz="1600" b="1"/>
        </a:p>
      </dgm:t>
    </dgm:pt>
    <dgm:pt modelId="{B354166D-9DCF-4C5F-B2EC-B0D3DFB1C9B6}" type="parTrans" cxnId="{896AD849-08C3-4FCD-97E1-BEB0837D546E}">
      <dgm:prSet/>
      <dgm:spPr/>
      <dgm:t>
        <a:bodyPr/>
        <a:lstStyle/>
        <a:p>
          <a:endParaRPr lang="en-US" sz="1600" b="1"/>
        </a:p>
      </dgm:t>
    </dgm:pt>
    <dgm:pt modelId="{F02862EE-740E-428B-884F-C821933FB9EA}">
      <dgm:prSet custT="1"/>
      <dgm:spPr>
        <a:xfrm>
          <a:off x="7079564" y="844332"/>
          <a:ext cx="1947026" cy="973513"/>
        </a:xfr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pPr rtl="0"/>
          <a:r>
            <a: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Problem statement and objective </a:t>
          </a:r>
        </a:p>
      </dgm:t>
    </dgm:pt>
    <dgm:pt modelId="{A83DD3FE-0141-46B5-A2DD-023E0D050DFA}" type="parTrans" cxnId="{0F0CCD04-866F-49FC-B8AA-80C7D88E64A2}">
      <dgm:prSet/>
      <dgm:spPr/>
      <dgm:t>
        <a:bodyPr/>
        <a:lstStyle/>
        <a:p>
          <a:endParaRPr lang="en-US"/>
        </a:p>
      </dgm:t>
    </dgm:pt>
    <dgm:pt modelId="{4BF0195D-5ED9-4E41-AD45-A759CFAD9A54}" type="sibTrans" cxnId="{0F0CCD04-866F-49FC-B8AA-80C7D88E64A2}">
      <dgm:prSet/>
      <dgm:spPr/>
      <dgm:t>
        <a:bodyPr/>
        <a:lstStyle/>
        <a:p>
          <a:endParaRPr lang="en-US"/>
        </a:p>
      </dgm:t>
    </dgm:pt>
    <dgm:pt modelId="{CA38E0ED-AFFC-4E40-AA21-921FA46E830B}">
      <dgm:prSet custT="1"/>
      <dgm:spPr>
        <a:xfrm>
          <a:off x="7079564" y="844332"/>
          <a:ext cx="1947026" cy="973513"/>
        </a:xfr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pPr rtl="0"/>
          <a:r>
            <a: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Proposed Method</a:t>
          </a:r>
        </a:p>
      </dgm:t>
    </dgm:pt>
    <dgm:pt modelId="{1AE91957-6794-483C-A13C-BB9EC6DFC29F}" type="parTrans" cxnId="{10863E60-BE5E-4139-96BC-6D3355036FB0}">
      <dgm:prSet/>
      <dgm:spPr/>
      <dgm:t>
        <a:bodyPr/>
        <a:lstStyle/>
        <a:p>
          <a:endParaRPr lang="en-US"/>
        </a:p>
      </dgm:t>
    </dgm:pt>
    <dgm:pt modelId="{F8FA88D5-A99D-45F5-AF00-258E791BA4BB}" type="sibTrans" cxnId="{10863E60-BE5E-4139-96BC-6D3355036FB0}">
      <dgm:prSet/>
      <dgm:spPr/>
      <dgm:t>
        <a:bodyPr/>
        <a:lstStyle/>
        <a:p>
          <a:endParaRPr lang="en-US"/>
        </a:p>
      </dgm:t>
    </dgm:pt>
    <dgm:pt modelId="{8E327BCA-52AB-4DC0-B6FB-908B6FAC80A9}">
      <dgm:prSet/>
      <dgm:spPr>
        <a:xfrm>
          <a:off x="7079564" y="844332"/>
          <a:ext cx="1947026" cy="973513"/>
        </a:xfr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pPr rtl="0"/>
          <a:r>
            <a:rPr lang="en-US" b="1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Methodology</a:t>
          </a:r>
          <a:endParaRPr lang="en-US" b="1" dirty="0">
            <a:solidFill>
              <a:sysClr val="windowText" lastClr="000000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02543DF8-5091-4D6A-9107-9C2ED8A3BBDC}" type="parTrans" cxnId="{B81606C8-67C8-4FAD-8DAC-C5C0D9C2D4D1}">
      <dgm:prSet/>
      <dgm:spPr/>
      <dgm:t>
        <a:bodyPr/>
        <a:lstStyle/>
        <a:p>
          <a:endParaRPr lang="en-US"/>
        </a:p>
      </dgm:t>
    </dgm:pt>
    <dgm:pt modelId="{76FBB79F-88A5-4CF6-A549-7D93C1862D44}" type="sibTrans" cxnId="{B81606C8-67C8-4FAD-8DAC-C5C0D9C2D4D1}">
      <dgm:prSet/>
      <dgm:spPr/>
      <dgm:t>
        <a:bodyPr/>
        <a:lstStyle/>
        <a:p>
          <a:endParaRPr lang="en-US"/>
        </a:p>
      </dgm:t>
    </dgm:pt>
    <dgm:pt modelId="{6880EA59-9E9B-49F5-8AA3-F72B7A690CCE}" type="pres">
      <dgm:prSet presAssocID="{756C17BF-0E44-492D-9420-1611EAC9089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36C55-3D71-4D1F-83C9-AEC35E285ABA}" type="pres">
      <dgm:prSet presAssocID="{756C17BF-0E44-492D-9420-1611EAC90899}" presName="cycle" presStyleCnt="0"/>
      <dgm:spPr/>
    </dgm:pt>
    <dgm:pt modelId="{0052833A-B96A-4323-9A3F-65A2D6331FA9}" type="pres">
      <dgm:prSet presAssocID="{2DF43724-1D73-4068-9D54-C048BB4213E2}" presName="nodeFirs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B0511-DE96-4E22-B75B-F06C7057BA13}" type="pres">
      <dgm:prSet presAssocID="{E5FDD3B4-629E-4769-92E6-6AAE91D2AF6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E9945F56-0C3C-4927-8FB2-F5DD2510FC5E}" type="pres">
      <dgm:prSet presAssocID="{F02862EE-740E-428B-884F-C821933FB9EA}" presName="nodeFollowingNodes" presStyleLbl="node1" presStyleIdx="1" presStyleCnt="8" custRadScaleRad="103052" custRadScaleInc="1487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F8442D6-E0D6-4239-B74A-99B6B09E194A}" type="pres">
      <dgm:prSet presAssocID="{8E327BCA-52AB-4DC0-B6FB-908B6FAC80A9}" presName="nodeFollowingNodes" presStyleLbl="node1" presStyleIdx="2" presStyleCnt="8" custScaleX="126682" custRadScaleRad="108469" custRadScaleInc="230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BA9517B-BB2F-41B4-BCEB-0066CCFCD467}" type="pres">
      <dgm:prSet presAssocID="{CA38E0ED-AFFC-4E40-AA21-921FA46E830B}" presName="nodeFollowingNodes" presStyleLbl="node1" presStyleIdx="3" presStyleCnt="8" custRadScaleRad="106387" custRadScaleInc="-1829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F91BF5D-0FA1-43DF-BE4A-BB48DB17A6CE}" type="pres">
      <dgm:prSet presAssocID="{7C04DA67-914F-4338-9E47-B21861AAAEE2}" presName="nodeFollowingNodes" presStyleLbl="node1" presStyleIdx="4" presStyleCnt="8" custScaleX="153930" custRadScaleRad="100078" custRadScaleInc="-78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848582C-AE76-42B7-B836-145B1D9A688F}" type="pres">
      <dgm:prSet presAssocID="{EE291D31-A0EC-4241-A74B-BF8102FC14C3}" presName="nodeFollowingNodes" presStyleLbl="node1" presStyleIdx="5" presStyleCnt="8" custScaleX="136466" custRadScaleRad="110261" custRadScaleInc="32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3EC4615-F5A9-4679-84E4-AC95CBA5EDED}" type="pres">
      <dgm:prSet presAssocID="{7084AC4F-EF96-4452-A3E4-5B4A9B992CA0}" presName="nodeFollowingNodes" presStyleLbl="node1" presStyleIdx="6" presStyleCnt="8" custRadScaleRad="112712" custRadScaleInc="2032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C2F2DDC-E402-44B1-9A6C-E790D9F39976}" type="pres">
      <dgm:prSet presAssocID="{5C357D2C-581D-4A86-A05F-5DDF8E99B298}" presName="nodeFollowingNodes" presStyleLbl="node1" presStyleIdx="7" presStyleCnt="8" custScaleY="93778" custRadScaleRad="107056" custRadScaleInc="-675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EAA969CB-20BD-455E-8D3C-98020CB06402}" type="presOf" srcId="{7084AC4F-EF96-4452-A3E4-5B4A9B992CA0}" destId="{E3EC4615-F5A9-4679-84E4-AC95CBA5EDED}" srcOrd="0" destOrd="0" presId="urn:microsoft.com/office/officeart/2005/8/layout/cycle3"/>
    <dgm:cxn modelId="{A23295E8-C63A-4F19-97B9-03F3D885A533}" srcId="{756C17BF-0E44-492D-9420-1611EAC90899}" destId="{7C04DA67-914F-4338-9E47-B21861AAAEE2}" srcOrd="4" destOrd="0" parTransId="{572DF13B-AF0F-4BFA-8341-2AAE8F394828}" sibTransId="{F921E095-E0AE-473B-B568-01D5C1997D84}"/>
    <dgm:cxn modelId="{0F0CCD04-866F-49FC-B8AA-80C7D88E64A2}" srcId="{756C17BF-0E44-492D-9420-1611EAC90899}" destId="{F02862EE-740E-428B-884F-C821933FB9EA}" srcOrd="1" destOrd="0" parTransId="{A83DD3FE-0141-46B5-A2DD-023E0D050DFA}" sibTransId="{4BF0195D-5ED9-4E41-AD45-A759CFAD9A54}"/>
    <dgm:cxn modelId="{45521932-EF29-4486-AEB9-12303C903B74}" srcId="{756C17BF-0E44-492D-9420-1611EAC90899}" destId="{7084AC4F-EF96-4452-A3E4-5B4A9B992CA0}" srcOrd="6" destOrd="0" parTransId="{C2704416-C744-45AA-906B-7C8AF11FB65B}" sibTransId="{B7EDE1EA-02E1-4C6E-8D0F-B6F8D18DA2AD}"/>
    <dgm:cxn modelId="{896AD849-08C3-4FCD-97E1-BEB0837D546E}" srcId="{756C17BF-0E44-492D-9420-1611EAC90899}" destId="{5C357D2C-581D-4A86-A05F-5DDF8E99B298}" srcOrd="7" destOrd="0" parTransId="{B354166D-9DCF-4C5F-B2EC-B0D3DFB1C9B6}" sibTransId="{DEC27501-D856-4693-A7C0-60BDFCD07948}"/>
    <dgm:cxn modelId="{10863E60-BE5E-4139-96BC-6D3355036FB0}" srcId="{756C17BF-0E44-492D-9420-1611EAC90899}" destId="{CA38E0ED-AFFC-4E40-AA21-921FA46E830B}" srcOrd="3" destOrd="0" parTransId="{1AE91957-6794-483C-A13C-BB9EC6DFC29F}" sibTransId="{F8FA88D5-A99D-45F5-AF00-258E791BA4BB}"/>
    <dgm:cxn modelId="{A8CDEAF3-B4C4-4B69-A948-B58D84992C12}" srcId="{756C17BF-0E44-492D-9420-1611EAC90899}" destId="{EE291D31-A0EC-4241-A74B-BF8102FC14C3}" srcOrd="5" destOrd="0" parTransId="{4DAF56E6-0A05-4BAF-9A1D-EE641C3EA0AF}" sibTransId="{867897C9-E146-4836-A2E7-9F30166F4D8E}"/>
    <dgm:cxn modelId="{4ADF04A1-05A4-40B2-A418-7DBAD4F5621A}" type="presOf" srcId="{EE291D31-A0EC-4241-A74B-BF8102FC14C3}" destId="{A848582C-AE76-42B7-B836-145B1D9A688F}" srcOrd="0" destOrd="0" presId="urn:microsoft.com/office/officeart/2005/8/layout/cycle3"/>
    <dgm:cxn modelId="{000A9C0A-B4E3-46B0-A206-2D123E1738C9}" type="presOf" srcId="{E5FDD3B4-629E-4769-92E6-6AAE91D2AF6B}" destId="{475B0511-DE96-4E22-B75B-F06C7057BA13}" srcOrd="0" destOrd="0" presId="urn:microsoft.com/office/officeart/2005/8/layout/cycle3"/>
    <dgm:cxn modelId="{669A9C5C-5B6E-4675-B637-D437CAE64D18}" type="presOf" srcId="{5C357D2C-581D-4A86-A05F-5DDF8E99B298}" destId="{FC2F2DDC-E402-44B1-9A6C-E790D9F39976}" srcOrd="0" destOrd="0" presId="urn:microsoft.com/office/officeart/2005/8/layout/cycle3"/>
    <dgm:cxn modelId="{32D24FC3-D5ED-49D5-BAB5-D77EBBF3B63C}" type="presOf" srcId="{F02862EE-740E-428B-884F-C821933FB9EA}" destId="{E9945F56-0C3C-4927-8FB2-F5DD2510FC5E}" srcOrd="0" destOrd="0" presId="urn:microsoft.com/office/officeart/2005/8/layout/cycle3"/>
    <dgm:cxn modelId="{B81606C8-67C8-4FAD-8DAC-C5C0D9C2D4D1}" srcId="{756C17BF-0E44-492D-9420-1611EAC90899}" destId="{8E327BCA-52AB-4DC0-B6FB-908B6FAC80A9}" srcOrd="2" destOrd="0" parTransId="{02543DF8-5091-4D6A-9107-9C2ED8A3BBDC}" sibTransId="{76FBB79F-88A5-4CF6-A549-7D93C1862D44}"/>
    <dgm:cxn modelId="{5626DDBF-8E82-4DF1-AB5C-866F1101E8E6}" srcId="{756C17BF-0E44-492D-9420-1611EAC90899}" destId="{2DF43724-1D73-4068-9D54-C048BB4213E2}" srcOrd="0" destOrd="0" parTransId="{201770D8-F3B9-450E-90D9-05DC3103E6B3}" sibTransId="{E5FDD3B4-629E-4769-92E6-6AAE91D2AF6B}"/>
    <dgm:cxn modelId="{E31E598B-B654-47D9-9DEE-9873B0257185}" type="presOf" srcId="{CA38E0ED-AFFC-4E40-AA21-921FA46E830B}" destId="{5BA9517B-BB2F-41B4-BCEB-0066CCFCD467}" srcOrd="0" destOrd="0" presId="urn:microsoft.com/office/officeart/2005/8/layout/cycle3"/>
    <dgm:cxn modelId="{16DB3AF7-1107-4744-A95D-73B3A14A092E}" type="presOf" srcId="{8E327BCA-52AB-4DC0-B6FB-908B6FAC80A9}" destId="{4F8442D6-E0D6-4239-B74A-99B6B09E194A}" srcOrd="0" destOrd="0" presId="urn:microsoft.com/office/officeart/2005/8/layout/cycle3"/>
    <dgm:cxn modelId="{22169DC2-52E5-4D6C-86B1-F3200FEC4695}" type="presOf" srcId="{756C17BF-0E44-492D-9420-1611EAC90899}" destId="{6880EA59-9E9B-49F5-8AA3-F72B7A690CCE}" srcOrd="0" destOrd="0" presId="urn:microsoft.com/office/officeart/2005/8/layout/cycle3"/>
    <dgm:cxn modelId="{961C51B4-9624-45E5-9DD0-20D276DAB59B}" type="presOf" srcId="{2DF43724-1D73-4068-9D54-C048BB4213E2}" destId="{0052833A-B96A-4323-9A3F-65A2D6331FA9}" srcOrd="0" destOrd="0" presId="urn:microsoft.com/office/officeart/2005/8/layout/cycle3"/>
    <dgm:cxn modelId="{E2576928-EB58-46C8-8A16-E59F602CA24C}" type="presOf" srcId="{7C04DA67-914F-4338-9E47-B21861AAAEE2}" destId="{6F91BF5D-0FA1-43DF-BE4A-BB48DB17A6CE}" srcOrd="0" destOrd="0" presId="urn:microsoft.com/office/officeart/2005/8/layout/cycle3"/>
    <dgm:cxn modelId="{A47ED99D-7C85-471E-8E30-44C761057384}" type="presParOf" srcId="{6880EA59-9E9B-49F5-8AA3-F72B7A690CCE}" destId="{15136C55-3D71-4D1F-83C9-AEC35E285ABA}" srcOrd="0" destOrd="0" presId="urn:microsoft.com/office/officeart/2005/8/layout/cycle3"/>
    <dgm:cxn modelId="{F0AD95B4-02B3-4E29-BF58-CE5F20E92890}" type="presParOf" srcId="{15136C55-3D71-4D1F-83C9-AEC35E285ABA}" destId="{0052833A-B96A-4323-9A3F-65A2D6331FA9}" srcOrd="0" destOrd="0" presId="urn:microsoft.com/office/officeart/2005/8/layout/cycle3"/>
    <dgm:cxn modelId="{E91FDFCC-E8E2-4862-B0D4-BB6D065A7F49}" type="presParOf" srcId="{15136C55-3D71-4D1F-83C9-AEC35E285ABA}" destId="{475B0511-DE96-4E22-B75B-F06C7057BA13}" srcOrd="1" destOrd="0" presId="urn:microsoft.com/office/officeart/2005/8/layout/cycle3"/>
    <dgm:cxn modelId="{336CCA3D-5FF4-4278-9D3B-76FBEBFB2FBF}" type="presParOf" srcId="{15136C55-3D71-4D1F-83C9-AEC35E285ABA}" destId="{E9945F56-0C3C-4927-8FB2-F5DD2510FC5E}" srcOrd="2" destOrd="0" presId="urn:microsoft.com/office/officeart/2005/8/layout/cycle3"/>
    <dgm:cxn modelId="{DEE8E587-FF58-4289-97AE-42B9EA23C2FA}" type="presParOf" srcId="{15136C55-3D71-4D1F-83C9-AEC35E285ABA}" destId="{4F8442D6-E0D6-4239-B74A-99B6B09E194A}" srcOrd="3" destOrd="0" presId="urn:microsoft.com/office/officeart/2005/8/layout/cycle3"/>
    <dgm:cxn modelId="{60E33A5B-666B-4A65-97DA-A906766A41A8}" type="presParOf" srcId="{15136C55-3D71-4D1F-83C9-AEC35E285ABA}" destId="{5BA9517B-BB2F-41B4-BCEB-0066CCFCD467}" srcOrd="4" destOrd="0" presId="urn:microsoft.com/office/officeart/2005/8/layout/cycle3"/>
    <dgm:cxn modelId="{013A4113-3731-40E3-A2CE-D097051FC781}" type="presParOf" srcId="{15136C55-3D71-4D1F-83C9-AEC35E285ABA}" destId="{6F91BF5D-0FA1-43DF-BE4A-BB48DB17A6CE}" srcOrd="5" destOrd="0" presId="urn:microsoft.com/office/officeart/2005/8/layout/cycle3"/>
    <dgm:cxn modelId="{15223444-6D96-4A00-9F04-79A9E4633085}" type="presParOf" srcId="{15136C55-3D71-4D1F-83C9-AEC35E285ABA}" destId="{A848582C-AE76-42B7-B836-145B1D9A688F}" srcOrd="6" destOrd="0" presId="urn:microsoft.com/office/officeart/2005/8/layout/cycle3"/>
    <dgm:cxn modelId="{10468580-719A-43BC-BEF3-A6A347DA7D3C}" type="presParOf" srcId="{15136C55-3D71-4D1F-83C9-AEC35E285ABA}" destId="{E3EC4615-F5A9-4679-84E4-AC95CBA5EDED}" srcOrd="7" destOrd="0" presId="urn:microsoft.com/office/officeart/2005/8/layout/cycle3"/>
    <dgm:cxn modelId="{0F8746B0-6722-44C6-8B9F-ED69FA491653}" type="presParOf" srcId="{15136C55-3D71-4D1F-83C9-AEC35E285ABA}" destId="{FC2F2DDC-E402-44B1-9A6C-E790D9F39976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5B0511-DE96-4E22-B75B-F06C7057BA13}">
      <dsp:nvSpPr>
        <dsp:cNvPr id="0" name=""/>
        <dsp:cNvSpPr/>
      </dsp:nvSpPr>
      <dsp:spPr>
        <a:xfrm>
          <a:off x="2992752" y="-35872"/>
          <a:ext cx="4362611" cy="4362611"/>
        </a:xfrm>
        <a:prstGeom prst="circularArrow">
          <a:avLst>
            <a:gd name="adj1" fmla="val 5544"/>
            <a:gd name="adj2" fmla="val 330680"/>
            <a:gd name="adj3" fmla="val 14621941"/>
            <a:gd name="adj4" fmla="val 16889731"/>
            <a:gd name="adj5" fmla="val 575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052833A-B96A-4323-9A3F-65A2D6331FA9}">
      <dsp:nvSpPr>
        <dsp:cNvPr id="0" name=""/>
        <dsp:cNvSpPr/>
      </dsp:nvSpPr>
      <dsp:spPr>
        <a:xfrm>
          <a:off x="4546357" y="1429"/>
          <a:ext cx="1255402" cy="627701"/>
        </a:xfrm>
        <a:prstGeom prst="round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Introduction</a:t>
          </a:r>
        </a:p>
      </dsp:txBody>
      <dsp:txXfrm>
        <a:off x="4546357" y="1429"/>
        <a:ext cx="1255402" cy="627701"/>
      </dsp:txXfrm>
    </dsp:sp>
    <dsp:sp modelId="{E9945F56-0C3C-4927-8FB2-F5DD2510FC5E}">
      <dsp:nvSpPr>
        <dsp:cNvPr id="0" name=""/>
        <dsp:cNvSpPr/>
      </dsp:nvSpPr>
      <dsp:spPr>
        <a:xfrm>
          <a:off x="6035189" y="653964"/>
          <a:ext cx="1255402" cy="627701"/>
        </a:xfrm>
        <a:prstGeom prst="round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Problem statement and objective </a:t>
          </a:r>
        </a:p>
      </dsp:txBody>
      <dsp:txXfrm>
        <a:off x="6035189" y="653964"/>
        <a:ext cx="1255402" cy="627701"/>
      </dsp:txXfrm>
    </dsp:sp>
    <dsp:sp modelId="{4F8442D6-E0D6-4239-B74A-99B6B09E194A}">
      <dsp:nvSpPr>
        <dsp:cNvPr id="0" name=""/>
        <dsp:cNvSpPr/>
      </dsp:nvSpPr>
      <dsp:spPr>
        <a:xfrm>
          <a:off x="6396558" y="1894233"/>
          <a:ext cx="1590368" cy="627701"/>
        </a:xfrm>
        <a:prstGeom prst="round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Methodology</a:t>
          </a:r>
          <a:endParaRPr lang="en-US" sz="1900" b="1" kern="1200" dirty="0">
            <a:solidFill>
              <a:sysClr val="windowText" lastClr="000000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6396558" y="1894233"/>
        <a:ext cx="1590368" cy="627701"/>
      </dsp:txXfrm>
    </dsp:sp>
    <dsp:sp modelId="{5BA9517B-BB2F-41B4-BCEB-0066CCFCD467}">
      <dsp:nvSpPr>
        <dsp:cNvPr id="0" name=""/>
        <dsp:cNvSpPr/>
      </dsp:nvSpPr>
      <dsp:spPr>
        <a:xfrm>
          <a:off x="6112710" y="3071700"/>
          <a:ext cx="1255402" cy="627701"/>
        </a:xfrm>
        <a:prstGeom prst="round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Proposed Method</a:t>
          </a:r>
        </a:p>
      </dsp:txBody>
      <dsp:txXfrm>
        <a:off x="6112710" y="3071700"/>
        <a:ext cx="1255402" cy="627701"/>
      </dsp:txXfrm>
    </dsp:sp>
    <dsp:sp modelId="{6F91BF5D-0FA1-43DF-BE4A-BB48DB17A6CE}">
      <dsp:nvSpPr>
        <dsp:cNvPr id="0" name=""/>
        <dsp:cNvSpPr/>
      </dsp:nvSpPr>
      <dsp:spPr>
        <a:xfrm>
          <a:off x="4217989" y="3723630"/>
          <a:ext cx="1932440" cy="627701"/>
        </a:xfrm>
        <a:prstGeom prst="round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Market Analysis</a:t>
          </a:r>
          <a:endParaRPr lang="en-US" sz="1400" b="1" kern="1200" dirty="0">
            <a:solidFill>
              <a:sysClr val="windowText" lastClr="000000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4217989" y="3723630"/>
        <a:ext cx="1932440" cy="627701"/>
      </dsp:txXfrm>
    </dsp:sp>
    <dsp:sp modelId="{A848582C-AE76-42B7-B836-145B1D9A688F}">
      <dsp:nvSpPr>
        <dsp:cNvPr id="0" name=""/>
        <dsp:cNvSpPr/>
      </dsp:nvSpPr>
      <dsp:spPr>
        <a:xfrm>
          <a:off x="2578936" y="2950532"/>
          <a:ext cx="1713197" cy="627701"/>
        </a:xfrm>
        <a:prstGeom prst="round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  <a:endParaRPr lang="en-US" sz="1400" b="1" kern="12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578936" y="2950532"/>
        <a:ext cx="1713197" cy="627701"/>
      </dsp:txXfrm>
    </dsp:sp>
    <dsp:sp modelId="{E3EC4615-F5A9-4679-84E4-AC95CBA5EDED}">
      <dsp:nvSpPr>
        <dsp:cNvPr id="0" name=""/>
        <dsp:cNvSpPr/>
      </dsp:nvSpPr>
      <dsp:spPr>
        <a:xfrm>
          <a:off x="2470548" y="1565292"/>
          <a:ext cx="1255402" cy="627701"/>
        </a:xfrm>
        <a:prstGeom prst="round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Result </a:t>
          </a:r>
          <a:r>
            <a:rPr lang="en-US" sz="1400" b="1" kern="1200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&amp; </a:t>
          </a:r>
          <a:r>
            <a:rPr lang="en-US" sz="14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Discussion</a:t>
          </a:r>
          <a:r>
            <a:rPr lang="en-US" sz="1400" b="1" kern="1200" baseline="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endParaRPr lang="en-US" sz="1400" b="1" kern="1200" dirty="0">
            <a:solidFill>
              <a:sysClr val="windowText" lastClr="000000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470548" y="1565292"/>
        <a:ext cx="1255402" cy="627701"/>
      </dsp:txXfrm>
    </dsp:sp>
    <dsp:sp modelId="{FC2F2DDC-E402-44B1-9A6C-E790D9F39976}">
      <dsp:nvSpPr>
        <dsp:cNvPr id="0" name=""/>
        <dsp:cNvSpPr/>
      </dsp:nvSpPr>
      <dsp:spPr>
        <a:xfrm>
          <a:off x="3073199" y="541007"/>
          <a:ext cx="1255402" cy="588645"/>
        </a:xfrm>
        <a:prstGeom prst="round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Conclusion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&amp; Future work</a:t>
          </a:r>
        </a:p>
      </dsp:txBody>
      <dsp:txXfrm>
        <a:off x="3073199" y="541007"/>
        <a:ext cx="1255402" cy="588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6058E-866B-4C00-9A3B-A9E638E3C54E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BFCE-807C-4048-9239-185BA011B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087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BFCE-807C-4048-9239-185BA011B6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144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BFCE-807C-4048-9239-185BA011B6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144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1C4F-D8FF-4120-B15A-B13D0A2B116D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958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7E6-F1A0-4818-8218-C4BEE9CD2893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253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964-FA8A-4B20-AA44-91C7ECCB9BA3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7206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1C4F-D8FF-4120-B15A-B13D0A2B116D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5246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6229-CE32-4AA2-8DCC-3EF131A64393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7632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557-D61B-4C63-A4F7-E95CFB77B377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1161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1790-4690-4C14-BCA0-5F714FBA5A02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9142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2907-DE4D-422E-9BFF-4A872564BE12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40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E282-CF88-4486-83BC-EA7B4EDB471F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2743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37E8-3F59-4DEE-A602-F8DDBE9FA559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187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FE89-7B0F-4B94-B71A-9E513C0A34E3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962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6229-CE32-4AA2-8DCC-3EF131A64393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7435" y="0"/>
            <a:ext cx="2743200" cy="365125"/>
          </a:xfrm>
        </p:spPr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3688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7F73-DDF6-4628-91EF-041738F21E12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4782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7E6-F1A0-4818-8218-C4BEE9CD2893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4368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964-FA8A-4B20-AA44-91C7ECCB9BA3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901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557-D61B-4C63-A4F7-E95CFB77B377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1790-4690-4C14-BCA0-5F714FBA5A02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880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2907-DE4D-422E-9BFF-4A872564BE12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893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E282-CF88-4486-83BC-EA7B4EDB471F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615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37E8-3F59-4DEE-A602-F8DDBE9FA559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298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FE89-7B0F-4B94-B71A-9E513C0A34E3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565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7F73-DDF6-4628-91EF-041738F21E12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9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14B59-D1F6-4FBF-AC99-CEB26F227BAE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77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14B59-D1F6-4FBF-AC99-CEB26F227BAE}" type="datetime1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FDEB2-58E3-46D1-94EA-978F51BF2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30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riseuplabs.com/android-app-development-the-complete-guide/" TargetMode="External"/><Relationship Id="rId3" Type="http://schemas.openxmlformats.org/officeDocument/2006/relationships/hyperlink" Target="https://www.rishabhsoft.com/blog/android-app-development-process-steps-towards" TargetMode="External"/><Relationship Id="rId7" Type="http://schemas.openxmlformats.org/officeDocument/2006/relationships/hyperlink" Target="https://www.guru99.com/android-tutorial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course/learn-android-application-development-y/" TargetMode="External"/><Relationship Id="rId5" Type="http://schemas.openxmlformats.org/officeDocument/2006/relationships/hyperlink" Target="https://www.tutorialspoint.com/android/index.htm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link.springer.com/article/10.1007/s10639-021-10659-0" TargetMode="External"/><Relationship Id="rId9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" Target="slide5.xml"/><Relationship Id="rId7" Type="http://schemas.openxmlformats.org/officeDocument/2006/relationships/diagramData" Target="../diagrams/data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microsoft.com/office/2007/relationships/diagramDrawing" Target="../diagrams/drawing1.xml"/><Relationship Id="rId5" Type="http://schemas.openxmlformats.org/officeDocument/2006/relationships/slide" Target="slide18.xml"/><Relationship Id="rId10" Type="http://schemas.openxmlformats.org/officeDocument/2006/relationships/diagramColors" Target="../diagrams/colors1.xml"/><Relationship Id="rId4" Type="http://schemas.openxmlformats.org/officeDocument/2006/relationships/slide" Target="slide17.xml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5572" y="1654076"/>
            <a:ext cx="11900847" cy="1103872"/>
          </a:xfr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NoteKhata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App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777" y="171173"/>
            <a:ext cx="1374158" cy="1341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5572" y="6217920"/>
            <a:ext cx="11900847" cy="4652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Dept. of CSE, BAUET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6174658" y="3731343"/>
            <a:ext cx="5756366" cy="2374490"/>
          </a:xfrm>
          <a:custGeom>
            <a:avLst/>
            <a:gdLst/>
            <a:ahLst/>
            <a:cxnLst/>
            <a:rect l="l" t="t" r="r" b="b"/>
            <a:pathLst>
              <a:path w="5791200" h="3098800">
                <a:moveTo>
                  <a:pt x="0" y="3098292"/>
                </a:moveTo>
                <a:lnTo>
                  <a:pt x="5791199" y="3098292"/>
                </a:lnTo>
                <a:lnTo>
                  <a:pt x="5791199" y="0"/>
                </a:lnTo>
                <a:lnTo>
                  <a:pt x="0" y="0"/>
                </a:lnTo>
                <a:lnTo>
                  <a:pt x="0" y="309829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6354870" y="3805084"/>
            <a:ext cx="5368834" cy="209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15"/>
              </a:spcBef>
            </a:pPr>
            <a:r>
              <a:rPr lang="en-US" sz="1600" b="1" spc="-5" dirty="0" smtClean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Submitted to: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985" algn="ctr">
              <a:lnSpc>
                <a:spcPct val="100000"/>
              </a:lnSpc>
              <a:spcBef>
                <a:spcPts val="480"/>
              </a:spcBef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Mst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Irin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Sultana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080" algn="ctr">
              <a:lnSpc>
                <a:spcPct val="100000"/>
              </a:lnSpc>
              <a:spcBef>
                <a:spcPts val="10"/>
              </a:spcBef>
            </a:pPr>
            <a:r>
              <a:rPr lang="en-US" sz="1600" b="1" spc="-5" dirty="0" smtClean="0">
                <a:latin typeface="Times New Roman" pitchFamily="18" charset="0"/>
                <a:cs typeface="Times New Roman" pitchFamily="18" charset="0"/>
              </a:rPr>
              <a:t>Lecturer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810" algn="ctr">
              <a:lnSpc>
                <a:spcPct val="100000"/>
              </a:lnSpc>
              <a:spcBef>
                <a:spcPts val="585"/>
              </a:spcBef>
            </a:pPr>
            <a:r>
              <a:rPr lang="en-US" sz="1600" b="1" spc="-1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spc="-10" dirty="0" smtClean="0">
                <a:latin typeface="Times New Roman" pitchFamily="18" charset="0"/>
                <a:cs typeface="Times New Roman" pitchFamily="18" charset="0"/>
              </a:rPr>
              <a:t>Dept. of CSE</a:t>
            </a:r>
            <a:r>
              <a:rPr lang="en-US" sz="1600" b="1" spc="-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spc="-5" dirty="0" smtClean="0">
                <a:latin typeface="Times New Roman" pitchFamily="18" charset="0"/>
                <a:cs typeface="Times New Roman" pitchFamily="18" charset="0"/>
              </a:rPr>
              <a:t>BAUET</a:t>
            </a:r>
          </a:p>
          <a:p>
            <a:pPr marL="6985" algn="ctr">
              <a:lnSpc>
                <a:spcPct val="100000"/>
              </a:lnSpc>
              <a:spcBef>
                <a:spcPts val="480"/>
              </a:spcBef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Aroni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Saha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Prapty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080" algn="ctr">
              <a:lnSpc>
                <a:spcPct val="100000"/>
              </a:lnSpc>
              <a:spcBef>
                <a:spcPts val="10"/>
              </a:spcBef>
            </a:pPr>
            <a:r>
              <a:rPr lang="en-US" sz="1600" b="1" spc="-5" dirty="0" smtClean="0">
                <a:latin typeface="Times New Roman" pitchFamily="18" charset="0"/>
                <a:cs typeface="Times New Roman" pitchFamily="18" charset="0"/>
              </a:rPr>
              <a:t>Lecturer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810" algn="ctr">
              <a:lnSpc>
                <a:spcPct val="100000"/>
              </a:lnSpc>
              <a:spcBef>
                <a:spcPts val="585"/>
              </a:spcBef>
            </a:pPr>
            <a:r>
              <a:rPr lang="en-US" sz="1600" b="1" spc="-10" dirty="0" smtClean="0">
                <a:latin typeface="Times New Roman" pitchFamily="18" charset="0"/>
                <a:cs typeface="Times New Roman" pitchFamily="18" charset="0"/>
              </a:rPr>
              <a:t>   Dept. of CSE</a:t>
            </a:r>
            <a:r>
              <a:rPr lang="en-US" sz="1600" b="1" spc="-5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spc="-5" dirty="0" smtClean="0">
                <a:latin typeface="Times New Roman" pitchFamily="18" charset="0"/>
                <a:cs typeface="Times New Roman" pitchFamily="18" charset="0"/>
              </a:rPr>
              <a:t>BAUET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3"/>
          <p:cNvSpPr/>
          <p:nvPr/>
        </p:nvSpPr>
        <p:spPr>
          <a:xfrm>
            <a:off x="313509" y="3746091"/>
            <a:ext cx="5756366" cy="2380390"/>
          </a:xfrm>
          <a:custGeom>
            <a:avLst/>
            <a:gdLst/>
            <a:ahLst/>
            <a:cxnLst/>
            <a:rect l="l" t="t" r="r" b="b"/>
            <a:pathLst>
              <a:path w="5791200" h="3098800">
                <a:moveTo>
                  <a:pt x="0" y="3098292"/>
                </a:moveTo>
                <a:lnTo>
                  <a:pt x="5791199" y="3098292"/>
                </a:lnTo>
                <a:lnTo>
                  <a:pt x="5791199" y="0"/>
                </a:lnTo>
                <a:lnTo>
                  <a:pt x="0" y="0"/>
                </a:lnTo>
                <a:lnTo>
                  <a:pt x="0" y="309829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14219" y="3819832"/>
            <a:ext cx="5355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Submitted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by:         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ID:18104050 (Md.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Momenul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Haque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ID:18104038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Rokibul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Hasan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Saimun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ID:18104034 (Md.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Shaimum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Sultan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Tusar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ID:18104010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(Md.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Ashikur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Rahman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Lemon)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ID:18104004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(Md.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Rakibul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Islam)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CSE 7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Batch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5554" y="326572"/>
            <a:ext cx="958813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Bangladesh Army University of Engineering &amp; Technology ( BAUET)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Qadirabad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Cantonment, Natore-6431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67665" y="2890684"/>
            <a:ext cx="654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</a:t>
            </a:r>
            <a:r>
              <a:rPr lang="en-US" b="1" dirty="0" smtClean="0"/>
              <a:t>         Course </a:t>
            </a:r>
            <a:r>
              <a:rPr lang="en-US" b="1" dirty="0" smtClean="0"/>
              <a:t>Code: </a:t>
            </a:r>
            <a:r>
              <a:rPr lang="en-US" b="1" dirty="0" smtClean="0"/>
              <a:t>CSE-4216</a:t>
            </a:r>
          </a:p>
          <a:p>
            <a:r>
              <a:rPr lang="en-US" b="1" dirty="0" smtClean="0"/>
              <a:t>Course Title: Mobile and Ubiquitous Computing </a:t>
            </a:r>
            <a:r>
              <a:rPr lang="en-US" b="1" dirty="0" err="1" smtClean="0"/>
              <a:t>Sessional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667425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83746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</a:t>
            </a:r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l Decomposition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7747" y="6275181"/>
            <a:ext cx="495300" cy="50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17-Apr-2022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NoteKhata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App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	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70898" y="6237766"/>
            <a:ext cx="621102" cy="607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E88A7FC-1335-443F-9DEC-2C069B3100B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93309" y="874037"/>
            <a:ext cx="5700980" cy="4936828"/>
          </a:xfrm>
          <a:prstGeom prst="rect">
            <a:avLst/>
          </a:prstGeom>
        </p:spPr>
      </p:pic>
      <p:sp>
        <p:nvSpPr>
          <p:cNvPr id="11" name="Text Box 17">
            <a:extLst>
              <a:ext uri="{FF2B5EF4-FFF2-40B4-BE49-F238E27FC236}">
                <a16:creationId xmlns="" xmlns:a16="http://schemas.microsoft.com/office/drawing/2014/main" id="{A908DC14-76CB-43A5-8CB1-3818A336A912}"/>
              </a:ext>
            </a:extLst>
          </p:cNvPr>
          <p:cNvSpPr txBox="1"/>
          <p:nvPr/>
        </p:nvSpPr>
        <p:spPr>
          <a:xfrm>
            <a:off x="4297680" y="5751871"/>
            <a:ext cx="4315377" cy="388093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7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Functional Decomposition</a:t>
            </a:r>
            <a:endParaRPr lang="en-US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79325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83746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Gantt Chart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7747" y="6275181"/>
            <a:ext cx="495300" cy="50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17-Apr-2022 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NoteKhata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 App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	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70898" y="6237766"/>
            <a:ext cx="621102" cy="607421"/>
          </a:xfrm>
          <a:prstGeom prst="rect">
            <a:avLst/>
          </a:prstGeom>
        </p:spPr>
      </p:pic>
      <p:sp>
        <p:nvSpPr>
          <p:cNvPr id="11" name="Text Box 17">
            <a:extLst>
              <a:ext uri="{FF2B5EF4-FFF2-40B4-BE49-F238E27FC236}">
                <a16:creationId xmlns="" xmlns:a16="http://schemas.microsoft.com/office/drawing/2014/main" id="{A908DC14-76CB-43A5-8CB1-3818A336A912}"/>
              </a:ext>
            </a:extLst>
          </p:cNvPr>
          <p:cNvSpPr txBox="1"/>
          <p:nvPr/>
        </p:nvSpPr>
        <p:spPr>
          <a:xfrm>
            <a:off x="4297680" y="5751871"/>
            <a:ext cx="4315377" cy="388093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                  Figure </a:t>
            </a:r>
            <a:r>
              <a:rPr lang="en-US" b="1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8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Gantt Chart</a:t>
            </a:r>
            <a:endParaRPr lang="en-US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Wingdings" panose="05000000000000000000" pitchFamily="2" charset="2"/>
            </a:endParaRPr>
          </a:p>
        </p:txBody>
      </p:sp>
      <p:pic>
        <p:nvPicPr>
          <p:cNvPr id="10" name="Picture 9" descr="ezgif.com-gif-maker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800" y="1165123"/>
            <a:ext cx="8716297" cy="45130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79325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83746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Competitors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7747" y="6275181"/>
            <a:ext cx="495300" cy="50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17-Apr-2022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NoteKhata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App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	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70898" y="6237766"/>
            <a:ext cx="621102" cy="607421"/>
          </a:xfrm>
          <a:prstGeom prst="rect">
            <a:avLst/>
          </a:prstGeom>
        </p:spPr>
      </p:pic>
      <p:sp>
        <p:nvSpPr>
          <p:cNvPr id="11" name="Text Box 17">
            <a:extLst>
              <a:ext uri="{FF2B5EF4-FFF2-40B4-BE49-F238E27FC236}">
                <a16:creationId xmlns="" xmlns:a16="http://schemas.microsoft.com/office/drawing/2014/main" id="{A908DC14-76CB-43A5-8CB1-3818A336A912}"/>
              </a:ext>
            </a:extLst>
          </p:cNvPr>
          <p:cNvSpPr txBox="1"/>
          <p:nvPr/>
        </p:nvSpPr>
        <p:spPr>
          <a:xfrm>
            <a:off x="4297680" y="5751871"/>
            <a:ext cx="4315377" cy="388093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               Figure </a:t>
            </a:r>
            <a:r>
              <a:rPr lang="en-US" b="1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9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Market Competitors</a:t>
            </a:r>
            <a:endParaRPr lang="en-US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Wingdings" panose="05000000000000000000" pitchFamily="2" charset="2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381589" y="1679830"/>
            <a:ext cx="3072424" cy="337886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043949" y="1828800"/>
            <a:ext cx="3333135" cy="314140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6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8834284" y="1902542"/>
            <a:ext cx="2566219" cy="29496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79325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962"/>
            <a:ext cx="10515600" cy="683746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Market Analysis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7747" y="6275181"/>
            <a:ext cx="495300" cy="50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17-Apr-2022  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NoteKhata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 App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	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70898" y="6237766"/>
            <a:ext cx="621102" cy="6074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50374" y="1224116"/>
            <a:ext cx="1022063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provider, the worldwide e-learning market is estimated to be worth $398 billion in 2026. That is a 300% boost from 2015’s 107 billion.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online education market is developing rapidly and is being encouraged by raising capital. In 2019, the global investment in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EdTech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(the development of technological solutions for education) reached $18.66 billion, which is 14.2% more than in 2018.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57633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962"/>
            <a:ext cx="10515600" cy="683746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 (1/3)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7747" y="6275181"/>
            <a:ext cx="495300" cy="50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17-Apr-2022                                                                                            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NoteKhata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App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	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70898" y="6237766"/>
            <a:ext cx="621102" cy="607421"/>
          </a:xfrm>
          <a:prstGeom prst="rect">
            <a:avLst/>
          </a:prstGeom>
        </p:spPr>
      </p:pic>
      <p:sp>
        <p:nvSpPr>
          <p:cNvPr id="13" name="Text Box 17">
            <a:extLst>
              <a:ext uri="{FF2B5EF4-FFF2-40B4-BE49-F238E27FC236}">
                <a16:creationId xmlns="" xmlns:a16="http://schemas.microsoft.com/office/drawing/2014/main" id="{A908DC14-76CB-43A5-8CB1-3818A336A912}"/>
              </a:ext>
            </a:extLst>
          </p:cNvPr>
          <p:cNvSpPr txBox="1"/>
          <p:nvPr/>
        </p:nvSpPr>
        <p:spPr>
          <a:xfrm>
            <a:off x="4362995" y="5826035"/>
            <a:ext cx="3448594" cy="19594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               Figure 10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Main Page</a:t>
            </a:r>
            <a:endParaRPr lang="en-US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Wingdings" panose="05000000000000000000" pitchFamily="2" charset="2"/>
            </a:endParaRPr>
          </a:p>
        </p:txBody>
      </p:sp>
      <p:pic>
        <p:nvPicPr>
          <p:cNvPr id="14" name="Picture 13" descr="Ma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1463" y="1002889"/>
            <a:ext cx="3264718" cy="4748981"/>
          </a:xfrm>
          <a:prstGeom prst="rect">
            <a:avLst/>
          </a:prstGeom>
        </p:spPr>
      </p:pic>
      <p:pic>
        <p:nvPicPr>
          <p:cNvPr id="17" name="Picture 16" descr="Draw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82173" y="971012"/>
            <a:ext cx="3190977" cy="48398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57633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962"/>
            <a:ext cx="10515600" cy="683746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 (2/3)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7747" y="6275181"/>
            <a:ext cx="495300" cy="50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17-Apr-2022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NoteKhata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 App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	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70898" y="6237766"/>
            <a:ext cx="621102" cy="607421"/>
          </a:xfrm>
          <a:prstGeom prst="rect">
            <a:avLst/>
          </a:prstGeom>
        </p:spPr>
      </p:pic>
      <p:sp>
        <p:nvSpPr>
          <p:cNvPr id="13" name="Text Box 17">
            <a:extLst>
              <a:ext uri="{FF2B5EF4-FFF2-40B4-BE49-F238E27FC236}">
                <a16:creationId xmlns="" xmlns:a16="http://schemas.microsoft.com/office/drawing/2014/main" id="{A908DC14-76CB-43A5-8CB1-3818A336A912}"/>
              </a:ext>
            </a:extLst>
          </p:cNvPr>
          <p:cNvSpPr txBox="1"/>
          <p:nvPr/>
        </p:nvSpPr>
        <p:spPr>
          <a:xfrm>
            <a:off x="4362995" y="5826035"/>
            <a:ext cx="3448594" cy="19594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               Figure 11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Category</a:t>
            </a:r>
            <a:endParaRPr lang="en-US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Wingdings" panose="05000000000000000000" pitchFamily="2" charset="2"/>
            </a:endParaRPr>
          </a:p>
        </p:txBody>
      </p:sp>
      <p:pic>
        <p:nvPicPr>
          <p:cNvPr id="14" name="Picture 13" descr="Ma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5359" y="1002889"/>
            <a:ext cx="2856926" cy="4748981"/>
          </a:xfrm>
          <a:prstGeom prst="rect">
            <a:avLst/>
          </a:prstGeom>
        </p:spPr>
      </p:pic>
      <p:pic>
        <p:nvPicPr>
          <p:cNvPr id="17" name="Picture 16" descr="Draw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0337" y="971012"/>
            <a:ext cx="2914649" cy="48398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57633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962"/>
            <a:ext cx="10515600" cy="683746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 (3/3)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7747" y="6275181"/>
            <a:ext cx="495300" cy="50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17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-Apr-2022 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NoteKhata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App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	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70898" y="6237766"/>
            <a:ext cx="621102" cy="607421"/>
          </a:xfrm>
          <a:prstGeom prst="rect">
            <a:avLst/>
          </a:prstGeom>
        </p:spPr>
      </p:pic>
      <p:sp>
        <p:nvSpPr>
          <p:cNvPr id="13" name="Text Box 17">
            <a:extLst>
              <a:ext uri="{FF2B5EF4-FFF2-40B4-BE49-F238E27FC236}">
                <a16:creationId xmlns="" xmlns:a16="http://schemas.microsoft.com/office/drawing/2014/main" id="{A908DC14-76CB-43A5-8CB1-3818A336A912}"/>
              </a:ext>
            </a:extLst>
          </p:cNvPr>
          <p:cNvSpPr txBox="1"/>
          <p:nvPr/>
        </p:nvSpPr>
        <p:spPr>
          <a:xfrm>
            <a:off x="4362995" y="5826035"/>
            <a:ext cx="3448594" cy="19594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               Figure 12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Quiz</a:t>
            </a:r>
            <a:endParaRPr lang="en-US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Wingdings" panose="05000000000000000000" pitchFamily="2" charset="2"/>
            </a:endParaRPr>
          </a:p>
        </p:txBody>
      </p:sp>
      <p:pic>
        <p:nvPicPr>
          <p:cNvPr id="14" name="Picture 13" descr="Ma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1862" y="1002889"/>
            <a:ext cx="2823920" cy="4748981"/>
          </a:xfrm>
          <a:prstGeom prst="rect">
            <a:avLst/>
          </a:prstGeom>
        </p:spPr>
      </p:pic>
      <p:pic>
        <p:nvPicPr>
          <p:cNvPr id="17" name="Picture 16" descr="Draw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1895" y="971012"/>
            <a:ext cx="2911533" cy="48398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57633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83746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&amp; Future Work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6867"/>
            <a:ext cx="10515600" cy="4938245"/>
          </a:xfrm>
        </p:spPr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7747" y="6275181"/>
            <a:ext cx="495300" cy="50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17-Apr-2022   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NoteKhata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App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	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70898" y="6237766"/>
            <a:ext cx="621102" cy="6074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182279"/>
            <a:ext cx="10515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In </a:t>
            </a:r>
            <a:r>
              <a:rPr lang="en-US" sz="2400" dirty="0" smtClean="0"/>
              <a:t>conclusion, we can see that culture is a key contributor to the success of e-learning. It is important for e-learning course providers to include a study and analysis of the culture of the target student group in the planning stage. </a:t>
            </a: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There </a:t>
            </a:r>
            <a:r>
              <a:rPr lang="en-US" sz="2400" dirty="0" smtClean="0"/>
              <a:t>still has to be a vast development of the infrastructure to support the delivery of e-learning. The education system in these countries requires a change in the methods of teaching to empower the student to study on his or her own</a:t>
            </a:r>
            <a:r>
              <a:rPr lang="en-US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In the future we want to develop a freelancing education system in the ask to solve section. Where student can solve problems to earn some points. With these points he/she can unlock some other study materials. </a:t>
            </a:r>
          </a:p>
        </p:txBody>
      </p:sp>
    </p:spTree>
    <p:extLst>
      <p:ext uri="{BB962C8B-B14F-4D97-AF65-F5344CB8AC3E}">
        <p14:creationId xmlns="" xmlns:p14="http://schemas.microsoft.com/office/powerpoint/2010/main" val="13134823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83746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7747" y="6275181"/>
            <a:ext cx="495300" cy="50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1064374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[1]  http://dl.lib.uom.lk/bitstream/handle/123/899/post-text.pdf?sequence=5&amp;isAllowed=y </a:t>
            </a:r>
          </a:p>
          <a:p>
            <a:r>
              <a:rPr lang="en-US" sz="2400" dirty="0" smtClean="0"/>
              <a:t>[2] </a:t>
            </a:r>
            <a:r>
              <a:rPr lang="en-US" sz="2400" u="sng" dirty="0" smtClean="0">
                <a:hlinkClick r:id="rId3"/>
              </a:rPr>
              <a:t>https://www.rishabhsoft.com/blog/android-app-development-process-steps-towards</a:t>
            </a:r>
            <a:r>
              <a:rPr lang="en-US" sz="2400" dirty="0" smtClean="0"/>
              <a:t>  your-business-app</a:t>
            </a:r>
          </a:p>
          <a:p>
            <a:r>
              <a:rPr lang="en-US" sz="2400" dirty="0" smtClean="0"/>
              <a:t>[3] http://agilemodeling.com/</a:t>
            </a:r>
          </a:p>
          <a:p>
            <a:r>
              <a:rPr lang="en-US" sz="2400" dirty="0" smtClean="0"/>
              <a:t>[4] </a:t>
            </a:r>
            <a:r>
              <a:rPr lang="en-US" sz="2400" u="sng" dirty="0" smtClean="0">
                <a:hlinkClick r:id="rId4"/>
              </a:rPr>
              <a:t>https://link.springer.com/article/10.1007/s10639-021-10659-0</a:t>
            </a:r>
            <a:endParaRPr lang="en-US" sz="2400" dirty="0" smtClean="0"/>
          </a:p>
          <a:p>
            <a:r>
              <a:rPr lang="en-US" sz="2400" dirty="0" smtClean="0"/>
              <a:t>[5] </a:t>
            </a:r>
            <a:r>
              <a:rPr lang="en-US" sz="2400" u="sng" dirty="0" smtClean="0">
                <a:hlinkClick r:id="rId5"/>
              </a:rPr>
              <a:t>https://www.tutorialspoint.com/android/index.htm\</a:t>
            </a:r>
            <a:endParaRPr lang="en-US" sz="2400" dirty="0" smtClean="0"/>
          </a:p>
          <a:p>
            <a:r>
              <a:rPr lang="en-US" sz="2400" dirty="0" smtClean="0"/>
              <a:t>[6] </a:t>
            </a:r>
            <a:r>
              <a:rPr lang="en-US" sz="2400" u="sng" dirty="0" smtClean="0">
                <a:hlinkClick r:id="rId6"/>
              </a:rPr>
              <a:t>https://www.udemy.com/course/learn-android-application-development-y/\</a:t>
            </a:r>
            <a:endParaRPr lang="en-US" sz="2400" dirty="0" smtClean="0"/>
          </a:p>
          <a:p>
            <a:r>
              <a:rPr lang="en-US" sz="2400" dirty="0" smtClean="0"/>
              <a:t>[7] </a:t>
            </a:r>
            <a:r>
              <a:rPr lang="en-US" sz="2400" u="sng" dirty="0" smtClean="0">
                <a:hlinkClick r:id="rId7"/>
              </a:rPr>
              <a:t>https://www.guru99.com/android-tutorial.html</a:t>
            </a:r>
            <a:endParaRPr lang="en-US" sz="2400" dirty="0" smtClean="0"/>
          </a:p>
          <a:p>
            <a:r>
              <a:rPr lang="en-US" sz="2400" dirty="0" smtClean="0"/>
              <a:t>[8] </a:t>
            </a:r>
            <a:r>
              <a:rPr lang="en-US" sz="2400" u="sng" dirty="0" smtClean="0">
                <a:hlinkClick r:id="rId8"/>
              </a:rPr>
              <a:t>https://riseuplabs.com/android-app-development-the-complete-guide/</a:t>
            </a:r>
            <a:endParaRPr lang="en-US" sz="2400" dirty="0" smtClean="0"/>
          </a:p>
          <a:p>
            <a:r>
              <a:rPr lang="en-US" sz="2400" dirty="0" smtClean="0"/>
              <a:t>[9] https://www.mindbowser.com/a-step-by-step-guide-to-mobile-app-development</a:t>
            </a:r>
            <a:r>
              <a:rPr lang="en-US" sz="2400" dirty="0" smtClean="0"/>
              <a:t>/</a:t>
            </a:r>
            <a:endParaRPr lang="en-US" sz="2400" dirty="0" smtClean="0"/>
          </a:p>
        </p:txBody>
      </p:sp>
      <p:sp>
        <p:nvSpPr>
          <p:cNvPr id="7" name="Rectangle 6">
            <a:hlinkClick r:id="rId9" action="ppaction://hlinksldjump"/>
          </p:cNvPr>
          <p:cNvSpPr/>
          <p:nvPr/>
        </p:nvSpPr>
        <p:spPr>
          <a:xfrm>
            <a:off x="838200" y="228166"/>
            <a:ext cx="2375647" cy="55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17-Apr-2022  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NoteKhata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 App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	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70898" y="6237766"/>
            <a:ext cx="621102" cy="6074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9314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2826" y="1711094"/>
            <a:ext cx="11900847" cy="1680784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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08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83746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17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-Apr-2022   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NoteKhata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 App 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	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70898" y="6237766"/>
            <a:ext cx="621102" cy="60742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1129553" y="2735132"/>
            <a:ext cx="2043954" cy="22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29554" y="3246120"/>
            <a:ext cx="1250576" cy="236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1129554" y="3784003"/>
            <a:ext cx="2043954" cy="20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591236" y="4165142"/>
            <a:ext cx="1447800" cy="19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1591235" y="4520169"/>
            <a:ext cx="1945341" cy="169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" action="ppaction://noaction"/>
          </p:cNvPr>
          <p:cNvSpPr/>
          <p:nvPr/>
        </p:nvSpPr>
        <p:spPr>
          <a:xfrm>
            <a:off x="1591234" y="5141764"/>
            <a:ext cx="4282027" cy="217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hlinkClick r:id="" action="ppaction://noaction"/>
          </p:cNvPr>
          <p:cNvSpPr/>
          <p:nvPr/>
        </p:nvSpPr>
        <p:spPr>
          <a:xfrm>
            <a:off x="1606923" y="5530966"/>
            <a:ext cx="3045759" cy="15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5" action="ppaction://hlinksldjump"/>
          </p:cNvPr>
          <p:cNvSpPr/>
          <p:nvPr/>
        </p:nvSpPr>
        <p:spPr>
          <a:xfrm>
            <a:off x="6324600" y="2249206"/>
            <a:ext cx="1582271" cy="225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4" action="ppaction://hlinksldjump"/>
          </p:cNvPr>
          <p:cNvSpPr/>
          <p:nvPr/>
        </p:nvSpPr>
        <p:spPr>
          <a:xfrm>
            <a:off x="6324600" y="1731494"/>
            <a:ext cx="3604846" cy="231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" action="ppaction://noaction"/>
          </p:cNvPr>
          <p:cNvSpPr/>
          <p:nvPr/>
        </p:nvSpPr>
        <p:spPr>
          <a:xfrm>
            <a:off x="6324600" y="1183712"/>
            <a:ext cx="2321859" cy="225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" action="ppaction://noaction"/>
          </p:cNvPr>
          <p:cNvSpPr/>
          <p:nvPr/>
        </p:nvSpPr>
        <p:spPr>
          <a:xfrm>
            <a:off x="1606923" y="4847803"/>
            <a:ext cx="2480983" cy="169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99900622"/>
              </p:ext>
            </p:extLst>
          </p:nvPr>
        </p:nvGraphicFramePr>
        <p:xfrm>
          <a:off x="707571" y="127698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="" xmlns:p14="http://schemas.microsoft.com/office/powerpoint/2010/main" val="34908514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2826" y="1711094"/>
            <a:ext cx="11900847" cy="1680784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QUESTIONS?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50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83746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(</a:t>
            </a:r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1/2)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	MD. RAZAUL KARIM [CE-15004]	MD. ASHEF SHAHRIOR [CE-15007]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	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	Dept. of CSE, MBSTU	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57747" y="6275181"/>
            <a:ext cx="495300" cy="50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17-Apr-2022     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NoteKhata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 App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	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0898" y="6237766"/>
            <a:ext cx="621102" cy="607421"/>
          </a:xfrm>
          <a:prstGeom prst="rect">
            <a:avLst/>
          </a:prstGeom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70708" y="1713260"/>
            <a:ext cx="5643155" cy="304698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US" sz="2400" dirty="0" smtClean="0"/>
              <a:t>E-learning mobile apps have not only been for the growth of students but e-learning apps also take teachers under their consideration. It is true that e-learning has proved to be hugely beneficial for the students but that is not the whole picture. These e-learning apps have also helped the teachers to grow leaps and bounds.</a:t>
            </a:r>
            <a:endParaRPr lang="en-US" sz="2400" dirty="0"/>
          </a:p>
        </p:txBody>
      </p:sp>
      <p:sp>
        <p:nvSpPr>
          <p:cNvPr id="10" name="Text Box 17">
            <a:extLst>
              <a:ext uri="{FF2B5EF4-FFF2-40B4-BE49-F238E27FC236}">
                <a16:creationId xmlns="" xmlns:a16="http://schemas.microsoft.com/office/drawing/2014/main" id="{A908DC14-76CB-43A5-8CB1-3818A336A912}"/>
              </a:ext>
            </a:extLst>
          </p:cNvPr>
          <p:cNvSpPr txBox="1"/>
          <p:nvPr/>
        </p:nvSpPr>
        <p:spPr>
          <a:xfrm>
            <a:off x="7388522" y="5897669"/>
            <a:ext cx="3448594" cy="20374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                          Figure </a:t>
            </a:r>
            <a:r>
              <a:rPr lang="en-US" sz="1200" b="1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1</a:t>
            </a:r>
            <a:r>
              <a:rPr lang="en-US" sz="1200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: </a:t>
            </a:r>
            <a:r>
              <a:rPr lang="en-US" sz="1200" dirty="0" err="1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NoteKhata</a:t>
            </a:r>
            <a:endParaRPr lang="en-US" sz="1200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Wingdings" panose="05000000000000000000" pitchFamily="2" charset="2"/>
            </a:endParaRPr>
          </a:p>
        </p:txBody>
      </p:sp>
      <p:pic>
        <p:nvPicPr>
          <p:cNvPr id="13" name="Picture 12" descr="splas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74991" y="922550"/>
            <a:ext cx="3349826" cy="48381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38369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83746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(</a:t>
            </a:r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2/2)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	MD. RAZAUL KARIM [CE-15004]	MD. ASHEF SHAHRIOR [CE-15007]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	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	Dept. of CSE, MBSTU	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57747" y="6275181"/>
            <a:ext cx="495300" cy="50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17-Apr-2022 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NoteKhata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 App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	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0898" y="6237766"/>
            <a:ext cx="621102" cy="607421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836022" y="4885510"/>
            <a:ext cx="10855235" cy="13324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Motivation, simply put, is the reason one has for doing something. Consequently, learning motivation is the reason, or the desire, for learning. And in our case, in the E-learning universe that is, learning motivation is the reason learners need in order to fully experience our E-learning courses. Motivation is a corner stone in online distance learning.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7">
            <a:extLst>
              <a:ext uri="{FF2B5EF4-FFF2-40B4-BE49-F238E27FC236}">
                <a16:creationId xmlns="" xmlns:a16="http://schemas.microsoft.com/office/drawing/2014/main" id="{A908DC14-76CB-43A5-8CB1-3818A336A912}"/>
              </a:ext>
            </a:extLst>
          </p:cNvPr>
          <p:cNvSpPr txBox="1"/>
          <p:nvPr/>
        </p:nvSpPr>
        <p:spPr>
          <a:xfrm>
            <a:off x="4689567" y="4585062"/>
            <a:ext cx="3448594" cy="20374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Figure </a:t>
            </a:r>
            <a:r>
              <a:rPr lang="en-US" sz="1200" b="1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2</a:t>
            </a:r>
            <a:r>
              <a:rPr lang="en-US" sz="1200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: 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Voting Age Population turnout</a:t>
            </a:r>
            <a:endParaRPr lang="en-US" sz="1200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Wingdings" panose="05000000000000000000" pitchFamily="2" charset="2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420457" y="1076767"/>
            <a:ext cx="7446214" cy="34952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38369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83746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 &amp; Objectives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7747" y="6275181"/>
            <a:ext cx="495300" cy="50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207553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17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-Apr-2022 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NoteKhata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App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	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70898" y="6229140"/>
            <a:ext cx="621102" cy="60742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54034" y="1149530"/>
            <a:ext cx="10110651" cy="4956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 smtClean="0"/>
              <a:t>The major aim of </a:t>
            </a:r>
            <a:r>
              <a:rPr lang="en-US" sz="2400" b="1" dirty="0" err="1" smtClean="0"/>
              <a:t>Notekhata</a:t>
            </a:r>
            <a:r>
              <a:rPr lang="en-US" sz="2400" b="1" dirty="0" smtClean="0"/>
              <a:t> app is enhance the quality of learning and teaching. Meet the learning style or needs of students. Improve the efficiency and effectiveness. Improve user-accessibility and time flexibility to engage learners in the learning process. The major objectives are-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err="1" smtClean="0"/>
              <a:t>NoteKhata</a:t>
            </a:r>
            <a:r>
              <a:rPr lang="en-US" sz="2400" b="1" dirty="0" smtClean="0"/>
              <a:t> </a:t>
            </a:r>
            <a:r>
              <a:rPr lang="en-US" sz="2400" b="1" dirty="0" smtClean="0"/>
              <a:t>saves time and money. </a:t>
            </a:r>
            <a:endParaRPr lang="en-US" sz="2400" b="1" dirty="0" smtClean="0"/>
          </a:p>
          <a:p>
            <a:pPr lvl="0" algn="ctr"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NoteKhata</a:t>
            </a:r>
            <a:r>
              <a:rPr lang="en-US" sz="2400" b="1" dirty="0" smtClean="0"/>
              <a:t> </a:t>
            </a:r>
            <a:r>
              <a:rPr lang="en-US" sz="2400" b="1" dirty="0" smtClean="0"/>
              <a:t>leads to better relation. </a:t>
            </a:r>
            <a:endParaRPr lang="en-US" sz="2400" b="1" dirty="0" smtClean="0"/>
          </a:p>
          <a:p>
            <a:pPr lvl="0" algn="ctr"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NoteKhata</a:t>
            </a:r>
            <a:r>
              <a:rPr lang="en-US" sz="2400" b="1" dirty="0" smtClean="0"/>
              <a:t> </a:t>
            </a:r>
            <a:r>
              <a:rPr lang="en-US" sz="2400" b="1" dirty="0" smtClean="0"/>
              <a:t>is consistent for learner. </a:t>
            </a:r>
            <a:endParaRPr lang="en-US" sz="2400" b="1" dirty="0" smtClean="0"/>
          </a:p>
          <a:p>
            <a:pPr lvl="0" algn="ctr"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NoteKhata</a:t>
            </a:r>
            <a:r>
              <a:rPr lang="en-US" sz="2400" b="1" dirty="0" smtClean="0"/>
              <a:t> </a:t>
            </a:r>
            <a:r>
              <a:rPr lang="en-US" sz="2400" b="1" dirty="0" smtClean="0"/>
              <a:t>offers </a:t>
            </a:r>
            <a:r>
              <a:rPr lang="en-US" sz="2400" b="1" dirty="0" smtClean="0"/>
              <a:t>personalization.</a:t>
            </a:r>
          </a:p>
          <a:p>
            <a:pPr lvl="0" algn="ctr">
              <a:buFont typeface="Arial" pitchFamily="34" charset="0"/>
              <a:buChar char="•"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NoteKhata</a:t>
            </a:r>
            <a:r>
              <a:rPr lang="en-US" sz="2400" b="1" dirty="0" smtClean="0"/>
              <a:t> </a:t>
            </a:r>
            <a:r>
              <a:rPr lang="en-US" sz="2400" b="1" dirty="0" smtClean="0"/>
              <a:t>is scalable.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91336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83746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Flowchart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7747" y="6275181"/>
            <a:ext cx="495300" cy="50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17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-Apr-2022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NoteKhata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 App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	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70898" y="6237766"/>
            <a:ext cx="621102" cy="607421"/>
          </a:xfrm>
          <a:prstGeom prst="rect">
            <a:avLst/>
          </a:prstGeom>
        </p:spPr>
      </p:pic>
      <p:sp>
        <p:nvSpPr>
          <p:cNvPr id="10" name="Text Box 17">
            <a:extLst>
              <a:ext uri="{FF2B5EF4-FFF2-40B4-BE49-F238E27FC236}">
                <a16:creationId xmlns="" xmlns:a16="http://schemas.microsoft.com/office/drawing/2014/main" id="{A908DC14-76CB-43A5-8CB1-3818A336A912}"/>
              </a:ext>
            </a:extLst>
          </p:cNvPr>
          <p:cNvSpPr txBox="1"/>
          <p:nvPr/>
        </p:nvSpPr>
        <p:spPr>
          <a:xfrm>
            <a:off x="4297681" y="5682342"/>
            <a:ext cx="3448594" cy="33963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          Figure </a:t>
            </a:r>
            <a:r>
              <a:rPr lang="en-US" b="1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3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: </a:t>
            </a:r>
            <a:r>
              <a:rPr lang="en-US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Flowchart</a:t>
            </a:r>
            <a:endParaRPr lang="en-US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Wingdings" panose="05000000000000000000" pitchFamily="2" charset="2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406877" y="1010500"/>
            <a:ext cx="5383161" cy="46381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57825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83746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Use-case Diagram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7747" y="6275181"/>
            <a:ext cx="495300" cy="50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17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-Apr-2022 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NoteKhata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App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	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70898" y="6237766"/>
            <a:ext cx="621102" cy="607421"/>
          </a:xfrm>
          <a:prstGeom prst="rect">
            <a:avLst/>
          </a:prstGeom>
        </p:spPr>
      </p:pic>
      <p:sp>
        <p:nvSpPr>
          <p:cNvPr id="63" name="Text Box 17">
            <a:extLst>
              <a:ext uri="{FF2B5EF4-FFF2-40B4-BE49-F238E27FC236}">
                <a16:creationId xmlns="" xmlns:a16="http://schemas.microsoft.com/office/drawing/2014/main" id="{A908DC14-76CB-43A5-8CB1-3818A336A912}"/>
              </a:ext>
            </a:extLst>
          </p:cNvPr>
          <p:cNvSpPr txBox="1"/>
          <p:nvPr/>
        </p:nvSpPr>
        <p:spPr>
          <a:xfrm>
            <a:off x="4297681" y="5682342"/>
            <a:ext cx="3448594" cy="33963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4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: </a:t>
            </a:r>
            <a:r>
              <a:rPr lang="en-US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Use-case Diagram</a:t>
            </a:r>
            <a:endParaRPr lang="en-US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Wingdings" panose="05000000000000000000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2413" y="1107972"/>
            <a:ext cx="5455060" cy="443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579325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83746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ER Diagram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7747" y="6275181"/>
            <a:ext cx="495300" cy="50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17-Apr-2022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NoteKhata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 App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	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70898" y="6237766"/>
            <a:ext cx="621102" cy="607421"/>
          </a:xfrm>
          <a:prstGeom prst="rect">
            <a:avLst/>
          </a:prstGeom>
        </p:spPr>
      </p:pic>
      <p:pic>
        <p:nvPicPr>
          <p:cNvPr id="10" name="Picture 9" descr="Architecture-diagram-of-ResNet-34-layer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5626" y="1031179"/>
            <a:ext cx="9461159" cy="4337233"/>
          </a:xfrm>
          <a:prstGeom prst="rect">
            <a:avLst/>
          </a:prstGeom>
        </p:spPr>
      </p:pic>
      <p:sp>
        <p:nvSpPr>
          <p:cNvPr id="11" name="Text Box 17">
            <a:extLst>
              <a:ext uri="{FF2B5EF4-FFF2-40B4-BE49-F238E27FC236}">
                <a16:creationId xmlns="" xmlns:a16="http://schemas.microsoft.com/office/drawing/2014/main" id="{A908DC14-76CB-43A5-8CB1-3818A336A912}"/>
              </a:ext>
            </a:extLst>
          </p:cNvPr>
          <p:cNvSpPr txBox="1"/>
          <p:nvPr/>
        </p:nvSpPr>
        <p:spPr>
          <a:xfrm>
            <a:off x="4310744" y="5748920"/>
            <a:ext cx="3448594" cy="33963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          Figure </a:t>
            </a:r>
            <a:r>
              <a:rPr lang="en-US" b="1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5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: </a:t>
            </a:r>
            <a:r>
              <a:rPr lang="en-US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ER Diagram</a:t>
            </a:r>
            <a:endParaRPr lang="en-US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79325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83746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7747" y="6275181"/>
            <a:ext cx="495300" cy="50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DEB2-58E3-46D1-94EA-978F51BF28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0" y="6217920"/>
            <a:ext cx="121920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17-Apr-2022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NoteKhata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App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/>
              </a:rPr>
              <a:t>	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70898" y="6237766"/>
            <a:ext cx="621102" cy="607421"/>
          </a:xfrm>
          <a:prstGeom prst="rect">
            <a:avLst/>
          </a:prstGeom>
        </p:spPr>
      </p:pic>
      <p:pic>
        <p:nvPicPr>
          <p:cNvPr id="10" name="Picture 9" descr="U-net-architecture-with-ResNet34-blocks-in-the-down-sampling-pat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7848" y="1224116"/>
            <a:ext cx="10311677" cy="4350774"/>
          </a:xfrm>
          <a:prstGeom prst="rect">
            <a:avLst/>
          </a:prstGeom>
        </p:spPr>
      </p:pic>
      <p:sp>
        <p:nvSpPr>
          <p:cNvPr id="12" name="Text Box 17">
            <a:extLst>
              <a:ext uri="{FF2B5EF4-FFF2-40B4-BE49-F238E27FC236}">
                <a16:creationId xmlns="" xmlns:a16="http://schemas.microsoft.com/office/drawing/2014/main" id="{A908DC14-76CB-43A5-8CB1-3818A336A912}"/>
              </a:ext>
            </a:extLst>
          </p:cNvPr>
          <p:cNvSpPr txBox="1"/>
          <p:nvPr/>
        </p:nvSpPr>
        <p:spPr>
          <a:xfrm>
            <a:off x="4514693" y="5744285"/>
            <a:ext cx="3448594" cy="33963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                Figure </a:t>
            </a:r>
            <a:r>
              <a:rPr lang="en-US" b="1" dirty="0" smtClean="0"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6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: </a:t>
            </a:r>
            <a:r>
              <a:rPr lang="en-US" dirty="0" smtClean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Wingdings" panose="05000000000000000000" pitchFamily="2" charset="2"/>
              </a:rPr>
              <a:t>DFD</a:t>
            </a:r>
            <a:endParaRPr lang="en-US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79325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4356</TotalTime>
  <Words>724</Words>
  <Application>Microsoft Office PowerPoint</Application>
  <PresentationFormat>Custom</PresentationFormat>
  <Paragraphs>127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1_Office Theme</vt:lpstr>
      <vt:lpstr>NoteKhata App</vt:lpstr>
      <vt:lpstr>Outline</vt:lpstr>
      <vt:lpstr>Introduction (1/2)</vt:lpstr>
      <vt:lpstr>Introduction (2/2)</vt:lpstr>
      <vt:lpstr>Problem Statement &amp; Objectives</vt:lpstr>
      <vt:lpstr>Flowchart</vt:lpstr>
      <vt:lpstr>Use-case Diagram</vt:lpstr>
      <vt:lpstr>ER Diagram</vt:lpstr>
      <vt:lpstr>Data Flow Diagram</vt:lpstr>
      <vt:lpstr>Functional Decomposition</vt:lpstr>
      <vt:lpstr>Project Gantt Chart</vt:lpstr>
      <vt:lpstr>Competitors</vt:lpstr>
      <vt:lpstr>Market Analysis</vt:lpstr>
      <vt:lpstr>Implementation (1/3)</vt:lpstr>
      <vt:lpstr>Implementation (2/3)</vt:lpstr>
      <vt:lpstr>Implementation (3/3)</vt:lpstr>
      <vt:lpstr>Conclusion &amp; Future Work</vt:lpstr>
      <vt:lpstr>References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Questions</dc:title>
  <dc:creator>Ashef Shahrior</dc:creator>
  <cp:lastModifiedBy>universal</cp:lastModifiedBy>
  <cp:revision>441</cp:revision>
  <dcterms:created xsi:type="dcterms:W3CDTF">2020-07-22T12:58:50Z</dcterms:created>
  <dcterms:modified xsi:type="dcterms:W3CDTF">2022-04-17T15:02:47Z</dcterms:modified>
</cp:coreProperties>
</file>