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34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Syne" panose="020B0604020202020204" charset="0"/>
      <p:regular r:id="rId17"/>
    </p:embeddedFont>
    <p:embeddedFont>
      <p:font typeface="Syne Extra Bold" panose="020B0604020202020204" charset="0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3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42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1215" y="731521"/>
            <a:ext cx="10411466" cy="3840480"/>
          </a:xfrm>
        </p:spPr>
        <p:txBody>
          <a:bodyPr anchor="b">
            <a:normAutofit/>
          </a:bodyPr>
          <a:lstStyle>
            <a:lvl1pPr algn="ctr">
              <a:defRPr sz="576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1215" y="4663440"/>
            <a:ext cx="10411466" cy="2286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59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6" y="5679438"/>
            <a:ext cx="118872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75534" y="1118535"/>
            <a:ext cx="9871133" cy="37979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6" y="6359524"/>
            <a:ext cx="11887200" cy="592454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03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5" y="731522"/>
            <a:ext cx="11887199" cy="3749039"/>
          </a:xfrm>
        </p:spPr>
        <p:txBody>
          <a:bodyPr anchor="ctr">
            <a:normAutofit/>
          </a:bodyPr>
          <a:lstStyle>
            <a:lvl1pPr algn="l">
              <a:defRPr sz="384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3" y="5212080"/>
            <a:ext cx="11887200" cy="173736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15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03934" y="94418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25374" y="329184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2"/>
            <a:ext cx="11155678" cy="3291839"/>
          </a:xfrm>
        </p:spPr>
        <p:txBody>
          <a:bodyPr anchor="ctr">
            <a:normAutofit/>
          </a:bodyPr>
          <a:lstStyle>
            <a:lvl1pPr algn="l">
              <a:defRPr sz="384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09775" y="4023360"/>
            <a:ext cx="10607042" cy="4572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3" y="5212080"/>
            <a:ext cx="11887200" cy="17373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2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4" y="3970297"/>
            <a:ext cx="11887200" cy="1762560"/>
          </a:xfrm>
        </p:spPr>
        <p:txBody>
          <a:bodyPr anchor="b">
            <a:normAutofit/>
          </a:bodyPr>
          <a:lstStyle>
            <a:lvl1pPr algn="l">
              <a:defRPr sz="384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3" y="5732857"/>
            <a:ext cx="11887201" cy="103248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72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03934" y="94418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25374" y="329184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2"/>
            <a:ext cx="11155678" cy="3291839"/>
          </a:xfrm>
        </p:spPr>
        <p:txBody>
          <a:bodyPr anchor="ctr">
            <a:normAutofit/>
          </a:bodyPr>
          <a:lstStyle>
            <a:lvl1pPr algn="l">
              <a:defRPr sz="384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9694" y="4663440"/>
            <a:ext cx="11887200" cy="10668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8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3" y="5730240"/>
            <a:ext cx="11887200" cy="121920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3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5" y="731522"/>
            <a:ext cx="11887199" cy="329183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9694" y="4206240"/>
            <a:ext cx="11887200" cy="10058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6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3" y="5212080"/>
            <a:ext cx="11887200" cy="17373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13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11887198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15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4278" y="731520"/>
            <a:ext cx="2652617" cy="62179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694" y="731520"/>
            <a:ext cx="9052560" cy="62179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38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53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693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34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14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323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927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685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84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197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216" y="3970297"/>
            <a:ext cx="10424160" cy="1762560"/>
          </a:xfrm>
        </p:spPr>
        <p:txBody>
          <a:bodyPr anchor="b"/>
          <a:lstStyle>
            <a:lvl1pPr algn="r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1214" y="5732857"/>
            <a:ext cx="10424161" cy="103248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24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694" y="3200400"/>
            <a:ext cx="5852160" cy="3749041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4734" y="3200400"/>
            <a:ext cx="5852160" cy="3749040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9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5137" y="3190240"/>
            <a:ext cx="5506717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9694" y="3891915"/>
            <a:ext cx="5852160" cy="3057524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31760" y="3200400"/>
            <a:ext cx="5525136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4735" y="3891915"/>
            <a:ext cx="5852161" cy="3057524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8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5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4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4" y="1920240"/>
            <a:ext cx="4258945" cy="1645920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575" y="731521"/>
            <a:ext cx="7132321" cy="621792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4" y="3566160"/>
            <a:ext cx="4258945" cy="2194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58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4" y="1920240"/>
            <a:ext cx="6400801" cy="1645920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20480" y="-21946"/>
            <a:ext cx="3931919" cy="8284464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4" y="3566160"/>
            <a:ext cx="6400801" cy="2194560"/>
          </a:xfrm>
        </p:spPr>
        <p:txBody>
          <a:bodyPr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9054" y="7059931"/>
            <a:ext cx="1097280" cy="43815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69694" y="7059931"/>
            <a:ext cx="612648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891135" y="7059931"/>
            <a:ext cx="38708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57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11887198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5" y="3200400"/>
            <a:ext cx="11887198" cy="3749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05134" y="7059931"/>
            <a:ext cx="19202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9694" y="7059931"/>
            <a:ext cx="90525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5" y="7059931"/>
            <a:ext cx="661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48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  <p:sldLayoutId id="2147483952" r:id="rId18"/>
    <p:sldLayoutId id="2147483953" r:id="rId19"/>
    <p:sldLayoutId id="2147483954" r:id="rId20"/>
    <p:sldLayoutId id="2147483955" r:id="rId21"/>
    <p:sldLayoutId id="2147483956" r:id="rId22"/>
    <p:sldLayoutId id="2147483957" r:id="rId23"/>
    <p:sldLayoutId id="2147483958" r:id="rId24"/>
    <p:sldLayoutId id="2147483959" r:id="rId2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384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100000"/>
        <a:buFont typeface="Arial"/>
        <a:buChar char="•"/>
        <a:defRPr sz="2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100000"/>
        <a:buFont typeface="Arial"/>
        <a:buChar char="•"/>
        <a:defRPr sz="216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100000"/>
        <a:buFont typeface="Arial"/>
        <a:buChar char="•"/>
        <a:defRPr sz="192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100000"/>
        <a:buFont typeface="Arial"/>
        <a:buChar char="•"/>
        <a:defRPr sz="168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100000"/>
        <a:buFont typeface="Arial"/>
        <a:buChar char="•"/>
        <a:defRPr sz="168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100000"/>
        <a:buFont typeface="Arial"/>
        <a:buChar char="•"/>
        <a:defRPr sz="144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100000"/>
        <a:buFont typeface="Arial"/>
        <a:buChar char="•"/>
        <a:defRPr sz="144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100000"/>
        <a:buFont typeface="Arial"/>
        <a:buChar char="•"/>
        <a:defRPr sz="144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100000"/>
        <a:buFont typeface="Arial"/>
        <a:buChar char="•"/>
        <a:defRPr sz="144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faiz78181@gmail.com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B54F2-46E6-7C2B-858D-7D8900208AED}"/>
              </a:ext>
            </a:extLst>
          </p:cNvPr>
          <p:cNvSpPr txBox="1"/>
          <p:nvPr/>
        </p:nvSpPr>
        <p:spPr>
          <a:xfrm>
            <a:off x="3100552" y="966952"/>
            <a:ext cx="79037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E434C-230B-3AA6-8A26-34C1D1330C81}"/>
              </a:ext>
            </a:extLst>
          </p:cNvPr>
          <p:cNvSpPr txBox="1"/>
          <p:nvPr/>
        </p:nvSpPr>
        <p:spPr>
          <a:xfrm>
            <a:off x="4729655" y="2490952"/>
            <a:ext cx="4719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Networking And Its Devices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4A140-82E2-2725-C7E5-3E5D0D46E24D}"/>
              </a:ext>
            </a:extLst>
          </p:cNvPr>
          <p:cNvSpPr txBox="1"/>
          <p:nvPr/>
        </p:nvSpPr>
        <p:spPr>
          <a:xfrm>
            <a:off x="536027" y="6190593"/>
            <a:ext cx="2858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By:</a:t>
            </a:r>
          </a:p>
          <a:p>
            <a:r>
              <a:rPr lang="en-US" dirty="0"/>
              <a:t>Muhammad </a:t>
            </a:r>
            <a:r>
              <a:rPr lang="en-US" dirty="0" err="1"/>
              <a:t>Faeiz</a:t>
            </a:r>
            <a:endParaRPr lang="en-US" dirty="0"/>
          </a:p>
          <a:p>
            <a:r>
              <a:rPr lang="en-US" dirty="0"/>
              <a:t>Momin Ahmad</a:t>
            </a:r>
          </a:p>
        </p:txBody>
      </p:sp>
    </p:spTree>
    <p:extLst>
      <p:ext uri="{BB962C8B-B14F-4D97-AF65-F5344CB8AC3E}">
        <p14:creationId xmlns:p14="http://schemas.microsoft.com/office/powerpoint/2010/main" val="2322174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D22219-E9C5-A560-8362-E3538AE4FC34}"/>
              </a:ext>
            </a:extLst>
          </p:cNvPr>
          <p:cNvSpPr txBox="1"/>
          <p:nvPr/>
        </p:nvSpPr>
        <p:spPr>
          <a:xfrm>
            <a:off x="2509284" y="1244009"/>
            <a:ext cx="97713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Thank You</a:t>
            </a:r>
            <a:endParaRPr lang="en-US" sz="9600" dirty="0"/>
          </a:p>
          <a:p>
            <a:pPr algn="ctr"/>
            <a:endParaRPr lang="en-US" sz="9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13FBC-1D48-5F08-380E-B554766DFEE7}"/>
              </a:ext>
            </a:extLst>
          </p:cNvPr>
          <p:cNvSpPr txBox="1"/>
          <p:nvPr/>
        </p:nvSpPr>
        <p:spPr>
          <a:xfrm>
            <a:off x="4991986" y="3296093"/>
            <a:ext cx="4805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ne Extra Bold" panose="020B0604020202020204" charset="0"/>
              </a:rPr>
              <a:t>For Any Enquiry Contact: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67203-4CBD-B691-708D-06A734FB306F}"/>
              </a:ext>
            </a:extLst>
          </p:cNvPr>
          <p:cNvSpPr txBox="1"/>
          <p:nvPr/>
        </p:nvSpPr>
        <p:spPr>
          <a:xfrm>
            <a:off x="6039293" y="4290997"/>
            <a:ext cx="2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faiz78181@gmail.com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53B2B-DF2A-8314-83D3-5D3953A1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121" y="4937328"/>
            <a:ext cx="1515645" cy="1471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5B1E44-B261-AFA6-0702-1C382180CA44}"/>
              </a:ext>
            </a:extLst>
          </p:cNvPr>
          <p:cNvSpPr txBox="1"/>
          <p:nvPr/>
        </p:nvSpPr>
        <p:spPr>
          <a:xfrm>
            <a:off x="6484881" y="6594505"/>
            <a:ext cx="186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Linkedin</a:t>
            </a:r>
            <a:r>
              <a:rPr lang="en-US" b="1" u="sng" dirty="0"/>
              <a:t> Profile</a:t>
            </a:r>
          </a:p>
        </p:txBody>
      </p:sp>
    </p:spTree>
    <p:extLst>
      <p:ext uri="{BB962C8B-B14F-4D97-AF65-F5344CB8AC3E}">
        <p14:creationId xmlns:p14="http://schemas.microsoft.com/office/powerpoint/2010/main" val="72128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24223" y="1425655"/>
            <a:ext cx="10047768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Networking and its Devices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2424223" y="4700469"/>
            <a:ext cx="1004776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Networking is the interconnection of electronic devices, allowing them to communicate and share information. At the heart of any network are various hardware components, each serving a crucial role in facilitating seamless data transmission.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270040" y="6407110"/>
            <a:ext cx="286011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55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Understanding Network Topologies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0045"/>
            <a:ext cx="30207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Bus Topology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 single cable acts as a backbone, connecting all devices in a linear fashion.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170045"/>
            <a:ext cx="31143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Star Topology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5118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All devices are connected to a central hub, enabling point-to-point communication.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170045"/>
            <a:ext cx="3429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Mesh Topology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118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Each device is connected to every other device, creating redundant paths for data flow.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01132" y="561618"/>
            <a:ext cx="7714536" cy="1914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Network Hardware Components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32" y="2782372"/>
            <a:ext cx="510540" cy="51054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01132" y="3497104"/>
            <a:ext cx="2552700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Router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6201132" y="3938707"/>
            <a:ext cx="3704153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Directs data traffic between networks, connecting local and wide area networks.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1514" y="2782372"/>
            <a:ext cx="510540" cy="5105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11514" y="3497104"/>
            <a:ext cx="2552700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Switch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10211514" y="3938707"/>
            <a:ext cx="370415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Connects devices within a local network, enabling high-speed data transfers.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32" y="5531406"/>
            <a:ext cx="510540" cy="51054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01132" y="6246138"/>
            <a:ext cx="2552700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Modem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6201132" y="6687741"/>
            <a:ext cx="3704153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Modulates and demodulates signals, allowing digital data transmission over analog lines.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1514" y="5531406"/>
            <a:ext cx="510540" cy="51054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11514" y="6246138"/>
            <a:ext cx="3503414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Network Adapter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10211514" y="6687741"/>
            <a:ext cx="3704153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Enables a device to connect to a network, providing wired or wireless connectivity.</a:t>
            </a:r>
            <a:endParaRPr lang="en-US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9A1616-9304-E8FD-FB13-4AC867658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33" y="0"/>
            <a:ext cx="5986131" cy="82296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65800" y="1497110"/>
            <a:ext cx="11642527" cy="667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Local Area Networks (LANs)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1165800" y="2485686"/>
            <a:ext cx="6460331" cy="1588770"/>
          </a:xfrm>
          <a:prstGeom prst="roundRect">
            <a:avLst>
              <a:gd name="adj" fmla="val 565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sp>
      <p:sp>
        <p:nvSpPr>
          <p:cNvPr id="5" name="Text 2"/>
          <p:cNvSpPr/>
          <p:nvPr/>
        </p:nvSpPr>
        <p:spPr>
          <a:xfrm>
            <a:off x="1387137" y="2707023"/>
            <a:ext cx="4460915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Confined Geography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387137" y="3169224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LANs are limited to a small geographic area, such as a home, office, or school.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839848" y="2485686"/>
            <a:ext cx="6460331" cy="1588770"/>
          </a:xfrm>
          <a:prstGeom prst="roundRect">
            <a:avLst>
              <a:gd name="adj" fmla="val 565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sp>
      <p:sp>
        <p:nvSpPr>
          <p:cNvPr id="8" name="Text 5"/>
          <p:cNvSpPr/>
          <p:nvPr/>
        </p:nvSpPr>
        <p:spPr>
          <a:xfrm>
            <a:off x="8061185" y="2707023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High Speed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8061185" y="3169224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LANs typically offer high-speed data transfer rates, often exceeding 1 Gbps.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1165800" y="4288173"/>
            <a:ext cx="6460331" cy="1588770"/>
          </a:xfrm>
          <a:prstGeom prst="roundRect">
            <a:avLst>
              <a:gd name="adj" fmla="val 565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sp>
      <p:sp>
        <p:nvSpPr>
          <p:cNvPr id="11" name="Text 8"/>
          <p:cNvSpPr/>
          <p:nvPr/>
        </p:nvSpPr>
        <p:spPr>
          <a:xfrm>
            <a:off x="1387137" y="4509510"/>
            <a:ext cx="3643789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Private Networks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1387137" y="4971711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LANs are privately owned and controlled, providing enhanced security and privacy.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839848" y="4288173"/>
            <a:ext cx="6460331" cy="1588770"/>
          </a:xfrm>
          <a:prstGeom prst="roundRect">
            <a:avLst>
              <a:gd name="adj" fmla="val 565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sp>
      <p:sp>
        <p:nvSpPr>
          <p:cNvPr id="14" name="Text 11"/>
          <p:cNvSpPr/>
          <p:nvPr/>
        </p:nvSpPr>
        <p:spPr>
          <a:xfrm>
            <a:off x="8061185" y="4509510"/>
            <a:ext cx="4159687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Common Protocols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8061185" y="4971711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LANs commonly use protocols like Ethernet, Wi-Fi, and Bluetooth for connectivity.</a:t>
            </a:r>
            <a:endParaRPr lang="en-US" sz="16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2795"/>
            <a:ext cx="127989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Wide Area Networks (WANs)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8550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Geographical Reach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4024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WANs can span large geographic areas, even across continents and countries.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8550"/>
            <a:ext cx="33262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Slower Speeds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969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Due to the longer distances, WAN data transfer rates are generally lower than LANs.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8550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Public Infrastructure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402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WANs often utilize public communication channels, such as telephone lines and satellite links.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3065" y="562332"/>
            <a:ext cx="7717869" cy="19098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Wireless Networking Technologies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3065" y="2777728"/>
            <a:ext cx="1018699" cy="1629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1"/>
          <p:cNvSpPr/>
          <p:nvPr/>
        </p:nvSpPr>
        <p:spPr>
          <a:xfrm>
            <a:off x="2037278" y="2981444"/>
            <a:ext cx="2546747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Wi-Fi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2037278" y="3421856"/>
            <a:ext cx="6393656" cy="651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Widespread wireless standard for local area networks, enabling seamless device connectivity.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3065" y="4407575"/>
            <a:ext cx="1018699" cy="1629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 3"/>
          <p:cNvSpPr/>
          <p:nvPr/>
        </p:nvSpPr>
        <p:spPr>
          <a:xfrm>
            <a:off x="2037278" y="4611291"/>
            <a:ext cx="2546747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Bluetooth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2037278" y="5051703"/>
            <a:ext cx="6393656" cy="651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Short-range wireless technology for personal area networks, ideal for device pairing.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3065" y="6037421"/>
            <a:ext cx="1018699" cy="1629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5"/>
          <p:cNvSpPr/>
          <p:nvPr/>
        </p:nvSpPr>
        <p:spPr>
          <a:xfrm>
            <a:off x="2037278" y="6241137"/>
            <a:ext cx="2546747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Cellular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2037278" y="6681549"/>
            <a:ext cx="6393656" cy="651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Mobile network infrastructure providing wide-area wireless access for internet and voice.</a:t>
            </a:r>
            <a:endParaRPr lang="en-US" sz="1600" dirty="0"/>
          </a:p>
        </p:txBody>
      </p:sp>
      <p:pic>
        <p:nvPicPr>
          <p:cNvPr id="14" name="Graphic 13" descr="Wireless router">
            <a:extLst>
              <a:ext uri="{FF2B5EF4-FFF2-40B4-BE49-F238E27FC236}">
                <a16:creationId xmlns:a16="http://schemas.microsoft.com/office/drawing/2014/main" id="{B6B51FBB-6317-FC4C-0940-02E5FEC0B9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7498" y="1936680"/>
            <a:ext cx="1811050" cy="1811050"/>
          </a:xfrm>
          <a:prstGeom prst="rect">
            <a:avLst/>
          </a:prstGeom>
        </p:spPr>
      </p:pic>
      <p:pic>
        <p:nvPicPr>
          <p:cNvPr id="16" name="Graphic 15" descr="Cell Tower">
            <a:extLst>
              <a:ext uri="{FF2B5EF4-FFF2-40B4-BE49-F238E27FC236}">
                <a16:creationId xmlns:a16="http://schemas.microsoft.com/office/drawing/2014/main" id="{BB0E6B40-0E4C-9E3F-1FB7-19B90D8B48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5895" y="5848122"/>
            <a:ext cx="1534256" cy="1534256"/>
          </a:xfrm>
          <a:prstGeom prst="rect">
            <a:avLst/>
          </a:prstGeom>
        </p:spPr>
      </p:pic>
      <p:pic>
        <p:nvPicPr>
          <p:cNvPr id="18" name="Graphic 17" descr="Wi Fi">
            <a:extLst>
              <a:ext uri="{FF2B5EF4-FFF2-40B4-BE49-F238E27FC236}">
                <a16:creationId xmlns:a16="http://schemas.microsoft.com/office/drawing/2014/main" id="{DFC47179-B863-0E9F-D6D5-CE042BCF22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47498" y="3892401"/>
            <a:ext cx="1811050" cy="181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36989" y="76448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Network Protocols and Standards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3536989" y="3486133"/>
            <a:ext cx="510302" cy="510302"/>
          </a:xfrm>
          <a:prstGeom prst="roundRect">
            <a:avLst>
              <a:gd name="adj" fmla="val 18669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sp>
      <p:sp>
        <p:nvSpPr>
          <p:cNvPr id="5" name="Text 2"/>
          <p:cNvSpPr/>
          <p:nvPr/>
        </p:nvSpPr>
        <p:spPr>
          <a:xfrm>
            <a:off x="3702128" y="3571143"/>
            <a:ext cx="1800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4274105" y="34861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TCP/IP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4274105" y="3976551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foundational protocol suite that enables communication across the internet.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8666" y="3486133"/>
            <a:ext cx="510302" cy="510302"/>
          </a:xfrm>
          <a:prstGeom prst="roundRect">
            <a:avLst>
              <a:gd name="adj" fmla="val 18669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sp>
      <p:sp>
        <p:nvSpPr>
          <p:cNvPr id="9" name="Text 6"/>
          <p:cNvSpPr/>
          <p:nvPr/>
        </p:nvSpPr>
        <p:spPr>
          <a:xfrm>
            <a:off x="7513200" y="3571143"/>
            <a:ext cx="34123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165782" y="34861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Ethernet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165782" y="3976551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 widely adopted standard for local area network (LAN) connectivity.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3536989" y="5910126"/>
            <a:ext cx="510302" cy="510302"/>
          </a:xfrm>
          <a:prstGeom prst="roundRect">
            <a:avLst>
              <a:gd name="adj" fmla="val 18669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sp>
      <p:sp>
        <p:nvSpPr>
          <p:cNvPr id="13" name="Text 10"/>
          <p:cNvSpPr/>
          <p:nvPr/>
        </p:nvSpPr>
        <p:spPr>
          <a:xfrm>
            <a:off x="3612593" y="5995137"/>
            <a:ext cx="3589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4274105" y="5910126"/>
            <a:ext cx="28365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Wi-Fi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274105" y="6400544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industry standard for wireless local area network (WLAN) communication.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428666" y="5910126"/>
            <a:ext cx="510302" cy="510302"/>
          </a:xfrm>
          <a:prstGeom prst="roundRect">
            <a:avLst>
              <a:gd name="adj" fmla="val 18669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sp>
      <p:sp>
        <p:nvSpPr>
          <p:cNvPr id="17" name="Text 14"/>
          <p:cNvSpPr/>
          <p:nvPr/>
        </p:nvSpPr>
        <p:spPr>
          <a:xfrm>
            <a:off x="7497722" y="5995137"/>
            <a:ext cx="3721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8165782" y="59101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Bluetooth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8165782" y="6400544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 standard for short-range wireless personal area network (PAN) connections.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720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8070" y="3260884"/>
            <a:ext cx="9590603" cy="667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Securing Your Network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307682" y="4501564"/>
            <a:ext cx="6253396" cy="1729555"/>
          </a:xfrm>
          <a:prstGeom prst="roundRect">
            <a:avLst>
              <a:gd name="adj" fmla="val 565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sp>
      <p:sp>
        <p:nvSpPr>
          <p:cNvPr id="5" name="Text 2"/>
          <p:cNvSpPr/>
          <p:nvPr/>
        </p:nvSpPr>
        <p:spPr>
          <a:xfrm>
            <a:off x="631000" y="4716884"/>
            <a:ext cx="3054550" cy="363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Firewalls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540935" y="5180763"/>
            <a:ext cx="5965897" cy="744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Protect networks by monitoring and controlling incoming and outgoing traffic.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098238" y="4510088"/>
            <a:ext cx="7166702" cy="1729555"/>
          </a:xfrm>
          <a:prstGeom prst="roundRect">
            <a:avLst>
              <a:gd name="adj" fmla="val 565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sp>
      <p:sp>
        <p:nvSpPr>
          <p:cNvPr id="8" name="Text 5"/>
          <p:cNvSpPr/>
          <p:nvPr/>
        </p:nvSpPr>
        <p:spPr>
          <a:xfrm>
            <a:off x="7305048" y="4716884"/>
            <a:ext cx="3054550" cy="363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Encryption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7214983" y="5180763"/>
            <a:ext cx="6879203" cy="744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Ensures the confidentiality of data by converting it into a secure format.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307682" y="6304051"/>
            <a:ext cx="6253396" cy="1729555"/>
          </a:xfrm>
          <a:prstGeom prst="roundRect">
            <a:avLst>
              <a:gd name="adj" fmla="val 565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sp>
      <p:sp>
        <p:nvSpPr>
          <p:cNvPr id="11" name="Text 8"/>
          <p:cNvSpPr/>
          <p:nvPr/>
        </p:nvSpPr>
        <p:spPr>
          <a:xfrm>
            <a:off x="616563" y="6519371"/>
            <a:ext cx="3667583" cy="363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Access Control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540935" y="6983250"/>
            <a:ext cx="5965897" cy="744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Restricts unauthorized access to network resources, maintaining security and privacy.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098238" y="6311671"/>
            <a:ext cx="7166702" cy="1729555"/>
          </a:xfrm>
          <a:prstGeom prst="roundRect">
            <a:avLst>
              <a:gd name="adj" fmla="val 565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ext 11"/>
          <p:cNvSpPr/>
          <p:nvPr/>
        </p:nvSpPr>
        <p:spPr>
          <a:xfrm>
            <a:off x="7280239" y="6519371"/>
            <a:ext cx="4108030" cy="363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Regular Updates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7214983" y="6983250"/>
            <a:ext cx="6879203" cy="744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Keeping network software and firmware up-to-date is crucial for security.</a:t>
            </a:r>
            <a:endParaRPr lang="en-US" sz="16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124</TotalTime>
  <Words>484</Words>
  <Application>Microsoft Office PowerPoint</Application>
  <PresentationFormat>Custom</PresentationFormat>
  <Paragraphs>80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Syne</vt:lpstr>
      <vt:lpstr>Century Gothic</vt:lpstr>
      <vt:lpstr>Syne Extra Bold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Momin Khan</cp:lastModifiedBy>
  <cp:revision>7</cp:revision>
  <dcterms:created xsi:type="dcterms:W3CDTF">2024-10-20T12:35:13Z</dcterms:created>
  <dcterms:modified xsi:type="dcterms:W3CDTF">2024-10-21T05:23:15Z</dcterms:modified>
</cp:coreProperties>
</file>