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75" r:id="rId14"/>
    <p:sldId id="267" r:id="rId15"/>
    <p:sldId id="270" r:id="rId16"/>
    <p:sldId id="276" r:id="rId17"/>
    <p:sldId id="272" r:id="rId18"/>
    <p:sldId id="269" r:id="rId19"/>
    <p:sldId id="277" r:id="rId20"/>
    <p:sldId id="278" r:id="rId21"/>
    <p:sldId id="279"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AABBB1B-98B9-4600-BF26-3D40485B6C6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544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3F2D5-1E24-4DDF-BD82-E5799A439CF6}" type="datetimeFigureOut">
              <a:rPr lang="en-US" smtClean="0"/>
              <a:t>25-Mar-22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BBB1B-98B9-4600-BF26-3D40485B6C65}" type="slidenum">
              <a:rPr lang="en-US" smtClean="0"/>
              <a:t>‹#›</a:t>
            </a:fld>
            <a:endParaRPr lang="en-US"/>
          </a:p>
        </p:txBody>
      </p:sp>
    </p:spTree>
    <p:extLst>
      <p:ext uri="{BB962C8B-B14F-4D97-AF65-F5344CB8AC3E}">
        <p14:creationId xmlns:p14="http://schemas.microsoft.com/office/powerpoint/2010/main" val="322650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BBB1B-98B9-4600-BF26-3D40485B6C6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3637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BBB1B-98B9-4600-BF26-3D40485B6C6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689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BBB1B-98B9-4600-BF26-3D40485B6C65}" type="slidenum">
              <a:rPr lang="en-US" smtClean="0"/>
              <a:t>‹#›</a:t>
            </a:fld>
            <a:endParaRPr lang="en-US"/>
          </a:p>
        </p:txBody>
      </p:sp>
    </p:spTree>
    <p:extLst>
      <p:ext uri="{BB962C8B-B14F-4D97-AF65-F5344CB8AC3E}">
        <p14:creationId xmlns:p14="http://schemas.microsoft.com/office/powerpoint/2010/main" val="947712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BBB1B-98B9-4600-BF26-3D40485B6C6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365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BBB1B-98B9-4600-BF26-3D40485B6C6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10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BBB1B-98B9-4600-BF26-3D40485B6C6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7360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BBB1B-98B9-4600-BF26-3D40485B6C6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186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BBB1B-98B9-4600-BF26-3D40485B6C65}" type="slidenum">
              <a:rPr lang="en-US" smtClean="0"/>
              <a:t>‹#›</a:t>
            </a:fld>
            <a:endParaRPr lang="en-US"/>
          </a:p>
        </p:txBody>
      </p:sp>
    </p:spTree>
    <p:extLst>
      <p:ext uri="{BB962C8B-B14F-4D97-AF65-F5344CB8AC3E}">
        <p14:creationId xmlns:p14="http://schemas.microsoft.com/office/powerpoint/2010/main" val="19410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3F2D5-1E24-4DDF-BD82-E5799A439CF6}" type="datetimeFigureOut">
              <a:rPr lang="en-US" smtClean="0"/>
              <a:t>25-Mar-22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BBB1B-98B9-4600-BF26-3D40485B6C6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155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33F2D5-1E24-4DDF-BD82-E5799A439CF6}" type="datetimeFigureOut">
              <a:rPr lang="en-US" smtClean="0"/>
              <a:t>25-Mar-22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BBB1B-98B9-4600-BF26-3D40485B6C65}" type="slidenum">
              <a:rPr lang="en-US" smtClean="0"/>
              <a:t>‹#›</a:t>
            </a:fld>
            <a:endParaRPr lang="en-US"/>
          </a:p>
        </p:txBody>
      </p:sp>
    </p:spTree>
    <p:extLst>
      <p:ext uri="{BB962C8B-B14F-4D97-AF65-F5344CB8AC3E}">
        <p14:creationId xmlns:p14="http://schemas.microsoft.com/office/powerpoint/2010/main" val="98672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33F2D5-1E24-4DDF-BD82-E5799A439CF6}" type="datetimeFigureOut">
              <a:rPr lang="en-US" smtClean="0"/>
              <a:t>25-Mar-22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ABBB1B-98B9-4600-BF26-3D40485B6C6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71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33F2D5-1E24-4DDF-BD82-E5799A439CF6}" type="datetimeFigureOut">
              <a:rPr lang="en-US" smtClean="0"/>
              <a:t>25-Mar-22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ABBB1B-98B9-4600-BF26-3D40485B6C6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01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3F2D5-1E24-4DDF-BD82-E5799A439CF6}" type="datetimeFigureOut">
              <a:rPr lang="en-US" smtClean="0"/>
              <a:t>25-Mar-22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ABBB1B-98B9-4600-BF26-3D40485B6C65}" type="slidenum">
              <a:rPr lang="en-US" smtClean="0"/>
              <a:t>‹#›</a:t>
            </a:fld>
            <a:endParaRPr lang="en-US"/>
          </a:p>
        </p:txBody>
      </p:sp>
    </p:spTree>
    <p:extLst>
      <p:ext uri="{BB962C8B-B14F-4D97-AF65-F5344CB8AC3E}">
        <p14:creationId xmlns:p14="http://schemas.microsoft.com/office/powerpoint/2010/main" val="96308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3F2D5-1E24-4DDF-BD82-E5799A439CF6}" type="datetimeFigureOut">
              <a:rPr lang="en-US" smtClean="0"/>
              <a:t>25-Mar-22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BBB1B-98B9-4600-BF26-3D40485B6C6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6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3F2D5-1E24-4DDF-BD82-E5799A439CF6}" type="datetimeFigureOut">
              <a:rPr lang="en-US" smtClean="0"/>
              <a:t>25-Mar-22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BBB1B-98B9-4600-BF26-3D40485B6C65}" type="slidenum">
              <a:rPr lang="en-US" smtClean="0"/>
              <a:t>‹#›</a:t>
            </a:fld>
            <a:endParaRPr lang="en-US"/>
          </a:p>
        </p:txBody>
      </p:sp>
    </p:spTree>
    <p:extLst>
      <p:ext uri="{BB962C8B-B14F-4D97-AF65-F5344CB8AC3E}">
        <p14:creationId xmlns:p14="http://schemas.microsoft.com/office/powerpoint/2010/main" val="4126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33F2D5-1E24-4DDF-BD82-E5799A439CF6}" type="datetimeFigureOut">
              <a:rPr lang="en-US" smtClean="0"/>
              <a:t>25-Mar-22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ABBB1B-98B9-4600-BF26-3D40485B6C65}" type="slidenum">
              <a:rPr lang="en-US" smtClean="0"/>
              <a:t>‹#›</a:t>
            </a:fld>
            <a:endParaRPr lang="en-US"/>
          </a:p>
        </p:txBody>
      </p:sp>
    </p:spTree>
    <p:extLst>
      <p:ext uri="{BB962C8B-B14F-4D97-AF65-F5344CB8AC3E}">
        <p14:creationId xmlns:p14="http://schemas.microsoft.com/office/powerpoint/2010/main" val="30354444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Attendance Monitoring System</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Face Recognition using CNN</a:t>
            </a:r>
          </a:p>
        </p:txBody>
      </p:sp>
    </p:spTree>
    <p:extLst>
      <p:ext uri="{BB962C8B-B14F-4D97-AF65-F5344CB8AC3E}">
        <p14:creationId xmlns:p14="http://schemas.microsoft.com/office/powerpoint/2010/main" val="365843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p:txBody>
          <a:bodyPr>
            <a:normAutofit/>
          </a:bodyPr>
          <a:lstStyle/>
          <a:p>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Face Detection Method based on Cascaded convolutional networks by </a:t>
            </a:r>
            <a:r>
              <a:rPr lang="en-US" altLang="ko-KR" sz="1900" dirty="0">
                <a:solidFill>
                  <a:schemeClr val="tx1">
                    <a:lumMod val="75000"/>
                    <a:lumOff val="25000"/>
                  </a:schemeClr>
                </a:solidFill>
                <a:latin typeface="Times New Roman" panose="02020603050405020304" pitchFamily="18" charset="0"/>
                <a:cs typeface="Times New Roman" panose="02020603050405020304" pitchFamily="18" charset="0"/>
              </a:rPr>
              <a:t>RONG QI1, RUI-SHENG JIA 1,2, QI-CHAO MAO1, HONG-MEI SUN 1,2, AND LING-QUN ZUO1 in 2019</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p>
          <a:p>
            <a:r>
              <a:rPr lang="en-US" altLang="ko-KR" sz="1900" dirty="0">
                <a:solidFill>
                  <a:schemeClr val="tx1">
                    <a:lumMod val="75000"/>
                    <a:lumOff val="25000"/>
                  </a:schemeClr>
                </a:solidFill>
                <a:latin typeface="Times New Roman" panose="02020603050405020304" pitchFamily="18" charset="0"/>
                <a:cs typeface="Times New Roman" panose="02020603050405020304" pitchFamily="18" charset="0"/>
              </a:rPr>
              <a:t>Deep Unified Model For Face Recognition Based on Convolution Neural Network and Edge Computing by MUHAMMAD ZEESHAN KHAN1, SAAD HAROUS 2, SALEET UL HASSAN1, MUHAMMAD USMAN GHANI KHAN1, RAZI IQBAL 3, (Senior Member, IEEE), AND SHAHID MUMTAZ in 2019 </a:t>
            </a:r>
          </a:p>
          <a:p>
            <a:r>
              <a:rPr lang="en-US" altLang="ko-KR" sz="1900" dirty="0" err="1">
                <a:solidFill>
                  <a:schemeClr val="tx1">
                    <a:lumMod val="75000"/>
                    <a:lumOff val="25000"/>
                  </a:schemeClr>
                </a:solidFill>
                <a:latin typeface="Times New Roman" panose="02020603050405020304" pitchFamily="18" charset="0"/>
                <a:cs typeface="Times New Roman" panose="02020603050405020304" pitchFamily="18" charset="0"/>
              </a:rPr>
              <a:t>Hao</a:t>
            </a:r>
            <a:r>
              <a:rPr lang="en-US" altLang="ko-KR" sz="1900" dirty="0">
                <a:solidFill>
                  <a:schemeClr val="tx1">
                    <a:lumMod val="75000"/>
                    <a:lumOff val="25000"/>
                  </a:schemeClr>
                </a:solidFill>
                <a:latin typeface="Times New Roman" panose="02020603050405020304" pitchFamily="18" charset="0"/>
                <a:cs typeface="Times New Roman" panose="02020603050405020304" pitchFamily="18" charset="0"/>
              </a:rPr>
              <a:t> yang and </a:t>
            </a:r>
            <a:r>
              <a:rPr lang="en-US" altLang="ko-KR" sz="1900" dirty="0" err="1">
                <a:solidFill>
                  <a:schemeClr val="tx1">
                    <a:lumMod val="75000"/>
                    <a:lumOff val="25000"/>
                  </a:schemeClr>
                </a:solidFill>
                <a:latin typeface="Times New Roman" panose="02020603050405020304" pitchFamily="18" charset="0"/>
                <a:cs typeface="Times New Roman" panose="02020603050405020304" pitchFamily="18" charset="0"/>
              </a:rPr>
              <a:t>xiaofeng</a:t>
            </a:r>
            <a:r>
              <a:rPr lang="en-US" altLang="ko-KR"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900" dirty="0" err="1">
                <a:solidFill>
                  <a:schemeClr val="tx1">
                    <a:lumMod val="75000"/>
                    <a:lumOff val="25000"/>
                  </a:schemeClr>
                </a:solidFill>
                <a:latin typeface="Times New Roman" panose="02020603050405020304" pitchFamily="18" charset="0"/>
                <a:cs typeface="Times New Roman" panose="02020603050405020304" pitchFamily="18" charset="0"/>
              </a:rPr>
              <a:t>han</a:t>
            </a:r>
            <a:r>
              <a:rPr lang="en-US" altLang="ko-KR" sz="1900" dirty="0">
                <a:solidFill>
                  <a:schemeClr val="tx1">
                    <a:lumMod val="75000"/>
                    <a:lumOff val="25000"/>
                  </a:schemeClr>
                </a:solidFill>
                <a:latin typeface="Times New Roman" panose="02020603050405020304" pitchFamily="18" charset="0"/>
                <a:cs typeface="Times New Roman" panose="02020603050405020304" pitchFamily="18" charset="0"/>
              </a:rPr>
              <a:t> in 2020 have developed a model which catches the live images from camera. Then it applies different algorithms for face recognition and face detection</a:t>
            </a:r>
            <a:endParaRPr lang="en-US" sz="19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92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594524"/>
            <a:ext cx="9601200" cy="282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982308" y="5896708"/>
            <a:ext cx="2696308" cy="369332"/>
          </a:xfrm>
          <a:prstGeom prst="rect">
            <a:avLst/>
          </a:prstGeom>
          <a:noFill/>
        </p:spPr>
        <p:txBody>
          <a:bodyPr wrap="square" rtlCol="0">
            <a:spAutoFit/>
          </a:bodyPr>
          <a:lstStyle/>
          <a:p>
            <a:r>
              <a:rPr lang="en-US" dirty="0"/>
              <a:t>CNN Architecture</a:t>
            </a:r>
            <a:endParaRPr lang="en-IN" dirty="0"/>
          </a:p>
        </p:txBody>
      </p:sp>
    </p:spTree>
    <p:extLst>
      <p:ext uri="{BB962C8B-B14F-4D97-AF65-F5344CB8AC3E}">
        <p14:creationId xmlns:p14="http://schemas.microsoft.com/office/powerpoint/2010/main" val="209642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a:t>
            </a:r>
          </a:p>
        </p:txBody>
      </p:sp>
      <p:pic>
        <p:nvPicPr>
          <p:cNvPr id="4" name="Picture 4">
            <a:extLst>
              <a:ext uri="{FF2B5EF4-FFF2-40B4-BE49-F238E27FC236}">
                <a16:creationId xmlns:a16="http://schemas.microsoft.com/office/drawing/2014/main" id="{73A641F4-28D1-5F4E-99C1-C68B6AB6E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379" y="2450609"/>
            <a:ext cx="7456479" cy="3758764"/>
          </a:xfrm>
        </p:spPr>
      </p:pic>
    </p:spTree>
    <p:extLst>
      <p:ext uri="{BB962C8B-B14F-4D97-AF65-F5344CB8AC3E}">
        <p14:creationId xmlns:p14="http://schemas.microsoft.com/office/powerpoint/2010/main" val="125970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Steps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3077" y="2557463"/>
            <a:ext cx="4642338" cy="303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62246" y="5688596"/>
            <a:ext cx="1664677" cy="369332"/>
          </a:xfrm>
          <a:prstGeom prst="rect">
            <a:avLst/>
          </a:prstGeom>
          <a:noFill/>
        </p:spPr>
        <p:txBody>
          <a:bodyPr wrap="square" rtlCol="0">
            <a:spAutoFit/>
          </a:bodyPr>
          <a:lstStyle/>
          <a:p>
            <a:r>
              <a:rPr lang="en-US" dirty="0"/>
              <a:t>Block diagram</a:t>
            </a:r>
            <a:endParaRPr lang="en-IN" dirty="0"/>
          </a:p>
        </p:txBody>
      </p:sp>
    </p:spTree>
    <p:extLst>
      <p:ext uri="{BB962C8B-B14F-4D97-AF65-F5344CB8AC3E}">
        <p14:creationId xmlns:p14="http://schemas.microsoft.com/office/powerpoint/2010/main" val="1793465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For implementing the attendance monitoring system using face recognition system, we have to follow the following steps in the same order. Those steps are as follows:</a:t>
            </a:r>
          </a:p>
          <a:p>
            <a:pPr marL="0" indent="0">
              <a:buNone/>
            </a:pPr>
            <a:r>
              <a:rPr lang="en-US" dirty="0">
                <a:latin typeface="Times New Roman" panose="02020603050405020304" pitchFamily="18" charset="0"/>
                <a:cs typeface="Times New Roman" panose="02020603050405020304" pitchFamily="18" charset="0"/>
              </a:rPr>
              <a:t>    1. Enrollment of students (face detection)</a:t>
            </a:r>
          </a:p>
          <a:p>
            <a:pPr marL="0" indent="0">
              <a:buNone/>
            </a:pPr>
            <a:r>
              <a:rPr lang="en-US" dirty="0">
                <a:latin typeface="Times New Roman" panose="02020603050405020304" pitchFamily="18" charset="0"/>
                <a:cs typeface="Times New Roman" panose="02020603050405020304" pitchFamily="18" charset="0"/>
              </a:rPr>
              <a:t>    2. Data pre-processing and building the model.</a:t>
            </a:r>
          </a:p>
          <a:p>
            <a:pPr marL="0" indent="0">
              <a:buNone/>
            </a:pPr>
            <a:r>
              <a:rPr lang="en-US" dirty="0">
                <a:latin typeface="Times New Roman" panose="02020603050405020304" pitchFamily="18" charset="0"/>
                <a:cs typeface="Times New Roman" panose="02020603050405020304" pitchFamily="18" charset="0"/>
              </a:rPr>
              <a:t>    3. Train the CNN-ANN model, apply Test image</a:t>
            </a:r>
          </a:p>
          <a:p>
            <a:pPr marL="0" indent="0">
              <a:buNone/>
            </a:pPr>
            <a:r>
              <a:rPr lang="en-US" dirty="0">
                <a:latin typeface="Times New Roman" panose="02020603050405020304" pitchFamily="18" charset="0"/>
                <a:cs typeface="Times New Roman" panose="02020603050405020304" pitchFamily="18" charset="0"/>
              </a:rPr>
              <a:t>    4. Face recognition</a:t>
            </a:r>
          </a:p>
          <a:p>
            <a:pPr marL="0" indent="0">
              <a:buNone/>
            </a:pPr>
            <a:r>
              <a:rPr lang="en-US" dirty="0">
                <a:latin typeface="Times New Roman" panose="02020603050405020304" pitchFamily="18" charset="0"/>
                <a:cs typeface="Times New Roman" panose="02020603050405020304" pitchFamily="18" charset="0"/>
              </a:rPr>
              <a:t>    5. Face Encoding ( displaying the label of the face)</a:t>
            </a:r>
          </a:p>
          <a:p>
            <a:pPr marL="0" indent="0">
              <a:buNone/>
            </a:pPr>
            <a:r>
              <a:rPr lang="en-US" dirty="0">
                <a:latin typeface="Times New Roman" panose="02020603050405020304" pitchFamily="18" charset="0"/>
                <a:cs typeface="Times New Roman" panose="02020603050405020304" pitchFamily="18" charset="0"/>
              </a:rPr>
              <a:t>    6. Store attendance in database</a:t>
            </a:r>
          </a:p>
        </p:txBody>
      </p:sp>
    </p:spTree>
    <p:extLst>
      <p:ext uri="{BB962C8B-B14F-4D97-AF65-F5344CB8AC3E}">
        <p14:creationId xmlns:p14="http://schemas.microsoft.com/office/powerpoint/2010/main" val="302381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Collection is divided into 3 main steps: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 Data Generation: Collects the images, modifies them and iterate the process until it reaches desired count of data.</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Data Augmentation: Used to generate new samples by manipulating the existing data.</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Train and Test the model: Training to boost up the processing and the train data is augmented automatically.</a:t>
            </a:r>
          </a:p>
        </p:txBody>
      </p:sp>
    </p:spTree>
    <p:extLst>
      <p:ext uri="{BB962C8B-B14F-4D97-AF65-F5344CB8AC3E}">
        <p14:creationId xmlns:p14="http://schemas.microsoft.com/office/powerpoint/2010/main" val="274008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7002" y="2557463"/>
            <a:ext cx="5537996" cy="310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11262" y="5896708"/>
            <a:ext cx="2708030" cy="369332"/>
          </a:xfrm>
          <a:prstGeom prst="rect">
            <a:avLst/>
          </a:prstGeom>
          <a:noFill/>
        </p:spPr>
        <p:txBody>
          <a:bodyPr wrap="square" rtlCol="0">
            <a:spAutoFit/>
          </a:bodyPr>
          <a:lstStyle/>
          <a:p>
            <a:r>
              <a:rPr lang="en-US" dirty="0"/>
              <a:t>Proposed Model Steps</a:t>
            </a:r>
            <a:endParaRPr lang="en-IN" dirty="0"/>
          </a:p>
        </p:txBody>
      </p:sp>
    </p:spTree>
    <p:extLst>
      <p:ext uri="{BB962C8B-B14F-4D97-AF65-F5344CB8AC3E}">
        <p14:creationId xmlns:p14="http://schemas.microsoft.com/office/powerpoint/2010/main" val="253500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                Disadvantages</a:t>
            </a:r>
          </a:p>
        </p:txBody>
      </p:sp>
      <p:sp>
        <p:nvSpPr>
          <p:cNvPr id="3" name="Content Placeholder 2"/>
          <p:cNvSpPr>
            <a:spLocks noGrp="1"/>
          </p:cNvSpPr>
          <p:nvPr>
            <p:ph sz="half" idx="1"/>
          </p:nvPr>
        </p:nvSpPr>
        <p:spPr/>
        <p:txBody>
          <a:bodyPr>
            <a:normAutofit/>
          </a:bodyPr>
          <a:lstStyle/>
          <a:p>
            <a:r>
              <a:rPr lang="en-IN" sz="1900" dirty="0">
                <a:latin typeface="Times New Roman" panose="02020603050405020304" pitchFamily="18" charset="0"/>
                <a:cs typeface="Times New Roman" panose="02020603050405020304" pitchFamily="18" charset="0"/>
              </a:rPr>
              <a:t>For saving the time in the classroom and accuracy in attendance will be maintained</a:t>
            </a:r>
          </a:p>
          <a:p>
            <a:r>
              <a:rPr lang="en-IN" sz="1900" dirty="0">
                <a:latin typeface="Times New Roman" panose="02020603050405020304" pitchFamily="18" charset="0"/>
                <a:cs typeface="Times New Roman" panose="02020603050405020304" pitchFamily="18" charset="0"/>
              </a:rPr>
              <a:t>Second is availability of advanced technology</a:t>
            </a:r>
          </a:p>
          <a:p>
            <a:r>
              <a:rPr lang="en-IN" sz="1900" dirty="0">
                <a:latin typeface="Times New Roman" panose="02020603050405020304" pitchFamily="18" charset="0"/>
                <a:cs typeface="Times New Roman" panose="02020603050405020304" pitchFamily="18" charset="0"/>
              </a:rPr>
              <a:t> It is more useful for the future generation</a:t>
            </a:r>
            <a:endParaRPr lang="en-US" sz="1900" dirty="0"/>
          </a:p>
        </p:txBody>
      </p:sp>
      <p:sp>
        <p:nvSpPr>
          <p:cNvPr id="4" name="Content Placeholder 3"/>
          <p:cNvSpPr>
            <a:spLocks noGrp="1"/>
          </p:cNvSpPr>
          <p:nvPr>
            <p:ph sz="half" idx="2"/>
          </p:nvPr>
        </p:nvSpPr>
        <p:spPr/>
        <p:txBody>
          <a:bodyPr>
            <a:normAutofit/>
          </a:bodyPr>
          <a:lstStyle/>
          <a:p>
            <a:r>
              <a:rPr lang="en-US" sz="1900" dirty="0">
                <a:latin typeface="Times New Roman" panose="02020603050405020304" pitchFamily="18" charset="0"/>
                <a:cs typeface="Times New Roman" panose="02020603050405020304" pitchFamily="18" charset="0"/>
              </a:rPr>
              <a:t>Creates a CSV file everyday, so this can take more storage however we can integrate all the files into one at the end of a month or so using MS excel tools</a:t>
            </a:r>
          </a:p>
        </p:txBody>
      </p:sp>
    </p:spTree>
    <p:extLst>
      <p:ext uri="{BB962C8B-B14F-4D97-AF65-F5344CB8AC3E}">
        <p14:creationId xmlns:p14="http://schemas.microsoft.com/office/powerpoint/2010/main" val="164829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Outcome</a:t>
            </a:r>
          </a:p>
        </p:txBody>
      </p:sp>
      <p:sp>
        <p:nvSpPr>
          <p:cNvPr id="3" name="Content Placeholder 2"/>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To get registered we can either use the live web camera for taking the pictures or upload the pictures from the laptop as well. </a:t>
            </a:r>
          </a:p>
          <a:p>
            <a:r>
              <a:rPr lang="en-US" sz="1900" dirty="0">
                <a:latin typeface="Times New Roman" panose="02020603050405020304" pitchFamily="18" charset="0"/>
                <a:cs typeface="Times New Roman" panose="02020603050405020304" pitchFamily="18" charset="0"/>
              </a:rPr>
              <a:t>Once a student is registered, he/she must click a picture with the web camera while taking the attendance to check the accuracy and for face prediction.</a:t>
            </a:r>
          </a:p>
          <a:p>
            <a:r>
              <a:rPr lang="en-US" sz="1900" dirty="0">
                <a:latin typeface="Times New Roman" panose="02020603050405020304" pitchFamily="18" charset="0"/>
                <a:cs typeface="Times New Roman" panose="02020603050405020304" pitchFamily="18" charset="0"/>
              </a:rPr>
              <a:t>Once the person is predicted, he/she can give his attendance using live video capture.</a:t>
            </a:r>
          </a:p>
          <a:p>
            <a:r>
              <a:rPr lang="en-US" sz="1900" dirty="0">
                <a:latin typeface="Times New Roman" panose="02020603050405020304" pitchFamily="18" charset="0"/>
                <a:cs typeface="Times New Roman" panose="02020603050405020304" pitchFamily="18" charset="0"/>
              </a:rPr>
              <a:t>Finally, a CSV file is created with the present date as the file name consisting of roll number, student’s name, date and time as columns.</a:t>
            </a:r>
          </a:p>
          <a:p>
            <a:r>
              <a:rPr lang="en-US" sz="1900" dirty="0">
                <a:latin typeface="Times New Roman" panose="02020603050405020304" pitchFamily="18" charset="0"/>
                <a:cs typeface="Times New Roman" panose="02020603050405020304" pitchFamily="18" charset="0"/>
              </a:rPr>
              <a:t>We can directly download </a:t>
            </a:r>
            <a:r>
              <a:rPr lang="en-US" sz="1900">
                <a:latin typeface="Times New Roman" panose="02020603050405020304" pitchFamily="18" charset="0"/>
                <a:cs typeface="Times New Roman" panose="02020603050405020304" pitchFamily="18" charset="0"/>
              </a:rPr>
              <a:t>that CSV </a:t>
            </a:r>
            <a:r>
              <a:rPr lang="en-US" sz="1900" dirty="0">
                <a:latin typeface="Times New Roman" panose="02020603050405020304" pitchFamily="18" charset="0"/>
                <a:cs typeface="Times New Roman" panose="02020603050405020304" pitchFamily="18" charset="0"/>
              </a:rPr>
              <a:t>file as an excel sheet.</a:t>
            </a:r>
          </a:p>
        </p:txBody>
      </p:sp>
    </p:spTree>
    <p:extLst>
      <p:ext uri="{BB962C8B-B14F-4D97-AF65-F5344CB8AC3E}">
        <p14:creationId xmlns:p14="http://schemas.microsoft.com/office/powerpoint/2010/main" val="129243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1A10-82EB-4157-AEA9-B380A6F09BC3}"/>
              </a:ext>
            </a:extLst>
          </p:cNvPr>
          <p:cNvSpPr>
            <a:spLocks noGrp="1"/>
          </p:cNvSpPr>
          <p:nvPr>
            <p:ph type="title"/>
          </p:nvPr>
        </p:nvSpPr>
        <p:spPr/>
        <p:txBody>
          <a:bodyPr/>
          <a:lstStyle/>
          <a:p>
            <a:r>
              <a:rPr lang="en-US" dirty="0"/>
              <a:t>Output Screens</a:t>
            </a:r>
          </a:p>
        </p:txBody>
      </p:sp>
      <p:pic>
        <p:nvPicPr>
          <p:cNvPr id="14" name="Content Placeholder 13">
            <a:extLst>
              <a:ext uri="{FF2B5EF4-FFF2-40B4-BE49-F238E27FC236}">
                <a16:creationId xmlns:a16="http://schemas.microsoft.com/office/drawing/2014/main" id="{673087AE-3F55-4264-9A78-E82EAF96F561}"/>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98575" y="3087698"/>
            <a:ext cx="4718050" cy="2255817"/>
          </a:xfrm>
        </p:spPr>
      </p:pic>
      <p:pic>
        <p:nvPicPr>
          <p:cNvPr id="16" name="Content Placeholder 15">
            <a:extLst>
              <a:ext uri="{FF2B5EF4-FFF2-40B4-BE49-F238E27FC236}">
                <a16:creationId xmlns:a16="http://schemas.microsoft.com/office/drawing/2014/main" id="{7DBEF9B3-DBE7-49E7-B967-ACB026C76739}"/>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p:blipFill>
        <p:spPr>
          <a:xfrm>
            <a:off x="6193290" y="3093227"/>
            <a:ext cx="4694920" cy="2244759"/>
          </a:xfrm>
        </p:spPr>
      </p:pic>
    </p:spTree>
    <p:extLst>
      <p:ext uri="{BB962C8B-B14F-4D97-AF65-F5344CB8AC3E}">
        <p14:creationId xmlns:p14="http://schemas.microsoft.com/office/powerpoint/2010/main" val="37890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Our Team</a:t>
            </a:r>
          </a:p>
        </p:txBody>
      </p:sp>
      <p:sp>
        <p:nvSpPr>
          <p:cNvPr id="3" name="Content Placeholder 2"/>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GUIDE:</a:t>
            </a:r>
          </a:p>
          <a:p>
            <a:pPr marL="0" indent="0">
              <a:buNone/>
            </a:pPr>
            <a:r>
              <a:rPr lang="en-US">
                <a:latin typeface="Times New Roman" panose="02020603050405020304" pitchFamily="18" charset="0"/>
                <a:cs typeface="Times New Roman" panose="02020603050405020304" pitchFamily="18" charset="0"/>
              </a:rPr>
              <a:t>Shugufta </a:t>
            </a:r>
            <a:r>
              <a:rPr lang="en-US" dirty="0">
                <a:latin typeface="Times New Roman" panose="02020603050405020304" pitchFamily="18" charset="0"/>
                <a:cs typeface="Times New Roman" panose="02020603050405020304" pitchFamily="18" charset="0"/>
              </a:rPr>
              <a:t>Fatima</a:t>
            </a:r>
          </a:p>
          <a:p>
            <a:pPr marL="0" indent="0">
              <a:buNone/>
            </a:pPr>
            <a:r>
              <a:rPr lang="en-US" sz="1800" dirty="0">
                <a:latin typeface="Times New Roman" panose="02020603050405020304" pitchFamily="18" charset="0"/>
                <a:cs typeface="Times New Roman" panose="02020603050405020304" pitchFamily="18" charset="0"/>
              </a:rPr>
              <a:t>(Assistant Professor)</a:t>
            </a:r>
          </a:p>
          <a:p>
            <a:pPr marL="0" indent="0">
              <a:buNone/>
            </a:pPr>
            <a:r>
              <a:rPr lang="en-US" sz="2000" dirty="0">
                <a:latin typeface="Times New Roman" panose="02020603050405020304" pitchFamily="18" charset="0"/>
                <a:cs typeface="Times New Roman" panose="02020603050405020304" pitchFamily="18" charset="0"/>
              </a:rPr>
              <a:t>Department Of Computer Science and Engineering</a:t>
            </a:r>
          </a:p>
        </p:txBody>
      </p:sp>
      <p:sp>
        <p:nvSpPr>
          <p:cNvPr id="4" name="Content Placeholder 3"/>
          <p:cNvSpPr>
            <a:spLocks noGrp="1"/>
          </p:cNvSpPr>
          <p:nvPr>
            <p:ph sz="half" idx="2"/>
          </p:nvPr>
        </p:nvSpPr>
        <p:spPr/>
        <p:txBody>
          <a:bodyPr>
            <a:normAutofit/>
          </a:bodyPr>
          <a:lstStyle/>
          <a:p>
            <a:r>
              <a:rPr lang="en-US" dirty="0" err="1">
                <a:latin typeface="Times New Roman" panose="02020603050405020304" pitchFamily="18" charset="0"/>
                <a:cs typeface="Times New Roman" panose="02020603050405020304" pitchFamily="18" charset="0"/>
              </a:rPr>
              <a:t>Chennu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Vaishnavi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Priya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(160618733137)</a:t>
            </a:r>
          </a:p>
          <a:p>
            <a:r>
              <a:rPr lang="en-US" dirty="0" err="1">
                <a:latin typeface="Times New Roman" panose="02020603050405020304" pitchFamily="18" charset="0"/>
                <a:cs typeface="Times New Roman" panose="02020603050405020304" pitchFamily="18" charset="0"/>
              </a:rPr>
              <a:t>Masrath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Jahan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(160618733154)</a:t>
            </a:r>
          </a:p>
          <a:p>
            <a:r>
              <a:rPr lang="en-US" dirty="0">
                <a:latin typeface="Times New Roman" panose="02020603050405020304" pitchFamily="18" charset="0"/>
                <a:cs typeface="Times New Roman" panose="02020603050405020304" pitchFamily="18" charset="0"/>
              </a:rPr>
              <a:t>Sri </a:t>
            </a:r>
            <a:r>
              <a:rPr lang="en-US" dirty="0" err="1">
                <a:latin typeface="Times New Roman" panose="02020603050405020304" pitchFamily="18" charset="0"/>
                <a:cs typeface="Times New Roman" panose="02020603050405020304" pitchFamily="18" charset="0"/>
              </a:rPr>
              <a:t>Momitha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Chiluveru</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(160618733167)</a:t>
            </a:r>
          </a:p>
        </p:txBody>
      </p:sp>
    </p:spTree>
    <p:extLst>
      <p:ext uri="{BB962C8B-B14F-4D97-AF65-F5344CB8AC3E}">
        <p14:creationId xmlns:p14="http://schemas.microsoft.com/office/powerpoint/2010/main" val="262431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CFA8-6F19-4587-8A39-7339917405BF}"/>
              </a:ext>
            </a:extLst>
          </p:cNvPr>
          <p:cNvSpPr>
            <a:spLocks noGrp="1"/>
          </p:cNvSpPr>
          <p:nvPr>
            <p:ph type="title"/>
          </p:nvPr>
        </p:nvSpPr>
        <p:spPr/>
        <p:txBody>
          <a:bodyPr/>
          <a:lstStyle/>
          <a:p>
            <a:r>
              <a:rPr lang="en-US" dirty="0"/>
              <a:t>Output Screens</a:t>
            </a:r>
          </a:p>
        </p:txBody>
      </p:sp>
      <p:pic>
        <p:nvPicPr>
          <p:cNvPr id="6" name="Content Placeholder 5">
            <a:extLst>
              <a:ext uri="{FF2B5EF4-FFF2-40B4-BE49-F238E27FC236}">
                <a16:creationId xmlns:a16="http://schemas.microsoft.com/office/drawing/2014/main" id="{32EC96D8-7115-4A33-8523-547C9F025D02}"/>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p:blipFill>
        <p:spPr>
          <a:xfrm>
            <a:off x="1298575" y="3283054"/>
            <a:ext cx="4718050" cy="1865104"/>
          </a:xfrm>
        </p:spPr>
      </p:pic>
      <p:pic>
        <p:nvPicPr>
          <p:cNvPr id="8" name="Content Placeholder 7">
            <a:extLst>
              <a:ext uri="{FF2B5EF4-FFF2-40B4-BE49-F238E27FC236}">
                <a16:creationId xmlns:a16="http://schemas.microsoft.com/office/drawing/2014/main" id="{3F239C46-C266-4E4B-BBAC-8B44DD64976A}"/>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p:blipFill>
        <p:spPr>
          <a:xfrm>
            <a:off x="6577483" y="3283054"/>
            <a:ext cx="3926534" cy="1865104"/>
          </a:xfrm>
        </p:spPr>
      </p:pic>
    </p:spTree>
    <p:extLst>
      <p:ext uri="{BB962C8B-B14F-4D97-AF65-F5344CB8AC3E}">
        <p14:creationId xmlns:p14="http://schemas.microsoft.com/office/powerpoint/2010/main" val="786764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4D92-9BA8-4EC4-8F61-256684C79F99}"/>
              </a:ext>
            </a:extLst>
          </p:cNvPr>
          <p:cNvSpPr>
            <a:spLocks noGrp="1"/>
          </p:cNvSpPr>
          <p:nvPr>
            <p:ph type="title"/>
          </p:nvPr>
        </p:nvSpPr>
        <p:spPr/>
        <p:txBody>
          <a:bodyPr/>
          <a:lstStyle/>
          <a:p>
            <a:r>
              <a:rPr lang="en-US" dirty="0"/>
              <a:t>Output Screens</a:t>
            </a:r>
          </a:p>
        </p:txBody>
      </p:sp>
      <p:pic>
        <p:nvPicPr>
          <p:cNvPr id="6" name="Content Placeholder 5">
            <a:extLst>
              <a:ext uri="{FF2B5EF4-FFF2-40B4-BE49-F238E27FC236}">
                <a16:creationId xmlns:a16="http://schemas.microsoft.com/office/drawing/2014/main" id="{86ADCFFF-5ECC-4013-B24D-0163BE45EF3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p:blipFill>
        <p:spPr>
          <a:xfrm>
            <a:off x="1548355" y="3095070"/>
            <a:ext cx="4218490" cy="2241073"/>
          </a:xfrm>
        </p:spPr>
      </p:pic>
      <p:pic>
        <p:nvPicPr>
          <p:cNvPr id="10" name="Content Placeholder 9">
            <a:extLst>
              <a:ext uri="{FF2B5EF4-FFF2-40B4-BE49-F238E27FC236}">
                <a16:creationId xmlns:a16="http://schemas.microsoft.com/office/drawing/2014/main" id="{A1F37BFA-E0A7-4319-8FFB-FE4C30D9F211}"/>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81725" y="2837051"/>
            <a:ext cx="4718050" cy="2757110"/>
          </a:xfrm>
        </p:spPr>
      </p:pic>
    </p:spTree>
    <p:extLst>
      <p:ext uri="{BB962C8B-B14F-4D97-AF65-F5344CB8AC3E}">
        <p14:creationId xmlns:p14="http://schemas.microsoft.com/office/powerpoint/2010/main" val="153132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3402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fontScale="77500" lnSpcReduction="20000"/>
          </a:bodyPr>
          <a:lstStyle/>
          <a:p>
            <a:r>
              <a:rPr lang="en-IN" altLang="ko-KR" dirty="0">
                <a:solidFill>
                  <a:schemeClr val="tx1"/>
                </a:solidFill>
                <a:latin typeface="Times New Roman" panose="02020603050405020304" pitchFamily="18" charset="0"/>
                <a:cs typeface="Times New Roman" panose="02020603050405020304" pitchFamily="18" charset="0"/>
              </a:rPr>
              <a:t>Face Recognition is a biometric method of identifying an individual by comparing live capture or digital image data with the stored record for that person.
</a:t>
            </a:r>
            <a:r>
              <a:rPr lang="en-US" altLang="ko-KR" dirty="0">
                <a:solidFill>
                  <a:schemeClr val="tx1"/>
                </a:solidFill>
                <a:latin typeface="Times New Roman" panose="02020603050405020304" pitchFamily="18" charset="0"/>
                <a:cs typeface="Times New Roman" panose="02020603050405020304" pitchFamily="18" charset="0"/>
              </a:rPr>
              <a:t> Image  recognition  is  playing  an important role in modern living like driver assistance systems, medical imaging system, quality control system to name a few.</a:t>
            </a:r>
          </a:p>
          <a:p>
            <a:r>
              <a:rPr lang="en-US" dirty="0">
                <a:latin typeface="Times New Roman" panose="02020603050405020304" pitchFamily="18" charset="0"/>
                <a:cs typeface="Times New Roman" panose="02020603050405020304" pitchFamily="18" charset="0"/>
              </a:rPr>
              <a:t>A Convolutional  Neural  Network  along  with  image  recognition used  to  enhance  the  reliability of  the  system.</a:t>
            </a:r>
          </a:p>
          <a:p>
            <a:r>
              <a:rPr lang="en-US" dirty="0">
                <a:latin typeface="Times New Roman" panose="02020603050405020304" pitchFamily="18" charset="0"/>
                <a:cs typeface="Times New Roman" panose="02020603050405020304" pitchFamily="18" charset="0"/>
              </a:rPr>
              <a:t>The  implementation  basically  consists  of  three  components: </a:t>
            </a:r>
          </a:p>
          <a:p>
            <a:pPr marL="0" indent="0">
              <a:buNone/>
            </a:pPr>
            <a:r>
              <a:rPr lang="en-US" dirty="0">
                <a:latin typeface="Times New Roman" panose="02020603050405020304" pitchFamily="18" charset="0"/>
                <a:cs typeface="Times New Roman" panose="02020603050405020304" pitchFamily="18" charset="0"/>
              </a:rPr>
              <a:t>     1) Face  scanning  and  detection  using  HAAR  cascade  method </a:t>
            </a:r>
          </a:p>
          <a:p>
            <a:pPr marL="0" indent="0">
              <a:buNone/>
            </a:pPr>
            <a:r>
              <a:rPr lang="en-US" dirty="0">
                <a:latin typeface="Times New Roman" panose="02020603050405020304" pitchFamily="18" charset="0"/>
                <a:cs typeface="Times New Roman" panose="02020603050405020304" pitchFamily="18" charset="0"/>
              </a:rPr>
              <a:t>     2) Training the CNN-ANN model</a:t>
            </a:r>
          </a:p>
          <a:p>
            <a:pPr marL="0" indent="0">
              <a:buNone/>
            </a:pPr>
            <a:r>
              <a:rPr lang="en-US" dirty="0">
                <a:latin typeface="Times New Roman" panose="02020603050405020304" pitchFamily="18" charset="0"/>
                <a:cs typeface="Times New Roman" panose="02020603050405020304" pitchFamily="18" charset="0"/>
              </a:rPr>
              <a:t>     3) Recognize the face back and update  the  attendance.</a:t>
            </a:r>
          </a:p>
        </p:txBody>
      </p:sp>
    </p:spTree>
    <p:extLst>
      <p:ext uri="{BB962C8B-B14F-4D97-AF65-F5344CB8AC3E}">
        <p14:creationId xmlns:p14="http://schemas.microsoft.com/office/powerpoint/2010/main" val="218785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295401" y="2395471"/>
            <a:ext cx="9601196" cy="3786388"/>
          </a:xfrm>
        </p:spPr>
        <p:txBody>
          <a:bodyPr>
            <a:noAutofit/>
          </a:bodyPr>
          <a:lstStyle/>
          <a:p>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Face recognition is a computer application for automatically identifying or verifying a person from a digital image or a video frame from a video source.</a:t>
            </a:r>
          </a:p>
          <a:p>
            <a:r>
              <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rPr>
              <a:t>One of the ways to do this is by comparing selected facial features from the image and a facial database.</a:t>
            </a:r>
          </a:p>
          <a:p>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Face</a:t>
            </a:r>
            <a:r>
              <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recognition</a:t>
            </a:r>
            <a:r>
              <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is</a:t>
            </a:r>
            <a:r>
              <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marking</a:t>
            </a:r>
            <a:r>
              <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of</a:t>
            </a:r>
            <a:r>
              <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attendance based</a:t>
            </a:r>
            <a:r>
              <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on</a:t>
            </a:r>
            <a:r>
              <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this</a:t>
            </a:r>
            <a:r>
              <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technology.</a:t>
            </a:r>
            <a:endParaRPr lang="en-US" sz="1800" dirty="0">
              <a:solidFill>
                <a:schemeClr val="tx1">
                  <a:lumMod val="75000"/>
                  <a:lumOff val="25000"/>
                </a:schemeClr>
              </a:solidFill>
              <a:latin typeface="Times New Roman" panose="02020603050405020304" pitchFamily="18" charset="0"/>
              <a:ea typeface="+mn-lt"/>
              <a:cs typeface="Times New Roman" panose="02020603050405020304" pitchFamily="18" charset="0"/>
            </a:endParaRPr>
          </a:p>
          <a:p>
            <a:pPr algn="just"/>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The application of facial recognition involves in various individual fields as</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buNone/>
            </a:pP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           Education field-student or teacher</a:t>
            </a:r>
          </a:p>
          <a:p>
            <a:pPr marL="0" indent="0" algn="just">
              <a:buNone/>
            </a:pP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           Business field-client or workers</a:t>
            </a:r>
          </a:p>
          <a:p>
            <a:pPr marL="0" indent="0" algn="just">
              <a:buNone/>
            </a:pP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           Medicine field</a:t>
            </a:r>
          </a:p>
          <a:p>
            <a:pPr marL="0" indent="0" algn="just">
              <a:buNone/>
            </a:pPr>
            <a:r>
              <a:rPr lang="en-US" altLang="ko-KR" sz="1800" dirty="0">
                <a:solidFill>
                  <a:schemeClr val="tx1">
                    <a:lumMod val="75000"/>
                    <a:lumOff val="25000"/>
                  </a:schemeClr>
                </a:solidFill>
                <a:latin typeface="Times New Roman" panose="02020603050405020304" pitchFamily="18" charset="0"/>
                <a:cs typeface="Times New Roman" panose="02020603050405020304" pitchFamily="18" charset="0"/>
              </a:rPr>
              <a:t>           To mark the attendance.</a:t>
            </a:r>
          </a:p>
        </p:txBody>
      </p:sp>
    </p:spTree>
    <p:extLst>
      <p:ext uri="{BB962C8B-B14F-4D97-AF65-F5344CB8AC3E}">
        <p14:creationId xmlns:p14="http://schemas.microsoft.com/office/powerpoint/2010/main" val="336135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a:p>
            <a:pPr marL="0" indent="0">
              <a:buNone/>
            </a:pPr>
            <a:r>
              <a:rPr lang="en-US" dirty="0">
                <a:latin typeface="Times New Roman" panose="02020603050405020304" pitchFamily="18" charset="0"/>
                <a:cs typeface="Times New Roman" panose="02020603050405020304" pitchFamily="18" charset="0"/>
              </a:rPr>
              <a:t>    </a:t>
            </a:r>
            <a:r>
              <a:rPr lang="en-IN" altLang="ko-KR" sz="1900" dirty="0">
                <a:solidFill>
                  <a:schemeClr val="tx1">
                    <a:lumMod val="75000"/>
                    <a:lumOff val="25000"/>
                  </a:schemeClr>
                </a:solidFill>
                <a:latin typeface="Times New Roman" panose="02020603050405020304" pitchFamily="18" charset="0"/>
                <a:cs typeface="Times New Roman" panose="02020603050405020304" pitchFamily="18" charset="0"/>
              </a:rPr>
              <a:t>Manually taking attendance and registering it in files &amp; musters makes the daily attendance a mundane task for the faculty and unnecessarily consumes classroom time.</a:t>
            </a:r>
            <a:endParaRPr lang="ko-KR" altLang="en-US" sz="19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Solution</a:t>
            </a:r>
          </a:p>
          <a:p>
            <a:pPr marL="0" indent="0">
              <a:buNone/>
            </a:pPr>
            <a:r>
              <a:rPr lang="en-IN" altLang="ko-KR" sz="1900" dirty="0">
                <a:solidFill>
                  <a:schemeClr val="tx1">
                    <a:lumMod val="75000"/>
                    <a:lumOff val="25000"/>
                  </a:schemeClr>
                </a:solidFill>
                <a:latin typeface="Times New Roman" panose="02020603050405020304" pitchFamily="18" charset="0"/>
                <a:cs typeface="Times New Roman" panose="02020603050405020304" pitchFamily="18" charset="0"/>
              </a:rPr>
              <a:t>The objective of the attendance software is to reduce the time that is consumed when attendance is taken manually. Unlike the manual process, an online system easily helps management to analyse student’s attendance details as per requirement</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96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p:txBody>
          <a:bodyPr>
            <a:normAutofit/>
          </a:bodyPr>
          <a:lstStyle/>
          <a:p>
            <a:r>
              <a:rPr lang="en-US" sz="1900" dirty="0">
                <a:latin typeface="Times New Roman" panose="02020603050405020304" pitchFamily="18" charset="0"/>
                <a:ea typeface="+mn-lt"/>
                <a:cs typeface="Times New Roman" panose="02020603050405020304" pitchFamily="18" charset="0"/>
              </a:rPr>
              <a:t>The attendance systems are manual.</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ea typeface="+mn-lt"/>
                <a:cs typeface="Times New Roman" panose="02020603050405020304" pitchFamily="18" charset="0"/>
              </a:rPr>
              <a:t>There's a chance of one person signing the presence of other. So there is great risk of error.</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Difficult to maintain a database or register in manual systems.</a:t>
            </a:r>
            <a:endParaRPr lang="en-US" sz="1900" dirty="0">
              <a:latin typeface="Times New Roman" panose="02020603050405020304" pitchFamily="18" charset="0"/>
              <a:ea typeface="+mn-lt"/>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More manpower is required</a:t>
            </a:r>
          </a:p>
          <a:p>
            <a:r>
              <a:rPr lang="en-US" sz="1900" dirty="0">
                <a:latin typeface="Times New Roman" panose="02020603050405020304" pitchFamily="18" charset="0"/>
                <a:ea typeface="+mn-lt"/>
                <a:cs typeface="Times New Roman" panose="02020603050405020304" pitchFamily="18" charset="0"/>
              </a:rPr>
              <a:t>This method could easily allow for impersonation.</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ea typeface="+mn-lt"/>
                <a:cs typeface="Times New Roman" panose="02020603050405020304" pitchFamily="18" charset="0"/>
              </a:rPr>
              <a:t>The attendance sheet could be lost or stolen.</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lstStyle/>
          <a:p>
            <a:r>
              <a:rPr lang="en-US" sz="1900" dirty="0">
                <a:latin typeface="Times New Roman" panose="02020603050405020304" pitchFamily="18" charset="0"/>
                <a:cs typeface="Times New Roman" panose="02020603050405020304" pitchFamily="18" charset="0"/>
              </a:rPr>
              <a:t>An end-to-end face identification and attendance approach using Convolutional Neural Networks (CNN), which processes the video of the student and mark the attendance of the student in the excel sheet.</a:t>
            </a:r>
          </a:p>
          <a:p>
            <a:r>
              <a:rPr lang="en-US" sz="1900" dirty="0">
                <a:latin typeface="Times New Roman" panose="02020603050405020304" pitchFamily="18" charset="0"/>
                <a:cs typeface="Times New Roman" panose="02020603050405020304" pitchFamily="18" charset="0"/>
              </a:rPr>
              <a:t>Open Computer vision is used for image processing technique and the model is </a:t>
            </a:r>
            <a:r>
              <a:rPr lang="en-US" sz="1900" dirty="0" err="1">
                <a:latin typeface="Times New Roman" panose="02020603050405020304" pitchFamily="18" charset="0"/>
                <a:cs typeface="Times New Roman" panose="02020603050405020304" pitchFamily="18" charset="0"/>
              </a:rPr>
              <a:t>pretrained</a:t>
            </a:r>
            <a:r>
              <a:rPr lang="en-US" sz="1900" dirty="0">
                <a:latin typeface="Times New Roman" panose="02020603050405020304" pitchFamily="18" charset="0"/>
                <a:cs typeface="Times New Roman" panose="02020603050405020304" pitchFamily="18" charset="0"/>
              </a:rPr>
              <a:t> using CNN.</a:t>
            </a:r>
          </a:p>
          <a:p>
            <a:r>
              <a:rPr lang="en-US" sz="1900" dirty="0">
                <a:latin typeface="Times New Roman" panose="02020603050405020304" pitchFamily="18" charset="0"/>
                <a:cs typeface="Times New Roman" panose="02020603050405020304" pitchFamily="18" charset="0"/>
              </a:rPr>
              <a:t>One of the main advantages of the proposed solution is its robustness against usual challenges like occlusion (partially visible/covered faces), orientation, alignment and luminescence of the surrounding environment.</a:t>
            </a:r>
          </a:p>
          <a:p>
            <a:pPr marL="0" indent="0">
              <a:buNone/>
            </a:pPr>
            <a:endParaRPr lang="en-US" dirty="0"/>
          </a:p>
        </p:txBody>
      </p:sp>
    </p:spTree>
    <p:extLst>
      <p:ext uri="{BB962C8B-B14F-4D97-AF65-F5344CB8AC3E}">
        <p14:creationId xmlns:p14="http://schemas.microsoft.com/office/powerpoint/2010/main" val="238866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Hardware Requirements</a:t>
            </a:r>
          </a:p>
          <a:p>
            <a:pPr marL="0" indent="0" algn="just">
              <a:lnSpc>
                <a:spcPct val="150000"/>
              </a:lnSpc>
              <a:buClr>
                <a:schemeClr val="accent4"/>
              </a:buClr>
              <a:buSzPct val="120000"/>
              <a:buNone/>
            </a:pPr>
            <a:r>
              <a:rPr lang="en-US" altLang="ko-KR" dirty="0"/>
              <a:t>    </a:t>
            </a:r>
            <a:r>
              <a:rPr lang="en-US" altLang="ko-KR" sz="1900" dirty="0">
                <a:solidFill>
                  <a:schemeClr val="tx1">
                    <a:lumMod val="75000"/>
                    <a:lumOff val="25000"/>
                  </a:schemeClr>
                </a:solidFill>
                <a:latin typeface="Times New Roman"/>
                <a:cs typeface="Times New Roman"/>
              </a:rPr>
              <a:t>Processor	:  Intel(R) Core(TM) i5 CPU</a:t>
            </a:r>
            <a:endParaRPr lang="en-US" sz="1900" dirty="0">
              <a:solidFill>
                <a:schemeClr val="tx1">
                  <a:lumMod val="75000"/>
                  <a:lumOff val="25000"/>
                </a:schemeClr>
              </a:solidFill>
            </a:endParaRPr>
          </a:p>
          <a:p>
            <a:pPr marL="0" indent="0" algn="just">
              <a:lnSpc>
                <a:spcPct val="150000"/>
              </a:lnSpc>
              <a:buClr>
                <a:schemeClr val="accent4"/>
              </a:buClr>
              <a:buSzPct val="120000"/>
              <a:buNone/>
            </a:pPr>
            <a:r>
              <a:rPr lang="en-US" altLang="ko-KR" sz="1900" dirty="0">
                <a:solidFill>
                  <a:schemeClr val="tx1">
                    <a:lumMod val="75000"/>
                    <a:lumOff val="25000"/>
                  </a:schemeClr>
                </a:solidFill>
                <a:latin typeface="Times New Roman"/>
                <a:cs typeface="Times New Roman"/>
              </a:rPr>
              <a:t>     RAM	: 4.00 GB</a:t>
            </a:r>
            <a:endParaRPr lang="en-US" sz="1900" dirty="0">
              <a:solidFill>
                <a:schemeClr val="tx1">
                  <a:lumMod val="75000"/>
                  <a:lumOff val="25000"/>
                </a:schemeClr>
              </a:solidFill>
              <a:latin typeface="Arial"/>
              <a:cs typeface="Arial"/>
            </a:endParaRPr>
          </a:p>
          <a:p>
            <a:pPr marL="0" indent="0" algn="just">
              <a:lnSpc>
                <a:spcPct val="150000"/>
              </a:lnSpc>
              <a:buClr>
                <a:schemeClr val="accent4"/>
              </a:buClr>
              <a:buSzPct val="120000"/>
              <a:buNone/>
            </a:pPr>
            <a:r>
              <a:rPr lang="en-US" altLang="ko-KR" sz="1900" dirty="0">
                <a:solidFill>
                  <a:schemeClr val="tx1">
                    <a:lumMod val="75000"/>
                    <a:lumOff val="25000"/>
                  </a:schemeClr>
                </a:solidFill>
                <a:latin typeface="Times New Roman"/>
                <a:cs typeface="Times New Roman"/>
              </a:rPr>
              <a:t>     System Type: </a:t>
            </a:r>
            <a:r>
              <a:rPr lang="en-US" sz="1900" dirty="0">
                <a:solidFill>
                  <a:schemeClr val="tx1">
                    <a:lumMod val="75000"/>
                    <a:lumOff val="25000"/>
                  </a:schemeClr>
                </a:solidFill>
                <a:latin typeface="Times New Roman"/>
                <a:cs typeface="Times New Roman"/>
              </a:rPr>
              <a:t>64bit operating </a:t>
            </a:r>
            <a:r>
              <a:rPr lang="en-US" sz="1900" dirty="0" err="1">
                <a:solidFill>
                  <a:schemeClr val="tx1">
                    <a:lumMod val="75000"/>
                    <a:lumOff val="25000"/>
                  </a:schemeClr>
                </a:solidFill>
                <a:latin typeface="Times New Roman"/>
                <a:cs typeface="Times New Roman"/>
              </a:rPr>
              <a:t>sytem</a:t>
            </a:r>
            <a:r>
              <a:rPr lang="en-US" sz="1900" dirty="0">
                <a:solidFill>
                  <a:schemeClr val="tx1">
                    <a:lumMod val="75000"/>
                    <a:lumOff val="25000"/>
                  </a:schemeClr>
                </a:solidFill>
                <a:latin typeface="Times New Roman"/>
                <a:cs typeface="Times New Roman"/>
              </a:rPr>
              <a:t>, x64- based processor           </a:t>
            </a:r>
            <a:endParaRPr lang="en-US" sz="1900" dirty="0">
              <a:solidFill>
                <a:schemeClr val="tx1">
                  <a:lumMod val="75000"/>
                  <a:lumOff val="25000"/>
                </a:schemeClr>
              </a:solidFill>
              <a:ea typeface="+mn-lt"/>
              <a:cs typeface="+mn-lt"/>
            </a:endParaRPr>
          </a:p>
          <a:p>
            <a:pPr marL="0" indent="0">
              <a:buNone/>
            </a:pPr>
            <a:endParaRPr lang="en-US" dirty="0"/>
          </a:p>
        </p:txBody>
      </p:sp>
      <p:sp>
        <p:nvSpPr>
          <p:cNvPr id="4" name="Content Placeholder 3"/>
          <p:cNvSpPr>
            <a:spLocks noGrp="1"/>
          </p:cNvSpPr>
          <p:nvPr>
            <p:ph sz="half" idx="2"/>
          </p:nvPr>
        </p:nvSpPr>
        <p:spPr/>
        <p:txBody>
          <a:bodyPr>
            <a:normAutofit/>
          </a:bodyPr>
          <a:lstStyle/>
          <a:p>
            <a:r>
              <a:rPr lang="en-US" dirty="0">
                <a:latin typeface="Times New Roman" panose="02020603050405020304" pitchFamily="18" charset="0"/>
                <a:cs typeface="Times New Roman" panose="02020603050405020304" pitchFamily="18" charset="0"/>
              </a:rPr>
              <a:t>Software Requirements</a:t>
            </a:r>
          </a:p>
          <a:p>
            <a:pPr marL="0" indent="0" algn="just">
              <a:lnSpc>
                <a:spcPct val="150000"/>
              </a:lnSpc>
              <a:buClr>
                <a:schemeClr val="accent4"/>
              </a:buClr>
              <a:buSzPct val="120000"/>
              <a:buNone/>
            </a:pPr>
            <a:r>
              <a:rPr lang="en-US" altLang="ko-KR" sz="1900" dirty="0">
                <a:solidFill>
                  <a:schemeClr val="tx1">
                    <a:lumMod val="75000"/>
                    <a:lumOff val="25000"/>
                  </a:schemeClr>
                </a:solidFill>
                <a:latin typeface="Times New Roman"/>
                <a:cs typeface="Times New Roman"/>
              </a:rPr>
              <a:t>     Text Editor : Google </a:t>
            </a:r>
            <a:r>
              <a:rPr lang="en-US" altLang="ko-KR" sz="1900" dirty="0" err="1">
                <a:solidFill>
                  <a:schemeClr val="tx1">
                    <a:lumMod val="75000"/>
                    <a:lumOff val="25000"/>
                  </a:schemeClr>
                </a:solidFill>
                <a:latin typeface="Times New Roman"/>
                <a:cs typeface="Times New Roman"/>
              </a:rPr>
              <a:t>Collaboratory</a:t>
            </a:r>
            <a:r>
              <a:rPr lang="en-US" altLang="ko-KR" sz="1900" dirty="0">
                <a:solidFill>
                  <a:schemeClr val="tx1">
                    <a:lumMod val="75000"/>
                    <a:lumOff val="25000"/>
                  </a:schemeClr>
                </a:solidFill>
                <a:latin typeface="Times New Roman"/>
                <a:cs typeface="Times New Roman"/>
              </a:rPr>
              <a:t> </a:t>
            </a:r>
            <a:endParaRPr lang="en-US" altLang="ko-KR" sz="19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lnSpc>
                <a:spcPct val="150000"/>
              </a:lnSpc>
              <a:buClr>
                <a:schemeClr val="accent4"/>
              </a:buClr>
              <a:buSzPct val="120000"/>
              <a:buNone/>
            </a:pPr>
            <a:r>
              <a:rPr lang="en-US" altLang="ko-KR" sz="1900" dirty="0">
                <a:solidFill>
                  <a:schemeClr val="tx1">
                    <a:lumMod val="75000"/>
                    <a:lumOff val="25000"/>
                  </a:schemeClr>
                </a:solidFill>
                <a:latin typeface="Times New Roman"/>
                <a:cs typeface="Times New Roman"/>
              </a:rPr>
              <a:t>     Operating System : 64 bit</a:t>
            </a:r>
          </a:p>
          <a:p>
            <a:pPr marL="0" indent="0" algn="just">
              <a:lnSpc>
                <a:spcPct val="150000"/>
              </a:lnSpc>
              <a:buClr>
                <a:schemeClr val="accent4"/>
              </a:buClr>
              <a:buSzPct val="120000"/>
              <a:buNone/>
            </a:pPr>
            <a:r>
              <a:rPr lang="en-US" altLang="ko-KR" sz="1900" dirty="0">
                <a:solidFill>
                  <a:schemeClr val="tx1">
                    <a:lumMod val="75000"/>
                    <a:lumOff val="25000"/>
                  </a:schemeClr>
                </a:solidFill>
                <a:latin typeface="Times New Roman"/>
                <a:cs typeface="Times New Roman"/>
              </a:rPr>
              <a:t>     Programming Language	: Python</a:t>
            </a:r>
          </a:p>
          <a:p>
            <a:pPr marL="0" indent="0" algn="just">
              <a:lnSpc>
                <a:spcPct val="150000"/>
              </a:lnSpc>
              <a:buClr>
                <a:schemeClr val="accent4"/>
              </a:buClr>
              <a:buSzPct val="120000"/>
              <a:buNone/>
            </a:pPr>
            <a:r>
              <a:rPr lang="en-US" altLang="ko-KR" sz="1900" dirty="0">
                <a:solidFill>
                  <a:schemeClr val="tx1">
                    <a:lumMod val="75000"/>
                    <a:lumOff val="25000"/>
                  </a:schemeClr>
                </a:solidFill>
                <a:latin typeface="Times New Roman"/>
                <a:cs typeface="Times New Roman"/>
              </a:rPr>
              <a:t>     Back-end : </a:t>
            </a:r>
            <a:r>
              <a:rPr lang="en-US" altLang="ko-KR" sz="1900" dirty="0" err="1">
                <a:solidFill>
                  <a:schemeClr val="tx1">
                    <a:lumMod val="75000"/>
                    <a:lumOff val="25000"/>
                  </a:schemeClr>
                </a:solidFill>
                <a:latin typeface="Times New Roman"/>
                <a:cs typeface="Times New Roman"/>
              </a:rPr>
              <a:t>Javascript</a:t>
            </a:r>
            <a:endParaRPr lang="en-US" altLang="ko-KR" sz="1900" dirty="0">
              <a:solidFill>
                <a:schemeClr val="tx1">
                  <a:lumMod val="75000"/>
                  <a:lumOff val="25000"/>
                </a:schemeClr>
              </a:solidFill>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175108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a:bodyPr>
          <a:lstStyle/>
          <a:p>
            <a:pPr marL="0" indent="0">
              <a:buNone/>
            </a:pPr>
            <a:r>
              <a:rPr lang="en-US" altLang="ko-KR" sz="1900" dirty="0">
                <a:solidFill>
                  <a:schemeClr val="tx1">
                    <a:lumMod val="75000"/>
                    <a:lumOff val="25000"/>
                  </a:schemeClr>
                </a:solidFill>
                <a:latin typeface="Times New Roman" panose="02020603050405020304" pitchFamily="18" charset="0"/>
                <a:cs typeface="Times New Roman" panose="02020603050405020304" pitchFamily="18" charset="0"/>
              </a:rPr>
              <a:t>The main motivation for us to go for this project is the unsatisfactory scenario of traditional manual attendance system. These made us think why not make a automated, efficient and fast approach which can even meet covid-19 protocols.</a:t>
            </a:r>
          </a:p>
          <a:p>
            <a:pPr marL="0" indent="0">
              <a:buNone/>
            </a:pPr>
            <a:r>
              <a:rPr lang="en-US" altLang="ko-KR" sz="1900" dirty="0">
                <a:solidFill>
                  <a:schemeClr val="tx1">
                    <a:lumMod val="75000"/>
                    <a:lumOff val="25000"/>
                  </a:schemeClr>
                </a:solidFill>
                <a:latin typeface="Times New Roman" panose="02020603050405020304" pitchFamily="18" charset="0"/>
                <a:cs typeface="Times New Roman" panose="02020603050405020304" pitchFamily="18" charset="0"/>
              </a:rPr>
              <a:t> Also such face detection techniques are in use by department like crime investigation where they use CCTV footages and detect the faces from the crime scene and compare those with criminal database to recognize them. Hence this method is quite advantageous and can be implemented in various fields.</a:t>
            </a:r>
          </a:p>
          <a:p>
            <a:pPr marL="0" indent="0">
              <a:buNone/>
            </a:pPr>
            <a:endParaRPr lang="en-US" altLang="ko-KR" dirty="0">
              <a:solidFill>
                <a:schemeClr val="tx1"/>
              </a:solidFill>
              <a:cs typeface="Arial" pitchFamily="34" charset="0"/>
            </a:endParaRPr>
          </a:p>
        </p:txBody>
      </p:sp>
    </p:spTree>
    <p:extLst>
      <p:ext uri="{BB962C8B-B14F-4D97-AF65-F5344CB8AC3E}">
        <p14:creationId xmlns:p14="http://schemas.microsoft.com/office/powerpoint/2010/main" val="1040500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258</TotalTime>
  <Words>1075</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Garamond</vt:lpstr>
      <vt:lpstr>Times New Roman</vt:lpstr>
      <vt:lpstr>Organic</vt:lpstr>
      <vt:lpstr>Attendance Monitoring System</vt:lpstr>
      <vt:lpstr>Our Team</vt:lpstr>
      <vt:lpstr>Introduction</vt:lpstr>
      <vt:lpstr>Introduction cont…</vt:lpstr>
      <vt:lpstr>Scope</vt:lpstr>
      <vt:lpstr>Existing System</vt:lpstr>
      <vt:lpstr>Proposed System</vt:lpstr>
      <vt:lpstr>Requirements</vt:lpstr>
      <vt:lpstr>Motivation</vt:lpstr>
      <vt:lpstr>Literature Survey</vt:lpstr>
      <vt:lpstr>Architecture</vt:lpstr>
      <vt:lpstr>Cont...</vt:lpstr>
      <vt:lpstr>Implementation Steps</vt:lpstr>
      <vt:lpstr>Cont…</vt:lpstr>
      <vt:lpstr>Cont…</vt:lpstr>
      <vt:lpstr>Cont…</vt:lpstr>
      <vt:lpstr>Advantages                Disadvantages</vt:lpstr>
      <vt:lpstr> Outcome</vt:lpstr>
      <vt:lpstr>Output Screens</vt:lpstr>
      <vt:lpstr>Output Screens</vt:lpstr>
      <vt:lpstr>Output Screens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Monitoring System</dc:title>
  <dc:creator>HP</dc:creator>
  <cp:lastModifiedBy>srimomitha@gmail.com</cp:lastModifiedBy>
  <cp:revision>25</cp:revision>
  <dcterms:created xsi:type="dcterms:W3CDTF">2022-01-20T06:46:15Z</dcterms:created>
  <dcterms:modified xsi:type="dcterms:W3CDTF">2022-03-25T18:31:09Z</dcterms:modified>
</cp:coreProperties>
</file>