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694"/>
  </p:normalViewPr>
  <p:slideViewPr>
    <p:cSldViewPr snapToGrid="0">
      <p:cViewPr varScale="1">
        <p:scale>
          <a:sx n="99" d="100"/>
          <a:sy n="99" d="100"/>
        </p:scale>
        <p:origin x="200"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igitalguardian.com/blog/code-protection-how-protect-your-source-code" TargetMode="External"/><Relationship Id="rId2" Type="http://schemas.openxmlformats.org/officeDocument/2006/relationships/hyperlink" Target="https://www.endpointprotector.com/blog/your-ultimate-guide-to-source-code-protection/" TargetMode="External"/><Relationship Id="rId1" Type="http://schemas.openxmlformats.org/officeDocument/2006/relationships/slideLayout" Target="../slideLayouts/slideLayout2.xml"/><Relationship Id="rId5" Type="http://schemas.openxmlformats.org/officeDocument/2006/relationships/hyperlink" Target="https://github.com/Mommer023/csd-380.git" TargetMode="External"/><Relationship Id="rId4" Type="http://schemas.openxmlformats.org/officeDocument/2006/relationships/hyperlink" Target="https://get.assembla.com/blog/source-code-security/#:~:text=The%20Importance%20of%20Source%20Code%20Security,-Your%20source%20code&amp;text=Without%20proper%20protection%2C%20the%20following,modify%20your%20product%20without%20permi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D3D0-8EF0-7D73-E806-CF405999B22E}"/>
              </a:ext>
            </a:extLst>
          </p:cNvPr>
          <p:cNvSpPr>
            <a:spLocks noGrp="1"/>
          </p:cNvSpPr>
          <p:nvPr>
            <p:ph type="ctrTitle"/>
          </p:nvPr>
        </p:nvSpPr>
        <p:spPr/>
        <p:txBody>
          <a:bodyPr/>
          <a:lstStyle/>
          <a:p>
            <a:r>
              <a:rPr lang="en-US" dirty="0"/>
              <a:t>Security Controls in Shared Source Code Repositories</a:t>
            </a:r>
          </a:p>
        </p:txBody>
      </p:sp>
      <p:sp>
        <p:nvSpPr>
          <p:cNvPr id="3" name="Subtitle 2">
            <a:extLst>
              <a:ext uri="{FF2B5EF4-FFF2-40B4-BE49-F238E27FC236}">
                <a16:creationId xmlns:a16="http://schemas.microsoft.com/office/drawing/2014/main" id="{2FDA8EA6-B38D-631B-D58B-65DA5580AB65}"/>
              </a:ext>
            </a:extLst>
          </p:cNvPr>
          <p:cNvSpPr>
            <a:spLocks noGrp="1"/>
          </p:cNvSpPr>
          <p:nvPr>
            <p:ph type="subTitle" idx="1"/>
          </p:nvPr>
        </p:nvSpPr>
        <p:spPr/>
        <p:txBody>
          <a:bodyPr/>
          <a:lstStyle/>
          <a:p>
            <a:r>
              <a:rPr lang="en-US" dirty="0"/>
              <a:t>Taylor Mommer</a:t>
            </a:r>
            <a:br>
              <a:rPr lang="en-US" dirty="0"/>
            </a:br>
            <a:r>
              <a:rPr lang="en-US" dirty="0"/>
              <a:t>Professor Sue Sampson</a:t>
            </a:r>
            <a:br>
              <a:rPr lang="en-US" dirty="0"/>
            </a:br>
            <a:r>
              <a:rPr lang="en-US" dirty="0"/>
              <a:t>July 19, 2024</a:t>
            </a:r>
          </a:p>
        </p:txBody>
      </p:sp>
    </p:spTree>
    <p:extLst>
      <p:ext uri="{BB962C8B-B14F-4D97-AF65-F5344CB8AC3E}">
        <p14:creationId xmlns:p14="http://schemas.microsoft.com/office/powerpoint/2010/main" val="127462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94C5-A02C-5403-765D-CD685E2C01DC}"/>
              </a:ext>
            </a:extLst>
          </p:cNvPr>
          <p:cNvSpPr>
            <a:spLocks noGrp="1"/>
          </p:cNvSpPr>
          <p:nvPr>
            <p:ph type="title"/>
          </p:nvPr>
        </p:nvSpPr>
        <p:spPr/>
        <p:txBody>
          <a:bodyPr/>
          <a:lstStyle/>
          <a:p>
            <a:r>
              <a:rPr lang="en-US" dirty="0"/>
              <a:t>The importance of securing shared source code repositories</a:t>
            </a:r>
          </a:p>
        </p:txBody>
      </p:sp>
      <p:sp>
        <p:nvSpPr>
          <p:cNvPr id="3" name="Content Placeholder 2">
            <a:extLst>
              <a:ext uri="{FF2B5EF4-FFF2-40B4-BE49-F238E27FC236}">
                <a16:creationId xmlns:a16="http://schemas.microsoft.com/office/drawing/2014/main" id="{2FA9CFAC-3AFC-B736-2511-50FD7FFD4BD9}"/>
              </a:ext>
            </a:extLst>
          </p:cNvPr>
          <p:cNvSpPr>
            <a:spLocks noGrp="1"/>
          </p:cNvSpPr>
          <p:nvPr>
            <p:ph idx="1"/>
          </p:nvPr>
        </p:nvSpPr>
        <p:spPr/>
        <p:txBody>
          <a:bodyPr>
            <a:normAutofit fontScale="77500" lnSpcReduction="20000"/>
          </a:bodyPr>
          <a:lstStyle/>
          <a:p>
            <a:r>
              <a:rPr lang="en-US" b="1" dirty="0"/>
              <a:t>Intellectual Property Theft</a:t>
            </a:r>
            <a:r>
              <a:rPr lang="en-US" dirty="0"/>
              <a:t>: Without securing source code, it leaves your code susceptible to theft, replication, or alteration.</a:t>
            </a:r>
          </a:p>
          <a:p>
            <a:r>
              <a:rPr lang="en-US" b="1" dirty="0"/>
              <a:t>Data Breaches</a:t>
            </a:r>
            <a:r>
              <a:rPr lang="en-US" dirty="0"/>
              <a:t>: Without securing shared code, it can expose sensitive information, algorithms, and access credentials.</a:t>
            </a:r>
          </a:p>
          <a:p>
            <a:r>
              <a:rPr lang="en-US" b="1" dirty="0"/>
              <a:t>Competitive Disadvantage</a:t>
            </a:r>
            <a:r>
              <a:rPr lang="en-US" dirty="0"/>
              <a:t>: Without securing shared code, it can result in competitors gaining access to the project's functionalities and architecture.</a:t>
            </a:r>
          </a:p>
          <a:p>
            <a:r>
              <a:rPr lang="en-US" b="1" dirty="0"/>
              <a:t>Reputation Damage</a:t>
            </a:r>
            <a:r>
              <a:rPr lang="en-US" dirty="0"/>
              <a:t>: Without securing shared code, it puts a company’s reputation at risk and can hinder the trust between the company and its customers.</a:t>
            </a:r>
          </a:p>
          <a:p>
            <a:r>
              <a:rPr lang="en-US" b="1" dirty="0"/>
              <a:t>Legal Issues</a:t>
            </a:r>
            <a:r>
              <a:rPr lang="en-US" dirty="0"/>
              <a:t>: Without securing shared code, a breach may result in legal battles to protect intellectual property rights.</a:t>
            </a:r>
          </a:p>
        </p:txBody>
      </p:sp>
    </p:spTree>
    <p:extLst>
      <p:ext uri="{BB962C8B-B14F-4D97-AF65-F5344CB8AC3E}">
        <p14:creationId xmlns:p14="http://schemas.microsoft.com/office/powerpoint/2010/main" val="204902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8D8C-DF2A-9618-4DE5-00757556972C}"/>
              </a:ext>
            </a:extLst>
          </p:cNvPr>
          <p:cNvSpPr>
            <a:spLocks noGrp="1"/>
          </p:cNvSpPr>
          <p:nvPr>
            <p:ph type="title"/>
          </p:nvPr>
        </p:nvSpPr>
        <p:spPr/>
        <p:txBody>
          <a:bodyPr/>
          <a:lstStyle/>
          <a:p>
            <a:r>
              <a:rPr lang="en-US" dirty="0"/>
              <a:t>best practices for Securing Source Code</a:t>
            </a:r>
          </a:p>
        </p:txBody>
      </p:sp>
      <p:sp>
        <p:nvSpPr>
          <p:cNvPr id="3" name="Content Placeholder 2">
            <a:extLst>
              <a:ext uri="{FF2B5EF4-FFF2-40B4-BE49-F238E27FC236}">
                <a16:creationId xmlns:a16="http://schemas.microsoft.com/office/drawing/2014/main" id="{184CBEE4-A0D3-8E18-3683-D025DEDEE508}"/>
              </a:ext>
            </a:extLst>
          </p:cNvPr>
          <p:cNvSpPr>
            <a:spLocks noGrp="1"/>
          </p:cNvSpPr>
          <p:nvPr>
            <p:ph idx="1"/>
          </p:nvPr>
        </p:nvSpPr>
        <p:spPr/>
        <p:txBody>
          <a:bodyPr/>
          <a:lstStyle/>
          <a:p>
            <a:pPr marL="0" indent="0">
              <a:buNone/>
            </a:pPr>
            <a:r>
              <a:rPr lang="en-US" dirty="0"/>
              <a:t>Protecting your source code is essential to maintaining the integrity and security of your software. Implementing robust security measures can help safeguard intellectual property and prevent unauthorized access. During this presentation, we will discuss the best practices for securing shared source code. </a:t>
            </a:r>
          </a:p>
        </p:txBody>
      </p:sp>
    </p:spTree>
    <p:extLst>
      <p:ext uri="{BB962C8B-B14F-4D97-AF65-F5344CB8AC3E}">
        <p14:creationId xmlns:p14="http://schemas.microsoft.com/office/powerpoint/2010/main" val="189245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3CFC-DE8B-C027-31EE-BCA43A367C6A}"/>
              </a:ext>
            </a:extLst>
          </p:cNvPr>
          <p:cNvSpPr>
            <a:spLocks noGrp="1"/>
          </p:cNvSpPr>
          <p:nvPr>
            <p:ph type="title"/>
          </p:nvPr>
        </p:nvSpPr>
        <p:spPr/>
        <p:txBody>
          <a:bodyPr/>
          <a:lstStyle/>
          <a:p>
            <a:r>
              <a:rPr lang="en-US" dirty="0"/>
              <a:t>Using Automated Code Scanning </a:t>
            </a:r>
          </a:p>
        </p:txBody>
      </p:sp>
      <p:sp>
        <p:nvSpPr>
          <p:cNvPr id="3" name="Content Placeholder 2">
            <a:extLst>
              <a:ext uri="{FF2B5EF4-FFF2-40B4-BE49-F238E27FC236}">
                <a16:creationId xmlns:a16="http://schemas.microsoft.com/office/drawing/2014/main" id="{B2C6B716-D616-23A3-D526-5ED41516F0B0}"/>
              </a:ext>
            </a:extLst>
          </p:cNvPr>
          <p:cNvSpPr>
            <a:spLocks noGrp="1"/>
          </p:cNvSpPr>
          <p:nvPr>
            <p:ph idx="1"/>
          </p:nvPr>
        </p:nvSpPr>
        <p:spPr/>
        <p:txBody>
          <a:bodyPr/>
          <a:lstStyle/>
          <a:p>
            <a:pPr marL="0" indent="0">
              <a:buNone/>
            </a:pPr>
            <a:r>
              <a:rPr lang="en-US" dirty="0"/>
              <a:t>Implementing automated code scanning tools helps identify vulnerabilities and security flaws early in the development process. These tools scan the source code for known issues and provide recommendations for remediation, ensuring that security risks are addressed before the code is deployed.</a:t>
            </a:r>
          </a:p>
        </p:txBody>
      </p:sp>
    </p:spTree>
    <p:extLst>
      <p:ext uri="{BB962C8B-B14F-4D97-AF65-F5344CB8AC3E}">
        <p14:creationId xmlns:p14="http://schemas.microsoft.com/office/powerpoint/2010/main" val="396337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AD52-30E6-D435-14F1-14F715EAD43B}"/>
              </a:ext>
            </a:extLst>
          </p:cNvPr>
          <p:cNvSpPr>
            <a:spLocks noGrp="1"/>
          </p:cNvSpPr>
          <p:nvPr>
            <p:ph type="title"/>
          </p:nvPr>
        </p:nvSpPr>
        <p:spPr/>
        <p:txBody>
          <a:bodyPr/>
          <a:lstStyle/>
          <a:p>
            <a:r>
              <a:rPr lang="en-US" dirty="0"/>
              <a:t>Limiting User Access </a:t>
            </a:r>
          </a:p>
        </p:txBody>
      </p:sp>
      <p:sp>
        <p:nvSpPr>
          <p:cNvPr id="3" name="Content Placeholder 2">
            <a:extLst>
              <a:ext uri="{FF2B5EF4-FFF2-40B4-BE49-F238E27FC236}">
                <a16:creationId xmlns:a16="http://schemas.microsoft.com/office/drawing/2014/main" id="{DAD7878F-7027-608D-881B-D0E06101439F}"/>
              </a:ext>
            </a:extLst>
          </p:cNvPr>
          <p:cNvSpPr>
            <a:spLocks noGrp="1"/>
          </p:cNvSpPr>
          <p:nvPr>
            <p:ph idx="1"/>
          </p:nvPr>
        </p:nvSpPr>
        <p:spPr/>
        <p:txBody>
          <a:bodyPr/>
          <a:lstStyle/>
          <a:p>
            <a:pPr marL="0" indent="0">
              <a:buNone/>
            </a:pPr>
            <a:r>
              <a:rPr lang="en-US" dirty="0"/>
              <a:t>Limiting user access involves implementing the principle of least privilege (</a:t>
            </a:r>
            <a:r>
              <a:rPr lang="en-US" dirty="0" err="1"/>
              <a:t>PoLP</a:t>
            </a:r>
            <a:r>
              <a:rPr lang="en-US" dirty="0"/>
              <a:t>), where users are granted only the access necessary to perform their tasks. This minimizes the risk of unauthorized access and potential misuse of the source code by restricting permissions based on roles and responsibilities.</a:t>
            </a:r>
          </a:p>
        </p:txBody>
      </p:sp>
    </p:spTree>
    <p:extLst>
      <p:ext uri="{BB962C8B-B14F-4D97-AF65-F5344CB8AC3E}">
        <p14:creationId xmlns:p14="http://schemas.microsoft.com/office/powerpoint/2010/main" val="135560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01CA-DFFC-F509-B45C-A459F0025A92}"/>
              </a:ext>
            </a:extLst>
          </p:cNvPr>
          <p:cNvSpPr>
            <a:spLocks noGrp="1"/>
          </p:cNvSpPr>
          <p:nvPr>
            <p:ph type="title"/>
          </p:nvPr>
        </p:nvSpPr>
        <p:spPr/>
        <p:txBody>
          <a:bodyPr/>
          <a:lstStyle/>
          <a:p>
            <a:r>
              <a:rPr lang="en-US" dirty="0"/>
              <a:t>Creating Security Policies for sharing Source Code </a:t>
            </a:r>
          </a:p>
        </p:txBody>
      </p:sp>
      <p:sp>
        <p:nvSpPr>
          <p:cNvPr id="3" name="Content Placeholder 2">
            <a:extLst>
              <a:ext uri="{FF2B5EF4-FFF2-40B4-BE49-F238E27FC236}">
                <a16:creationId xmlns:a16="http://schemas.microsoft.com/office/drawing/2014/main" id="{76054498-CC4A-F261-0D7B-67485ACEF013}"/>
              </a:ext>
            </a:extLst>
          </p:cNvPr>
          <p:cNvSpPr>
            <a:spLocks noGrp="1"/>
          </p:cNvSpPr>
          <p:nvPr>
            <p:ph idx="1"/>
          </p:nvPr>
        </p:nvSpPr>
        <p:spPr/>
        <p:txBody>
          <a:bodyPr/>
          <a:lstStyle/>
          <a:p>
            <a:pPr marL="0" indent="0">
              <a:buNone/>
            </a:pPr>
            <a:r>
              <a:rPr lang="en-US" dirty="0"/>
              <a:t>Developing and enforcing security policies for sharing source code ensures that all team members follow best practices for secure code management. These policies may include guidelines on who can access the code, how it should be shared, and the procedures for code reviews and approvals, helping to maintain the integrity and confidentiality of the source code.</a:t>
            </a:r>
          </a:p>
        </p:txBody>
      </p:sp>
    </p:spTree>
    <p:extLst>
      <p:ext uri="{BB962C8B-B14F-4D97-AF65-F5344CB8AC3E}">
        <p14:creationId xmlns:p14="http://schemas.microsoft.com/office/powerpoint/2010/main" val="41594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567C-66BD-E7AF-C852-1840E8C870AE}"/>
              </a:ext>
            </a:extLst>
          </p:cNvPr>
          <p:cNvSpPr>
            <a:spLocks noGrp="1"/>
          </p:cNvSpPr>
          <p:nvPr>
            <p:ph type="title"/>
          </p:nvPr>
        </p:nvSpPr>
        <p:spPr/>
        <p:txBody>
          <a:bodyPr/>
          <a:lstStyle/>
          <a:p>
            <a:r>
              <a:rPr lang="en-US" dirty="0"/>
              <a:t>Encryption tools</a:t>
            </a:r>
          </a:p>
        </p:txBody>
      </p:sp>
      <p:sp>
        <p:nvSpPr>
          <p:cNvPr id="3" name="Content Placeholder 2">
            <a:extLst>
              <a:ext uri="{FF2B5EF4-FFF2-40B4-BE49-F238E27FC236}">
                <a16:creationId xmlns:a16="http://schemas.microsoft.com/office/drawing/2014/main" id="{F370DFFD-B115-05A9-4B49-860EAD336043}"/>
              </a:ext>
            </a:extLst>
          </p:cNvPr>
          <p:cNvSpPr>
            <a:spLocks noGrp="1"/>
          </p:cNvSpPr>
          <p:nvPr>
            <p:ph idx="1"/>
          </p:nvPr>
        </p:nvSpPr>
        <p:spPr/>
        <p:txBody>
          <a:bodyPr/>
          <a:lstStyle/>
          <a:p>
            <a:pPr marL="0" indent="0">
              <a:buNone/>
            </a:pPr>
            <a:r>
              <a:rPr lang="en-US" dirty="0"/>
              <a:t>Using encryption tools to protect source code both at rest and in transit safeguards sensitive data from unauthorized access. Encryption ensures that even if the code is intercepted or accessed by unauthorized parties, it remains unreadable and secure, thus maintaining the confidentiality and integrity of the source code.</a:t>
            </a:r>
          </a:p>
        </p:txBody>
      </p:sp>
    </p:spTree>
    <p:extLst>
      <p:ext uri="{BB962C8B-B14F-4D97-AF65-F5344CB8AC3E}">
        <p14:creationId xmlns:p14="http://schemas.microsoft.com/office/powerpoint/2010/main" val="389484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2F56-FDDC-0F96-8996-59790F6024D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19D10E9-412C-F1F5-6AF0-0C48F9462432}"/>
              </a:ext>
            </a:extLst>
          </p:cNvPr>
          <p:cNvSpPr>
            <a:spLocks noGrp="1"/>
          </p:cNvSpPr>
          <p:nvPr>
            <p:ph idx="1"/>
          </p:nvPr>
        </p:nvSpPr>
        <p:spPr/>
        <p:txBody>
          <a:bodyPr>
            <a:normAutofit fontScale="92500" lnSpcReduction="10000"/>
          </a:bodyPr>
          <a:lstStyle/>
          <a:p>
            <a:pPr marL="0" indent="0">
              <a:buNone/>
            </a:pPr>
            <a:r>
              <a:rPr lang="en-US" dirty="0"/>
              <a:t>Securing shared source code after a breach is quite challenging for several reasons. First, it can be difficult to detect the breach and assess the damage because attackers often hide their activities well. Figuring out which parts of the code were accessed or changed involves careful investigation. Rebuilding trust with developers, customers, and partners is also tough since a breach can significantly damage a company's reputation. Updating security policies and managing who has access to the code is complex and time-consuming, requiring detailed training and strict enforcement. Given these challenges, it's crucial to follow best practices to prevent unauthorized access to your source code.</a:t>
            </a:r>
          </a:p>
        </p:txBody>
      </p:sp>
    </p:spTree>
    <p:extLst>
      <p:ext uri="{BB962C8B-B14F-4D97-AF65-F5344CB8AC3E}">
        <p14:creationId xmlns:p14="http://schemas.microsoft.com/office/powerpoint/2010/main" val="225253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8F14-9947-F152-C729-9C1924310D16}"/>
              </a:ext>
            </a:extLst>
          </p:cNvPr>
          <p:cNvSpPr>
            <a:spLocks noGrp="1"/>
          </p:cNvSpPr>
          <p:nvPr>
            <p:ph type="title"/>
          </p:nvPr>
        </p:nvSpPr>
        <p:spPr>
          <a:xfrm>
            <a:off x="1038381" y="2689715"/>
            <a:ext cx="9905998" cy="1478570"/>
          </a:xfrm>
        </p:spPr>
        <p:txBody>
          <a:bodyPr/>
          <a:lstStyle/>
          <a:p>
            <a:r>
              <a:rPr lang="en-US" dirty="0"/>
              <a:t>Sources:</a:t>
            </a:r>
          </a:p>
        </p:txBody>
      </p:sp>
      <p:sp>
        <p:nvSpPr>
          <p:cNvPr id="3" name="Content Placeholder 2">
            <a:extLst>
              <a:ext uri="{FF2B5EF4-FFF2-40B4-BE49-F238E27FC236}">
                <a16:creationId xmlns:a16="http://schemas.microsoft.com/office/drawing/2014/main" id="{51A33150-79D9-DACC-AFE2-30F7FC7E2E31}"/>
              </a:ext>
            </a:extLst>
          </p:cNvPr>
          <p:cNvSpPr>
            <a:spLocks noGrp="1"/>
          </p:cNvSpPr>
          <p:nvPr>
            <p:ph idx="1"/>
          </p:nvPr>
        </p:nvSpPr>
        <p:spPr>
          <a:xfrm>
            <a:off x="1038381" y="3667999"/>
            <a:ext cx="10488211" cy="2571483"/>
          </a:xfrm>
        </p:spPr>
        <p:txBody>
          <a:bodyPr>
            <a:normAutofit fontScale="62500" lnSpcReduction="20000"/>
          </a:bodyPr>
          <a:lstStyle/>
          <a:p>
            <a:pPr marL="0" indent="0">
              <a:buNone/>
            </a:pPr>
            <a:r>
              <a:rPr lang="en-US" dirty="0" err="1"/>
              <a:t>Berecki</a:t>
            </a:r>
            <a:r>
              <a:rPr lang="en-US" dirty="0"/>
              <a:t>, B., &amp; </a:t>
            </a:r>
            <a:r>
              <a:rPr lang="en-US" dirty="0" err="1"/>
              <a:t>Berecki</a:t>
            </a:r>
            <a:r>
              <a:rPr lang="en-US" dirty="0"/>
              <a:t>, B. (2022, June 10). Best practices for source code security. Endpoint Protector Blog. </a:t>
            </a:r>
            <a:r>
              <a:rPr lang="en-US" dirty="0">
                <a:hlinkClick r:id="rId2"/>
              </a:rPr>
              <a:t>https://www.endpointprotector.com/blog/your-ultimate-guide-to-source-code-protection/</a:t>
            </a:r>
            <a:r>
              <a:rPr lang="en-US" dirty="0"/>
              <a:t>  </a:t>
            </a:r>
          </a:p>
          <a:p>
            <a:pPr marL="0" indent="0">
              <a:buNone/>
            </a:pPr>
            <a:r>
              <a:rPr lang="en-US" dirty="0"/>
              <a:t>Code protection: How to protect your source code. (n.d.). Digital Guardian. </a:t>
            </a:r>
            <a:r>
              <a:rPr lang="en-US" dirty="0">
                <a:hlinkClick r:id="rId3"/>
              </a:rPr>
              <a:t>https://www.digitalguardian.com/blog/code-protection-how-protect-your-source-code</a:t>
            </a:r>
            <a:r>
              <a:rPr lang="en-US" dirty="0"/>
              <a:t> </a:t>
            </a:r>
          </a:p>
          <a:p>
            <a:pPr marL="0" indent="0">
              <a:buNone/>
            </a:pPr>
            <a:r>
              <a:rPr lang="en-US" dirty="0"/>
              <a:t>Fernandes, C. (2024, March 18). Source Code Security Best Practices: A Complete Guide - blog. </a:t>
            </a:r>
            <a:r>
              <a:rPr lang="en-US" dirty="0" err="1"/>
              <a:t>Assembla</a:t>
            </a:r>
            <a:r>
              <a:rPr lang="en-US" dirty="0"/>
              <a:t>. </a:t>
            </a:r>
            <a:r>
              <a:rPr lang="en-US" dirty="0">
                <a:hlinkClick r:id="rId4"/>
              </a:rPr>
              <a:t>https://get.assembla.com/blog/source-code-security/#:~:text=The%20Importance%20of%20Source%20Code%20Security,-Your%20source%20code&amp;text=Without%20proper%20protection%2C%20the%20following,modify%20your%20product%20without%20permission</a:t>
            </a:r>
            <a:r>
              <a:rPr lang="en-US" dirty="0"/>
              <a:t>. </a:t>
            </a:r>
          </a:p>
        </p:txBody>
      </p:sp>
      <p:sp>
        <p:nvSpPr>
          <p:cNvPr id="4" name="Title 1">
            <a:extLst>
              <a:ext uri="{FF2B5EF4-FFF2-40B4-BE49-F238E27FC236}">
                <a16:creationId xmlns:a16="http://schemas.microsoft.com/office/drawing/2014/main" id="{E42ACEC2-994A-9E99-178F-7CAF2FDF29B8}"/>
              </a:ext>
            </a:extLst>
          </p:cNvPr>
          <p:cNvSpPr txBox="1">
            <a:spLocks/>
          </p:cNvSpPr>
          <p:nvPr/>
        </p:nvSpPr>
        <p:spPr>
          <a:xfrm>
            <a:off x="1141413" y="77091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err="1"/>
              <a:t>gitHub</a:t>
            </a:r>
            <a:r>
              <a:rPr lang="en-US" dirty="0"/>
              <a:t> repository link</a:t>
            </a:r>
          </a:p>
        </p:txBody>
      </p:sp>
      <p:sp>
        <p:nvSpPr>
          <p:cNvPr id="5" name="Content Placeholder 2">
            <a:extLst>
              <a:ext uri="{FF2B5EF4-FFF2-40B4-BE49-F238E27FC236}">
                <a16:creationId xmlns:a16="http://schemas.microsoft.com/office/drawing/2014/main" id="{E3B2DEDB-4AF0-713C-7CC4-AF4C2C62B44B}"/>
              </a:ext>
            </a:extLst>
          </p:cNvPr>
          <p:cNvSpPr txBox="1">
            <a:spLocks/>
          </p:cNvSpPr>
          <p:nvPr/>
        </p:nvSpPr>
        <p:spPr>
          <a:xfrm>
            <a:off x="1141412" y="1991909"/>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hlinkClick r:id="rId5"/>
              </a:rPr>
              <a:t>https://github.com/Mommer023/csd-380.git</a:t>
            </a:r>
            <a:r>
              <a:rPr lang="en-US" dirty="0"/>
              <a:t> </a:t>
            </a:r>
          </a:p>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F473B863-8CAD-2261-F67D-3D5062BB9164}"/>
              </a:ext>
            </a:extLst>
          </p:cNvPr>
          <p:cNvSpPr txBox="1"/>
          <p:nvPr/>
        </p:nvSpPr>
        <p:spPr>
          <a:xfrm>
            <a:off x="6812924" y="25500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5214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39</TotalTime>
  <Words>691</Words>
  <Application>Microsoft Macintosh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Security Controls in Shared Source Code Repositories</vt:lpstr>
      <vt:lpstr>The importance of securing shared source code repositories</vt:lpstr>
      <vt:lpstr>best practices for Securing Source Code</vt:lpstr>
      <vt:lpstr>Using Automated Code Scanning </vt:lpstr>
      <vt:lpstr>Limiting User Access </vt:lpstr>
      <vt:lpstr>Creating Security Policies for sharing Source Code </vt:lpstr>
      <vt:lpstr>Encryption tools</vt:lpstr>
      <vt:lpstr>Conclusion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Mommer</dc:creator>
  <cp:lastModifiedBy>Taylor Mommer</cp:lastModifiedBy>
  <cp:revision>3</cp:revision>
  <dcterms:created xsi:type="dcterms:W3CDTF">2024-07-19T18:17:45Z</dcterms:created>
  <dcterms:modified xsi:type="dcterms:W3CDTF">2024-07-19T18:57:01Z</dcterms:modified>
</cp:coreProperties>
</file>