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64"/>
    <p:restoredTop sz="94694"/>
  </p:normalViewPr>
  <p:slideViewPr>
    <p:cSldViewPr snapToGrid="0">
      <p:cViewPr varScale="1">
        <p:scale>
          <a:sx n="86" d="100"/>
          <a:sy n="86" d="100"/>
        </p:scale>
        <p:origin x="216"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C49C4-9E44-5E4E-B00B-262999121052}" type="datetimeFigureOut">
              <a:rPr lang="en-US" smtClean="0"/>
              <a:t>7/7/24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695BD-0B2B-F740-9EF4-DEBBE2AAEF83}" type="slidenum">
              <a:rPr lang="en-US" smtClean="0"/>
              <a:t>‹#›</a:t>
            </a:fld>
            <a:endParaRPr lang="en-US"/>
          </a:p>
        </p:txBody>
      </p:sp>
    </p:spTree>
    <p:extLst>
      <p:ext uri="{BB962C8B-B14F-4D97-AF65-F5344CB8AC3E}">
        <p14:creationId xmlns:p14="http://schemas.microsoft.com/office/powerpoint/2010/main" val="36763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7695BD-0B2B-F740-9EF4-DEBBE2AAEF83}" type="slidenum">
              <a:rPr lang="en-US" smtClean="0"/>
              <a:t>3</a:t>
            </a:fld>
            <a:endParaRPr lang="en-US"/>
          </a:p>
        </p:txBody>
      </p:sp>
    </p:spTree>
    <p:extLst>
      <p:ext uri="{BB962C8B-B14F-4D97-AF65-F5344CB8AC3E}">
        <p14:creationId xmlns:p14="http://schemas.microsoft.com/office/powerpoint/2010/main" val="196863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7/5/24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7/5/24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7/5/24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7/5/24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7/5/24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7/5/24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7/5/24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7/5/24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7/5/24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7/5/24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7/5/24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7/5/24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lertops.com/on-call-rotation/" TargetMode="External"/><Relationship Id="rId2" Type="http://schemas.openxmlformats.org/officeDocument/2006/relationships/hyperlink" Target="https://www.cortex.io/post/best-practices-for-on-call-rotations" TargetMode="External"/><Relationship Id="rId1" Type="http://schemas.openxmlformats.org/officeDocument/2006/relationships/slideLayout" Target="../slideLayouts/slideLayout2.xml"/><Relationship Id="rId4" Type="http://schemas.openxmlformats.org/officeDocument/2006/relationships/hyperlink" Target="https://www.atlassian.com/incident-management/on-call/improving-on-ca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7114-E8A7-6095-6216-C8295DB06A4B}"/>
              </a:ext>
            </a:extLst>
          </p:cNvPr>
          <p:cNvSpPr>
            <a:spLocks noGrp="1"/>
          </p:cNvSpPr>
          <p:nvPr>
            <p:ph type="ctrTitle"/>
          </p:nvPr>
        </p:nvSpPr>
        <p:spPr/>
        <p:txBody>
          <a:bodyPr/>
          <a:lstStyle/>
          <a:p>
            <a:r>
              <a:rPr lang="en-US" dirty="0"/>
              <a:t>Pager Rotation Duties </a:t>
            </a:r>
          </a:p>
        </p:txBody>
      </p:sp>
      <p:sp>
        <p:nvSpPr>
          <p:cNvPr id="3" name="Subtitle 2">
            <a:extLst>
              <a:ext uri="{FF2B5EF4-FFF2-40B4-BE49-F238E27FC236}">
                <a16:creationId xmlns:a16="http://schemas.microsoft.com/office/drawing/2014/main" id="{034B0BEB-D194-9D30-C1A2-718B86508D72}"/>
              </a:ext>
            </a:extLst>
          </p:cNvPr>
          <p:cNvSpPr>
            <a:spLocks noGrp="1"/>
          </p:cNvSpPr>
          <p:nvPr>
            <p:ph type="subTitle" idx="1"/>
          </p:nvPr>
        </p:nvSpPr>
        <p:spPr/>
        <p:txBody>
          <a:bodyPr>
            <a:normAutofit fontScale="85000" lnSpcReduction="20000"/>
          </a:bodyPr>
          <a:lstStyle/>
          <a:p>
            <a:r>
              <a:rPr lang="en-US" dirty="0"/>
              <a:t>Taylor Mommer</a:t>
            </a:r>
          </a:p>
          <a:p>
            <a:r>
              <a:rPr lang="en-US" dirty="0"/>
              <a:t>June 5, 2024</a:t>
            </a:r>
          </a:p>
          <a:p>
            <a:r>
              <a:rPr lang="en-US" dirty="0"/>
              <a:t>Professor Sue Sampson</a:t>
            </a:r>
          </a:p>
        </p:txBody>
      </p:sp>
    </p:spTree>
    <p:extLst>
      <p:ext uri="{BB962C8B-B14F-4D97-AF65-F5344CB8AC3E}">
        <p14:creationId xmlns:p14="http://schemas.microsoft.com/office/powerpoint/2010/main" val="304176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4E11-5172-CCF9-8EE0-4AEE581B6AED}"/>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65FFC46-32B2-4A3D-F009-2F3C23DACEBC}"/>
              </a:ext>
            </a:extLst>
          </p:cNvPr>
          <p:cNvSpPr>
            <a:spLocks noGrp="1"/>
          </p:cNvSpPr>
          <p:nvPr>
            <p:ph idx="1"/>
          </p:nvPr>
        </p:nvSpPr>
        <p:spPr/>
        <p:txBody>
          <a:bodyPr/>
          <a:lstStyle/>
          <a:p>
            <a:r>
              <a:rPr lang="en-US" dirty="0">
                <a:hlinkClick r:id="rId2"/>
              </a:rPr>
              <a:t>Cortex, "Best Practices for Your Team's On-Call Rotations," 2021.</a:t>
            </a:r>
            <a:endParaRPr lang="en-US" dirty="0"/>
          </a:p>
          <a:p>
            <a:r>
              <a:rPr lang="en-US" dirty="0" err="1">
                <a:hlinkClick r:id="rId3"/>
              </a:rPr>
              <a:t>AlertOps</a:t>
            </a:r>
            <a:r>
              <a:rPr lang="en-US" dirty="0">
                <a:hlinkClick r:id="rId3"/>
              </a:rPr>
              <a:t>, "Best Practices for Managing On-Call Rotation," 2023.</a:t>
            </a:r>
            <a:endParaRPr lang="en-US" dirty="0"/>
          </a:p>
          <a:p>
            <a:r>
              <a:rPr lang="en-US" dirty="0">
                <a:hlinkClick r:id="rId4"/>
              </a:rPr>
              <a:t>Atlassian, "A Manager’s Guide to Improving On-Call," 2023.</a:t>
            </a:r>
            <a:endParaRPr lang="en-US" dirty="0"/>
          </a:p>
        </p:txBody>
      </p:sp>
    </p:spTree>
    <p:extLst>
      <p:ext uri="{BB962C8B-B14F-4D97-AF65-F5344CB8AC3E}">
        <p14:creationId xmlns:p14="http://schemas.microsoft.com/office/powerpoint/2010/main" val="252564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C0FC-6C8B-D078-D7F7-89696EFA8C3E}"/>
              </a:ext>
            </a:extLst>
          </p:cNvPr>
          <p:cNvSpPr>
            <a:spLocks noGrp="1"/>
          </p:cNvSpPr>
          <p:nvPr>
            <p:ph type="title"/>
          </p:nvPr>
        </p:nvSpPr>
        <p:spPr/>
        <p:txBody>
          <a:bodyPr/>
          <a:lstStyle/>
          <a:p>
            <a:r>
              <a:rPr lang="en-US" dirty="0"/>
              <a:t>Introduction to Pager Rotation in DevOps</a:t>
            </a:r>
          </a:p>
        </p:txBody>
      </p:sp>
      <p:sp>
        <p:nvSpPr>
          <p:cNvPr id="3" name="Content Placeholder 2">
            <a:extLst>
              <a:ext uri="{FF2B5EF4-FFF2-40B4-BE49-F238E27FC236}">
                <a16:creationId xmlns:a16="http://schemas.microsoft.com/office/drawing/2014/main" id="{72007975-9A5A-F971-A848-164E125E0A27}"/>
              </a:ext>
            </a:extLst>
          </p:cNvPr>
          <p:cNvSpPr>
            <a:spLocks noGrp="1"/>
          </p:cNvSpPr>
          <p:nvPr>
            <p:ph idx="1"/>
          </p:nvPr>
        </p:nvSpPr>
        <p:spPr/>
        <p:txBody>
          <a:bodyPr/>
          <a:lstStyle/>
          <a:p>
            <a:pPr marL="0" indent="0">
              <a:buNone/>
            </a:pPr>
            <a:r>
              <a:rPr lang="en-US" dirty="0"/>
              <a:t>Pager rotation in DevOps refers to a systematic scheduling method where team members take turns being on-call to handle incidents and alerts related to software and system operations. This practice ensures that there is always someone available to respond to emergencies and maintain service uptime.</a:t>
            </a:r>
          </a:p>
        </p:txBody>
      </p:sp>
    </p:spTree>
    <p:extLst>
      <p:ext uri="{BB962C8B-B14F-4D97-AF65-F5344CB8AC3E}">
        <p14:creationId xmlns:p14="http://schemas.microsoft.com/office/powerpoint/2010/main" val="6900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2F64-21CB-2E21-2447-6EC177A2F7AA}"/>
              </a:ext>
            </a:extLst>
          </p:cNvPr>
          <p:cNvSpPr>
            <a:spLocks noGrp="1"/>
          </p:cNvSpPr>
          <p:nvPr>
            <p:ph type="title"/>
          </p:nvPr>
        </p:nvSpPr>
        <p:spPr/>
        <p:txBody>
          <a:bodyPr/>
          <a:lstStyle/>
          <a:p>
            <a:r>
              <a:rPr lang="en-US" dirty="0"/>
              <a:t>Implementing DevOps Practices</a:t>
            </a:r>
          </a:p>
        </p:txBody>
      </p:sp>
      <p:sp>
        <p:nvSpPr>
          <p:cNvPr id="3" name="Content Placeholder 2">
            <a:extLst>
              <a:ext uri="{FF2B5EF4-FFF2-40B4-BE49-F238E27FC236}">
                <a16:creationId xmlns:a16="http://schemas.microsoft.com/office/drawing/2014/main" id="{999E651B-4F5C-74B6-72E1-ADCD2959F5F6}"/>
              </a:ext>
            </a:extLst>
          </p:cNvPr>
          <p:cNvSpPr>
            <a:spLocks noGrp="1"/>
          </p:cNvSpPr>
          <p:nvPr>
            <p:ph idx="1"/>
          </p:nvPr>
        </p:nvSpPr>
        <p:spPr/>
        <p:txBody>
          <a:bodyPr/>
          <a:lstStyle/>
          <a:p>
            <a:pPr marL="0" indent="0">
              <a:buNone/>
            </a:pPr>
            <a:r>
              <a:rPr lang="en-US" dirty="0"/>
              <a:t>Implementing DevOps practices integrates development and operations teams to enhance collaboration and streamline processes. This approach eliminates communication barriers, ensures efficient issue resolution by the appropriate teams, and encourages developers to support the services they build, resulting in more reliable software. Automated tools and CI/CD pipelines enable rapid updates, leading to faster, higher-quality product delivery and improved operational efficiency.</a:t>
            </a:r>
          </a:p>
          <a:p>
            <a:pPr marL="0" indent="0">
              <a:buNone/>
            </a:pPr>
            <a:endParaRPr lang="en-US" dirty="0"/>
          </a:p>
        </p:txBody>
      </p:sp>
      <p:sp>
        <p:nvSpPr>
          <p:cNvPr id="4" name="TextBox 3">
            <a:extLst>
              <a:ext uri="{FF2B5EF4-FFF2-40B4-BE49-F238E27FC236}">
                <a16:creationId xmlns:a16="http://schemas.microsoft.com/office/drawing/2014/main" id="{95913F8E-5951-9E83-8CDE-F7F1F58A3D78}"/>
              </a:ext>
            </a:extLst>
          </p:cNvPr>
          <p:cNvSpPr txBox="1"/>
          <p:nvPr/>
        </p:nvSpPr>
        <p:spPr>
          <a:xfrm>
            <a:off x="3312826" y="-50966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49090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4617-5067-9C7B-532B-FD344A63C939}"/>
              </a:ext>
            </a:extLst>
          </p:cNvPr>
          <p:cNvSpPr>
            <a:spLocks noGrp="1"/>
          </p:cNvSpPr>
          <p:nvPr>
            <p:ph type="title"/>
          </p:nvPr>
        </p:nvSpPr>
        <p:spPr/>
        <p:txBody>
          <a:bodyPr/>
          <a:lstStyle/>
          <a:p>
            <a:r>
              <a:rPr lang="en-US" dirty="0"/>
              <a:t>On-Call Scheduling</a:t>
            </a:r>
          </a:p>
        </p:txBody>
      </p:sp>
      <p:sp>
        <p:nvSpPr>
          <p:cNvPr id="3" name="Content Placeholder 2">
            <a:extLst>
              <a:ext uri="{FF2B5EF4-FFF2-40B4-BE49-F238E27FC236}">
                <a16:creationId xmlns:a16="http://schemas.microsoft.com/office/drawing/2014/main" id="{05E549EE-7835-7640-BE13-687C1845C8C7}"/>
              </a:ext>
            </a:extLst>
          </p:cNvPr>
          <p:cNvSpPr>
            <a:spLocks noGrp="1"/>
          </p:cNvSpPr>
          <p:nvPr>
            <p:ph idx="1"/>
          </p:nvPr>
        </p:nvSpPr>
        <p:spPr/>
        <p:txBody>
          <a:bodyPr/>
          <a:lstStyle/>
          <a:p>
            <a:pPr marL="0" indent="0">
              <a:buNone/>
            </a:pPr>
            <a:r>
              <a:rPr lang="en-US" dirty="0"/>
              <a:t>Team members are assigned specific time slots, often in a rotating schedule, to be available for responding to alerts. This ensures balanced workload distribution and prevents burnout.</a:t>
            </a:r>
          </a:p>
        </p:txBody>
      </p:sp>
    </p:spTree>
    <p:extLst>
      <p:ext uri="{BB962C8B-B14F-4D97-AF65-F5344CB8AC3E}">
        <p14:creationId xmlns:p14="http://schemas.microsoft.com/office/powerpoint/2010/main" val="35992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8825-E888-288F-B4E9-143CF30BBE82}"/>
              </a:ext>
            </a:extLst>
          </p:cNvPr>
          <p:cNvSpPr>
            <a:spLocks noGrp="1"/>
          </p:cNvSpPr>
          <p:nvPr>
            <p:ph type="title"/>
          </p:nvPr>
        </p:nvSpPr>
        <p:spPr/>
        <p:txBody>
          <a:bodyPr>
            <a:normAutofit/>
          </a:bodyPr>
          <a:lstStyle/>
          <a:p>
            <a:r>
              <a:rPr lang="en-US" sz="4400" b="0" i="0" u="none" strike="noStrike" dirty="0">
                <a:effectLst/>
                <a:latin typeface="-webkit-standard"/>
              </a:rPr>
              <a:t>Incident Response</a:t>
            </a:r>
            <a:endParaRPr lang="en-US" sz="4400" dirty="0"/>
          </a:p>
        </p:txBody>
      </p:sp>
      <p:sp>
        <p:nvSpPr>
          <p:cNvPr id="3" name="Content Placeholder 2">
            <a:extLst>
              <a:ext uri="{FF2B5EF4-FFF2-40B4-BE49-F238E27FC236}">
                <a16:creationId xmlns:a16="http://schemas.microsoft.com/office/drawing/2014/main" id="{D2031627-9660-EE6A-8330-E94DEF3AD726}"/>
              </a:ext>
            </a:extLst>
          </p:cNvPr>
          <p:cNvSpPr>
            <a:spLocks noGrp="1"/>
          </p:cNvSpPr>
          <p:nvPr>
            <p:ph idx="1"/>
          </p:nvPr>
        </p:nvSpPr>
        <p:spPr/>
        <p:txBody>
          <a:bodyPr/>
          <a:lstStyle/>
          <a:p>
            <a:pPr marL="0" indent="0">
              <a:buNone/>
            </a:pPr>
            <a:r>
              <a:rPr lang="en-US" dirty="0"/>
              <a:t>When an alert is triggered, the on-call person is notified via a pager or similar alerting system. They are responsible for addressing the issue or escalating it if necessary.</a:t>
            </a:r>
          </a:p>
        </p:txBody>
      </p:sp>
    </p:spTree>
    <p:extLst>
      <p:ext uri="{BB962C8B-B14F-4D97-AF65-F5344CB8AC3E}">
        <p14:creationId xmlns:p14="http://schemas.microsoft.com/office/powerpoint/2010/main" val="95806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DBB5-EA55-3D29-525F-A0757882964B}"/>
              </a:ext>
            </a:extLst>
          </p:cNvPr>
          <p:cNvSpPr>
            <a:spLocks noGrp="1"/>
          </p:cNvSpPr>
          <p:nvPr>
            <p:ph type="title"/>
          </p:nvPr>
        </p:nvSpPr>
        <p:spPr/>
        <p:txBody>
          <a:bodyPr/>
          <a:lstStyle/>
          <a:p>
            <a:r>
              <a:rPr lang="en-US" dirty="0"/>
              <a:t>Collaboration and Communication</a:t>
            </a:r>
          </a:p>
        </p:txBody>
      </p:sp>
      <p:sp>
        <p:nvSpPr>
          <p:cNvPr id="3" name="Content Placeholder 2">
            <a:extLst>
              <a:ext uri="{FF2B5EF4-FFF2-40B4-BE49-F238E27FC236}">
                <a16:creationId xmlns:a16="http://schemas.microsoft.com/office/drawing/2014/main" id="{F8265DA0-78A8-14D9-0FB1-E16F7D76BDCF}"/>
              </a:ext>
            </a:extLst>
          </p:cNvPr>
          <p:cNvSpPr>
            <a:spLocks noGrp="1"/>
          </p:cNvSpPr>
          <p:nvPr>
            <p:ph idx="1"/>
          </p:nvPr>
        </p:nvSpPr>
        <p:spPr/>
        <p:txBody>
          <a:bodyPr/>
          <a:lstStyle/>
          <a:p>
            <a:pPr marL="0" indent="0">
              <a:buNone/>
            </a:pPr>
            <a:r>
              <a:rPr lang="en-US" dirty="0"/>
              <a:t>DevOps aims to remove barriers between development and operations teams, allowing for smooth handoffs and collaboration during incidents. This ensures that the most suitable team members handle specific issues efficiently.</a:t>
            </a:r>
          </a:p>
        </p:txBody>
      </p:sp>
    </p:spTree>
    <p:extLst>
      <p:ext uri="{BB962C8B-B14F-4D97-AF65-F5344CB8AC3E}">
        <p14:creationId xmlns:p14="http://schemas.microsoft.com/office/powerpoint/2010/main" val="84083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F71F-3609-DD6C-2AE1-686DD656566E}"/>
              </a:ext>
            </a:extLst>
          </p:cNvPr>
          <p:cNvSpPr>
            <a:spLocks noGrp="1"/>
          </p:cNvSpPr>
          <p:nvPr>
            <p:ph type="title"/>
          </p:nvPr>
        </p:nvSpPr>
        <p:spPr/>
        <p:txBody>
          <a:bodyPr/>
          <a:lstStyle/>
          <a:p>
            <a:r>
              <a:rPr lang="en-US" dirty="0"/>
              <a:t>Accountability</a:t>
            </a:r>
          </a:p>
        </p:txBody>
      </p:sp>
      <p:sp>
        <p:nvSpPr>
          <p:cNvPr id="3" name="Content Placeholder 2">
            <a:extLst>
              <a:ext uri="{FF2B5EF4-FFF2-40B4-BE49-F238E27FC236}">
                <a16:creationId xmlns:a16="http://schemas.microsoft.com/office/drawing/2014/main" id="{F5A80BD1-B59F-1399-7876-255F95D3C81A}"/>
              </a:ext>
            </a:extLst>
          </p:cNvPr>
          <p:cNvSpPr>
            <a:spLocks noGrp="1"/>
          </p:cNvSpPr>
          <p:nvPr>
            <p:ph idx="1"/>
          </p:nvPr>
        </p:nvSpPr>
        <p:spPr/>
        <p:txBody>
          <a:bodyPr/>
          <a:lstStyle/>
          <a:p>
            <a:pPr marL="0" indent="0">
              <a:buNone/>
            </a:pPr>
            <a:r>
              <a:rPr lang="en-US" dirty="0"/>
              <a:t>Developers are often included in the on-call rotation, fostering a culture where they are responsible for supporting the services they develop. This encourages the creation of more robust and reliable software.</a:t>
            </a:r>
          </a:p>
        </p:txBody>
      </p:sp>
    </p:spTree>
    <p:extLst>
      <p:ext uri="{BB962C8B-B14F-4D97-AF65-F5344CB8AC3E}">
        <p14:creationId xmlns:p14="http://schemas.microsoft.com/office/powerpoint/2010/main" val="263413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2CA5A-9CBC-4091-1734-2C50963B6F34}"/>
              </a:ext>
            </a:extLst>
          </p:cNvPr>
          <p:cNvSpPr>
            <a:spLocks noGrp="1"/>
          </p:cNvSpPr>
          <p:nvPr>
            <p:ph type="title"/>
          </p:nvPr>
        </p:nvSpPr>
        <p:spPr/>
        <p:txBody>
          <a:bodyPr/>
          <a:lstStyle/>
          <a:p>
            <a:r>
              <a:rPr lang="en-US" dirty="0"/>
              <a:t>Automated Alerting Tools</a:t>
            </a:r>
          </a:p>
        </p:txBody>
      </p:sp>
      <p:sp>
        <p:nvSpPr>
          <p:cNvPr id="3" name="Content Placeholder 2">
            <a:extLst>
              <a:ext uri="{FF2B5EF4-FFF2-40B4-BE49-F238E27FC236}">
                <a16:creationId xmlns:a16="http://schemas.microsoft.com/office/drawing/2014/main" id="{D2030E11-56B6-2A1E-06F2-DD6DFDB0228C}"/>
              </a:ext>
            </a:extLst>
          </p:cNvPr>
          <p:cNvSpPr>
            <a:spLocks noGrp="1"/>
          </p:cNvSpPr>
          <p:nvPr>
            <p:ph idx="1"/>
          </p:nvPr>
        </p:nvSpPr>
        <p:spPr/>
        <p:txBody>
          <a:bodyPr/>
          <a:lstStyle/>
          <a:p>
            <a:pPr marL="0" indent="0">
              <a:buNone/>
            </a:pPr>
            <a:r>
              <a:rPr lang="en-US" dirty="0"/>
              <a:t>Utilizing tools to automate the alerting process and manage the on-call schedule helps in reducing human errors and ensuring timely responses to incidents.</a:t>
            </a:r>
          </a:p>
        </p:txBody>
      </p:sp>
    </p:spTree>
    <p:extLst>
      <p:ext uri="{BB962C8B-B14F-4D97-AF65-F5344CB8AC3E}">
        <p14:creationId xmlns:p14="http://schemas.microsoft.com/office/powerpoint/2010/main" val="309258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F951-DC7F-FB11-8883-B926D02262C1}"/>
              </a:ext>
            </a:extLst>
          </p:cNvPr>
          <p:cNvSpPr>
            <a:spLocks noGrp="1"/>
          </p:cNvSpPr>
          <p:nvPr>
            <p:ph type="title"/>
          </p:nvPr>
        </p:nvSpPr>
        <p:spPr/>
        <p:txBody>
          <a:bodyPr/>
          <a:lstStyle/>
          <a:p>
            <a:r>
              <a:rPr lang="en-US" dirty="0"/>
              <a:t>Benefits of Pager Rotation</a:t>
            </a:r>
          </a:p>
        </p:txBody>
      </p:sp>
      <p:sp>
        <p:nvSpPr>
          <p:cNvPr id="3" name="Content Placeholder 2">
            <a:extLst>
              <a:ext uri="{FF2B5EF4-FFF2-40B4-BE49-F238E27FC236}">
                <a16:creationId xmlns:a16="http://schemas.microsoft.com/office/drawing/2014/main" id="{814269C5-0572-A8B1-BA2E-B5475D530AC3}"/>
              </a:ext>
            </a:extLst>
          </p:cNvPr>
          <p:cNvSpPr>
            <a:spLocks noGrp="1"/>
          </p:cNvSpPr>
          <p:nvPr>
            <p:ph idx="1"/>
          </p:nvPr>
        </p:nvSpPr>
        <p:spPr/>
        <p:txBody>
          <a:bodyPr/>
          <a:lstStyle/>
          <a:p>
            <a:r>
              <a:rPr lang="en-US" dirty="0"/>
              <a:t>Ensures continuous monitoring and quick response to incidents.</a:t>
            </a:r>
          </a:p>
          <a:p>
            <a:r>
              <a:rPr lang="en-US" dirty="0"/>
              <a:t>Promotes a culture of shared responsibility and accountability.</a:t>
            </a:r>
          </a:p>
          <a:p>
            <a:r>
              <a:rPr lang="en-US" dirty="0"/>
              <a:t>Helps maintain high service reliability and uptime.</a:t>
            </a:r>
          </a:p>
          <a:p>
            <a:r>
              <a:rPr lang="en-US" dirty="0"/>
              <a:t>Encourages the development of resilient software.</a:t>
            </a:r>
          </a:p>
        </p:txBody>
      </p:sp>
    </p:spTree>
    <p:extLst>
      <p:ext uri="{BB962C8B-B14F-4D97-AF65-F5344CB8AC3E}">
        <p14:creationId xmlns:p14="http://schemas.microsoft.com/office/powerpoint/2010/main" val="3579531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Madison</Template>
  <TotalTime>3160</TotalTime>
  <Words>379</Words>
  <Application>Microsoft Macintosh PowerPoint</Application>
  <PresentationFormat>Widescreen</PresentationFormat>
  <Paragraphs>28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-webkit-standard</vt:lpstr>
      <vt:lpstr>Aptos</vt:lpstr>
      <vt:lpstr>Arial</vt:lpstr>
      <vt:lpstr>MS Shell Dlg 2</vt:lpstr>
      <vt:lpstr>Wingdings</vt:lpstr>
      <vt:lpstr>Wingdings 3</vt:lpstr>
      <vt:lpstr>Madison</vt:lpstr>
      <vt:lpstr>Pager Rotation Duties </vt:lpstr>
      <vt:lpstr>Introduction to Pager Rotation in DevOps</vt:lpstr>
      <vt:lpstr>Implementing DevOps Practices</vt:lpstr>
      <vt:lpstr>On-Call Scheduling</vt:lpstr>
      <vt:lpstr>Incident Response</vt:lpstr>
      <vt:lpstr>Collaboration and Communication</vt:lpstr>
      <vt:lpstr>Accountability</vt:lpstr>
      <vt:lpstr>Automated Alerting Tools</vt:lpstr>
      <vt:lpstr>Benefits of Pager Rotation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Mommer</dc:creator>
  <cp:lastModifiedBy>Taylor Mommer</cp:lastModifiedBy>
  <cp:revision>3</cp:revision>
  <dcterms:created xsi:type="dcterms:W3CDTF">2024-07-05T17:49:03Z</dcterms:created>
  <dcterms:modified xsi:type="dcterms:W3CDTF">2024-07-07T22:29:52Z</dcterms:modified>
</cp:coreProperties>
</file>