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8"/>
    <p:restoredTop sz="94694"/>
  </p:normalViewPr>
  <p:slideViewPr>
    <p:cSldViewPr snapToGrid="0">
      <p:cViewPr varScale="1">
        <p:scale>
          <a:sx n="96" d="100"/>
          <a:sy n="96" d="100"/>
        </p:scale>
        <p:origin x="16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7/13/24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7/13/24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snet.ahrq.gov/perspective/making-just-culture-reality-one-organizations-approach" TargetMode="External"/><Relationship Id="rId2" Type="http://schemas.openxmlformats.org/officeDocument/2006/relationships/hyperlink" Target="https://www.fsbpt.org/Secondary-Pages/Licensees/Ethical-Conduct/Basic-Concepts-of-a-Just-Culture" TargetMode="External"/><Relationship Id="rId1" Type="http://schemas.openxmlformats.org/officeDocument/2006/relationships/slideLayout" Target="../slideLayouts/slideLayout2.xml"/><Relationship Id="rId5" Type="http://schemas.openxmlformats.org/officeDocument/2006/relationships/hyperlink" Target="https://humanisticsystems.com/2023/10/18/why-is-it-just-so-difficult-barriers-to-just-culture-in-the-real-world/" TargetMode="External"/><Relationship Id="rId4" Type="http://schemas.openxmlformats.org/officeDocument/2006/relationships/hyperlink" Target="https://www.linkedin.com/pulse/understanding-implementing-just-culture-your-business-pete-rushmer-l3l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170B-A223-3F8F-7BBE-531C344E1C3C}"/>
              </a:ext>
            </a:extLst>
          </p:cNvPr>
          <p:cNvSpPr>
            <a:spLocks noGrp="1"/>
          </p:cNvSpPr>
          <p:nvPr>
            <p:ph type="ctrTitle"/>
          </p:nvPr>
        </p:nvSpPr>
        <p:spPr/>
        <p:txBody>
          <a:bodyPr/>
          <a:lstStyle/>
          <a:p>
            <a:r>
              <a:rPr lang="en-US" sz="4800" dirty="0"/>
              <a:t>Learning Curve to Implementing a Just Culture</a:t>
            </a:r>
          </a:p>
        </p:txBody>
      </p:sp>
      <p:sp>
        <p:nvSpPr>
          <p:cNvPr id="3" name="Subtitle 2">
            <a:extLst>
              <a:ext uri="{FF2B5EF4-FFF2-40B4-BE49-F238E27FC236}">
                <a16:creationId xmlns:a16="http://schemas.microsoft.com/office/drawing/2014/main" id="{7B04C7ED-28D8-DBE0-587E-02BD82402CAC}"/>
              </a:ext>
            </a:extLst>
          </p:cNvPr>
          <p:cNvSpPr>
            <a:spLocks noGrp="1"/>
          </p:cNvSpPr>
          <p:nvPr>
            <p:ph type="subTitle" idx="1"/>
          </p:nvPr>
        </p:nvSpPr>
        <p:spPr/>
        <p:txBody>
          <a:bodyPr>
            <a:normAutofit lnSpcReduction="10000"/>
          </a:bodyPr>
          <a:lstStyle/>
          <a:p>
            <a:r>
              <a:rPr lang="en-US" dirty="0"/>
              <a:t>Taylor Mommer </a:t>
            </a:r>
          </a:p>
          <a:p>
            <a:r>
              <a:rPr lang="en-US" dirty="0"/>
              <a:t>Professor Sue Sampson</a:t>
            </a:r>
          </a:p>
          <a:p>
            <a:r>
              <a:rPr lang="en-US" dirty="0"/>
              <a:t>July 13, 2024</a:t>
            </a:r>
          </a:p>
        </p:txBody>
      </p:sp>
    </p:spTree>
    <p:extLst>
      <p:ext uri="{BB962C8B-B14F-4D97-AF65-F5344CB8AC3E}">
        <p14:creationId xmlns:p14="http://schemas.microsoft.com/office/powerpoint/2010/main" val="324041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2FCE-B984-FAA9-4C5A-8E55248A3B8E}"/>
              </a:ext>
            </a:extLst>
          </p:cNvPr>
          <p:cNvSpPr>
            <a:spLocks noGrp="1"/>
          </p:cNvSpPr>
          <p:nvPr>
            <p:ph type="title"/>
          </p:nvPr>
        </p:nvSpPr>
        <p:spPr/>
        <p:txBody>
          <a:bodyPr/>
          <a:lstStyle/>
          <a:p>
            <a:r>
              <a:rPr lang="en-US" dirty="0"/>
              <a:t>Benefits of a Just Culture in Software Development</a:t>
            </a:r>
          </a:p>
        </p:txBody>
      </p:sp>
      <p:sp>
        <p:nvSpPr>
          <p:cNvPr id="3" name="Content Placeholder 2">
            <a:extLst>
              <a:ext uri="{FF2B5EF4-FFF2-40B4-BE49-F238E27FC236}">
                <a16:creationId xmlns:a16="http://schemas.microsoft.com/office/drawing/2014/main" id="{98696419-1C84-A9A9-91C5-467471222F8E}"/>
              </a:ext>
            </a:extLst>
          </p:cNvPr>
          <p:cNvSpPr>
            <a:spLocks noGrp="1"/>
          </p:cNvSpPr>
          <p:nvPr>
            <p:ph idx="1"/>
          </p:nvPr>
        </p:nvSpPr>
        <p:spPr/>
        <p:txBody>
          <a:bodyPr>
            <a:normAutofit fontScale="85000" lnSpcReduction="20000"/>
          </a:bodyPr>
          <a:lstStyle/>
          <a:p>
            <a:r>
              <a:rPr lang="en-US" b="1" dirty="0"/>
              <a:t>Improved Quality: </a:t>
            </a:r>
            <a:r>
              <a:rPr lang="en-US" dirty="0"/>
              <a:t>Increased focus on learning from mistakes leads to higher-quality software products. Systemic issues are identified and addressed, reducing recurring errors and improving overall reliability.</a:t>
            </a:r>
          </a:p>
          <a:p>
            <a:r>
              <a:rPr lang="en-US" b="1" dirty="0"/>
              <a:t>Enhanced Collaboration: </a:t>
            </a:r>
            <a:r>
              <a:rPr lang="en-US" dirty="0"/>
              <a:t>Open communication fosters a collaborative environment where team members work together to solve problems and improve processes. Psychological safety allows team members to share ideas and concerns without fear of reprisal.</a:t>
            </a:r>
          </a:p>
          <a:p>
            <a:r>
              <a:rPr lang="en-US" b="1" dirty="0"/>
              <a:t>Increased Innovation: </a:t>
            </a:r>
            <a:r>
              <a:rPr lang="en-US" dirty="0"/>
              <a:t>A non-punitive environment encourages experimentation and innovation, as developers feel safe trying new approaches and learning from failures. </a:t>
            </a:r>
          </a:p>
          <a:p>
            <a:r>
              <a:rPr lang="en-US" b="1" dirty="0"/>
              <a:t>Higher Morale and Retention: </a:t>
            </a:r>
            <a:r>
              <a:rPr lang="en-US" dirty="0"/>
              <a:t>Teams that feel supported and valued are more likely to have higher morale and job satisfaction, leading to better retention rates.</a:t>
            </a:r>
          </a:p>
          <a:p>
            <a:endParaRPr lang="en-US" dirty="0"/>
          </a:p>
        </p:txBody>
      </p:sp>
    </p:spTree>
    <p:extLst>
      <p:ext uri="{BB962C8B-B14F-4D97-AF65-F5344CB8AC3E}">
        <p14:creationId xmlns:p14="http://schemas.microsoft.com/office/powerpoint/2010/main" val="35894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2921-ACEA-3D32-A1CC-0109B3F64029}"/>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C7F1034-5AC3-2773-AB3D-934DB05E5A49}"/>
              </a:ext>
            </a:extLst>
          </p:cNvPr>
          <p:cNvSpPr>
            <a:spLocks noGrp="1"/>
          </p:cNvSpPr>
          <p:nvPr>
            <p:ph idx="1"/>
          </p:nvPr>
        </p:nvSpPr>
        <p:spPr/>
        <p:txBody>
          <a:bodyPr/>
          <a:lstStyle/>
          <a:p>
            <a:pPr marL="0" indent="0">
              <a:buNone/>
            </a:pPr>
            <a:r>
              <a:rPr lang="en-US" b="0" i="0" u="none" strike="noStrike" dirty="0">
                <a:effectLst/>
              </a:rPr>
              <a:t>Implementing a just culture in software development is a journey that requires dedication, patience, and continuous effort. The learning curve involves raising awareness, consistent practice, and ongoing improvement, ultimately leading to a more resilient, innovative, and collaborative organization.</a:t>
            </a:r>
          </a:p>
          <a:p>
            <a:pPr marL="0" indent="0">
              <a:buNone/>
            </a:pPr>
            <a:endParaRPr lang="en-US" dirty="0"/>
          </a:p>
        </p:txBody>
      </p:sp>
    </p:spTree>
    <p:extLst>
      <p:ext uri="{BB962C8B-B14F-4D97-AF65-F5344CB8AC3E}">
        <p14:creationId xmlns:p14="http://schemas.microsoft.com/office/powerpoint/2010/main" val="217478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D1FD-84F8-03C4-7B4C-204008D5B817}"/>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231CD4A8-B78C-6471-1063-7E77353559BB}"/>
              </a:ext>
            </a:extLst>
          </p:cNvPr>
          <p:cNvSpPr>
            <a:spLocks noGrp="1"/>
          </p:cNvSpPr>
          <p:nvPr>
            <p:ph idx="1"/>
          </p:nvPr>
        </p:nvSpPr>
        <p:spPr>
          <a:xfrm>
            <a:off x="680321" y="2336873"/>
            <a:ext cx="10186462" cy="3599316"/>
          </a:xfrm>
        </p:spPr>
        <p:txBody>
          <a:bodyPr>
            <a:normAutofit fontScale="70000" lnSpcReduction="20000"/>
          </a:bodyPr>
          <a:lstStyle/>
          <a:p>
            <a:r>
              <a:rPr lang="en-US" dirty="0"/>
              <a:t>Basic Concepts of a Just Culture | FSBPT. (n.d.). </a:t>
            </a:r>
            <a:r>
              <a:rPr lang="en-US" dirty="0">
                <a:hlinkClick r:id="rId2"/>
              </a:rPr>
              <a:t>https://www.fsbpt.org/Secondary-Pages/Licensees/Ethical-Conduct/Basic-Concepts-of-a-Just-Culture</a:t>
            </a:r>
            <a:r>
              <a:rPr lang="en-US" dirty="0"/>
              <a:t> </a:t>
            </a:r>
          </a:p>
          <a:p>
            <a:r>
              <a:rPr lang="en-US" dirty="0"/>
              <a:t>H, A. (2007, October 1). Making just culture a reality: one organization’s approach. </a:t>
            </a:r>
            <a:r>
              <a:rPr lang="en-US" dirty="0">
                <a:hlinkClick r:id="rId3"/>
              </a:rPr>
              <a:t>https://psnet.ahrq.gov/perspective/making-just-culture-reality-one-organizations-approach</a:t>
            </a:r>
            <a:r>
              <a:rPr lang="en-US" dirty="0"/>
              <a:t> </a:t>
            </a:r>
          </a:p>
          <a:p>
            <a:r>
              <a:rPr lang="en-US" dirty="0" err="1"/>
              <a:t>Rushmer</a:t>
            </a:r>
            <a:r>
              <a:rPr lang="en-US" dirty="0"/>
              <a:t>, P. (2024, March 27). Understanding &amp; Implementing a “Just Culture” in your business. </a:t>
            </a:r>
            <a:r>
              <a:rPr lang="en-US" dirty="0">
                <a:hlinkClick r:id="rId4"/>
              </a:rPr>
              <a:t>https://www.linkedin.com/pulse/understanding-implementing-just-culture-your-business-pete-rushmer-l3lfe</a:t>
            </a:r>
            <a:r>
              <a:rPr lang="en-US" dirty="0"/>
              <a:t> </a:t>
            </a:r>
          </a:p>
          <a:p>
            <a:r>
              <a:rPr lang="en-US" dirty="0" err="1"/>
              <a:t>Stevenshorrock</a:t>
            </a:r>
            <a:r>
              <a:rPr lang="en-US" dirty="0"/>
              <a:t>, V. a. P. B. (2024, May 27). Why is it just so difficult? Barriers to ‘Just culture’ in the real world. Humanistic Systems. </a:t>
            </a:r>
            <a:r>
              <a:rPr lang="en-US" dirty="0">
                <a:hlinkClick r:id="rId5"/>
              </a:rPr>
              <a:t>https://humanisticsystems.com/2023/10/18/why-is-it-just-so-difficult-barriers-to-just-culture-in-the-real-world/</a:t>
            </a:r>
            <a:r>
              <a:rPr lang="en-US" dirty="0"/>
              <a:t> </a:t>
            </a:r>
          </a:p>
          <a:p>
            <a:r>
              <a:rPr lang="en-US" dirty="0"/>
              <a:t>What Is Just Culture? Changing the way we think about errors to improve patient safety and staff satisfaction. (n.d.). https://</a:t>
            </a:r>
            <a:r>
              <a:rPr lang="en-US" dirty="0" err="1"/>
              <a:t>www.brighamandwomensfaulkner.org</a:t>
            </a:r>
            <a:r>
              <a:rPr lang="en-US" dirty="0"/>
              <a:t>/about-</a:t>
            </a:r>
            <a:r>
              <a:rPr lang="en-US" dirty="0" err="1"/>
              <a:t>bwfh</a:t>
            </a:r>
            <a:r>
              <a:rPr lang="en-US" dirty="0"/>
              <a:t>/news/what-is-just-culture-changing-the-way-we-think-about-errors-to-improve-patient-safety-and-staff-satisfaction#:~:text=%E2%80%9CJust%20Culture%E2%80%9D%20refers%20to%20a,a%20fair%20and%20just%20manner. </a:t>
            </a:r>
          </a:p>
        </p:txBody>
      </p:sp>
    </p:spTree>
    <p:extLst>
      <p:ext uri="{BB962C8B-B14F-4D97-AF65-F5344CB8AC3E}">
        <p14:creationId xmlns:p14="http://schemas.microsoft.com/office/powerpoint/2010/main" val="156838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4EF1-CD03-32FE-F870-2FDBF2DD3B78}"/>
              </a:ext>
            </a:extLst>
          </p:cNvPr>
          <p:cNvSpPr>
            <a:spLocks noGrp="1"/>
          </p:cNvSpPr>
          <p:nvPr>
            <p:ph type="title"/>
          </p:nvPr>
        </p:nvSpPr>
        <p:spPr/>
        <p:txBody>
          <a:bodyPr/>
          <a:lstStyle/>
          <a:p>
            <a:r>
              <a:rPr lang="en-US" dirty="0"/>
              <a:t>What is a Just Culture?</a:t>
            </a:r>
          </a:p>
        </p:txBody>
      </p:sp>
      <p:sp>
        <p:nvSpPr>
          <p:cNvPr id="3" name="Content Placeholder 2">
            <a:extLst>
              <a:ext uri="{FF2B5EF4-FFF2-40B4-BE49-F238E27FC236}">
                <a16:creationId xmlns:a16="http://schemas.microsoft.com/office/drawing/2014/main" id="{BDCF60C0-8E57-7220-FF1F-FC86BF594F62}"/>
              </a:ext>
            </a:extLst>
          </p:cNvPr>
          <p:cNvSpPr>
            <a:spLocks noGrp="1"/>
          </p:cNvSpPr>
          <p:nvPr>
            <p:ph idx="1"/>
          </p:nvPr>
        </p:nvSpPr>
        <p:spPr/>
        <p:txBody>
          <a:bodyPr/>
          <a:lstStyle/>
          <a:p>
            <a:pPr marL="0" indent="0">
              <a:buNone/>
            </a:pPr>
            <a:r>
              <a:rPr lang="en-US" dirty="0"/>
              <a:t>In software development, a "just culture" is a framework that focuses on accountability and encourages open communication about mistakes and near-misses without fear of punitive actions. The goal is to create an environment where developers feel safe to report errors, enabling the organization to learn from these incidents and continuously improve its processes and systems.</a:t>
            </a:r>
          </a:p>
        </p:txBody>
      </p:sp>
    </p:spTree>
    <p:extLst>
      <p:ext uri="{BB962C8B-B14F-4D97-AF65-F5344CB8AC3E}">
        <p14:creationId xmlns:p14="http://schemas.microsoft.com/office/powerpoint/2010/main" val="156486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DF63-56FD-CECD-3C80-0193037CE82A}"/>
              </a:ext>
            </a:extLst>
          </p:cNvPr>
          <p:cNvSpPr>
            <a:spLocks noGrp="1"/>
          </p:cNvSpPr>
          <p:nvPr>
            <p:ph type="title"/>
          </p:nvPr>
        </p:nvSpPr>
        <p:spPr/>
        <p:txBody>
          <a:bodyPr/>
          <a:lstStyle/>
          <a:p>
            <a:r>
              <a:rPr lang="en-US" dirty="0"/>
              <a:t>Key Components of a Just Culture</a:t>
            </a:r>
          </a:p>
        </p:txBody>
      </p:sp>
      <p:sp>
        <p:nvSpPr>
          <p:cNvPr id="3" name="Content Placeholder 2">
            <a:extLst>
              <a:ext uri="{FF2B5EF4-FFF2-40B4-BE49-F238E27FC236}">
                <a16:creationId xmlns:a16="http://schemas.microsoft.com/office/drawing/2014/main" id="{A8993BEC-CA7B-36CB-E63D-21A72431D6AF}"/>
              </a:ext>
            </a:extLst>
          </p:cNvPr>
          <p:cNvSpPr>
            <a:spLocks noGrp="1"/>
          </p:cNvSpPr>
          <p:nvPr>
            <p:ph idx="1"/>
          </p:nvPr>
        </p:nvSpPr>
        <p:spPr>
          <a:xfrm>
            <a:off x="680321" y="2336872"/>
            <a:ext cx="9613861" cy="4236205"/>
          </a:xfrm>
        </p:spPr>
        <p:txBody>
          <a:bodyPr>
            <a:normAutofit lnSpcReduction="10000"/>
          </a:bodyPr>
          <a:lstStyle/>
          <a:p>
            <a:r>
              <a:rPr lang="en-US" sz="1800" b="1" u="sng" dirty="0"/>
              <a:t>Blame-Free Reporting: </a:t>
            </a:r>
            <a:r>
              <a:rPr lang="en-US" sz="1800" dirty="0"/>
              <a:t>Developers are encouraged to report mistakes or near-misses without fear of punishment. This promotes transparency and enables the organization to identify and address issues before they lead to significant problems.</a:t>
            </a:r>
          </a:p>
          <a:p>
            <a:r>
              <a:rPr lang="en-US" sz="1800" b="1" u="sng" dirty="0"/>
              <a:t>Accountability:</a:t>
            </a:r>
            <a:r>
              <a:rPr lang="en-US" sz="1800" b="1" dirty="0"/>
              <a:t> </a:t>
            </a:r>
            <a:r>
              <a:rPr lang="en-US" sz="1800" dirty="0"/>
              <a:t>While the focus is on learning from mistakes, individuals are still held accountable for their actions. The emphasis is on understanding why errors occurred and how systems and processes can be improved to prevent recurrence.</a:t>
            </a:r>
          </a:p>
          <a:p>
            <a:r>
              <a:rPr lang="en-US" sz="1800" b="1" u="sng" dirty="0"/>
              <a:t>Learning and Improvement:</a:t>
            </a:r>
            <a:r>
              <a:rPr lang="en-US" sz="1800" b="1" dirty="0"/>
              <a:t> </a:t>
            </a:r>
            <a:r>
              <a:rPr lang="en-US" sz="1800" dirty="0"/>
              <a:t>Continuous improvement is a core principle of a just culture. Mistakes are seen as opportunities for learning and enhancing the development process.</a:t>
            </a:r>
          </a:p>
          <a:p>
            <a:r>
              <a:rPr lang="en-US" sz="1800" b="1" u="sng" dirty="0"/>
              <a:t>Clear Communication:</a:t>
            </a:r>
            <a:r>
              <a:rPr lang="en-US" sz="1800" b="1" dirty="0"/>
              <a:t> </a:t>
            </a:r>
            <a:r>
              <a:rPr lang="en-US" sz="1800" dirty="0"/>
              <a:t>Open and honest communication is encouraged at all levels of the organization. Feedback loops are established to ensure that information about errors and improvements is disseminated effectively.</a:t>
            </a:r>
          </a:p>
          <a:p>
            <a:r>
              <a:rPr lang="en-US" sz="1800" b="1" u="sng" dirty="0"/>
              <a:t>Supportive Environment:</a:t>
            </a:r>
            <a:r>
              <a:rPr lang="en-US" sz="1800" dirty="0"/>
              <a:t> Leadership and management provide support and resources to foster a just culture. Training and education on just culture principles are regularly provided to all team members.</a:t>
            </a:r>
          </a:p>
          <a:p>
            <a:pPr marL="0" indent="0">
              <a:buNone/>
            </a:pPr>
            <a:endParaRPr lang="en-US" sz="1600" dirty="0"/>
          </a:p>
        </p:txBody>
      </p:sp>
    </p:spTree>
    <p:extLst>
      <p:ext uri="{BB962C8B-B14F-4D97-AF65-F5344CB8AC3E}">
        <p14:creationId xmlns:p14="http://schemas.microsoft.com/office/powerpoint/2010/main" val="184885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6F81-4FC2-0309-E197-B5ACE9D31B3C}"/>
              </a:ext>
            </a:extLst>
          </p:cNvPr>
          <p:cNvSpPr>
            <a:spLocks noGrp="1"/>
          </p:cNvSpPr>
          <p:nvPr>
            <p:ph type="title"/>
          </p:nvPr>
        </p:nvSpPr>
        <p:spPr/>
        <p:txBody>
          <a:bodyPr/>
          <a:lstStyle/>
          <a:p>
            <a:r>
              <a:rPr lang="en-US" dirty="0"/>
              <a:t>Phases of The Learning Curve</a:t>
            </a:r>
          </a:p>
        </p:txBody>
      </p:sp>
      <p:sp>
        <p:nvSpPr>
          <p:cNvPr id="3" name="Content Placeholder 2">
            <a:extLst>
              <a:ext uri="{FF2B5EF4-FFF2-40B4-BE49-F238E27FC236}">
                <a16:creationId xmlns:a16="http://schemas.microsoft.com/office/drawing/2014/main" id="{6029AE60-2102-3524-9058-DCEA91715238}"/>
              </a:ext>
            </a:extLst>
          </p:cNvPr>
          <p:cNvSpPr>
            <a:spLocks noGrp="1"/>
          </p:cNvSpPr>
          <p:nvPr>
            <p:ph idx="1"/>
          </p:nvPr>
        </p:nvSpPr>
        <p:spPr/>
        <p:txBody>
          <a:bodyPr/>
          <a:lstStyle/>
          <a:p>
            <a:pPr marL="914400" lvl="1" indent="-457200">
              <a:buAutoNum type="arabicPeriod"/>
            </a:pPr>
            <a:r>
              <a:rPr lang="en-US" sz="3200" dirty="0"/>
              <a:t>Awareness and Education</a:t>
            </a:r>
          </a:p>
          <a:p>
            <a:pPr marL="914400" lvl="1" indent="-457200">
              <a:buFont typeface="Arial" panose="020B0604020202020204" pitchFamily="34" charset="0"/>
              <a:buAutoNum type="arabicPeriod"/>
            </a:pPr>
            <a:r>
              <a:rPr lang="en-US" sz="3200" dirty="0"/>
              <a:t>Adoption and Initial Implementation</a:t>
            </a:r>
          </a:p>
          <a:p>
            <a:pPr marL="914400" lvl="1" indent="-457200">
              <a:buFont typeface="Arial" panose="020B0604020202020204" pitchFamily="34" charset="0"/>
              <a:buAutoNum type="arabicPeriod"/>
            </a:pPr>
            <a:r>
              <a:rPr lang="en-US" sz="3200" dirty="0"/>
              <a:t>Integration and Practice</a:t>
            </a:r>
          </a:p>
          <a:p>
            <a:pPr marL="914400" lvl="1" indent="-457200">
              <a:buFont typeface="Arial" panose="020B0604020202020204" pitchFamily="34" charset="0"/>
              <a:buAutoNum type="arabicPeriod"/>
            </a:pPr>
            <a:r>
              <a:rPr lang="en-US" sz="3200" dirty="0"/>
              <a:t>Continuous Improvement</a:t>
            </a:r>
          </a:p>
        </p:txBody>
      </p:sp>
    </p:spTree>
    <p:extLst>
      <p:ext uri="{BB962C8B-B14F-4D97-AF65-F5344CB8AC3E}">
        <p14:creationId xmlns:p14="http://schemas.microsoft.com/office/powerpoint/2010/main" val="120625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D60A-04CC-05D3-F57E-904FB9F59AAA}"/>
              </a:ext>
            </a:extLst>
          </p:cNvPr>
          <p:cNvSpPr>
            <a:spLocks noGrp="1"/>
          </p:cNvSpPr>
          <p:nvPr>
            <p:ph type="title"/>
          </p:nvPr>
        </p:nvSpPr>
        <p:spPr/>
        <p:txBody>
          <a:bodyPr/>
          <a:lstStyle/>
          <a:p>
            <a:r>
              <a:rPr lang="en-US" dirty="0"/>
              <a:t>Phase 1: Awareness and Education </a:t>
            </a:r>
          </a:p>
        </p:txBody>
      </p:sp>
      <p:sp>
        <p:nvSpPr>
          <p:cNvPr id="3" name="Content Placeholder 2">
            <a:extLst>
              <a:ext uri="{FF2B5EF4-FFF2-40B4-BE49-F238E27FC236}">
                <a16:creationId xmlns:a16="http://schemas.microsoft.com/office/drawing/2014/main" id="{6AC9C94C-9D5E-1BED-1B0B-9E9F2C7F2147}"/>
              </a:ext>
            </a:extLst>
          </p:cNvPr>
          <p:cNvSpPr>
            <a:spLocks noGrp="1"/>
          </p:cNvSpPr>
          <p:nvPr>
            <p:ph idx="1"/>
          </p:nvPr>
        </p:nvSpPr>
        <p:spPr/>
        <p:txBody>
          <a:bodyPr/>
          <a:lstStyle/>
          <a:p>
            <a:r>
              <a:rPr lang="en-US" b="1" dirty="0"/>
              <a:t>Initial Understanding</a:t>
            </a:r>
            <a:r>
              <a:rPr lang="en-US" dirty="0"/>
              <a:t>: Teams must first be introduced to the principles of just culture. This involves education on the benefits, principles, and practices of just culture.</a:t>
            </a:r>
          </a:p>
          <a:p>
            <a:endParaRPr lang="en-US" b="1" dirty="0"/>
          </a:p>
          <a:p>
            <a:r>
              <a:rPr lang="en-US" b="1" dirty="0"/>
              <a:t>Training Sessions</a:t>
            </a:r>
            <a:r>
              <a:rPr lang="en-US" dirty="0"/>
              <a:t>: Conducting workshops and training sessions to educate all levels of the organization about the importance of open communication, accountability, and systemic learning.</a:t>
            </a:r>
          </a:p>
        </p:txBody>
      </p:sp>
    </p:spTree>
    <p:extLst>
      <p:ext uri="{BB962C8B-B14F-4D97-AF65-F5344CB8AC3E}">
        <p14:creationId xmlns:p14="http://schemas.microsoft.com/office/powerpoint/2010/main" val="368928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4471-8292-729E-86FF-8BAEB231AE9D}"/>
              </a:ext>
            </a:extLst>
          </p:cNvPr>
          <p:cNvSpPr>
            <a:spLocks noGrp="1"/>
          </p:cNvSpPr>
          <p:nvPr>
            <p:ph type="title"/>
          </p:nvPr>
        </p:nvSpPr>
        <p:spPr/>
        <p:txBody>
          <a:bodyPr/>
          <a:lstStyle/>
          <a:p>
            <a:r>
              <a:rPr lang="en-US" dirty="0"/>
              <a:t>Phase 2: Adoption and Initial Implementation </a:t>
            </a:r>
          </a:p>
        </p:txBody>
      </p:sp>
      <p:sp>
        <p:nvSpPr>
          <p:cNvPr id="3" name="Content Placeholder 2">
            <a:extLst>
              <a:ext uri="{FF2B5EF4-FFF2-40B4-BE49-F238E27FC236}">
                <a16:creationId xmlns:a16="http://schemas.microsoft.com/office/drawing/2014/main" id="{4532125D-D79A-67C7-74D8-4B9CC9E474DE}"/>
              </a:ext>
            </a:extLst>
          </p:cNvPr>
          <p:cNvSpPr>
            <a:spLocks noGrp="1"/>
          </p:cNvSpPr>
          <p:nvPr>
            <p:ph idx="1"/>
          </p:nvPr>
        </p:nvSpPr>
        <p:spPr/>
        <p:txBody>
          <a:bodyPr/>
          <a:lstStyle/>
          <a:p>
            <a:r>
              <a:rPr lang="en-US" b="1" dirty="0"/>
              <a:t>Leadership Commitment</a:t>
            </a:r>
            <a:r>
              <a:rPr lang="en-US" dirty="0"/>
              <a:t>: Strong commitment from leadership to model and support just culture principles.</a:t>
            </a:r>
          </a:p>
          <a:p>
            <a:r>
              <a:rPr lang="en-US" b="1" dirty="0"/>
              <a:t>Policy Development</a:t>
            </a:r>
            <a:r>
              <a:rPr lang="en-US" dirty="0"/>
              <a:t>: Establishing clear policies and procedures for reporting errors, analyzing root causes, and implementing corrective actions.</a:t>
            </a:r>
          </a:p>
          <a:p>
            <a:r>
              <a:rPr lang="en-US" b="1" dirty="0"/>
              <a:t>Adoption</a:t>
            </a:r>
            <a:r>
              <a:rPr lang="en-US" dirty="0"/>
              <a:t>: Encouraging initial adoption by integrating just culture practices into daily workflows and processes.</a:t>
            </a:r>
          </a:p>
        </p:txBody>
      </p:sp>
    </p:spTree>
    <p:extLst>
      <p:ext uri="{BB962C8B-B14F-4D97-AF65-F5344CB8AC3E}">
        <p14:creationId xmlns:p14="http://schemas.microsoft.com/office/powerpoint/2010/main" val="180565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5B20-5DED-1B52-258E-86829B258B18}"/>
              </a:ext>
            </a:extLst>
          </p:cNvPr>
          <p:cNvSpPr>
            <a:spLocks noGrp="1"/>
          </p:cNvSpPr>
          <p:nvPr>
            <p:ph type="title"/>
          </p:nvPr>
        </p:nvSpPr>
        <p:spPr/>
        <p:txBody>
          <a:bodyPr/>
          <a:lstStyle/>
          <a:p>
            <a:r>
              <a:rPr lang="en-US" dirty="0"/>
              <a:t>Phase 3: Integration and Practice</a:t>
            </a:r>
          </a:p>
        </p:txBody>
      </p:sp>
      <p:sp>
        <p:nvSpPr>
          <p:cNvPr id="3" name="Content Placeholder 2">
            <a:extLst>
              <a:ext uri="{FF2B5EF4-FFF2-40B4-BE49-F238E27FC236}">
                <a16:creationId xmlns:a16="http://schemas.microsoft.com/office/drawing/2014/main" id="{F25F5E69-F016-7BB0-DA6D-820E5217B20E}"/>
              </a:ext>
            </a:extLst>
          </p:cNvPr>
          <p:cNvSpPr>
            <a:spLocks noGrp="1"/>
          </p:cNvSpPr>
          <p:nvPr>
            <p:ph idx="1"/>
          </p:nvPr>
        </p:nvSpPr>
        <p:spPr/>
        <p:txBody>
          <a:bodyPr/>
          <a:lstStyle/>
          <a:p>
            <a:r>
              <a:rPr lang="en-US" b="1" dirty="0"/>
              <a:t>Consistent Practice</a:t>
            </a:r>
            <a:r>
              <a:rPr lang="en-US" dirty="0"/>
              <a:t>: Ensuring consistent application of just culture principles across all teams and projects.</a:t>
            </a:r>
          </a:p>
          <a:p>
            <a:r>
              <a:rPr lang="en-US" b="1" dirty="0"/>
              <a:t>Feedback Loops</a:t>
            </a:r>
            <a:r>
              <a:rPr lang="en-US" dirty="0"/>
              <a:t>: Creating feedback loops where teams can learn from reported errors and share improvements.</a:t>
            </a:r>
          </a:p>
          <a:p>
            <a:r>
              <a:rPr lang="en-US" b="1" dirty="0"/>
              <a:t>Behavioral Change</a:t>
            </a:r>
            <a:r>
              <a:rPr lang="en-US" dirty="0"/>
              <a:t>: Observing and promoting changes in behavior where team members feel safe reporting mistakes and discussing improvements</a:t>
            </a:r>
          </a:p>
        </p:txBody>
      </p:sp>
    </p:spTree>
    <p:extLst>
      <p:ext uri="{BB962C8B-B14F-4D97-AF65-F5344CB8AC3E}">
        <p14:creationId xmlns:p14="http://schemas.microsoft.com/office/powerpoint/2010/main" val="124328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FF56-7E35-5498-3183-761D93587284}"/>
              </a:ext>
            </a:extLst>
          </p:cNvPr>
          <p:cNvSpPr>
            <a:spLocks noGrp="1"/>
          </p:cNvSpPr>
          <p:nvPr>
            <p:ph type="title"/>
          </p:nvPr>
        </p:nvSpPr>
        <p:spPr/>
        <p:txBody>
          <a:bodyPr/>
          <a:lstStyle/>
          <a:p>
            <a:r>
              <a:rPr lang="en-US" dirty="0"/>
              <a:t>Phase 4: Continuous Improvement</a:t>
            </a:r>
          </a:p>
        </p:txBody>
      </p:sp>
      <p:sp>
        <p:nvSpPr>
          <p:cNvPr id="3" name="Content Placeholder 2">
            <a:extLst>
              <a:ext uri="{FF2B5EF4-FFF2-40B4-BE49-F238E27FC236}">
                <a16:creationId xmlns:a16="http://schemas.microsoft.com/office/drawing/2014/main" id="{31821610-46A7-6DEA-FD2B-4CD3CE927A4A}"/>
              </a:ext>
            </a:extLst>
          </p:cNvPr>
          <p:cNvSpPr>
            <a:spLocks noGrp="1"/>
          </p:cNvSpPr>
          <p:nvPr>
            <p:ph idx="1"/>
          </p:nvPr>
        </p:nvSpPr>
        <p:spPr/>
        <p:txBody>
          <a:bodyPr/>
          <a:lstStyle/>
          <a:p>
            <a:r>
              <a:rPr lang="en-US" b="1" dirty="0"/>
              <a:t>Ongoing Training</a:t>
            </a:r>
            <a:r>
              <a:rPr lang="en-US" dirty="0"/>
              <a:t>: Providing ongoing education and training to reinforce just culture principles.</a:t>
            </a:r>
          </a:p>
          <a:p>
            <a:r>
              <a:rPr lang="en-US" b="1" dirty="0"/>
              <a:t>Systematic Learning</a:t>
            </a:r>
            <a:r>
              <a:rPr lang="en-US" dirty="0"/>
              <a:t>: Developing a culture of continuous learning where regular reviews of errors and near-misses lead to systemic improvements.</a:t>
            </a:r>
          </a:p>
          <a:p>
            <a:r>
              <a:rPr lang="en-US" b="1" dirty="0"/>
              <a:t>Monitoring and Metrics</a:t>
            </a:r>
            <a:r>
              <a:rPr lang="en-US" dirty="0"/>
              <a:t>: Implementing metrics to monitor the effectiveness of just culture practices and making adjustments as needed.</a:t>
            </a:r>
          </a:p>
        </p:txBody>
      </p:sp>
    </p:spTree>
    <p:extLst>
      <p:ext uri="{BB962C8B-B14F-4D97-AF65-F5344CB8AC3E}">
        <p14:creationId xmlns:p14="http://schemas.microsoft.com/office/powerpoint/2010/main" val="30343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8A-910A-C50D-D4B2-6E1122972D04}"/>
              </a:ext>
            </a:extLst>
          </p:cNvPr>
          <p:cNvSpPr>
            <a:spLocks noGrp="1"/>
          </p:cNvSpPr>
          <p:nvPr>
            <p:ph type="title"/>
          </p:nvPr>
        </p:nvSpPr>
        <p:spPr/>
        <p:txBody>
          <a:bodyPr/>
          <a:lstStyle/>
          <a:p>
            <a:r>
              <a:rPr lang="en-US" dirty="0"/>
              <a:t>Key Considerations </a:t>
            </a:r>
          </a:p>
        </p:txBody>
      </p:sp>
      <p:sp>
        <p:nvSpPr>
          <p:cNvPr id="3" name="Content Placeholder 2">
            <a:extLst>
              <a:ext uri="{FF2B5EF4-FFF2-40B4-BE49-F238E27FC236}">
                <a16:creationId xmlns:a16="http://schemas.microsoft.com/office/drawing/2014/main" id="{DCE88D5B-5B01-BC09-A1B9-21587D08949E}"/>
              </a:ext>
            </a:extLst>
          </p:cNvPr>
          <p:cNvSpPr>
            <a:spLocks noGrp="1"/>
          </p:cNvSpPr>
          <p:nvPr>
            <p:ph idx="1"/>
          </p:nvPr>
        </p:nvSpPr>
        <p:spPr>
          <a:xfrm>
            <a:off x="680321" y="2336873"/>
            <a:ext cx="9613861" cy="3997666"/>
          </a:xfrm>
        </p:spPr>
        <p:txBody>
          <a:bodyPr>
            <a:normAutofit fontScale="92500" lnSpcReduction="20000"/>
          </a:bodyPr>
          <a:lstStyle/>
          <a:p>
            <a:r>
              <a:rPr lang="en-US" b="1" u="sng" dirty="0"/>
              <a:t>Time and Effort: </a:t>
            </a:r>
            <a:r>
              <a:rPr lang="en-US" dirty="0"/>
              <a:t>Implementing a just culture is not an overnight process. It requires sustained effort over months or even years to fully integrate the practices into the organization.</a:t>
            </a:r>
          </a:p>
          <a:p>
            <a:r>
              <a:rPr lang="en-US" b="1" u="sng" dirty="0"/>
              <a:t>Cultural Resistance: </a:t>
            </a:r>
            <a:r>
              <a:rPr lang="en-US" dirty="0"/>
              <a:t>There may be resistance from team members who are accustomed to traditional blame-focused cultures. Overcoming this resistance requires patience, clear communication, and consistent reinforcement of just culture values.</a:t>
            </a:r>
          </a:p>
          <a:p>
            <a:r>
              <a:rPr lang="en-US" b="1" u="sng" dirty="0"/>
              <a:t>Leadership Involvement: </a:t>
            </a:r>
            <a:r>
              <a:rPr lang="en-US" dirty="0"/>
              <a:t>Active involvement from leadership is crucial to demonstrate commitment to just culture. Leaders must model the desired behaviors and support their teams through the transition.</a:t>
            </a:r>
          </a:p>
          <a:p>
            <a:r>
              <a:rPr lang="en-US" b="1" u="sng" dirty="0"/>
              <a:t>Customized Approach: </a:t>
            </a:r>
            <a:r>
              <a:rPr lang="en-US" dirty="0"/>
              <a:t>The approach to implementing just culture may need to be customized to fit the unique needs and existing culture of the organization. What works for one team or organization may need to be adapted for another.</a:t>
            </a:r>
          </a:p>
          <a:p>
            <a:endParaRPr lang="en-US" dirty="0">
              <a:solidFill>
                <a:schemeClr val="bg1"/>
              </a:solidFill>
            </a:endParaRPr>
          </a:p>
          <a:p>
            <a:endParaRPr lang="en-US" dirty="0"/>
          </a:p>
        </p:txBody>
      </p:sp>
    </p:spTree>
    <p:extLst>
      <p:ext uri="{BB962C8B-B14F-4D97-AF65-F5344CB8AC3E}">
        <p14:creationId xmlns:p14="http://schemas.microsoft.com/office/powerpoint/2010/main" val="35221632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33</TotalTime>
  <Words>1032</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Learning Curve to Implementing a Just Culture</vt:lpstr>
      <vt:lpstr>What is a Just Culture?</vt:lpstr>
      <vt:lpstr>Key Components of a Just Culture</vt:lpstr>
      <vt:lpstr>Phases of The Learning Curve</vt:lpstr>
      <vt:lpstr>Phase 1: Awareness and Education </vt:lpstr>
      <vt:lpstr>Phase 2: Adoption and Initial Implementation </vt:lpstr>
      <vt:lpstr>Phase 3: Integration and Practice</vt:lpstr>
      <vt:lpstr>Phase 4: Continuous Improvement</vt:lpstr>
      <vt:lpstr>Key Considerations </vt:lpstr>
      <vt:lpstr>Benefits of a Just Culture in Software Development</vt:lpstr>
      <vt:lpstr>Conclusion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Mommer</dc:creator>
  <cp:lastModifiedBy>Taylor Mommer</cp:lastModifiedBy>
  <cp:revision>1</cp:revision>
  <dcterms:created xsi:type="dcterms:W3CDTF">2024-07-13T20:47:36Z</dcterms:created>
  <dcterms:modified xsi:type="dcterms:W3CDTF">2024-07-13T21:21:00Z</dcterms:modified>
</cp:coreProperties>
</file>