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735" r:id="rId3"/>
    <p:sldId id="773" r:id="rId4"/>
    <p:sldId id="775" r:id="rId5"/>
    <p:sldId id="789" r:id="rId6"/>
    <p:sldId id="790" r:id="rId7"/>
    <p:sldId id="781" r:id="rId8"/>
    <p:sldId id="776" r:id="rId9"/>
    <p:sldId id="782" r:id="rId10"/>
    <p:sldId id="792" r:id="rId11"/>
    <p:sldId id="786" r:id="rId12"/>
    <p:sldId id="787" r:id="rId13"/>
    <p:sldId id="793" r:id="rId14"/>
    <p:sldId id="796" r:id="rId15"/>
    <p:sldId id="783" r:id="rId16"/>
    <p:sldId id="795" r:id="rId17"/>
    <p:sldId id="785" r:id="rId18"/>
    <p:sldId id="801" r:id="rId19"/>
    <p:sldId id="802" r:id="rId20"/>
    <p:sldId id="799" r:id="rId21"/>
    <p:sldId id="800" r:id="rId22"/>
    <p:sldId id="271" r:id="rId23"/>
    <p:sldId id="272" r:id="rId24"/>
    <p:sldId id="788" r:id="rId25"/>
    <p:sldId id="819" r:id="rId26"/>
    <p:sldId id="777" r:id="rId27"/>
    <p:sldId id="816" r:id="rId28"/>
    <p:sldId id="817" r:id="rId29"/>
    <p:sldId id="818" r:id="rId30"/>
    <p:sldId id="815" r:id="rId31"/>
    <p:sldId id="281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1" autoAdjust="0"/>
    <p:restoredTop sz="93881" autoAdjust="0"/>
  </p:normalViewPr>
  <p:slideViewPr>
    <p:cSldViewPr>
      <p:cViewPr varScale="1">
        <p:scale>
          <a:sx n="64" d="100"/>
          <a:sy n="64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7973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20B823-737E-4E3D-9238-77E2E9A22D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D27EE-830D-49CE-985E-AB94113C27B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E2C240-6496-4A8E-A8B3-F943082DF23E}" type="datetimeFigureOut">
              <a:rPr lang="zh-CN" altLang="en-US"/>
              <a:pPr>
                <a:defRPr/>
              </a:pPr>
              <a:t>2022/4/13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AF73402-062F-4B22-B545-BFA43D2C2F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0DD133-4A0D-4665-B714-C8418696D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43C4B-66D8-4F37-9FF5-29F30E5E0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FA1AA-0EE7-496E-B32D-8EAB45517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3379E7-EFB6-4D19-8480-DBA827EA8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FE61D583-ABB7-4B19-AA2B-64C35ABB7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724F8C3-3180-4E04-A600-26DCE8334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055F0E4-00A8-46A8-8A4F-51CCC355E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3ADF0A-0C14-4AC6-A72E-89FD4FE800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9744EE3D-01CD-4D59-BF78-03A1CE243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EFE5739B-8252-4AA3-8401-24941699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642D16C-4DCE-4CF7-A98D-7B1F2D257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2BDD8E-28FC-47B3-AFDD-20ED352E16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61877FCD-AABC-4397-AB18-75A11BEDC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1D8D36C2-7AE3-4EE2-829D-8D2948E37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DC7305D-01E9-497F-BC05-480D2B1E8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CA26E5-E48C-4B14-83C2-6CE75673438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6740D5B-2133-4C14-B21F-665B4A24D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307A5B60-66BE-456C-9D6F-61EEAF353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1171293-3C52-475D-9907-068A8F5F8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68CCD2-6DDC-4BEB-88CB-6909FBB5D6A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33AB24B-7E56-4517-8E72-E9492B445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34231068-25EA-43F7-A93F-479AB0A3B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为克服</a:t>
            </a:r>
            <a:r>
              <a:rPr lang="en-US" altLang="zh-CN"/>
              <a:t>WAW</a:t>
            </a:r>
            <a:r>
              <a:rPr lang="zh-CN" altLang="en-US"/>
              <a:t>（写后写）和</a:t>
            </a:r>
            <a:r>
              <a:rPr lang="en-US" altLang="zh-CN"/>
              <a:t>WAR</a:t>
            </a:r>
            <a:r>
              <a:rPr lang="zh-CN" altLang="en-US"/>
              <a:t>（读后写），</a:t>
            </a:r>
            <a:r>
              <a:rPr lang="en-US" altLang="zh-CN"/>
              <a:t>R-Type</a:t>
            </a:r>
            <a:r>
              <a:rPr lang="zh-CN" altLang="en-US"/>
              <a:t>的运算指令执行后延后一周期写回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5501E8C9-FFE7-4EF9-96DA-2BB61FA53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0170D1-E5B6-4544-BCBC-93FB3790DD0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F84CE-BB48-4827-B564-FE2101B1221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AA85A52B-C458-4389-9610-2320DCF4522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7CB9-3B4E-4F1D-A6C0-0D48B68D5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8E2F7-364B-46E8-A6AB-10774079C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B3EA9-4E05-4167-96BA-0A567EF5A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367035A-0266-466B-898C-0B21620FB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552A4FD3-50B2-4C3D-9F3A-C994D3D12F2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94E22-72C8-4D33-BE49-7A239C5AB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2022-4-20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8481C-3B76-4658-9CEB-1CF4008B8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FEABC-1CA6-4BDD-8BD3-32593AF56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508606F-694E-4BCF-92BA-23CC96414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07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6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9DC65E-DCF1-4C5E-B880-24C21C606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10ED4D-6394-43DA-8518-47EC71A2F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DCAA36-D4D3-49AE-8497-85FFF6962A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4B537F7-4E11-428B-9006-076A0A0D91AF}" type="datetime1">
              <a:rPr lang="zh-CN" altLang="en-US"/>
              <a:pPr>
                <a:defRPr/>
              </a:pPr>
              <a:t>2022/4/13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77B012-8A92-4111-8FED-B5FD2B020D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C16803-6D3E-4C67-A4B0-D403BC3B0E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3D8A974-593B-4EE6-8384-6C2B92CB7F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4E1A8A3C-4F97-4FBA-9D78-6120364E651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CF68AA2-F2A3-4F2A-AD8B-90431913F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实验五  流水线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9FE8AFEB-9CA6-4A4D-AE0B-B815A8213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4F8904D3-F6DF-41DB-91E6-029CB0AAD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E094B-B2E7-405C-912F-4B89156F259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51087D8F-755E-4B8A-9F10-6138B6328B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135E3C4-815F-40F6-8682-0FC05B1FA1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8F29A18-8A7E-4F55-AF5B-D40A3E515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流水线相关及其处理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14474B8D-C0B1-4AB7-B960-15BF1147A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/>
              <a:t>结构相关：当多条指令执行时竞争使用同一资源时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存储器相关处理：哈佛结构（指令和数据存储器分开）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寄存器堆相关处理：同一寄存器读写时，写优先（</a:t>
            </a:r>
            <a:r>
              <a:rPr lang="en-US" altLang="zh-CN" sz="2000"/>
              <a:t>Write First</a:t>
            </a:r>
            <a:r>
              <a:rPr lang="zh-CN" altLang="en-US" sz="2000"/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sz="2400"/>
              <a:t>数据相关：当一条指令需要等待前面指令的执行结果时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数据定向（</a:t>
            </a:r>
            <a:r>
              <a:rPr lang="en-US" altLang="zh-CN" sz="2000"/>
              <a:t>Forwarding</a:t>
            </a:r>
            <a:r>
              <a:rPr lang="zh-CN" altLang="en-US" sz="2000"/>
              <a:t>）：将执行结果提前传递至之前流水段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加载</a:t>
            </a:r>
            <a:r>
              <a:rPr lang="en-US" altLang="zh-CN" sz="2000"/>
              <a:t>-</a:t>
            </a:r>
            <a:r>
              <a:rPr lang="zh-CN" altLang="en-US" sz="2000"/>
              <a:t>使用相关（</a:t>
            </a:r>
            <a:r>
              <a:rPr lang="en-US" altLang="zh-CN" sz="2000"/>
              <a:t>Load-use hazard</a:t>
            </a:r>
            <a:r>
              <a:rPr lang="zh-CN" altLang="en-US" sz="2000"/>
              <a:t>）：阻止紧随</a:t>
            </a:r>
            <a:r>
              <a:rPr lang="en-US" altLang="zh-CN" sz="2000"/>
              <a:t>Load</a:t>
            </a:r>
            <a:r>
              <a:rPr lang="zh-CN" altLang="en-US" sz="2000"/>
              <a:t>已进入流水线的指令流动（</a:t>
            </a:r>
            <a:r>
              <a:rPr lang="en-US" altLang="zh-CN" sz="2000"/>
              <a:t>Stall</a:t>
            </a:r>
            <a:r>
              <a:rPr lang="zh-CN" altLang="en-US" sz="2000"/>
              <a:t>），向后续流水段插入空操作（</a:t>
            </a:r>
            <a:r>
              <a:rPr lang="en-US" altLang="zh-CN" sz="2000"/>
              <a:t>Bubble</a:t>
            </a:r>
            <a:r>
              <a:rPr lang="zh-CN" altLang="en-US" sz="2000"/>
              <a:t>）</a:t>
            </a:r>
            <a:endParaRPr lang="zh-CN" altLang="en-US" sz="1800"/>
          </a:p>
          <a:p>
            <a:pPr>
              <a:spcBef>
                <a:spcPts val="1200"/>
              </a:spcBef>
            </a:pPr>
            <a:r>
              <a:rPr lang="zh-CN" altLang="en-US" sz="2400"/>
              <a:t>控制相关：当遇到转移指令且不能继续顺序执行时</a:t>
            </a:r>
            <a:endParaRPr lang="en-US" altLang="zh-CN" sz="2400"/>
          </a:p>
          <a:p>
            <a:pPr lvl="1">
              <a:spcBef>
                <a:spcPts val="600"/>
              </a:spcBef>
            </a:pPr>
            <a:r>
              <a:rPr lang="zh-CN" altLang="en-US" sz="2000"/>
              <a:t>清除（</a:t>
            </a:r>
            <a:r>
              <a:rPr lang="en-US" altLang="zh-CN" sz="2000"/>
              <a:t>Flush</a:t>
            </a:r>
            <a:r>
              <a:rPr lang="zh-CN" altLang="en-US" sz="2000"/>
              <a:t>）紧随转移指令已进入流水线的指令</a:t>
            </a:r>
            <a:endParaRPr lang="en-US" altLang="zh-CN" sz="2000"/>
          </a:p>
          <a:p>
            <a:pPr lvl="1">
              <a:spcBef>
                <a:spcPts val="600"/>
              </a:spcBef>
            </a:pPr>
            <a:r>
              <a:rPr lang="zh-CN" altLang="en-US" sz="2000"/>
              <a:t>从转移目标处取指令后执行</a:t>
            </a:r>
            <a:endParaRPr lang="en-US" altLang="zh-CN" sz="2000"/>
          </a:p>
          <a:p>
            <a:pPr>
              <a:spcBef>
                <a:spcPts val="600"/>
              </a:spcBef>
            </a:pPr>
            <a:endParaRPr lang="zh-CN" altLang="en-US" sz="2400"/>
          </a:p>
          <a:p>
            <a:pPr>
              <a:spcBef>
                <a:spcPts val="600"/>
              </a:spcBef>
            </a:pPr>
            <a:endParaRPr lang="zh-CN" altLang="en-US" sz="240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D20F22F1-96D0-4FB8-9364-29D5F16A4C1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9D4EDE83-D2B8-459B-B308-54D9E2042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989CB4A2-D997-4B60-B673-B0BDF76E0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E12BF0-C1EB-4304-B807-0077EFC6FA5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2">
            <a:extLst>
              <a:ext uri="{FF2B5EF4-FFF2-40B4-BE49-F238E27FC236}">
                <a16:creationId xmlns:a16="http://schemas.microsoft.com/office/drawing/2014/main" id="{DE4F9414-4835-4156-86DB-FABCD0B4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187450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标题 1">
            <a:extLst>
              <a:ext uri="{FF2B5EF4-FFF2-40B4-BE49-F238E27FC236}">
                <a16:creationId xmlns:a16="http://schemas.microsoft.com/office/drawing/2014/main" id="{5F19331B-04EE-46F1-9828-2ACA14C1C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流水线相关：结构相关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E999D78-96F0-4352-899A-3DCF8C2008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6FD8D0D2-9F5C-4777-9535-A60D2F548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5FEB808-BD04-4581-B646-B29F859E8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6E2E1-C0B4-4A72-B8F1-E47153E2930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8E3EDFF-6984-48EE-A6AA-548F4D1D953F}"/>
              </a:ext>
            </a:extLst>
          </p:cNvPr>
          <p:cNvSpPr/>
          <p:nvPr/>
        </p:nvSpPr>
        <p:spPr bwMode="auto">
          <a:xfrm>
            <a:off x="4972050" y="2068513"/>
            <a:ext cx="396875" cy="461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659709-3E08-4108-AF66-E3A34FF76224}"/>
              </a:ext>
            </a:extLst>
          </p:cNvPr>
          <p:cNvSpPr/>
          <p:nvPr/>
        </p:nvSpPr>
        <p:spPr bwMode="auto">
          <a:xfrm>
            <a:off x="5002213" y="4622800"/>
            <a:ext cx="395287" cy="4619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CDA24FCE-C00F-4BCA-9F07-0D451AA611B2}"/>
              </a:ext>
            </a:extLst>
          </p:cNvPr>
          <p:cNvSpPr/>
          <p:nvPr/>
        </p:nvSpPr>
        <p:spPr bwMode="auto">
          <a:xfrm>
            <a:off x="5048250" y="2992438"/>
            <a:ext cx="323850" cy="3095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71098A88-70C8-4049-BD2F-39EFC581C3AE}"/>
              </a:ext>
            </a:extLst>
          </p:cNvPr>
          <p:cNvSpPr/>
          <p:nvPr/>
        </p:nvSpPr>
        <p:spPr bwMode="auto">
          <a:xfrm>
            <a:off x="5067300" y="5543550"/>
            <a:ext cx="3302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2C5A2DD8-9F3C-482C-8861-A74B3B70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057400"/>
            <a:ext cx="1847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Arial" panose="020B0604020202020204" pitchFamily="34" charset="0"/>
              </a:rPr>
              <a:t>寄存器堆</a:t>
            </a:r>
            <a:r>
              <a:rPr lang="zh-CN" altLang="en-US" sz="1800">
                <a:solidFill>
                  <a:srgbClr val="0070C0"/>
                </a:solidFill>
              </a:rPr>
              <a:t>写优先（</a:t>
            </a:r>
            <a:r>
              <a:rPr lang="en-US" altLang="zh-CN" sz="1800">
                <a:solidFill>
                  <a:srgbClr val="0070C0"/>
                </a:solidFill>
              </a:rPr>
              <a:t>Write First</a:t>
            </a:r>
            <a:r>
              <a:rPr lang="zh-CN" altLang="en-US" sz="180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685491-E57E-4042-829E-E02E56F5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9225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70C0"/>
                </a:solidFill>
                <a:latin typeface="宋体" panose="02010600030101010101" pitchFamily="2" charset="-122"/>
              </a:rPr>
              <a:t>哈佛结构</a:t>
            </a:r>
            <a:endParaRPr lang="zh-CN" altLang="en-US" sz="18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1">
            <a:extLst>
              <a:ext uri="{FF2B5EF4-FFF2-40B4-BE49-F238E27FC236}">
                <a16:creationId xmlns:a16="http://schemas.microsoft.com/office/drawing/2014/main" id="{644F8942-2A33-4A7E-9C19-C9D3B795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标题 1">
            <a:extLst>
              <a:ext uri="{FF2B5EF4-FFF2-40B4-BE49-F238E27FC236}">
                <a16:creationId xmlns:a16="http://schemas.microsoft.com/office/drawing/2014/main" id="{E4A13B06-3216-4B4A-A242-7F3F32BDB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流水线相关：数据相关</a:t>
            </a:r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EFB482D5-E8BE-4D72-85C0-51515CCC0F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2385B8A9-0B4C-48C9-88A1-61AC86AB33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E1F3166B-C329-4AB2-A0B1-CCFA30489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60448-2BB1-4832-8C38-DCC0C484DBD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9FAB0CF9-2F21-4188-832E-67E12935BBF2}"/>
              </a:ext>
            </a:extLst>
          </p:cNvPr>
          <p:cNvSpPr/>
          <p:nvPr/>
        </p:nvSpPr>
        <p:spPr bwMode="auto">
          <a:xfrm>
            <a:off x="5019675" y="2152650"/>
            <a:ext cx="349250" cy="315913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FB62142C-1EE8-4437-9E17-66624C422B82}"/>
              </a:ext>
            </a:extLst>
          </p:cNvPr>
          <p:cNvSpPr/>
          <p:nvPr/>
        </p:nvSpPr>
        <p:spPr bwMode="auto">
          <a:xfrm>
            <a:off x="3502025" y="3009900"/>
            <a:ext cx="34925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03F1335-145F-4A4F-9B72-58CC1A1953D5}"/>
              </a:ext>
            </a:extLst>
          </p:cNvPr>
          <p:cNvCxnSpPr>
            <a:cxnSpLocks/>
          </p:cNvCxnSpPr>
          <p:nvPr/>
        </p:nvCxnSpPr>
        <p:spPr bwMode="auto">
          <a:xfrm>
            <a:off x="4167188" y="2300288"/>
            <a:ext cx="0" cy="76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BAC66A09-7C8E-4E03-B4DA-42876BE423BF}"/>
              </a:ext>
            </a:extLst>
          </p:cNvPr>
          <p:cNvSpPr/>
          <p:nvPr/>
        </p:nvSpPr>
        <p:spPr bwMode="auto">
          <a:xfrm>
            <a:off x="4265613" y="3841750"/>
            <a:ext cx="34925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91119BC-B696-40FC-884A-7151028A9B13}"/>
              </a:ext>
            </a:extLst>
          </p:cNvPr>
          <p:cNvCxnSpPr>
            <a:cxnSpLocks/>
          </p:cNvCxnSpPr>
          <p:nvPr/>
        </p:nvCxnSpPr>
        <p:spPr bwMode="auto">
          <a:xfrm>
            <a:off x="4930775" y="2300288"/>
            <a:ext cx="0" cy="16017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2">
            <a:extLst>
              <a:ext uri="{FF2B5EF4-FFF2-40B4-BE49-F238E27FC236}">
                <a16:creationId xmlns:a16="http://schemas.microsoft.com/office/drawing/2014/main" id="{CA806F36-0E25-4DE2-AE4A-79E39C8CE362}"/>
              </a:ext>
            </a:extLst>
          </p:cNvPr>
          <p:cNvSpPr/>
          <p:nvPr/>
        </p:nvSpPr>
        <p:spPr bwMode="auto">
          <a:xfrm>
            <a:off x="4965700" y="4619625"/>
            <a:ext cx="501650" cy="4714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7" name="矩形 7">
            <a:extLst>
              <a:ext uri="{FF2B5EF4-FFF2-40B4-BE49-F238E27FC236}">
                <a16:creationId xmlns:a16="http://schemas.microsoft.com/office/drawing/2014/main" id="{93339020-8105-47CC-A3ED-1E097978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x0, 1</a:t>
            </a:r>
          </a:p>
        </p:txBody>
      </p:sp>
      <p:sp>
        <p:nvSpPr>
          <p:cNvPr id="21518" name="矩形 7">
            <a:extLst>
              <a:ext uri="{FF2B5EF4-FFF2-40B4-BE49-F238E27FC236}">
                <a16:creationId xmlns:a16="http://schemas.microsoft.com/office/drawing/2014/main" id="{622B8B3F-DF3A-422F-B828-3DD03CCC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016250"/>
            <a:ext cx="1238250" cy="20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</a:p>
        </p:txBody>
      </p:sp>
      <p:sp>
        <p:nvSpPr>
          <p:cNvPr id="21519" name="矩形 7">
            <a:extLst>
              <a:ext uri="{FF2B5EF4-FFF2-40B4-BE49-F238E27FC236}">
                <a16:creationId xmlns:a16="http://schemas.microsoft.com/office/drawing/2014/main" id="{B37EA977-29E0-4175-9081-CB1E44AD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844925"/>
            <a:ext cx="1238250" cy="20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</a:p>
        </p:txBody>
      </p:sp>
      <p:sp>
        <p:nvSpPr>
          <p:cNvPr id="21520" name="矩形 7">
            <a:extLst>
              <a:ext uri="{FF2B5EF4-FFF2-40B4-BE49-F238E27FC236}">
                <a16:creationId xmlns:a16="http://schemas.microsoft.com/office/drawing/2014/main" id="{C2A73329-34D4-45F9-BB87-48190687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x4,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21521" name="矩形 7">
            <a:extLst>
              <a:ext uri="{FF2B5EF4-FFF2-40B4-BE49-F238E27FC236}">
                <a16:creationId xmlns:a16="http://schemas.microsoft.com/office/drawing/2014/main" id="{68531775-6E01-48DD-82AA-D41F2373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x5,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x2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30" name="圆角矩形 12">
            <a:extLst>
              <a:ext uri="{FF2B5EF4-FFF2-40B4-BE49-F238E27FC236}">
                <a16:creationId xmlns:a16="http://schemas.microsoft.com/office/drawing/2014/main" id="{C98D1808-0A36-476F-B36C-B04671089071}"/>
              </a:ext>
            </a:extLst>
          </p:cNvPr>
          <p:cNvSpPr/>
          <p:nvPr/>
        </p:nvSpPr>
        <p:spPr bwMode="auto">
          <a:xfrm>
            <a:off x="5038725" y="4694238"/>
            <a:ext cx="349250" cy="320675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D5DAAE9D-0BD2-4F4F-95A4-0F85570BB439}"/>
              </a:ext>
            </a:extLst>
          </p:cNvPr>
          <p:cNvSpPr/>
          <p:nvPr/>
        </p:nvSpPr>
        <p:spPr bwMode="auto">
          <a:xfrm>
            <a:off x="6540500" y="3854450"/>
            <a:ext cx="368300" cy="3111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97930EB7-5534-443D-ABA3-BAAA3F936B7F}"/>
              </a:ext>
            </a:extLst>
          </p:cNvPr>
          <p:cNvSpPr/>
          <p:nvPr/>
        </p:nvSpPr>
        <p:spPr bwMode="auto">
          <a:xfrm>
            <a:off x="5727700" y="5467350"/>
            <a:ext cx="503238" cy="4714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7588FB1-5879-43C9-855C-671246E896BC}"/>
              </a:ext>
            </a:extLst>
          </p:cNvPr>
          <p:cNvCxnSpPr>
            <a:cxnSpLocks/>
          </p:cNvCxnSpPr>
          <p:nvPr/>
        </p:nvCxnSpPr>
        <p:spPr bwMode="auto">
          <a:xfrm>
            <a:off x="5703888" y="3997325"/>
            <a:ext cx="0" cy="960438"/>
          </a:xfrm>
          <a:prstGeom prst="straightConnector1">
            <a:avLst/>
          </a:prstGeom>
          <a:noFill/>
          <a:ln w="19050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11F80BE-BED8-4BCD-B70B-FAE2C02281A2}"/>
              </a:ext>
            </a:extLst>
          </p:cNvPr>
          <p:cNvCxnSpPr>
            <a:cxnSpLocks/>
          </p:cNvCxnSpPr>
          <p:nvPr/>
        </p:nvCxnSpPr>
        <p:spPr bwMode="auto">
          <a:xfrm>
            <a:off x="6467475" y="3997325"/>
            <a:ext cx="0" cy="1819275"/>
          </a:xfrm>
          <a:prstGeom prst="straightConnector1">
            <a:avLst/>
          </a:prstGeom>
          <a:noFill/>
          <a:ln w="19050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圆角矩形 12">
            <a:extLst>
              <a:ext uri="{FF2B5EF4-FFF2-40B4-BE49-F238E27FC236}">
                <a16:creationId xmlns:a16="http://schemas.microsoft.com/office/drawing/2014/main" id="{5A4A7C14-0CEB-4993-9F6D-582A539FD6C5}"/>
              </a:ext>
            </a:extLst>
          </p:cNvPr>
          <p:cNvSpPr/>
          <p:nvPr/>
        </p:nvSpPr>
        <p:spPr bwMode="auto">
          <a:xfrm>
            <a:off x="5791200" y="3003550"/>
            <a:ext cx="34925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圆角矩形 12">
            <a:extLst>
              <a:ext uri="{FF2B5EF4-FFF2-40B4-BE49-F238E27FC236}">
                <a16:creationId xmlns:a16="http://schemas.microsoft.com/office/drawing/2014/main" id="{539C165C-68E5-4B30-99B3-E0037BF350CC}"/>
              </a:ext>
            </a:extLst>
          </p:cNvPr>
          <p:cNvSpPr/>
          <p:nvPr/>
        </p:nvSpPr>
        <p:spPr bwMode="auto">
          <a:xfrm>
            <a:off x="4192588" y="3770313"/>
            <a:ext cx="501650" cy="471487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D2199B-008C-48C7-B1C1-B29A53C2E25E}"/>
              </a:ext>
            </a:extLst>
          </p:cNvPr>
          <p:cNvCxnSpPr>
            <a:cxnSpLocks/>
          </p:cNvCxnSpPr>
          <p:nvPr/>
        </p:nvCxnSpPr>
        <p:spPr bwMode="auto">
          <a:xfrm>
            <a:off x="4994275" y="3148013"/>
            <a:ext cx="0" cy="97155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圆角矩形 12">
            <a:extLst>
              <a:ext uri="{FF2B5EF4-FFF2-40B4-BE49-F238E27FC236}">
                <a16:creationId xmlns:a16="http://schemas.microsoft.com/office/drawing/2014/main" id="{FE8A7076-B52C-46C0-9DE6-7D034ECE66F6}"/>
              </a:ext>
            </a:extLst>
          </p:cNvPr>
          <p:cNvSpPr/>
          <p:nvPr/>
        </p:nvSpPr>
        <p:spPr bwMode="auto">
          <a:xfrm>
            <a:off x="5811838" y="5543550"/>
            <a:ext cx="349250" cy="320675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31" name="矩形 5">
            <a:extLst>
              <a:ext uri="{FF2B5EF4-FFF2-40B4-BE49-F238E27FC236}">
                <a16:creationId xmlns:a16="http://schemas.microsoft.com/office/drawing/2014/main" id="{50498B7C-F684-4F40-B75A-FDF4EB0B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684338"/>
            <a:ext cx="342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2" name="矩形 5">
            <a:extLst>
              <a:ext uri="{FF2B5EF4-FFF2-40B4-BE49-F238E27FC236}">
                <a16:creationId xmlns:a16="http://schemas.microsoft.com/office/drawing/2014/main" id="{7327880E-0A5B-4D98-89E6-BB0E1FD0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684338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3" name="矩形 5">
            <a:extLst>
              <a:ext uri="{FF2B5EF4-FFF2-40B4-BE49-F238E27FC236}">
                <a16:creationId xmlns:a16="http://schemas.microsoft.com/office/drawing/2014/main" id="{71F0A191-56AF-49AD-89FF-DF3D2F35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1684338"/>
            <a:ext cx="425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4" name="矩形 5">
            <a:extLst>
              <a:ext uri="{FF2B5EF4-FFF2-40B4-BE49-F238E27FC236}">
                <a16:creationId xmlns:a16="http://schemas.microsoft.com/office/drawing/2014/main" id="{C1B680D9-10F8-4D76-A5BB-C383D62B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1684338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21535" name="矩形 5">
            <a:extLst>
              <a:ext uri="{FF2B5EF4-FFF2-40B4-BE49-F238E27FC236}">
                <a16:creationId xmlns:a16="http://schemas.microsoft.com/office/drawing/2014/main" id="{4DA95034-B041-4401-9623-248AC31C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684338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rgbClr val="0039A7"/>
                </a:solidFill>
                <a:latin typeface="Arial" panose="020B0604020202020204" pitchFamily="34" charset="0"/>
              </a:rPr>
              <a:t>WB</a:t>
            </a:r>
            <a:endParaRPr lang="zh-CN" altLang="en-US" sz="1400" b="0">
              <a:latin typeface="Arial" panose="020B0604020202020204" pitchFamily="34" charset="0"/>
            </a:endParaRPr>
          </a:p>
        </p:txBody>
      </p:sp>
      <p:sp>
        <p:nvSpPr>
          <p:cNvPr id="51" name="矩形 5">
            <a:extLst>
              <a:ext uri="{FF2B5EF4-FFF2-40B4-BE49-F238E27FC236}">
                <a16:creationId xmlns:a16="http://schemas.microsoft.com/office/drawing/2014/main" id="{61563EA6-4C73-46C1-906E-345F3939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2151063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Forwarding</a:t>
            </a:r>
            <a:endParaRPr lang="zh-CN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20" grpId="0" animBg="1"/>
      <p:bldP spid="30" grpId="0" animBg="1"/>
      <p:bldP spid="32" grpId="0" animBg="1"/>
      <p:bldP spid="33" grpId="0" animBg="1"/>
      <p:bldP spid="39" grpId="0" animBg="1"/>
      <p:bldP spid="40" grpId="0" animBg="1"/>
      <p:bldP spid="43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31">
            <a:extLst>
              <a:ext uri="{FF2B5EF4-FFF2-40B4-BE49-F238E27FC236}">
                <a16:creationId xmlns:a16="http://schemas.microsoft.com/office/drawing/2014/main" id="{9DE44013-C1A1-4E46-861F-B2F2D708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标题 1">
            <a:extLst>
              <a:ext uri="{FF2B5EF4-FFF2-40B4-BE49-F238E27FC236}">
                <a16:creationId xmlns:a16="http://schemas.microsoft.com/office/drawing/2014/main" id="{094B72FB-DAEB-4FE2-866B-635896DDA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流水线相关：数据相关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23556" name="日期占位符 3">
            <a:extLst>
              <a:ext uri="{FF2B5EF4-FFF2-40B4-BE49-F238E27FC236}">
                <a16:creationId xmlns:a16="http://schemas.microsoft.com/office/drawing/2014/main" id="{472C50CB-D57F-4C85-BFA9-B186AB47A4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页脚占位符 4">
            <a:extLst>
              <a:ext uri="{FF2B5EF4-FFF2-40B4-BE49-F238E27FC236}">
                <a16:creationId xmlns:a16="http://schemas.microsoft.com/office/drawing/2014/main" id="{6BBD4DDE-EF49-4239-B2C0-262EEE08B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8" name="灯片编号占位符 5">
            <a:extLst>
              <a:ext uri="{FF2B5EF4-FFF2-40B4-BE49-F238E27FC236}">
                <a16:creationId xmlns:a16="http://schemas.microsoft.com/office/drawing/2014/main" id="{6CFAC6BF-5361-4F36-BC51-0DED2042D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DB4643-08BE-4D48-9A6D-E59828F98B1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9" name="矩形 7">
            <a:extLst>
              <a:ext uri="{FF2B5EF4-FFF2-40B4-BE49-F238E27FC236}">
                <a16:creationId xmlns:a16="http://schemas.microsoft.com/office/drawing/2014/main" id="{6CD595F6-7A55-4740-B060-B5EC9BD5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3399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x1, x2</a:t>
            </a: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9FAB0CF9-2F21-4188-832E-67E12935BBF2}"/>
              </a:ext>
            </a:extLst>
          </p:cNvPr>
          <p:cNvSpPr/>
          <p:nvPr/>
        </p:nvSpPr>
        <p:spPr bwMode="auto">
          <a:xfrm>
            <a:off x="5016500" y="2152650"/>
            <a:ext cx="3556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FB62142C-1EE8-4437-9E17-66624C422B82}"/>
              </a:ext>
            </a:extLst>
          </p:cNvPr>
          <p:cNvSpPr/>
          <p:nvPr/>
        </p:nvSpPr>
        <p:spPr bwMode="auto">
          <a:xfrm>
            <a:off x="3517900" y="3003550"/>
            <a:ext cx="33020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62" name="直接箭头连接符 3">
            <a:extLst>
              <a:ext uri="{FF2B5EF4-FFF2-40B4-BE49-F238E27FC236}">
                <a16:creationId xmlns:a16="http://schemas.microsoft.com/office/drawing/2014/main" id="{CE97B5FD-544A-4DDD-AED8-5FB563E2010C}"/>
              </a:ext>
            </a:extLst>
          </p:cNvPr>
          <p:cNvCxnSpPr>
            <a:cxnSpLocks/>
          </p:cNvCxnSpPr>
          <p:nvPr/>
        </p:nvCxnSpPr>
        <p:spPr bwMode="auto">
          <a:xfrm>
            <a:off x="4173538" y="2300288"/>
            <a:ext cx="0" cy="763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BAC66A09-7C8E-4E03-B4DA-42876BE423BF}"/>
              </a:ext>
            </a:extLst>
          </p:cNvPr>
          <p:cNvSpPr/>
          <p:nvPr/>
        </p:nvSpPr>
        <p:spPr bwMode="auto">
          <a:xfrm>
            <a:off x="4292600" y="3848100"/>
            <a:ext cx="330200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64" name="直接箭头连接符 15">
            <a:extLst>
              <a:ext uri="{FF2B5EF4-FFF2-40B4-BE49-F238E27FC236}">
                <a16:creationId xmlns:a16="http://schemas.microsoft.com/office/drawing/2014/main" id="{175D5809-6C0E-4D3F-97EF-198353BBAF70}"/>
              </a:ext>
            </a:extLst>
          </p:cNvPr>
          <p:cNvCxnSpPr>
            <a:cxnSpLocks/>
          </p:cNvCxnSpPr>
          <p:nvPr/>
        </p:nvCxnSpPr>
        <p:spPr bwMode="auto">
          <a:xfrm>
            <a:off x="4937125" y="2300288"/>
            <a:ext cx="0" cy="1592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矩形 7">
            <a:extLst>
              <a:ext uri="{FF2B5EF4-FFF2-40B4-BE49-F238E27FC236}">
                <a16:creationId xmlns:a16="http://schemas.microsoft.com/office/drawing/2014/main" id="{16A8A281-CCA3-4B5C-86CA-45B56D38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987675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3399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x3</a:t>
            </a:r>
          </a:p>
        </p:txBody>
      </p:sp>
      <p:sp>
        <p:nvSpPr>
          <p:cNvPr id="23566" name="矩形 7">
            <a:extLst>
              <a:ext uri="{FF2B5EF4-FFF2-40B4-BE49-F238E27FC236}">
                <a16:creationId xmlns:a16="http://schemas.microsoft.com/office/drawing/2014/main" id="{7CBFB2F3-BBD1-4618-A23A-C9124BE1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817938"/>
            <a:ext cx="122872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00CCFF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,x1,x2</a:t>
            </a:r>
          </a:p>
        </p:txBody>
      </p:sp>
      <p:sp>
        <p:nvSpPr>
          <p:cNvPr id="23567" name="矩形 7">
            <a:extLst>
              <a:ext uri="{FF2B5EF4-FFF2-40B4-BE49-F238E27FC236}">
                <a16:creationId xmlns:a16="http://schemas.microsoft.com/office/drawing/2014/main" id="{2071825B-81F9-489B-859F-2419D479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35400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C000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x6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x4</a:t>
            </a:r>
          </a:p>
        </p:txBody>
      </p:sp>
      <p:sp>
        <p:nvSpPr>
          <p:cNvPr id="23568" name="矩形 7">
            <a:extLst>
              <a:ext uri="{FF2B5EF4-FFF2-40B4-BE49-F238E27FC236}">
                <a16:creationId xmlns:a16="http://schemas.microsoft.com/office/drawing/2014/main" id="{C49347E1-6BD8-4B11-A54C-7476D7DB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x6, x6, x5</a:t>
            </a:r>
          </a:p>
        </p:txBody>
      </p:sp>
      <p:sp>
        <p:nvSpPr>
          <p:cNvPr id="23569" name="矩形 7">
            <a:extLst>
              <a:ext uri="{FF2B5EF4-FFF2-40B4-BE49-F238E27FC236}">
                <a16:creationId xmlns:a16="http://schemas.microsoft.com/office/drawing/2014/main" id="{15F846AA-7106-4901-A3C8-BE4ECBA2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sw  x6, 0x408(x0)</a:t>
            </a:r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C7077E56-CA95-4EAC-AE71-F5CDE80B5DB4}"/>
              </a:ext>
            </a:extLst>
          </p:cNvPr>
          <p:cNvSpPr/>
          <p:nvPr/>
        </p:nvSpPr>
        <p:spPr bwMode="auto">
          <a:xfrm>
            <a:off x="5797550" y="2997200"/>
            <a:ext cx="325438" cy="3302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71" name="直接箭头连接符 25">
            <a:extLst>
              <a:ext uri="{FF2B5EF4-FFF2-40B4-BE49-F238E27FC236}">
                <a16:creationId xmlns:a16="http://schemas.microsoft.com/office/drawing/2014/main" id="{A2B28027-919F-498A-8BAA-72064EB007A7}"/>
              </a:ext>
            </a:extLst>
          </p:cNvPr>
          <p:cNvCxnSpPr>
            <a:cxnSpLocks/>
          </p:cNvCxnSpPr>
          <p:nvPr/>
        </p:nvCxnSpPr>
        <p:spPr bwMode="auto">
          <a:xfrm>
            <a:off x="4992688" y="3167063"/>
            <a:ext cx="0" cy="725487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A5ABCB4-7307-4386-9798-DAFF1357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557463"/>
            <a:ext cx="153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4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圆角矩形 12">
            <a:extLst>
              <a:ext uri="{FF2B5EF4-FFF2-40B4-BE49-F238E27FC236}">
                <a16:creationId xmlns:a16="http://schemas.microsoft.com/office/drawing/2014/main" id="{0BF82E88-33BD-4A16-AD0C-B629FFF7276E}"/>
              </a:ext>
            </a:extLst>
          </p:cNvPr>
          <p:cNvSpPr/>
          <p:nvPr/>
        </p:nvSpPr>
        <p:spPr bwMode="auto">
          <a:xfrm>
            <a:off x="6554788" y="3848100"/>
            <a:ext cx="330200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31">
            <a:extLst>
              <a:ext uri="{FF2B5EF4-FFF2-40B4-BE49-F238E27FC236}">
                <a16:creationId xmlns:a16="http://schemas.microsoft.com/office/drawing/2014/main" id="{75A3BFB4-0CAE-4A3C-ACC2-D98ECA90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96975"/>
            <a:ext cx="784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标题 1">
            <a:extLst>
              <a:ext uri="{FF2B5EF4-FFF2-40B4-BE49-F238E27FC236}">
                <a16:creationId xmlns:a16="http://schemas.microsoft.com/office/drawing/2014/main" id="{319ED2B5-C44A-400A-AAC9-47B2A0FFF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数据相关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24580" name="日期占位符 3">
            <a:extLst>
              <a:ext uri="{FF2B5EF4-FFF2-40B4-BE49-F238E27FC236}">
                <a16:creationId xmlns:a16="http://schemas.microsoft.com/office/drawing/2014/main" id="{4FD6D975-6D85-4C38-93E5-2ECDCB9F34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4581" name="页脚占位符 4">
            <a:extLst>
              <a:ext uri="{FF2B5EF4-FFF2-40B4-BE49-F238E27FC236}">
                <a16:creationId xmlns:a16="http://schemas.microsoft.com/office/drawing/2014/main" id="{96B8051E-FAD4-4D3C-B8E2-0443D3403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4582" name="灯片编号占位符 5">
            <a:extLst>
              <a:ext uri="{FF2B5EF4-FFF2-40B4-BE49-F238E27FC236}">
                <a16:creationId xmlns:a16="http://schemas.microsoft.com/office/drawing/2014/main" id="{0A48013B-1315-4130-8771-D33297C50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80DFE-DC83-403F-BD90-23E069E3B63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4583" name="矩形 7">
            <a:extLst>
              <a:ext uri="{FF2B5EF4-FFF2-40B4-BE49-F238E27FC236}">
                <a16:creationId xmlns:a16="http://schemas.microsoft.com/office/drawing/2014/main" id="{FA94AA60-4718-4D70-B5C2-16686F8CD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176463"/>
            <a:ext cx="1077912" cy="277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lw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0(x6)</a:t>
            </a: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9FAB0CF9-2F21-4188-832E-67E12935BBF2}"/>
              </a:ext>
            </a:extLst>
          </p:cNvPr>
          <p:cNvSpPr/>
          <p:nvPr/>
        </p:nvSpPr>
        <p:spPr bwMode="auto">
          <a:xfrm>
            <a:off x="5016500" y="2152650"/>
            <a:ext cx="355600" cy="32385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FB62142C-1EE8-4437-9E17-66624C422B82}"/>
              </a:ext>
            </a:extLst>
          </p:cNvPr>
          <p:cNvSpPr/>
          <p:nvPr/>
        </p:nvSpPr>
        <p:spPr bwMode="auto">
          <a:xfrm>
            <a:off x="3517900" y="3003550"/>
            <a:ext cx="330200" cy="317500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2">
            <a:extLst>
              <a:ext uri="{FF2B5EF4-FFF2-40B4-BE49-F238E27FC236}">
                <a16:creationId xmlns:a16="http://schemas.microsoft.com/office/drawing/2014/main" id="{BAC66A09-7C8E-4E03-B4DA-42876BE423BF}"/>
              </a:ext>
            </a:extLst>
          </p:cNvPr>
          <p:cNvSpPr/>
          <p:nvPr/>
        </p:nvSpPr>
        <p:spPr bwMode="auto">
          <a:xfrm>
            <a:off x="5041900" y="4699000"/>
            <a:ext cx="357188" cy="319088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7" name="矩形 7">
            <a:extLst>
              <a:ext uri="{FF2B5EF4-FFF2-40B4-BE49-F238E27FC236}">
                <a16:creationId xmlns:a16="http://schemas.microsoft.com/office/drawing/2014/main" id="{C504D64D-2D2C-4FB3-8E99-AD95A0310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987675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x8,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</a:p>
        </p:txBody>
      </p:sp>
      <p:sp>
        <p:nvSpPr>
          <p:cNvPr id="24588" name="矩形 7">
            <a:extLst>
              <a:ext uri="{FF2B5EF4-FFF2-40B4-BE49-F238E27FC236}">
                <a16:creationId xmlns:a16="http://schemas.microsoft.com/office/drawing/2014/main" id="{911A713C-8BBC-4CC8-8AD2-C14644386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817938"/>
            <a:ext cx="122872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add </a:t>
            </a:r>
            <a:r>
              <a:rPr lang="en-US" altLang="zh-CN" sz="1800" b="0">
                <a:solidFill>
                  <a:srgbClr val="00CCFF"/>
                </a:solidFill>
                <a:latin typeface="Arial Narrow" panose="020B0606020202030204" pitchFamily="34" charset="0"/>
              </a:rPr>
              <a:t>x1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,x1,x2</a:t>
            </a:r>
          </a:p>
        </p:txBody>
      </p:sp>
      <p:sp>
        <p:nvSpPr>
          <p:cNvPr id="24589" name="矩形 7">
            <a:extLst>
              <a:ext uri="{FF2B5EF4-FFF2-40B4-BE49-F238E27FC236}">
                <a16:creationId xmlns:a16="http://schemas.microsoft.com/office/drawing/2014/main" id="{14803DE4-46FA-4BE1-AACC-BD0B22D2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35400"/>
            <a:ext cx="1228725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sw </a:t>
            </a:r>
            <a:r>
              <a:rPr lang="en-US" altLang="zh-CN" sz="1800" b="0"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latin typeface="Arial Narrow" panose="020B0606020202030204" pitchFamily="34" charset="0"/>
              </a:rPr>
              <a:t>0x408(x0)</a:t>
            </a:r>
          </a:p>
        </p:txBody>
      </p:sp>
      <p:sp>
        <p:nvSpPr>
          <p:cNvPr id="24590" name="矩形 7">
            <a:extLst>
              <a:ext uri="{FF2B5EF4-FFF2-40B4-BE49-F238E27FC236}">
                <a16:creationId xmlns:a16="http://schemas.microsoft.com/office/drawing/2014/main" id="{7003409D-45EE-44BA-A0FA-91588F9F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6847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x9, x8, x1 </a:t>
            </a:r>
          </a:p>
        </p:txBody>
      </p:sp>
      <p:sp>
        <p:nvSpPr>
          <p:cNvPr id="24591" name="矩形 7">
            <a:extLst>
              <a:ext uri="{FF2B5EF4-FFF2-40B4-BE49-F238E27FC236}">
                <a16:creationId xmlns:a16="http://schemas.microsoft.com/office/drawing/2014/main" id="{EE466ABF-7B0E-4E44-BC04-2FA830A0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5522913"/>
            <a:ext cx="1238250" cy="20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nop</a:t>
            </a:r>
          </a:p>
        </p:txBody>
      </p:sp>
      <p:sp>
        <p:nvSpPr>
          <p:cNvPr id="25" name="圆角矩形 12">
            <a:extLst>
              <a:ext uri="{FF2B5EF4-FFF2-40B4-BE49-F238E27FC236}">
                <a16:creationId xmlns:a16="http://schemas.microsoft.com/office/drawing/2014/main" id="{C7077E56-CA95-4EAC-AE71-F5CDE80B5DB4}"/>
              </a:ext>
            </a:extLst>
          </p:cNvPr>
          <p:cNvSpPr/>
          <p:nvPr/>
        </p:nvSpPr>
        <p:spPr bwMode="auto">
          <a:xfrm>
            <a:off x="6546850" y="3836988"/>
            <a:ext cx="357188" cy="3349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4AD448-7019-4385-A5A4-6DA3F99BA117}"/>
              </a:ext>
            </a:extLst>
          </p:cNvPr>
          <p:cNvCxnSpPr>
            <a:cxnSpLocks/>
          </p:cNvCxnSpPr>
          <p:nvPr/>
        </p:nvCxnSpPr>
        <p:spPr bwMode="auto">
          <a:xfrm>
            <a:off x="5707063" y="4017963"/>
            <a:ext cx="0" cy="938212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7">
            <a:extLst>
              <a:ext uri="{FF2B5EF4-FFF2-40B4-BE49-F238E27FC236}">
                <a16:creationId xmlns:a16="http://schemas.microsoft.com/office/drawing/2014/main" id="{6174F7B8-C6A7-43E9-A01A-B6644996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987675"/>
            <a:ext cx="1517650" cy="2952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800" b="0">
                <a:latin typeface="Arial Narrow" panose="020B0606020202030204" pitchFamily="34" charset="0"/>
              </a:rPr>
              <a:t> nop</a:t>
            </a:r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9CE9B017-DF9E-4046-88EA-18C3E5B2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668838"/>
            <a:ext cx="1462088" cy="341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sw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latin typeface="Arial Narrow" panose="020B0606020202030204" pitchFamily="34" charset="0"/>
              </a:rPr>
              <a:t>0x408(x0)</a:t>
            </a:r>
          </a:p>
        </p:txBody>
      </p:sp>
      <p:sp>
        <p:nvSpPr>
          <p:cNvPr id="29" name="矩形 7">
            <a:extLst>
              <a:ext uri="{FF2B5EF4-FFF2-40B4-BE49-F238E27FC236}">
                <a16:creationId xmlns:a16="http://schemas.microsoft.com/office/drawing/2014/main" id="{14DA49D2-33AE-4A49-840A-1F7F99D8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5481638"/>
            <a:ext cx="1479550" cy="323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 x9, x1,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3180B56D-3049-400E-BDF0-B705AB09329C}"/>
              </a:ext>
            </a:extLst>
          </p:cNvPr>
          <p:cNvSpPr/>
          <p:nvPr/>
        </p:nvSpPr>
        <p:spPr bwMode="auto">
          <a:xfrm>
            <a:off x="4151313" y="2908300"/>
            <a:ext cx="566737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6" name="云形 35">
            <a:extLst>
              <a:ext uri="{FF2B5EF4-FFF2-40B4-BE49-F238E27FC236}">
                <a16:creationId xmlns:a16="http://schemas.microsoft.com/office/drawing/2014/main" id="{8E6878CF-9EBE-4A86-9330-E56B8CE60274}"/>
              </a:ext>
            </a:extLst>
          </p:cNvPr>
          <p:cNvSpPr/>
          <p:nvPr/>
        </p:nvSpPr>
        <p:spPr bwMode="auto">
          <a:xfrm>
            <a:off x="4937125" y="2908300"/>
            <a:ext cx="568325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7" name="云形 36">
            <a:extLst>
              <a:ext uri="{FF2B5EF4-FFF2-40B4-BE49-F238E27FC236}">
                <a16:creationId xmlns:a16="http://schemas.microsoft.com/office/drawing/2014/main" id="{95743D25-8C13-4CF6-97A6-A836055EDC5D}"/>
              </a:ext>
            </a:extLst>
          </p:cNvPr>
          <p:cNvSpPr/>
          <p:nvPr/>
        </p:nvSpPr>
        <p:spPr bwMode="auto">
          <a:xfrm>
            <a:off x="5705475" y="2925763"/>
            <a:ext cx="566738" cy="53022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8" name="矩形 7">
            <a:extLst>
              <a:ext uri="{FF2B5EF4-FFF2-40B4-BE49-F238E27FC236}">
                <a16:creationId xmlns:a16="http://schemas.microsoft.com/office/drawing/2014/main" id="{EB2E3527-9DA6-42F1-871B-2B6DB39EF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49688"/>
            <a:ext cx="1508125" cy="3016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Narrow" panose="020B0606020202030204" pitchFamily="34" charset="0"/>
              </a:rPr>
              <a:t>addi </a:t>
            </a:r>
            <a:r>
              <a:rPr lang="en-US" altLang="zh-CN" sz="1800" b="0">
                <a:solidFill>
                  <a:srgbClr val="FF00FF"/>
                </a:solidFill>
                <a:latin typeface="Arial Narrow" panose="020B0606020202030204" pitchFamily="34" charset="0"/>
              </a:rPr>
              <a:t>x8</a:t>
            </a:r>
            <a:r>
              <a:rPr lang="en-US" altLang="zh-CN" sz="1800" b="0">
                <a:latin typeface="Arial Narrow" panose="020B0606020202030204" pitchFamily="34" charset="0"/>
              </a:rPr>
              <a:t>, </a:t>
            </a:r>
            <a:r>
              <a:rPr lang="en-US" altLang="zh-CN" sz="1800" b="0">
                <a:solidFill>
                  <a:srgbClr val="FF0000"/>
                </a:solidFill>
                <a:latin typeface="Arial Narrow" panose="020B0606020202030204" pitchFamily="34" charset="0"/>
              </a:rPr>
              <a:t>x7</a:t>
            </a:r>
            <a:r>
              <a:rPr lang="en-US" altLang="zh-CN" sz="1800" b="0">
                <a:latin typeface="Arial Narrow" panose="020B0606020202030204" pitchFamily="34" charset="0"/>
              </a:rPr>
              <a:t>, 1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C56C46-E9D7-4B7C-AD0B-DFE0A0FBE94C}"/>
              </a:ext>
            </a:extLst>
          </p:cNvPr>
          <p:cNvCxnSpPr>
            <a:cxnSpLocks/>
          </p:cNvCxnSpPr>
          <p:nvPr/>
        </p:nvCxnSpPr>
        <p:spPr bwMode="auto">
          <a:xfrm>
            <a:off x="4937125" y="2300288"/>
            <a:ext cx="0" cy="1592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圆角矩形 12">
            <a:extLst>
              <a:ext uri="{FF2B5EF4-FFF2-40B4-BE49-F238E27FC236}">
                <a16:creationId xmlns:a16="http://schemas.microsoft.com/office/drawing/2014/main" id="{D6B2EC0A-4CEB-452B-96B6-ADAB657CBD9A}"/>
              </a:ext>
            </a:extLst>
          </p:cNvPr>
          <p:cNvSpPr/>
          <p:nvPr/>
        </p:nvSpPr>
        <p:spPr bwMode="auto">
          <a:xfrm>
            <a:off x="4276725" y="3836988"/>
            <a:ext cx="336550" cy="334962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21D4964-FF2D-431C-8DBE-493E48B25EDD}"/>
              </a:ext>
            </a:extLst>
          </p:cNvPr>
          <p:cNvCxnSpPr>
            <a:cxnSpLocks/>
          </p:cNvCxnSpPr>
          <p:nvPr/>
        </p:nvCxnSpPr>
        <p:spPr bwMode="auto">
          <a:xfrm>
            <a:off x="6473825" y="4017963"/>
            <a:ext cx="0" cy="1781175"/>
          </a:xfrm>
          <a:prstGeom prst="straightConnector1">
            <a:avLst/>
          </a:prstGeom>
          <a:noFill/>
          <a:ln w="28575" algn="ctr">
            <a:solidFill>
              <a:srgbClr val="FF00FF"/>
            </a:solidFill>
            <a:round/>
            <a:headEnd type="oval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圆角矩形 12">
            <a:extLst>
              <a:ext uri="{FF2B5EF4-FFF2-40B4-BE49-F238E27FC236}">
                <a16:creationId xmlns:a16="http://schemas.microsoft.com/office/drawing/2014/main" id="{5AA43A0D-D79A-48E9-A4B6-41D8D0EDB158}"/>
              </a:ext>
            </a:extLst>
          </p:cNvPr>
          <p:cNvSpPr/>
          <p:nvPr/>
        </p:nvSpPr>
        <p:spPr bwMode="auto">
          <a:xfrm>
            <a:off x="5816600" y="5540375"/>
            <a:ext cx="352425" cy="322263"/>
          </a:xfrm>
          <a:prstGeom prst="roundRect">
            <a:avLst>
              <a:gd name="adj" fmla="val 28371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矩形 7">
            <a:extLst>
              <a:ext uri="{FF2B5EF4-FFF2-40B4-BE49-F238E27FC236}">
                <a16:creationId xmlns:a16="http://schemas.microsoft.com/office/drawing/2014/main" id="{925C8C78-63E9-47C5-BA81-9E38D04F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98863"/>
            <a:ext cx="474663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Stall</a:t>
            </a:r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C683365D-8904-4CAF-9083-89651292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3054350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Bubble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7" grpId="0" animBg="1"/>
      <p:bldP spid="28" grpId="0" animBg="1"/>
      <p:bldP spid="29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E9F97A1D-843E-4682-9C15-FBB426F4A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r>
              <a:rPr lang="en-US" altLang="zh-CN"/>
              <a:t>Forwarding</a:t>
            </a:r>
            <a:endParaRPr lang="zh-CN" altLang="en-US"/>
          </a:p>
        </p:txBody>
      </p:sp>
      <p:sp>
        <p:nvSpPr>
          <p:cNvPr id="25603" name="日期占位符 3">
            <a:extLst>
              <a:ext uri="{FF2B5EF4-FFF2-40B4-BE49-F238E27FC236}">
                <a16:creationId xmlns:a16="http://schemas.microsoft.com/office/drawing/2014/main" id="{D2C815D3-287C-4616-845C-DD2113FB1C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4" name="页脚占位符 4">
            <a:extLst>
              <a:ext uri="{FF2B5EF4-FFF2-40B4-BE49-F238E27FC236}">
                <a16:creationId xmlns:a16="http://schemas.microsoft.com/office/drawing/2014/main" id="{EBBE8A1D-150C-4145-AA35-5BEA61D3F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5">
            <a:extLst>
              <a:ext uri="{FF2B5EF4-FFF2-40B4-BE49-F238E27FC236}">
                <a16:creationId xmlns:a16="http://schemas.microsoft.com/office/drawing/2014/main" id="{F937A7D2-6706-4FAA-A535-F0E06A418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2ED925-6BE5-4110-A1D9-7C9C15AEA5E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5606" name="图片 8">
            <a:extLst>
              <a:ext uri="{FF2B5EF4-FFF2-40B4-BE49-F238E27FC236}">
                <a16:creationId xmlns:a16="http://schemas.microsoft.com/office/drawing/2014/main" id="{818C4E18-FAAC-41B7-9860-FC2E4AC4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31900"/>
            <a:ext cx="86772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E44574A-0E45-4D28-8A5F-FFF31398DB7B}"/>
              </a:ext>
            </a:extLst>
          </p:cNvPr>
          <p:cNvCxnSpPr>
            <a:cxnSpLocks/>
          </p:cNvCxnSpPr>
          <p:nvPr/>
        </p:nvCxnSpPr>
        <p:spPr>
          <a:xfrm flipH="1">
            <a:off x="5070475" y="3133725"/>
            <a:ext cx="381000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686AA4-29D2-4A0C-9EB1-5009ECA90A6C}"/>
              </a:ext>
            </a:extLst>
          </p:cNvPr>
          <p:cNvCxnSpPr>
            <a:cxnSpLocks/>
          </p:cNvCxnSpPr>
          <p:nvPr/>
        </p:nvCxnSpPr>
        <p:spPr>
          <a:xfrm flipH="1">
            <a:off x="5240338" y="5241925"/>
            <a:ext cx="344487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C2D1DC0-9FA4-4218-95D3-BF85FB980436}"/>
              </a:ext>
            </a:extLst>
          </p:cNvPr>
          <p:cNvCxnSpPr>
            <a:cxnSpLocks/>
          </p:cNvCxnSpPr>
          <p:nvPr/>
        </p:nvCxnSpPr>
        <p:spPr>
          <a:xfrm flipV="1">
            <a:off x="5053013" y="2971800"/>
            <a:ext cx="0" cy="16986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69F0CC-9517-4369-85C7-14DEAA18489B}"/>
              </a:ext>
            </a:extLst>
          </p:cNvPr>
          <p:cNvCxnSpPr>
            <a:cxnSpLocks/>
          </p:cNvCxnSpPr>
          <p:nvPr/>
        </p:nvCxnSpPr>
        <p:spPr>
          <a:xfrm>
            <a:off x="5456238" y="3125788"/>
            <a:ext cx="0" cy="202723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BC92FF4-C812-43AB-9E02-DF7334ED5BC3}"/>
              </a:ext>
            </a:extLst>
          </p:cNvPr>
          <p:cNvCxnSpPr>
            <a:cxnSpLocks/>
          </p:cNvCxnSpPr>
          <p:nvPr/>
        </p:nvCxnSpPr>
        <p:spPr>
          <a:xfrm flipH="1">
            <a:off x="5449888" y="5157788"/>
            <a:ext cx="227012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53312B9-034D-40CD-98AA-5E1FFA563B88}"/>
              </a:ext>
            </a:extLst>
          </p:cNvPr>
          <p:cNvCxnSpPr>
            <a:cxnSpLocks/>
          </p:cNvCxnSpPr>
          <p:nvPr/>
        </p:nvCxnSpPr>
        <p:spPr>
          <a:xfrm flipH="1">
            <a:off x="5062538" y="4222750"/>
            <a:ext cx="153987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BCD48C7-5004-4AD5-8D82-6E6988672FA0}"/>
              </a:ext>
            </a:extLst>
          </p:cNvPr>
          <p:cNvCxnSpPr>
            <a:cxnSpLocks/>
          </p:cNvCxnSpPr>
          <p:nvPr/>
        </p:nvCxnSpPr>
        <p:spPr>
          <a:xfrm flipV="1">
            <a:off x="5060950" y="3975100"/>
            <a:ext cx="0" cy="25558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3359BD-383C-4D9A-9701-5E575F8FE818}"/>
              </a:ext>
            </a:extLst>
          </p:cNvPr>
          <p:cNvCxnSpPr>
            <a:cxnSpLocks/>
          </p:cNvCxnSpPr>
          <p:nvPr/>
        </p:nvCxnSpPr>
        <p:spPr>
          <a:xfrm>
            <a:off x="5232400" y="4216400"/>
            <a:ext cx="0" cy="10350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707A138-103D-41F8-B6C7-1F48F31B4D8D}"/>
              </a:ext>
            </a:extLst>
          </p:cNvPr>
          <p:cNvCxnSpPr>
            <a:cxnSpLocks/>
          </p:cNvCxnSpPr>
          <p:nvPr/>
        </p:nvCxnSpPr>
        <p:spPr>
          <a:xfrm>
            <a:off x="6262688" y="5238750"/>
            <a:ext cx="336550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723A34-4505-4CE2-ADC2-BE097BCD08C6}"/>
              </a:ext>
            </a:extLst>
          </p:cNvPr>
          <p:cNvCxnSpPr>
            <a:cxnSpLocks/>
          </p:cNvCxnSpPr>
          <p:nvPr/>
        </p:nvCxnSpPr>
        <p:spPr>
          <a:xfrm flipV="1">
            <a:off x="6646863" y="1855788"/>
            <a:ext cx="0" cy="3495675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50AC288-B640-44D1-8878-85AB4AB2E9FB}"/>
              </a:ext>
            </a:extLst>
          </p:cNvPr>
          <p:cNvCxnSpPr>
            <a:cxnSpLocks/>
          </p:cNvCxnSpPr>
          <p:nvPr/>
        </p:nvCxnSpPr>
        <p:spPr>
          <a:xfrm>
            <a:off x="6286500" y="5343525"/>
            <a:ext cx="361950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A68CF0F-6B19-4220-AD36-4EB5B96CEC2D}"/>
              </a:ext>
            </a:extLst>
          </p:cNvPr>
          <p:cNvCxnSpPr>
            <a:cxnSpLocks/>
          </p:cNvCxnSpPr>
          <p:nvPr/>
        </p:nvCxnSpPr>
        <p:spPr>
          <a:xfrm>
            <a:off x="6267450" y="5435600"/>
            <a:ext cx="2112963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D6CCC9D-150F-4DDA-9AE2-CCF8E08F1844}"/>
              </a:ext>
            </a:extLst>
          </p:cNvPr>
          <p:cNvCxnSpPr>
            <a:cxnSpLocks/>
          </p:cNvCxnSpPr>
          <p:nvPr/>
        </p:nvCxnSpPr>
        <p:spPr>
          <a:xfrm>
            <a:off x="6229350" y="5540375"/>
            <a:ext cx="2057400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A99FBDC-5981-4ECC-95BA-0B29187FFE4B}"/>
              </a:ext>
            </a:extLst>
          </p:cNvPr>
          <p:cNvCxnSpPr>
            <a:cxnSpLocks/>
          </p:cNvCxnSpPr>
          <p:nvPr/>
        </p:nvCxnSpPr>
        <p:spPr>
          <a:xfrm flipV="1">
            <a:off x="8285163" y="2143125"/>
            <a:ext cx="0" cy="3398838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5AE8D70-821B-41DC-A978-26A89A1DDB86}"/>
              </a:ext>
            </a:extLst>
          </p:cNvPr>
          <p:cNvCxnSpPr>
            <a:cxnSpLocks/>
          </p:cNvCxnSpPr>
          <p:nvPr/>
        </p:nvCxnSpPr>
        <p:spPr>
          <a:xfrm flipH="1">
            <a:off x="8164513" y="2139950"/>
            <a:ext cx="115887" cy="0"/>
          </a:xfrm>
          <a:prstGeom prst="line">
            <a:avLst/>
          </a:prstGeom>
          <a:ln w="19050">
            <a:solidFill>
              <a:srgbClr val="FF00FF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48671BB-04BB-4AE6-9EC4-67CB1E76D0F0}"/>
              </a:ext>
            </a:extLst>
          </p:cNvPr>
          <p:cNvCxnSpPr>
            <a:cxnSpLocks/>
          </p:cNvCxnSpPr>
          <p:nvPr/>
        </p:nvCxnSpPr>
        <p:spPr>
          <a:xfrm flipH="1">
            <a:off x="8151813" y="4860925"/>
            <a:ext cx="231775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0E870BE-9030-4539-8CE0-FFD3AB9DDF08}"/>
              </a:ext>
            </a:extLst>
          </p:cNvPr>
          <p:cNvCxnSpPr>
            <a:cxnSpLocks/>
          </p:cNvCxnSpPr>
          <p:nvPr/>
        </p:nvCxnSpPr>
        <p:spPr>
          <a:xfrm flipV="1">
            <a:off x="8375650" y="4873625"/>
            <a:ext cx="0" cy="56673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1402513-F8FA-4E81-894A-5D3F28412B62}"/>
              </a:ext>
            </a:extLst>
          </p:cNvPr>
          <p:cNvCxnSpPr>
            <a:cxnSpLocks/>
          </p:cNvCxnSpPr>
          <p:nvPr/>
        </p:nvCxnSpPr>
        <p:spPr>
          <a:xfrm flipH="1">
            <a:off x="4256088" y="4518025"/>
            <a:ext cx="315912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0C2A708-412F-4058-B269-D92E1FD7B14C}"/>
              </a:ext>
            </a:extLst>
          </p:cNvPr>
          <p:cNvCxnSpPr>
            <a:cxnSpLocks/>
          </p:cNvCxnSpPr>
          <p:nvPr/>
        </p:nvCxnSpPr>
        <p:spPr>
          <a:xfrm flipV="1">
            <a:off x="4570413" y="4524375"/>
            <a:ext cx="0" cy="82391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99F461E-0744-42EE-A206-40F8C351DE1F}"/>
              </a:ext>
            </a:extLst>
          </p:cNvPr>
          <p:cNvCxnSpPr>
            <a:cxnSpLocks/>
          </p:cNvCxnSpPr>
          <p:nvPr/>
        </p:nvCxnSpPr>
        <p:spPr>
          <a:xfrm flipH="1">
            <a:off x="4583113" y="5337175"/>
            <a:ext cx="966787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DA35634-267E-4480-800E-5A49D6662605}"/>
              </a:ext>
            </a:extLst>
          </p:cNvPr>
          <p:cNvCxnSpPr>
            <a:cxnSpLocks/>
          </p:cNvCxnSpPr>
          <p:nvPr/>
        </p:nvCxnSpPr>
        <p:spPr>
          <a:xfrm flipH="1">
            <a:off x="4268788" y="4691063"/>
            <a:ext cx="215900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CFA2E3D-E397-436E-8CE9-0BA4A9040967}"/>
              </a:ext>
            </a:extLst>
          </p:cNvPr>
          <p:cNvCxnSpPr>
            <a:cxnSpLocks/>
          </p:cNvCxnSpPr>
          <p:nvPr/>
        </p:nvCxnSpPr>
        <p:spPr>
          <a:xfrm flipV="1">
            <a:off x="4486275" y="4683125"/>
            <a:ext cx="0" cy="76358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CE0830D-D464-4628-98D0-24F358538047}"/>
              </a:ext>
            </a:extLst>
          </p:cNvPr>
          <p:cNvCxnSpPr>
            <a:cxnSpLocks/>
          </p:cNvCxnSpPr>
          <p:nvPr/>
        </p:nvCxnSpPr>
        <p:spPr>
          <a:xfrm flipH="1">
            <a:off x="4486275" y="5465763"/>
            <a:ext cx="10953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A5F50F-200D-4285-958D-FA4D9C7D59A4}"/>
              </a:ext>
            </a:extLst>
          </p:cNvPr>
          <p:cNvCxnSpPr>
            <a:cxnSpLocks/>
          </p:cNvCxnSpPr>
          <p:nvPr/>
        </p:nvCxnSpPr>
        <p:spPr>
          <a:xfrm flipV="1">
            <a:off x="6596063" y="4851400"/>
            <a:ext cx="0" cy="38100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12">
            <a:extLst>
              <a:ext uri="{FF2B5EF4-FFF2-40B4-BE49-F238E27FC236}">
                <a16:creationId xmlns:a16="http://schemas.microsoft.com/office/drawing/2014/main" id="{20E99375-DF2D-45B6-9E9D-4142BC9E6CFB}"/>
              </a:ext>
            </a:extLst>
          </p:cNvPr>
          <p:cNvSpPr/>
          <p:nvPr/>
        </p:nvSpPr>
        <p:spPr bwMode="auto">
          <a:xfrm>
            <a:off x="5549900" y="5118100"/>
            <a:ext cx="750888" cy="496888"/>
          </a:xfrm>
          <a:prstGeom prst="roundRect">
            <a:avLst>
              <a:gd name="adj" fmla="val 4977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32" name="矩形 5">
            <a:extLst>
              <a:ext uri="{FF2B5EF4-FFF2-40B4-BE49-F238E27FC236}">
                <a16:creationId xmlns:a16="http://schemas.microsoft.com/office/drawing/2014/main" id="{D5B4BE19-BDD3-4E3D-A5C9-A70522F4104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56051" y="4813300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3" name="矩形 5">
            <a:extLst>
              <a:ext uri="{FF2B5EF4-FFF2-40B4-BE49-F238E27FC236}">
                <a16:creationId xmlns:a16="http://schemas.microsoft.com/office/drawing/2014/main" id="{44AF3357-8343-4928-929F-2A695867FF6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74582" y="4734719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RdM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4" name="矩形 5">
            <a:extLst>
              <a:ext uri="{FF2B5EF4-FFF2-40B4-BE49-F238E27FC236}">
                <a16:creationId xmlns:a16="http://schemas.microsoft.com/office/drawing/2014/main" id="{119FF42E-F3BC-4093-A054-6280279A720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75576" y="4752975"/>
            <a:ext cx="5191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RdW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5" name="矩形 5">
            <a:extLst>
              <a:ext uri="{FF2B5EF4-FFF2-40B4-BE49-F238E27FC236}">
                <a16:creationId xmlns:a16="http://schemas.microsoft.com/office/drawing/2014/main" id="{6B9D9256-C803-43B1-BE27-705670021FD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19538" y="4540250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Rs2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5636" name="矩形 5">
            <a:extLst>
              <a:ext uri="{FF2B5EF4-FFF2-40B4-BE49-F238E27FC236}">
                <a16:creationId xmlns:a16="http://schemas.microsoft.com/office/drawing/2014/main" id="{8F7AA3F3-E69E-45E5-9007-8B3BF3017CC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19538" y="4219575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Rs1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矩形 5">
            <a:extLst>
              <a:ext uri="{FF2B5EF4-FFF2-40B4-BE49-F238E27FC236}">
                <a16:creationId xmlns:a16="http://schemas.microsoft.com/office/drawing/2014/main" id="{551F7D24-06AA-4033-A910-FFBC09CC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2801938"/>
            <a:ext cx="617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afwd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43" name="矩形 5">
            <a:extLst>
              <a:ext uri="{FF2B5EF4-FFF2-40B4-BE49-F238E27FC236}">
                <a16:creationId xmlns:a16="http://schemas.microsoft.com/office/drawing/2014/main" id="{16FA74B9-4E90-49C3-997F-9A528955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4287838"/>
            <a:ext cx="630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bfwd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25639" name="矩形 5">
            <a:extLst>
              <a:ext uri="{FF2B5EF4-FFF2-40B4-BE49-F238E27FC236}">
                <a16:creationId xmlns:a16="http://schemas.microsoft.com/office/drawing/2014/main" id="{4296A100-1CCD-4A5F-97A5-96853CC4BFE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27994" y="3363119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0" name="矩形 5">
            <a:extLst>
              <a:ext uri="{FF2B5EF4-FFF2-40B4-BE49-F238E27FC236}">
                <a16:creationId xmlns:a16="http://schemas.microsoft.com/office/drawing/2014/main" id="{905F2C4E-E07C-4C37-9012-6F2D0644607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00500" y="2613025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1" name="矩形 5">
            <a:extLst>
              <a:ext uri="{FF2B5EF4-FFF2-40B4-BE49-F238E27FC236}">
                <a16:creationId xmlns:a16="http://schemas.microsoft.com/office/drawing/2014/main" id="{E6918505-8416-4A37-9405-DCC4BD5EBD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000500" y="3282950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2" name="矩形 5">
            <a:extLst>
              <a:ext uri="{FF2B5EF4-FFF2-40B4-BE49-F238E27FC236}">
                <a16:creationId xmlns:a16="http://schemas.microsoft.com/office/drawing/2014/main" id="{88408D1D-3E02-42F7-9D24-04FDEAB228C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86500" y="3028951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3" name="矩形 5">
            <a:extLst>
              <a:ext uri="{FF2B5EF4-FFF2-40B4-BE49-F238E27FC236}">
                <a16:creationId xmlns:a16="http://schemas.microsoft.com/office/drawing/2014/main" id="{D4A1F899-169F-445F-8C42-D5C76CFF054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44682" y="4036626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4" name="矩形 5">
            <a:extLst>
              <a:ext uri="{FF2B5EF4-FFF2-40B4-BE49-F238E27FC236}">
                <a16:creationId xmlns:a16="http://schemas.microsoft.com/office/drawing/2014/main" id="{3520666A-9B38-4F98-99A4-06624C2E73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828757" y="4356894"/>
            <a:ext cx="43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645" name="矩形 5">
            <a:extLst>
              <a:ext uri="{FF2B5EF4-FFF2-40B4-BE49-F238E27FC236}">
                <a16:creationId xmlns:a16="http://schemas.microsoft.com/office/drawing/2014/main" id="{C316A51D-4318-43CF-B637-9AB7FEAB937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778751" y="3019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7B2BD5D8-CAF8-4DDA-A3A9-FE848EEE24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1722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7" name="页脚占位符 4">
            <a:extLst>
              <a:ext uri="{FF2B5EF4-FFF2-40B4-BE49-F238E27FC236}">
                <a16:creationId xmlns:a16="http://schemas.microsoft.com/office/drawing/2014/main" id="{E986E861-B3A0-4B6D-8896-68FAB1694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172200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6628" name="灯片编号占位符 5">
            <a:extLst>
              <a:ext uri="{FF2B5EF4-FFF2-40B4-BE49-F238E27FC236}">
                <a16:creationId xmlns:a16="http://schemas.microsoft.com/office/drawing/2014/main" id="{40C32004-D531-40B5-94CC-A8FBD5DA0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172200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292265-03DB-4B04-9B3A-3506625A307B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6629" name="图片 6">
            <a:extLst>
              <a:ext uri="{FF2B5EF4-FFF2-40B4-BE49-F238E27FC236}">
                <a16:creationId xmlns:a16="http://schemas.microsoft.com/office/drawing/2014/main" id="{A7811FBB-878E-485A-8B53-30391C1B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908050"/>
            <a:ext cx="8286750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3F2873E-EDC9-47B5-B8FA-BD47982E8945}"/>
              </a:ext>
            </a:extLst>
          </p:cNvPr>
          <p:cNvCxnSpPr>
            <a:cxnSpLocks/>
          </p:cNvCxnSpPr>
          <p:nvPr/>
        </p:nvCxnSpPr>
        <p:spPr>
          <a:xfrm>
            <a:off x="1549400" y="1406525"/>
            <a:ext cx="0" cy="2484438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D97D656-889F-4E3F-B1B3-145974D9E62C}"/>
              </a:ext>
            </a:extLst>
          </p:cNvPr>
          <p:cNvCxnSpPr>
            <a:cxnSpLocks/>
          </p:cNvCxnSpPr>
          <p:nvPr/>
        </p:nvCxnSpPr>
        <p:spPr>
          <a:xfrm flipH="1">
            <a:off x="1446213" y="5732463"/>
            <a:ext cx="42306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C55A30-25E7-4B5D-A8C5-8B9E49A6DFF0}"/>
              </a:ext>
            </a:extLst>
          </p:cNvPr>
          <p:cNvCxnSpPr>
            <a:cxnSpLocks/>
          </p:cNvCxnSpPr>
          <p:nvPr/>
        </p:nvCxnSpPr>
        <p:spPr>
          <a:xfrm>
            <a:off x="8356600" y="3565525"/>
            <a:ext cx="128588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62AA7B-1EE1-4516-94C5-35A1AB5F5FA6}"/>
              </a:ext>
            </a:extLst>
          </p:cNvPr>
          <p:cNvCxnSpPr>
            <a:cxnSpLocks/>
          </p:cNvCxnSpPr>
          <p:nvPr/>
        </p:nvCxnSpPr>
        <p:spPr>
          <a:xfrm>
            <a:off x="1446213" y="4549775"/>
            <a:ext cx="0" cy="1187450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893DCA9-05A4-4DBD-B47D-F29FAF7BC94A}"/>
              </a:ext>
            </a:extLst>
          </p:cNvPr>
          <p:cNvCxnSpPr>
            <a:cxnSpLocks/>
          </p:cNvCxnSpPr>
          <p:nvPr/>
        </p:nvCxnSpPr>
        <p:spPr>
          <a:xfrm>
            <a:off x="8480425" y="1395413"/>
            <a:ext cx="0" cy="2160587"/>
          </a:xfrm>
          <a:prstGeom prst="line">
            <a:avLst/>
          </a:prstGeom>
          <a:ln w="1905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22A0D5F-7358-41C9-B77B-564CD4986335}"/>
              </a:ext>
            </a:extLst>
          </p:cNvPr>
          <p:cNvCxnSpPr>
            <a:cxnSpLocks/>
          </p:cNvCxnSpPr>
          <p:nvPr/>
        </p:nvCxnSpPr>
        <p:spPr>
          <a:xfrm flipH="1">
            <a:off x="454025" y="1401763"/>
            <a:ext cx="8020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C636D4-DE0B-48CB-96FD-0F53B07B9A13}"/>
              </a:ext>
            </a:extLst>
          </p:cNvPr>
          <p:cNvCxnSpPr>
            <a:cxnSpLocks/>
          </p:cNvCxnSpPr>
          <p:nvPr/>
        </p:nvCxnSpPr>
        <p:spPr>
          <a:xfrm flipH="1">
            <a:off x="5330825" y="4208463"/>
            <a:ext cx="333375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DE2B8A-015D-479C-B283-244DB5F3C0EE}"/>
              </a:ext>
            </a:extLst>
          </p:cNvPr>
          <p:cNvCxnSpPr>
            <a:cxnSpLocks/>
          </p:cNvCxnSpPr>
          <p:nvPr/>
        </p:nvCxnSpPr>
        <p:spPr>
          <a:xfrm>
            <a:off x="5664200" y="4216400"/>
            <a:ext cx="0" cy="1503363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524C255-C3EF-482D-8113-57B4AC2985D9}"/>
              </a:ext>
            </a:extLst>
          </p:cNvPr>
          <p:cNvCxnSpPr>
            <a:cxnSpLocks/>
          </p:cNvCxnSpPr>
          <p:nvPr/>
        </p:nvCxnSpPr>
        <p:spPr>
          <a:xfrm flipH="1">
            <a:off x="7718425" y="3571875"/>
            <a:ext cx="4333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7D9FE8C-05A2-4BB2-8637-277A436C46B2}"/>
              </a:ext>
            </a:extLst>
          </p:cNvPr>
          <p:cNvCxnSpPr>
            <a:cxnSpLocks/>
          </p:cNvCxnSpPr>
          <p:nvPr/>
        </p:nvCxnSpPr>
        <p:spPr>
          <a:xfrm flipH="1">
            <a:off x="1441450" y="4541838"/>
            <a:ext cx="8842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804F5C-C38E-4EEC-9CE4-849E9DB4A7F8}"/>
              </a:ext>
            </a:extLst>
          </p:cNvPr>
          <p:cNvCxnSpPr>
            <a:cxnSpLocks/>
          </p:cNvCxnSpPr>
          <p:nvPr/>
        </p:nvCxnSpPr>
        <p:spPr>
          <a:xfrm flipH="1">
            <a:off x="1544638" y="3884613"/>
            <a:ext cx="1206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1" name="标题 1">
            <a:extLst>
              <a:ext uri="{FF2B5EF4-FFF2-40B4-BE49-F238E27FC236}">
                <a16:creationId xmlns:a16="http://schemas.microsoft.com/office/drawing/2014/main" id="{DADAEC92-0D8F-4D0C-A79C-8EF22BFED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771525"/>
          </a:xfrm>
        </p:spPr>
        <p:txBody>
          <a:bodyPr/>
          <a:lstStyle/>
          <a:p>
            <a:r>
              <a:rPr lang="en-US" altLang="zh-CN"/>
              <a:t>Forwarding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48">
            <a:extLst>
              <a:ext uri="{FF2B5EF4-FFF2-40B4-BE49-F238E27FC236}">
                <a16:creationId xmlns:a16="http://schemas.microsoft.com/office/drawing/2014/main" id="{F5DEDDC8-D35A-46B1-B80F-662FB136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144588"/>
            <a:ext cx="8248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标题 1">
            <a:extLst>
              <a:ext uri="{FF2B5EF4-FFF2-40B4-BE49-F238E27FC236}">
                <a16:creationId xmlns:a16="http://schemas.microsoft.com/office/drawing/2014/main" id="{79133482-CD9A-413D-BA91-5BF236830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163"/>
            <a:ext cx="8229600" cy="1143000"/>
          </a:xfrm>
        </p:spPr>
        <p:txBody>
          <a:bodyPr/>
          <a:lstStyle/>
          <a:p>
            <a:r>
              <a:rPr lang="en-US" altLang="zh-CN"/>
              <a:t>Load-Use Hazard</a:t>
            </a:r>
            <a:endParaRPr lang="zh-CN" altLang="en-US"/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3A664770-6038-4F33-843E-AE5DD067F2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AFE8AF6B-FF6D-4957-BE7B-48C44E66B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7351C1F5-2712-4B89-96D6-679A06A6B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0A20E4-5939-4BF6-801F-AE85AF81CF0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9273DD-C378-4E27-9241-9695EDA32A53}"/>
              </a:ext>
            </a:extLst>
          </p:cNvPr>
          <p:cNvCxnSpPr>
            <a:cxnSpLocks/>
          </p:cNvCxnSpPr>
          <p:nvPr/>
        </p:nvCxnSpPr>
        <p:spPr>
          <a:xfrm>
            <a:off x="4830763" y="5156200"/>
            <a:ext cx="0" cy="279400"/>
          </a:xfrm>
          <a:prstGeom prst="line">
            <a:avLst/>
          </a:prstGeom>
          <a:ln w="1905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DD9DA7-40A0-4C07-A5E1-9670E04768C6}"/>
              </a:ext>
            </a:extLst>
          </p:cNvPr>
          <p:cNvCxnSpPr>
            <a:cxnSpLocks/>
          </p:cNvCxnSpPr>
          <p:nvPr/>
        </p:nvCxnSpPr>
        <p:spPr>
          <a:xfrm>
            <a:off x="2644775" y="1647825"/>
            <a:ext cx="0" cy="3800475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2F7AAC-6B59-4ED6-906A-5DFA6DA4942B}"/>
              </a:ext>
            </a:extLst>
          </p:cNvPr>
          <p:cNvCxnSpPr>
            <a:cxnSpLocks/>
          </p:cNvCxnSpPr>
          <p:nvPr/>
        </p:nvCxnSpPr>
        <p:spPr>
          <a:xfrm flipH="1">
            <a:off x="2641600" y="5441950"/>
            <a:ext cx="21955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F35FE58-AFF9-4B67-8E5A-0E520724549F}"/>
              </a:ext>
            </a:extLst>
          </p:cNvPr>
          <p:cNvCxnSpPr>
            <a:cxnSpLocks/>
          </p:cNvCxnSpPr>
          <p:nvPr/>
        </p:nvCxnSpPr>
        <p:spPr>
          <a:xfrm>
            <a:off x="5003800" y="1409700"/>
            <a:ext cx="0" cy="927100"/>
          </a:xfrm>
          <a:prstGeom prst="line">
            <a:avLst/>
          </a:prstGeom>
          <a:ln w="19050">
            <a:solidFill>
              <a:srgbClr val="FF00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92275D9-AA4B-439D-8B4C-F6500ECF03F4}"/>
              </a:ext>
            </a:extLst>
          </p:cNvPr>
          <p:cNvCxnSpPr>
            <a:cxnSpLocks/>
          </p:cNvCxnSpPr>
          <p:nvPr/>
        </p:nvCxnSpPr>
        <p:spPr>
          <a:xfrm>
            <a:off x="2003425" y="1439863"/>
            <a:ext cx="0" cy="2414587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EE7CEF7-3794-4DF8-9C6F-EFE2D9ACAC86}"/>
              </a:ext>
            </a:extLst>
          </p:cNvPr>
          <p:cNvCxnSpPr>
            <a:cxnSpLocks/>
          </p:cNvCxnSpPr>
          <p:nvPr/>
        </p:nvCxnSpPr>
        <p:spPr>
          <a:xfrm>
            <a:off x="3113088" y="1419225"/>
            <a:ext cx="1890712" cy="0"/>
          </a:xfrm>
          <a:prstGeom prst="line">
            <a:avLst/>
          </a:prstGeom>
          <a:ln w="19050">
            <a:solidFill>
              <a:srgbClr val="FF00FF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EADA5A8-14E5-49CA-9A6B-BF5B00756999}"/>
              </a:ext>
            </a:extLst>
          </p:cNvPr>
          <p:cNvCxnSpPr>
            <a:cxnSpLocks/>
          </p:cNvCxnSpPr>
          <p:nvPr/>
        </p:nvCxnSpPr>
        <p:spPr>
          <a:xfrm flipH="1">
            <a:off x="2017713" y="1430338"/>
            <a:ext cx="2317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A6A4D9-93E6-43CE-860A-EAD136C68B92}"/>
              </a:ext>
            </a:extLst>
          </p:cNvPr>
          <p:cNvCxnSpPr>
            <a:cxnSpLocks/>
          </p:cNvCxnSpPr>
          <p:nvPr/>
        </p:nvCxnSpPr>
        <p:spPr>
          <a:xfrm flipH="1">
            <a:off x="3108325" y="1550988"/>
            <a:ext cx="981075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533F1E1-BA0B-4221-9A65-BD8976587F84}"/>
              </a:ext>
            </a:extLst>
          </p:cNvPr>
          <p:cNvCxnSpPr>
            <a:cxnSpLocks/>
          </p:cNvCxnSpPr>
          <p:nvPr/>
        </p:nvCxnSpPr>
        <p:spPr>
          <a:xfrm>
            <a:off x="4083050" y="1547813"/>
            <a:ext cx="0" cy="47148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453D3F1-9FA0-4723-9EE9-A9973D5BA934}"/>
              </a:ext>
            </a:extLst>
          </p:cNvPr>
          <p:cNvCxnSpPr>
            <a:cxnSpLocks/>
          </p:cNvCxnSpPr>
          <p:nvPr/>
        </p:nvCxnSpPr>
        <p:spPr>
          <a:xfrm>
            <a:off x="1747838" y="1295400"/>
            <a:ext cx="0" cy="146208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26DD38-43DF-4DB2-BC0C-F06F1FCF72B5}"/>
              </a:ext>
            </a:extLst>
          </p:cNvPr>
          <p:cNvCxnSpPr>
            <a:cxnSpLocks/>
          </p:cNvCxnSpPr>
          <p:nvPr/>
        </p:nvCxnSpPr>
        <p:spPr>
          <a:xfrm>
            <a:off x="542925" y="1228725"/>
            <a:ext cx="0" cy="24320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2AE693F-E3C6-4A20-8AEF-E7C9099BF44E}"/>
              </a:ext>
            </a:extLst>
          </p:cNvPr>
          <p:cNvCxnSpPr>
            <a:cxnSpLocks/>
          </p:cNvCxnSpPr>
          <p:nvPr/>
        </p:nvCxnSpPr>
        <p:spPr>
          <a:xfrm flipH="1">
            <a:off x="539750" y="1227138"/>
            <a:ext cx="1735138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E18617-A08A-4C51-8F69-532D40157A4F}"/>
              </a:ext>
            </a:extLst>
          </p:cNvPr>
          <p:cNvCxnSpPr>
            <a:cxnSpLocks/>
          </p:cNvCxnSpPr>
          <p:nvPr/>
        </p:nvCxnSpPr>
        <p:spPr>
          <a:xfrm flipH="1">
            <a:off x="1752600" y="1301750"/>
            <a:ext cx="495300" cy="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12">
            <a:extLst>
              <a:ext uri="{FF2B5EF4-FFF2-40B4-BE49-F238E27FC236}">
                <a16:creationId xmlns:a16="http://schemas.microsoft.com/office/drawing/2014/main" id="{F51F67D8-13EC-420E-B3C7-C8FB7C92E2C4}"/>
              </a:ext>
            </a:extLst>
          </p:cNvPr>
          <p:cNvSpPr/>
          <p:nvPr/>
        </p:nvSpPr>
        <p:spPr bwMode="auto">
          <a:xfrm>
            <a:off x="2254250" y="1155700"/>
            <a:ext cx="862013" cy="498475"/>
          </a:xfrm>
          <a:prstGeom prst="roundRect">
            <a:avLst>
              <a:gd name="adj" fmla="val 2837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69" name="文本框 7">
            <a:extLst>
              <a:ext uri="{FF2B5EF4-FFF2-40B4-BE49-F238E27FC236}">
                <a16:creationId xmlns:a16="http://schemas.microsoft.com/office/drawing/2014/main" id="{5F75D750-4172-4A2F-9648-558BD73EE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435225"/>
            <a:ext cx="474662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7040B95-1434-47EE-92F0-2D51A1E71301}"/>
              </a:ext>
            </a:extLst>
          </p:cNvPr>
          <p:cNvCxnSpPr>
            <a:cxnSpLocks/>
          </p:cNvCxnSpPr>
          <p:nvPr/>
        </p:nvCxnSpPr>
        <p:spPr>
          <a:xfrm flipH="1">
            <a:off x="3702050" y="2579688"/>
            <a:ext cx="288925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4A8578B-D926-4C09-AC3A-286800D5EDF1}"/>
              </a:ext>
            </a:extLst>
          </p:cNvPr>
          <p:cNvCxnSpPr>
            <a:cxnSpLocks/>
          </p:cNvCxnSpPr>
          <p:nvPr/>
        </p:nvCxnSpPr>
        <p:spPr>
          <a:xfrm flipH="1">
            <a:off x="2012950" y="1544638"/>
            <a:ext cx="244475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5">
            <a:extLst>
              <a:ext uri="{FF2B5EF4-FFF2-40B4-BE49-F238E27FC236}">
                <a16:creationId xmlns:a16="http://schemas.microsoft.com/office/drawing/2014/main" id="{32BC46DD-CBDE-481E-A8CD-66F9706A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61766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Rs2</a:t>
            </a:r>
            <a:endParaRPr lang="zh-CN" altLang="en-US" sz="1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矩形 5">
            <a:extLst>
              <a:ext uri="{FF2B5EF4-FFF2-40B4-BE49-F238E27FC236}">
                <a16:creationId xmlns:a16="http://schemas.microsoft.com/office/drawing/2014/main" id="{F565C159-7D51-49A0-B555-19E1A70BA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1684338"/>
            <a:ext cx="3794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Arial Narrow" panose="020B0606020202030204" pitchFamily="34" charset="0"/>
              </a:rPr>
              <a:t>Rd</a:t>
            </a:r>
          </a:p>
        </p:txBody>
      </p:sp>
      <p:sp>
        <p:nvSpPr>
          <p:cNvPr id="27674" name="矩形 7">
            <a:extLst>
              <a:ext uri="{FF2B5EF4-FFF2-40B4-BE49-F238E27FC236}">
                <a16:creationId xmlns:a16="http://schemas.microsoft.com/office/drawing/2014/main" id="{B2607CC5-F488-4531-8D6E-E1C99C0B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159226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</a:p>
        </p:txBody>
      </p:sp>
      <p:sp>
        <p:nvSpPr>
          <p:cNvPr id="27675" name="矩形 7">
            <a:extLst>
              <a:ext uri="{FF2B5EF4-FFF2-40B4-BE49-F238E27FC236}">
                <a16:creationId xmlns:a16="http://schemas.microsoft.com/office/drawing/2014/main" id="{80E42EEC-F875-48F4-BF26-EB1A3779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220821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dStall</a:t>
            </a:r>
          </a:p>
        </p:txBody>
      </p:sp>
      <p:sp>
        <p:nvSpPr>
          <p:cNvPr id="27676" name="矩形 7">
            <a:extLst>
              <a:ext uri="{FF2B5EF4-FFF2-40B4-BE49-F238E27FC236}">
                <a16:creationId xmlns:a16="http://schemas.microsoft.com/office/drawing/2014/main" id="{87B4BFAC-6150-4742-91E6-92BBBA7F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6017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fStall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8127A415-CA54-41F2-AB95-0D19D70FB3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5" name="页脚占位符 4">
            <a:extLst>
              <a:ext uri="{FF2B5EF4-FFF2-40B4-BE49-F238E27FC236}">
                <a16:creationId xmlns:a16="http://schemas.microsoft.com/office/drawing/2014/main" id="{0508BB07-D719-4325-878B-D2F2869D7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03D719F1-1643-495B-A383-B9AD447DE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B2C28-B9E0-4B71-9B36-306B87B7FED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8677" name="图片 6">
            <a:extLst>
              <a:ext uri="{FF2B5EF4-FFF2-40B4-BE49-F238E27FC236}">
                <a16:creationId xmlns:a16="http://schemas.microsoft.com/office/drawing/2014/main" id="{A10B1CA6-E909-4C88-8741-A46895F8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5650"/>
            <a:ext cx="82296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标题 1">
            <a:extLst>
              <a:ext uri="{FF2B5EF4-FFF2-40B4-BE49-F238E27FC236}">
                <a16:creationId xmlns:a16="http://schemas.microsoft.com/office/drawing/2014/main" id="{2CC928EB-31A7-4D86-953B-2FC0B67B9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Load-Use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28679" name="矩形 5">
            <a:extLst>
              <a:ext uri="{FF2B5EF4-FFF2-40B4-BE49-F238E27FC236}">
                <a16:creationId xmlns:a16="http://schemas.microsoft.com/office/drawing/2014/main" id="{EC7A191F-1445-4EAF-8070-CCCD2A8E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1511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0" name="矩形 5">
            <a:extLst>
              <a:ext uri="{FF2B5EF4-FFF2-40B4-BE49-F238E27FC236}">
                <a16:creationId xmlns:a16="http://schemas.microsoft.com/office/drawing/2014/main" id="{D2F1EAF6-15D2-4C54-A5A1-41D8E520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15113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1" name="矩形 5">
            <a:extLst>
              <a:ext uri="{FF2B5EF4-FFF2-40B4-BE49-F238E27FC236}">
                <a16:creationId xmlns:a16="http://schemas.microsoft.com/office/drawing/2014/main" id="{C1E60E4F-B14D-40FD-8B2B-83376BA3D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5113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2" name="矩形 5">
            <a:extLst>
              <a:ext uri="{FF2B5EF4-FFF2-40B4-BE49-F238E27FC236}">
                <a16:creationId xmlns:a16="http://schemas.microsoft.com/office/drawing/2014/main" id="{7B93B5C4-B37E-4D8A-9472-5CF316A9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15113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8683" name="组合 28">
            <a:extLst>
              <a:ext uri="{FF2B5EF4-FFF2-40B4-BE49-F238E27FC236}">
                <a16:creationId xmlns:a16="http://schemas.microsoft.com/office/drawing/2014/main" id="{1B4D9BED-F9CA-4240-A4C8-E0EA0F3BC9AB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2759075"/>
            <a:ext cx="615950" cy="2614613"/>
            <a:chOff x="2846388" y="1791755"/>
            <a:chExt cx="960437" cy="408781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DB17C72-18EF-464B-A2E7-E4C60F6D0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6388" y="1791755"/>
              <a:ext cx="594085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0372BCB-90E2-4CE7-96F2-D767B7CB9595}"/>
                </a:ext>
              </a:extLst>
            </p:cNvPr>
            <p:cNvCxnSpPr>
              <a:cxnSpLocks/>
            </p:cNvCxnSpPr>
            <p:nvPr/>
          </p:nvCxnSpPr>
          <p:spPr>
            <a:xfrm>
              <a:off x="3435522" y="1806647"/>
              <a:ext cx="0" cy="4065473"/>
            </a:xfrm>
            <a:prstGeom prst="line">
              <a:avLst/>
            </a:prstGeom>
            <a:ln w="19050">
              <a:solidFill>
                <a:srgbClr val="FF0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A6DA758-2B33-44CA-8A01-03935E42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8097" y="5879567"/>
              <a:ext cx="378728" cy="0"/>
            </a:xfrm>
            <a:prstGeom prst="line">
              <a:avLst/>
            </a:prstGeom>
            <a:ln w="19050">
              <a:solidFill>
                <a:srgbClr val="FF00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84" name="组合 29">
            <a:extLst>
              <a:ext uri="{FF2B5EF4-FFF2-40B4-BE49-F238E27FC236}">
                <a16:creationId xmlns:a16="http://schemas.microsoft.com/office/drawing/2014/main" id="{5EFCEA03-D4FA-43FD-9944-DF14F63DD537}"/>
              </a:ext>
            </a:extLst>
          </p:cNvPr>
          <p:cNvGrpSpPr>
            <a:grpSpLocks/>
          </p:cNvGrpSpPr>
          <p:nvPr/>
        </p:nvGrpSpPr>
        <p:grpSpPr bwMode="auto">
          <a:xfrm>
            <a:off x="4492625" y="4435475"/>
            <a:ext cx="600075" cy="1009650"/>
            <a:chOff x="2859088" y="4420655"/>
            <a:chExt cx="940582" cy="155416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46FED3B-3238-4405-848F-AF0779E76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088" y="4420655"/>
              <a:ext cx="3981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C2CEFC1-2979-4D78-8F4E-8DFC35A00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4777" y="5969930"/>
              <a:ext cx="55489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85678D5-5539-48FF-BC3C-3C39FB05D24D}"/>
                </a:ext>
              </a:extLst>
            </p:cNvPr>
            <p:cNvCxnSpPr>
              <a:cxnSpLocks/>
            </p:cNvCxnSpPr>
            <p:nvPr/>
          </p:nvCxnSpPr>
          <p:spPr>
            <a:xfrm>
              <a:off x="3239801" y="4420655"/>
              <a:ext cx="0" cy="1554162"/>
            </a:xfrm>
            <a:prstGeom prst="line">
              <a:avLst/>
            </a:prstGeom>
            <a:ln w="1905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4A2918-A62C-4626-AC3D-FD0D9BC19A3E}"/>
              </a:ext>
            </a:extLst>
          </p:cNvPr>
          <p:cNvCxnSpPr>
            <a:cxnSpLocks/>
          </p:cNvCxnSpPr>
          <p:nvPr/>
        </p:nvCxnSpPr>
        <p:spPr>
          <a:xfrm>
            <a:off x="3124200" y="3814763"/>
            <a:ext cx="0" cy="1811337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4CB3A7C-E0D3-4386-A079-D3F18D688895}"/>
              </a:ext>
            </a:extLst>
          </p:cNvPr>
          <p:cNvCxnSpPr>
            <a:cxnSpLocks/>
          </p:cNvCxnSpPr>
          <p:nvPr/>
        </p:nvCxnSpPr>
        <p:spPr>
          <a:xfrm>
            <a:off x="3059113" y="3935413"/>
            <a:ext cx="0" cy="1743075"/>
          </a:xfrm>
          <a:prstGeom prst="line">
            <a:avLst/>
          </a:prstGeom>
          <a:ln w="127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DE5E55-D509-43ED-8A85-652B577C5BC8}"/>
              </a:ext>
            </a:extLst>
          </p:cNvPr>
          <p:cNvCxnSpPr>
            <a:cxnSpLocks/>
          </p:cNvCxnSpPr>
          <p:nvPr/>
        </p:nvCxnSpPr>
        <p:spPr>
          <a:xfrm flipH="1">
            <a:off x="3136900" y="5629275"/>
            <a:ext cx="1957388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C7D8F8B-14EF-4CBA-99F9-EEABC9A2AE07}"/>
              </a:ext>
            </a:extLst>
          </p:cNvPr>
          <p:cNvCxnSpPr>
            <a:cxnSpLocks/>
          </p:cNvCxnSpPr>
          <p:nvPr/>
        </p:nvCxnSpPr>
        <p:spPr>
          <a:xfrm flipH="1">
            <a:off x="3060700" y="5694363"/>
            <a:ext cx="2036763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89" name="组合 30">
            <a:extLst>
              <a:ext uri="{FF2B5EF4-FFF2-40B4-BE49-F238E27FC236}">
                <a16:creationId xmlns:a16="http://schemas.microsoft.com/office/drawing/2014/main" id="{42A1DDDA-DB68-414A-A6CA-96D1F3BC3E99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4692650"/>
            <a:ext cx="906463" cy="863600"/>
            <a:chOff x="2446338" y="4815942"/>
            <a:chExt cx="1350962" cy="135255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40F7F67-D4ED-4234-BC85-22EE7FDF53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69" y="6168492"/>
              <a:ext cx="133913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D88834-5654-41F4-AA33-5005BB64C04D}"/>
                </a:ext>
              </a:extLst>
            </p:cNvPr>
            <p:cNvCxnSpPr>
              <a:cxnSpLocks/>
            </p:cNvCxnSpPr>
            <p:nvPr/>
          </p:nvCxnSpPr>
          <p:spPr>
            <a:xfrm>
              <a:off x="2453437" y="4818429"/>
              <a:ext cx="0" cy="1340118"/>
            </a:xfrm>
            <a:prstGeom prst="line">
              <a:avLst/>
            </a:prstGeom>
            <a:ln w="1905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926CBA8-6E44-4CEA-BB30-3D7CBA441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6338" y="4815942"/>
              <a:ext cx="115933" cy="0"/>
            </a:xfrm>
            <a:prstGeom prst="line">
              <a:avLst/>
            </a:prstGeom>
            <a:ln w="1905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90" name="矩形 7">
            <a:extLst>
              <a:ext uri="{FF2B5EF4-FFF2-40B4-BE49-F238E27FC236}">
                <a16:creationId xmlns:a16="http://schemas.microsoft.com/office/drawing/2014/main" id="{358584F7-D52D-40CC-82D6-23711341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49291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</a:p>
        </p:txBody>
      </p:sp>
      <p:sp>
        <p:nvSpPr>
          <p:cNvPr id="28691" name="矩形 7">
            <a:extLst>
              <a:ext uri="{FF2B5EF4-FFF2-40B4-BE49-F238E27FC236}">
                <a16:creationId xmlns:a16="http://schemas.microsoft.com/office/drawing/2014/main" id="{FD7B5382-0E27-4870-9F68-0861629E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490378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dStall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B5F81E-BC54-4FEE-A334-7C66EB1A3ECD}"/>
              </a:ext>
            </a:extLst>
          </p:cNvPr>
          <p:cNvCxnSpPr>
            <a:cxnSpLocks/>
          </p:cNvCxnSpPr>
          <p:nvPr/>
        </p:nvCxnSpPr>
        <p:spPr>
          <a:xfrm>
            <a:off x="877888" y="4140200"/>
            <a:ext cx="0" cy="1600200"/>
          </a:xfrm>
          <a:prstGeom prst="line">
            <a:avLst/>
          </a:prstGeom>
          <a:ln w="19050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A277C7-10BC-43A4-951E-0359FF0129F7}"/>
              </a:ext>
            </a:extLst>
          </p:cNvPr>
          <p:cNvCxnSpPr>
            <a:cxnSpLocks/>
          </p:cNvCxnSpPr>
          <p:nvPr/>
        </p:nvCxnSpPr>
        <p:spPr>
          <a:xfrm flipH="1">
            <a:off x="873125" y="4135438"/>
            <a:ext cx="115888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DF8381A-8C7B-4067-91C8-0D795EA765E6}"/>
              </a:ext>
            </a:extLst>
          </p:cNvPr>
          <p:cNvCxnSpPr>
            <a:cxnSpLocks/>
          </p:cNvCxnSpPr>
          <p:nvPr/>
        </p:nvCxnSpPr>
        <p:spPr>
          <a:xfrm flipH="1">
            <a:off x="877888" y="5751513"/>
            <a:ext cx="422116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7781795-BEA7-427A-80A8-D2316E956276}"/>
              </a:ext>
            </a:extLst>
          </p:cNvPr>
          <p:cNvCxnSpPr>
            <a:cxnSpLocks/>
          </p:cNvCxnSpPr>
          <p:nvPr/>
        </p:nvCxnSpPr>
        <p:spPr>
          <a:xfrm>
            <a:off x="1946275" y="4697413"/>
            <a:ext cx="0" cy="106045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11900F1-A0A6-4691-9854-62129445DE40}"/>
              </a:ext>
            </a:extLst>
          </p:cNvPr>
          <p:cNvCxnSpPr>
            <a:cxnSpLocks/>
          </p:cNvCxnSpPr>
          <p:nvPr/>
        </p:nvCxnSpPr>
        <p:spPr>
          <a:xfrm flipH="1">
            <a:off x="1941513" y="4694238"/>
            <a:ext cx="174625" cy="0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7" name="矩形 7">
            <a:extLst>
              <a:ext uri="{FF2B5EF4-FFF2-40B4-BE49-F238E27FC236}">
                <a16:creationId xmlns:a16="http://schemas.microsoft.com/office/drawing/2014/main" id="{41593D69-7261-43E0-BBF3-0E5AE544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4297363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fStall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A685A4E-E44B-44FE-B0BB-F2F697F3C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Load-Use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29699" name="日期占位符 3">
            <a:extLst>
              <a:ext uri="{FF2B5EF4-FFF2-40B4-BE49-F238E27FC236}">
                <a16:creationId xmlns:a16="http://schemas.microsoft.com/office/drawing/2014/main" id="{7D454E65-8553-4EB0-A511-A322555043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0" name="页脚占位符 4">
            <a:extLst>
              <a:ext uri="{FF2B5EF4-FFF2-40B4-BE49-F238E27FC236}">
                <a16:creationId xmlns:a16="http://schemas.microsoft.com/office/drawing/2014/main" id="{DA7EDDF5-4BC2-4423-980D-FFEB0E0BD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5">
            <a:extLst>
              <a:ext uri="{FF2B5EF4-FFF2-40B4-BE49-F238E27FC236}">
                <a16:creationId xmlns:a16="http://schemas.microsoft.com/office/drawing/2014/main" id="{DBDBC55D-3138-4CFB-862E-C157556B5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26F7F-F73E-4AF8-AB2E-86381D6603E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9702" name="图片 6">
            <a:extLst>
              <a:ext uri="{FF2B5EF4-FFF2-40B4-BE49-F238E27FC236}">
                <a16:creationId xmlns:a16="http://schemas.microsoft.com/office/drawing/2014/main" id="{675143FC-5838-40BD-9CB1-CA0DA8A9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9938"/>
            <a:ext cx="8229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矩形 5">
            <a:extLst>
              <a:ext uri="{FF2B5EF4-FFF2-40B4-BE49-F238E27FC236}">
                <a16:creationId xmlns:a16="http://schemas.microsoft.com/office/drawing/2014/main" id="{8CD34405-12AE-468B-AFCA-1C928B454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1511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4" name="矩形 5">
            <a:extLst>
              <a:ext uri="{FF2B5EF4-FFF2-40B4-BE49-F238E27FC236}">
                <a16:creationId xmlns:a16="http://schemas.microsoft.com/office/drawing/2014/main" id="{1EF95052-1AE3-4B60-9DD7-855327B5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15113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5" name="矩形 5">
            <a:extLst>
              <a:ext uri="{FF2B5EF4-FFF2-40B4-BE49-F238E27FC236}">
                <a16:creationId xmlns:a16="http://schemas.microsoft.com/office/drawing/2014/main" id="{9E7D09A1-3F1C-4175-9871-0BD21062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51130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6" name="矩形 5">
            <a:extLst>
              <a:ext uri="{FF2B5EF4-FFF2-40B4-BE49-F238E27FC236}">
                <a16:creationId xmlns:a16="http://schemas.microsoft.com/office/drawing/2014/main" id="{443E8EE8-E3F6-483B-84DF-5078E28F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1511300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AE06C8E-E194-4D73-B994-25654925F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3591619D-0833-4A8B-88AF-6434681973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9096CA8D-A6F1-49E1-898B-34610F06DF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8FBD3-BD54-4BD8-9AA9-A8C1C09E48D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CD68A4F6-8874-4844-B3C0-D3170B21C1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5F847517-AB41-4794-BC56-793A7911E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7524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的设计和调试方法，特别是流水线中的数据相关和控制相关的处理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22DA9CC-7E65-497B-8354-0FA762CBF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Branch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30723" name="日期占位符 3">
            <a:extLst>
              <a:ext uri="{FF2B5EF4-FFF2-40B4-BE49-F238E27FC236}">
                <a16:creationId xmlns:a16="http://schemas.microsoft.com/office/drawing/2014/main" id="{331C1A78-5985-45BE-BE81-CEEF26F087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4" name="页脚占位符 4">
            <a:extLst>
              <a:ext uri="{FF2B5EF4-FFF2-40B4-BE49-F238E27FC236}">
                <a16:creationId xmlns:a16="http://schemas.microsoft.com/office/drawing/2014/main" id="{5E4A215B-9781-4692-BE37-E8E6F4D24E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5" name="灯片编号占位符 5">
            <a:extLst>
              <a:ext uri="{FF2B5EF4-FFF2-40B4-BE49-F238E27FC236}">
                <a16:creationId xmlns:a16="http://schemas.microsoft.com/office/drawing/2014/main" id="{216DE92A-920C-4A42-BBFD-7F28FC59B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29C3BC-D235-4325-A528-6CCF540BAFC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0726" name="图片 7">
            <a:extLst>
              <a:ext uri="{FF2B5EF4-FFF2-40B4-BE49-F238E27FC236}">
                <a16:creationId xmlns:a16="http://schemas.microsoft.com/office/drawing/2014/main" id="{875434E9-89D3-4A57-B499-C3BF2002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363"/>
            <a:ext cx="8264525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矩形 7">
            <a:extLst>
              <a:ext uri="{FF2B5EF4-FFF2-40B4-BE49-F238E27FC236}">
                <a16:creationId xmlns:a16="http://schemas.microsoft.com/office/drawing/2014/main" id="{5B598236-B3FA-4548-B645-E6CFE54C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4872038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dFlush</a:t>
            </a:r>
          </a:p>
        </p:txBody>
      </p:sp>
      <p:sp>
        <p:nvSpPr>
          <p:cNvPr id="30728" name="矩形 7">
            <a:extLst>
              <a:ext uri="{FF2B5EF4-FFF2-40B4-BE49-F238E27FC236}">
                <a16:creationId xmlns:a16="http://schemas.microsoft.com/office/drawing/2014/main" id="{2A08C742-15C4-4643-BAB9-A51B1E7C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4889500"/>
            <a:ext cx="473075" cy="219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eFlush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CAABC83-3DF3-4FBA-A1F2-EBE475FB6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en-US" altLang="zh-CN"/>
              <a:t>Branch Hazard</a:t>
            </a:r>
            <a:r>
              <a:rPr lang="zh-CN" altLang="en-US"/>
              <a:t>：</a:t>
            </a:r>
            <a:r>
              <a:rPr lang="en-US" altLang="zh-CN"/>
              <a:t>Ripes</a:t>
            </a:r>
            <a:endParaRPr lang="zh-CN" altLang="en-US"/>
          </a:p>
        </p:txBody>
      </p:sp>
      <p:sp>
        <p:nvSpPr>
          <p:cNvPr id="31747" name="日期占位符 3">
            <a:extLst>
              <a:ext uri="{FF2B5EF4-FFF2-40B4-BE49-F238E27FC236}">
                <a16:creationId xmlns:a16="http://schemas.microsoft.com/office/drawing/2014/main" id="{1666185A-EE95-4B45-84B5-5FE3F663D3B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8" name="页脚占位符 4">
            <a:extLst>
              <a:ext uri="{FF2B5EF4-FFF2-40B4-BE49-F238E27FC236}">
                <a16:creationId xmlns:a16="http://schemas.microsoft.com/office/drawing/2014/main" id="{A83CBBA1-8638-4540-99E6-0D01A8FF8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5">
            <a:extLst>
              <a:ext uri="{FF2B5EF4-FFF2-40B4-BE49-F238E27FC236}">
                <a16:creationId xmlns:a16="http://schemas.microsoft.com/office/drawing/2014/main" id="{E3BB1B83-149E-424E-9E5A-7000FD84E5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18236-8650-4FE8-BE9F-A9FA05EF6B2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1750" name="图片 6">
            <a:extLst>
              <a:ext uri="{FF2B5EF4-FFF2-40B4-BE49-F238E27FC236}">
                <a16:creationId xmlns:a16="http://schemas.microsoft.com/office/drawing/2014/main" id="{5AEBFA87-D23E-4653-BB79-DE0E9451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363"/>
            <a:ext cx="82296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E1DCD9FE-B05C-4C9E-9F59-8D8E6066C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4450"/>
            <a:ext cx="7886700" cy="1157288"/>
          </a:xfrm>
        </p:spPr>
        <p:txBody>
          <a:bodyPr/>
          <a:lstStyle/>
          <a:p>
            <a:r>
              <a:rPr lang="en-US" altLang="zh-CN"/>
              <a:t>Branch Hazard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CD63479E-9B36-4FB9-939E-8373976EE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2" name="图片 3">
            <a:extLst>
              <a:ext uri="{FF2B5EF4-FFF2-40B4-BE49-F238E27FC236}">
                <a16:creationId xmlns:a16="http://schemas.microsoft.com/office/drawing/2014/main" id="{2C44564A-2C25-48EE-AF6A-CE17DC0A4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01738"/>
            <a:ext cx="864235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97FD8D8-CAAE-4590-8446-47919A948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4450"/>
            <a:ext cx="7886700" cy="1116013"/>
          </a:xfrm>
        </p:spPr>
        <p:txBody>
          <a:bodyPr/>
          <a:lstStyle/>
          <a:p>
            <a:r>
              <a:rPr lang="en-US" altLang="zh-CN"/>
              <a:t>Branch Hazard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26599615-A88C-4B34-BB4A-656515F46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6" name="图片 3">
            <a:extLst>
              <a:ext uri="{FF2B5EF4-FFF2-40B4-BE49-F238E27FC236}">
                <a16:creationId xmlns:a16="http://schemas.microsoft.com/office/drawing/2014/main" id="{EE7B5B78-C296-4701-ABC4-77151E776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54125"/>
            <a:ext cx="86169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C1470501-4A35-448D-B5DF-6ADDA30E2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 sz="4800"/>
              <a:t>流水线</a:t>
            </a:r>
            <a:r>
              <a:rPr lang="en-US" altLang="zh-CN" sz="4800"/>
              <a:t>CPU</a:t>
            </a:r>
            <a:r>
              <a:rPr lang="zh-CN" altLang="en-US" sz="4800"/>
              <a:t>：</a:t>
            </a:r>
            <a:r>
              <a:rPr lang="en-US" altLang="zh-CN" sz="4800"/>
              <a:t>MIPS</a:t>
            </a:r>
            <a:endParaRPr lang="zh-CN" altLang="en-US" sz="4800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6D372F3-43C3-4023-BD39-9DFF14DE5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229600" cy="46021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820" name="日期占位符 3">
            <a:extLst>
              <a:ext uri="{FF2B5EF4-FFF2-40B4-BE49-F238E27FC236}">
                <a16:creationId xmlns:a16="http://schemas.microsoft.com/office/drawing/2014/main" id="{C82ECAE5-C8FA-48AA-8705-3250557096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1674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4821" name="页脚占位符 4">
            <a:extLst>
              <a:ext uri="{FF2B5EF4-FFF2-40B4-BE49-F238E27FC236}">
                <a16:creationId xmlns:a16="http://schemas.microsoft.com/office/drawing/2014/main" id="{26DF667D-E2B2-45DF-9C63-44CCF743FA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167438"/>
            <a:ext cx="4495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4822" name="灯片编号占位符 5">
            <a:extLst>
              <a:ext uri="{FF2B5EF4-FFF2-40B4-BE49-F238E27FC236}">
                <a16:creationId xmlns:a16="http://schemas.microsoft.com/office/drawing/2014/main" id="{5DE18F3A-0640-4DDC-9DF8-E07BD5FED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167438"/>
            <a:ext cx="1600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D53EF-0C28-45DB-9A7A-8140806A592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4823" name="图片 6">
            <a:extLst>
              <a:ext uri="{FF2B5EF4-FFF2-40B4-BE49-F238E27FC236}">
                <a16:creationId xmlns:a16="http://schemas.microsoft.com/office/drawing/2014/main" id="{A0230CC8-6DC9-4E40-A3B4-54531E65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3488"/>
            <a:ext cx="868680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外设和调试单元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050" cy="1631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Peripherals and Debug Unit</a:t>
            </a:r>
            <a:endParaRPr lang="en-US" altLang="zh-CN" sz="20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控制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运行方式，查看数据通路状态</a:t>
            </a:r>
            <a:endParaRPr lang="en-US" altLang="zh-CN" sz="2000" b="1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管理外设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开关</a:t>
            </a:r>
            <a:r>
              <a:rPr lang="en-US" altLang="zh-CN" sz="2000" b="1" dirty="0" err="1"/>
              <a:t>sw</a:t>
            </a:r>
            <a:r>
              <a:rPr lang="zh-CN" altLang="en-US" sz="2000" b="1" dirty="0"/>
              <a:t>、指示灯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、数码管</a:t>
            </a:r>
            <a:r>
              <a:rPr lang="en-US" altLang="zh-CN" sz="2000" b="1" dirty="0"/>
              <a:t>seg</a:t>
            </a:r>
            <a:r>
              <a:rPr lang="zh-CN" altLang="en-US" sz="2000" b="1" dirty="0"/>
              <a:t>、计数器</a:t>
            </a:r>
            <a:r>
              <a:rPr lang="en-US" altLang="zh-CN" sz="2000" b="1" dirty="0" err="1"/>
              <a:t>cnt</a:t>
            </a:r>
            <a:r>
              <a:rPr lang="zh-CN" altLang="en-US" sz="2000" b="1" dirty="0"/>
              <a:t>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，实现基本输入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  <a:endParaRPr lang="en-US" altLang="zh-CN" sz="2000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930E-2265-4A0B-94A4-F48B63590D6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23F65F60-790A-4F93-8A06-E82BC4D0EB78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158" name="矩形 1">
              <a:extLst>
                <a:ext uri="{FF2B5EF4-FFF2-40B4-BE49-F238E27FC236}">
                  <a16:creationId xmlns:a16="http://schemas.microsoft.com/office/drawing/2014/main" id="{E6651DE9-3814-464D-A5F3-7D8251779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59" name="文本框 44">
              <a:extLst>
                <a:ext uri="{FF2B5EF4-FFF2-40B4-BE49-F238E27FC236}">
                  <a16:creationId xmlns:a16="http://schemas.microsoft.com/office/drawing/2014/main" id="{17571371-31D4-42D0-8479-F0AC039C3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1CE7C6B0-2950-421B-AB99-713D7B2DA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84">
              <a:extLst>
                <a:ext uri="{FF2B5EF4-FFF2-40B4-BE49-F238E27FC236}">
                  <a16:creationId xmlns:a16="http://schemas.microsoft.com/office/drawing/2014/main" id="{D925B0D2-FE2C-4E1F-BEFC-9C85AD1A2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32">
              <a:extLst>
                <a:ext uri="{FF2B5EF4-FFF2-40B4-BE49-F238E27FC236}">
                  <a16:creationId xmlns:a16="http://schemas.microsoft.com/office/drawing/2014/main" id="{4309CDBD-2813-4D78-AAEA-8E85EA05C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Box 32">
              <a:extLst>
                <a:ext uri="{FF2B5EF4-FFF2-40B4-BE49-F238E27FC236}">
                  <a16:creationId xmlns:a16="http://schemas.microsoft.com/office/drawing/2014/main" id="{883865F1-19C3-48D6-9878-3575FA7CD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ED1EEF22-994F-477D-B063-1583A03010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32">
              <a:extLst>
                <a:ext uri="{FF2B5EF4-FFF2-40B4-BE49-F238E27FC236}">
                  <a16:creationId xmlns:a16="http://schemas.microsoft.com/office/drawing/2014/main" id="{940500CE-7210-4BE7-839C-330EF0BD7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44E48002-1F08-495F-852B-26336272F8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32">
              <a:extLst>
                <a:ext uri="{FF2B5EF4-FFF2-40B4-BE49-F238E27FC236}">
                  <a16:creationId xmlns:a16="http://schemas.microsoft.com/office/drawing/2014/main" id="{E43FF3AE-C7FA-40D8-B4F4-663939827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A0B77058-6027-4F1C-8DA3-86FEC3CE8B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34">
              <a:extLst>
                <a:ext uri="{FF2B5EF4-FFF2-40B4-BE49-F238E27FC236}">
                  <a16:creationId xmlns:a16="http://schemas.microsoft.com/office/drawing/2014/main" id="{6F22A32A-82AF-4F41-9BD3-A46A9DD42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4C0E52D0-9FEC-45D5-8A82-93B55EFCBA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34">
              <a:extLst>
                <a:ext uri="{FF2B5EF4-FFF2-40B4-BE49-F238E27FC236}">
                  <a16:creationId xmlns:a16="http://schemas.microsoft.com/office/drawing/2014/main" id="{487C937D-EE4C-4FAD-99F7-B9D2AAEC6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2" name="TextBox 34">
              <a:extLst>
                <a:ext uri="{FF2B5EF4-FFF2-40B4-BE49-F238E27FC236}">
                  <a16:creationId xmlns:a16="http://schemas.microsoft.com/office/drawing/2014/main" id="{62BFDF76-C09B-44F1-AACD-73C9AE5A2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3" name="TextBox 34">
              <a:extLst>
                <a:ext uri="{FF2B5EF4-FFF2-40B4-BE49-F238E27FC236}">
                  <a16:creationId xmlns:a16="http://schemas.microsoft.com/office/drawing/2014/main" id="{45CFC242-81C8-42B8-9888-DCBC4B1CE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59C080FD-3936-4555-98BD-F86C0653AF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34">
              <a:extLst>
                <a:ext uri="{FF2B5EF4-FFF2-40B4-BE49-F238E27FC236}">
                  <a16:creationId xmlns:a16="http://schemas.microsoft.com/office/drawing/2014/main" id="{982842CC-E3C0-4867-9499-13722263A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TextBox 34">
              <a:extLst>
                <a:ext uri="{FF2B5EF4-FFF2-40B4-BE49-F238E27FC236}">
                  <a16:creationId xmlns:a16="http://schemas.microsoft.com/office/drawing/2014/main" id="{A9B7926D-5162-4853-A9B1-6A22F88CE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1410CDC5-4DA9-45D1-954C-1C59F7B549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34">
              <a:extLst>
                <a:ext uri="{FF2B5EF4-FFF2-40B4-BE49-F238E27FC236}">
                  <a16:creationId xmlns:a16="http://schemas.microsoft.com/office/drawing/2014/main" id="{97BC182C-E7C1-4A86-9BC3-95793A6BF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EC76484-458D-422F-94FE-BF05E8B5A7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34">
              <a:extLst>
                <a:ext uri="{FF2B5EF4-FFF2-40B4-BE49-F238E27FC236}">
                  <a16:creationId xmlns:a16="http://schemas.microsoft.com/office/drawing/2014/main" id="{A373AED1-20D0-41DE-BD45-BDD170C4A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1" name="TextBox 34">
              <a:extLst>
                <a:ext uri="{FF2B5EF4-FFF2-40B4-BE49-F238E27FC236}">
                  <a16:creationId xmlns:a16="http://schemas.microsoft.com/office/drawing/2014/main" id="{3BB6D254-B803-4539-A2D8-F39CE11AE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3BC4FC9A-D262-4C69-BFE5-40BC61A45C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34">
              <a:extLst>
                <a:ext uri="{FF2B5EF4-FFF2-40B4-BE49-F238E27FC236}">
                  <a16:creationId xmlns:a16="http://schemas.microsoft.com/office/drawing/2014/main" id="{CAD01B34-0CE8-4C6C-9443-D96B28355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4" name="TextBox 34">
              <a:extLst>
                <a:ext uri="{FF2B5EF4-FFF2-40B4-BE49-F238E27FC236}">
                  <a16:creationId xmlns:a16="http://schemas.microsoft.com/office/drawing/2014/main" id="{BEFE21E9-AB6C-4FDC-BD4B-B7597C1DF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B03E30DC-703A-4715-9F75-760DEF8612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32">
              <a:extLst>
                <a:ext uri="{FF2B5EF4-FFF2-40B4-BE49-F238E27FC236}">
                  <a16:creationId xmlns:a16="http://schemas.microsoft.com/office/drawing/2014/main" id="{7ED5032A-7CA7-4AB8-9F3B-5722FDAFC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F9F31A57-212C-4179-A003-148A072638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34">
              <a:extLst>
                <a:ext uri="{FF2B5EF4-FFF2-40B4-BE49-F238E27FC236}">
                  <a16:creationId xmlns:a16="http://schemas.microsoft.com/office/drawing/2014/main" id="{1698A183-7F69-48B5-B6E1-822C625D6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9" name="TextBox 34">
              <a:extLst>
                <a:ext uri="{FF2B5EF4-FFF2-40B4-BE49-F238E27FC236}">
                  <a16:creationId xmlns:a16="http://schemas.microsoft.com/office/drawing/2014/main" id="{B4E22E4B-32B5-4C1E-A80E-A65E3061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CEE55203-D66B-4071-AB0A-1248F57EF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34">
              <a:extLst>
                <a:ext uri="{FF2B5EF4-FFF2-40B4-BE49-F238E27FC236}">
                  <a16:creationId xmlns:a16="http://schemas.microsoft.com/office/drawing/2014/main" id="{542AE60E-3266-4C31-9ED7-A3D0F60FE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2" name="TextBox 34">
              <a:extLst>
                <a:ext uri="{FF2B5EF4-FFF2-40B4-BE49-F238E27FC236}">
                  <a16:creationId xmlns:a16="http://schemas.microsoft.com/office/drawing/2014/main" id="{84B32218-8AD4-44CB-AF07-CA9A9773B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34">
              <a:extLst>
                <a:ext uri="{FF2B5EF4-FFF2-40B4-BE49-F238E27FC236}">
                  <a16:creationId xmlns:a16="http://schemas.microsoft.com/office/drawing/2014/main" id="{C23405D9-4ABD-411E-80F4-ED279EEF5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4E33154D-AEF5-4C03-BD57-A76C3085CEF1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95" name="TextBox 34">
                <a:extLst>
                  <a:ext uri="{FF2B5EF4-FFF2-40B4-BE49-F238E27FC236}">
                    <a16:creationId xmlns:a16="http://schemas.microsoft.com/office/drawing/2014/main" id="{013A2FD4-0D38-4CEC-BDF3-263A268F80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TextBox 34">
                <a:extLst>
                  <a:ext uri="{FF2B5EF4-FFF2-40B4-BE49-F238E27FC236}">
                    <a16:creationId xmlns:a16="http://schemas.microsoft.com/office/drawing/2014/main" id="{E426B772-81A6-470C-A61F-C38351183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5A339F5F-111F-4E61-B6A0-F42FE8CE111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6AC382C8-7CCC-49B3-AF71-0ACA982F1C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34">
                <a:extLst>
                  <a:ext uri="{FF2B5EF4-FFF2-40B4-BE49-F238E27FC236}">
                    <a16:creationId xmlns:a16="http://schemas.microsoft.com/office/drawing/2014/main" id="{BFE9D75F-859D-46C5-BA65-C12AE04EE6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34">
                <a:extLst>
                  <a:ext uri="{FF2B5EF4-FFF2-40B4-BE49-F238E27FC236}">
                    <a16:creationId xmlns:a16="http://schemas.microsoft.com/office/drawing/2014/main" id="{83DE5174-172D-4C8F-AE2B-4D04C13DB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TextBox 34">
                <a:extLst>
                  <a:ext uri="{FF2B5EF4-FFF2-40B4-BE49-F238E27FC236}">
                    <a16:creationId xmlns:a16="http://schemas.microsoft.com/office/drawing/2014/main" id="{2E5B69A2-F5B3-4723-A8F2-D395B92FC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21054CCB-3416-44F6-A035-F0FEF01E4B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34">
                <a:extLst>
                  <a:ext uri="{FF2B5EF4-FFF2-40B4-BE49-F238E27FC236}">
                    <a16:creationId xmlns:a16="http://schemas.microsoft.com/office/drawing/2014/main" id="{A43974DC-EA5F-46A5-A33E-96957D86C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xtBox 34">
                <a:extLst>
                  <a:ext uri="{FF2B5EF4-FFF2-40B4-BE49-F238E27FC236}">
                    <a16:creationId xmlns:a16="http://schemas.microsoft.com/office/drawing/2014/main" id="{7832A9C1-83BE-4698-838B-EEE4DAAD0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C7CCD87B-55BD-4B6A-BD61-B3E1F6BB3A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34">
                <a:extLst>
                  <a:ext uri="{FF2B5EF4-FFF2-40B4-BE49-F238E27FC236}">
                    <a16:creationId xmlns:a16="http://schemas.microsoft.com/office/drawing/2014/main" id="{858E3F27-FC4B-4D85-A9C4-9E6D968D77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7" name="日期占位符 3">
            <a:extLst>
              <a:ext uri="{FF2B5EF4-FFF2-40B4-BE49-F238E27FC236}">
                <a16:creationId xmlns:a16="http://schemas.microsoft.com/office/drawing/2014/main" id="{AC4D31BA-173F-4A2A-9DAC-AFE32532EB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1D9B47-16E6-4D24-9A44-7C0CBFE5D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263AAFC5-3075-43B3-AD92-0BFE60D3A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4863"/>
            <a:ext cx="8111244" cy="4904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step:</a:t>
            </a:r>
            <a:r>
              <a:rPr lang="zh-CN" altLang="en-US" sz="2000" dirty="0"/>
              <a:t> 单步运行，按动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执行一个时钟周期停止</a:t>
            </a:r>
            <a:r>
              <a:rPr lang="en-US" altLang="zh-CN" sz="2000" dirty="0"/>
              <a:t>(stop = 1)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cont</a:t>
            </a:r>
            <a:r>
              <a:rPr lang="en-US" altLang="zh-CN" sz="2000" dirty="0"/>
              <a:t>:</a:t>
            </a:r>
            <a:r>
              <a:rPr lang="zh-CN" altLang="en-US" sz="2000" dirty="0"/>
              <a:t> 连续运行，利用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编辑断点地址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连续运行 </a:t>
            </a:r>
            <a:r>
              <a:rPr lang="en-US" altLang="zh-CN" sz="2000" dirty="0"/>
              <a:t>(stop = 0)</a:t>
            </a:r>
            <a:r>
              <a:rPr lang="zh-CN" altLang="en-US" sz="2000" dirty="0"/>
              <a:t>，直至</a:t>
            </a:r>
            <a:r>
              <a:rPr lang="en-US" altLang="zh-CN" sz="2000" dirty="0" err="1"/>
              <a:t>chk_pc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brk_addr</a:t>
            </a:r>
            <a:r>
              <a:rPr lang="zh-CN" altLang="en-US" sz="2000" dirty="0"/>
              <a:t>后停止 </a:t>
            </a:r>
            <a:r>
              <a:rPr lang="en-US" altLang="zh-CN" sz="2000" dirty="0"/>
              <a:t>(stop = 1)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查看数据通路状态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当</a:t>
            </a:r>
            <a:r>
              <a:rPr lang="en-US" altLang="zh-CN" sz="2000" dirty="0"/>
              <a:t>CPU</a:t>
            </a:r>
            <a:r>
              <a:rPr lang="zh-CN" altLang="en-US" sz="2000" dirty="0"/>
              <a:t>停止 </a:t>
            </a:r>
            <a:r>
              <a:rPr lang="en-US" altLang="zh-CN" sz="2000" dirty="0"/>
              <a:t>(stop = 1) </a:t>
            </a:r>
            <a:r>
              <a:rPr lang="zh-CN" altLang="en-US" sz="2000" dirty="0"/>
              <a:t>时，利用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编辑查看地址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chk_addr</a:t>
            </a:r>
            <a:r>
              <a:rPr lang="zh-CN" altLang="en-US" sz="2000" dirty="0"/>
              <a:t>和数据通路状态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chk_data</a:t>
            </a:r>
            <a:r>
              <a:rPr lang="en-US" altLang="zh-CN" sz="2000" dirty="0"/>
              <a:t>)</a:t>
            </a:r>
            <a:r>
              <a:rPr lang="zh-CN" altLang="en-US" sz="2000" dirty="0"/>
              <a:t>分别显示在指示灯</a:t>
            </a:r>
            <a:r>
              <a:rPr lang="en-US" altLang="zh-CN" sz="2000" dirty="0"/>
              <a:t>led</a:t>
            </a:r>
            <a:r>
              <a:rPr lang="zh-CN" altLang="en-US" sz="2000" dirty="0"/>
              <a:t>和数码管</a:t>
            </a:r>
            <a:r>
              <a:rPr lang="en-US" altLang="zh-CN" sz="2000" dirty="0"/>
              <a:t>seg</a:t>
            </a:r>
            <a:r>
              <a:rPr lang="zh-CN" altLang="en-US" sz="2000" dirty="0"/>
              <a:t>上，再次单独按动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，将顺序显示后续信息</a:t>
            </a:r>
            <a:endParaRPr lang="en-US" altLang="zh-CN" sz="2000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dirty="0"/>
              <a:t>调试信号</a:t>
            </a:r>
            <a:r>
              <a:rPr lang="en-US" altLang="zh-CN" sz="2400" dirty="0"/>
              <a:t>DBG_BUS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chk_pc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位，监测执行指令地址 </a:t>
            </a:r>
            <a:r>
              <a:rPr lang="en-US" altLang="zh-CN" sz="2000" dirty="0"/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pcd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位，数据通路状态的编码地址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chk_data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位，数据通路状态的数据</a:t>
            </a:r>
          </a:p>
        </p:txBody>
      </p:sp>
      <p:sp>
        <p:nvSpPr>
          <p:cNvPr id="25605" name="页脚占位符 4">
            <a:extLst>
              <a:ext uri="{FF2B5EF4-FFF2-40B4-BE49-F238E27FC236}">
                <a16:creationId xmlns:a16="http://schemas.microsoft.com/office/drawing/2014/main" id="{105130C0-6C13-491D-BB00-8B1759F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6" name="灯片编号占位符 5">
            <a:extLst>
              <a:ext uri="{FF2B5EF4-FFF2-40B4-BE49-F238E27FC236}">
                <a16:creationId xmlns:a16="http://schemas.microsoft.com/office/drawing/2014/main" id="{ECC1ECFB-0F1E-4B98-8BE8-B28EAD1C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A6E64-48F1-41E6-9DF7-89D827BADF9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E4CF6E6-4A02-42A6-80BF-931C3497E46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2922723-5F3F-4A23-BD74-E6CC108DD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查看数据通路状态</a:t>
            </a:r>
          </a:p>
        </p:txBody>
      </p:sp>
      <p:sp>
        <p:nvSpPr>
          <p:cNvPr id="26629" name="页脚占位符 4">
            <a:extLst>
              <a:ext uri="{FF2B5EF4-FFF2-40B4-BE49-F238E27FC236}">
                <a16:creationId xmlns:a16="http://schemas.microsoft.com/office/drawing/2014/main" id="{591544CB-4E24-4208-893A-D7C083D64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6630" name="灯片编号占位符 5">
            <a:extLst>
              <a:ext uri="{FF2B5EF4-FFF2-40B4-BE49-F238E27FC236}">
                <a16:creationId xmlns:a16="http://schemas.microsoft.com/office/drawing/2014/main" id="{CB99405D-BD49-4718-8DC2-D4C75CF4E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DE57E-FC0E-422A-B833-1BCFC8919EB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3CB1F6-C90E-46F6-B2FF-94E4E8B25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2969"/>
              </p:ext>
            </p:extLst>
          </p:nvPr>
        </p:nvGraphicFramePr>
        <p:xfrm>
          <a:off x="4319972" y="2634640"/>
          <a:ext cx="3990883" cy="3420342"/>
        </p:xfrm>
        <a:graphic>
          <a:graphicData uri="http://schemas.openxmlformats.org/drawingml/2006/table">
            <a:tbl>
              <a:tblPr/>
              <a:tblGrid>
                <a:gridCol w="684359">
                  <a:extLst>
                    <a:ext uri="{9D8B030D-6E8A-4147-A177-3AD203B41FA5}">
                      <a16:colId xmlns:a16="http://schemas.microsoft.com/office/drawing/2014/main" val="2915645929"/>
                    </a:ext>
                  </a:extLst>
                </a:gridCol>
                <a:gridCol w="1271246">
                  <a:extLst>
                    <a:ext uri="{9D8B030D-6E8A-4147-A177-3AD203B41FA5}">
                      <a16:colId xmlns:a16="http://schemas.microsoft.com/office/drawing/2014/main" val="1221363778"/>
                    </a:ext>
                  </a:extLst>
                </a:gridCol>
                <a:gridCol w="800311">
                  <a:extLst>
                    <a:ext uri="{9D8B030D-6E8A-4147-A177-3AD203B41FA5}">
                      <a16:colId xmlns:a16="http://schemas.microsoft.com/office/drawing/2014/main" val="216986881"/>
                    </a:ext>
                  </a:extLst>
                </a:gridCol>
                <a:gridCol w="1234967">
                  <a:extLst>
                    <a:ext uri="{9D8B030D-6E8A-4147-A177-3AD203B41FA5}">
                      <a16:colId xmlns:a16="http://schemas.microsoft.com/office/drawing/2014/main" val="1131579771"/>
                    </a:ext>
                  </a:extLst>
                </a:gridCol>
              </a:tblGrid>
              <a:tr h="380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834"/>
                  </a:ext>
                </a:extLst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pcin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0A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572398"/>
                  </a:ext>
                </a:extLst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800033"/>
                  </a:ext>
                </a:extLst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0C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mdw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46258"/>
                  </a:ext>
                </a:extLst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0D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621107"/>
                  </a:ext>
                </a:extLst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ctrlw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5036"/>
                  </a:ext>
                </a:extLst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0F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724924"/>
                  </a:ext>
                </a:extLst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9040"/>
                  </a:ext>
                </a:extLst>
              </a:tr>
              <a:tr h="297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71554"/>
                  </a:ext>
                </a:extLst>
              </a:tr>
              <a:tr h="297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066975"/>
                  </a:ext>
                </a:extLst>
              </a:tr>
              <a:tr h="3055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09968"/>
                  </a:ext>
                </a:extLst>
              </a:tr>
            </a:tbl>
          </a:graphicData>
        </a:graphic>
      </p:graphicFrame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640E6DC0-A08B-44AB-960A-07B7C33F4D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65002CC-C27D-4168-8BC9-B689437D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11570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数据通路地址编码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chk_addr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进制数，最高位区分查看数据类型（寄存器堆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及其他</a:t>
            </a:r>
            <a:r>
              <a:rPr lang="en-US" altLang="zh-CN" sz="2000" dirty="0"/>
              <a:t>)</a:t>
            </a:r>
            <a:r>
              <a:rPr lang="zh-CN" altLang="en-US" sz="2000" dirty="0"/>
              <a:t>，余下位表示具体地址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8D25DB1-CD30-46D9-A7A4-7612A0A8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21597"/>
              </p:ext>
            </p:extLst>
          </p:nvPr>
        </p:nvGraphicFramePr>
        <p:xfrm>
          <a:off x="1007604" y="3077068"/>
          <a:ext cx="2412268" cy="1504060"/>
        </p:xfrm>
        <a:graphic>
          <a:graphicData uri="http://schemas.openxmlformats.org/drawingml/2006/table">
            <a:tbl>
              <a:tblPr/>
              <a:tblGrid>
                <a:gridCol w="1186361">
                  <a:extLst>
                    <a:ext uri="{9D8B030D-6E8A-4147-A177-3AD203B41FA5}">
                      <a16:colId xmlns:a16="http://schemas.microsoft.com/office/drawing/2014/main" val="3201603605"/>
                    </a:ext>
                  </a:extLst>
                </a:gridCol>
                <a:gridCol w="1225907">
                  <a:extLst>
                    <a:ext uri="{9D8B030D-6E8A-4147-A177-3AD203B41FA5}">
                      <a16:colId xmlns:a16="http://schemas.microsoft.com/office/drawing/2014/main" val="3556346609"/>
                    </a:ext>
                  </a:extLst>
                </a:gridCol>
              </a:tblGrid>
              <a:tr h="43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103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 0xx</a:t>
                      </a: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4475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 0yy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5195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zzz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5577"/>
                  </a:ext>
                </a:extLst>
              </a:tr>
            </a:tbl>
          </a:graphicData>
        </a:graphic>
      </p:graphicFrame>
      <p:sp>
        <p:nvSpPr>
          <p:cNvPr id="15" name="页脚占位符 129">
            <a:extLst>
              <a:ext uri="{FF2B5EF4-FFF2-40B4-BE49-F238E27FC236}">
                <a16:creationId xmlns:a16="http://schemas.microsoft.com/office/drawing/2014/main" id="{BD783F89-1EDE-4197-A782-A3F756F0249B}"/>
              </a:ext>
            </a:extLst>
          </p:cNvPr>
          <p:cNvSpPr txBox="1">
            <a:spLocks/>
          </p:cNvSpPr>
          <p:nvPr/>
        </p:nvSpPr>
        <p:spPr bwMode="auto">
          <a:xfrm>
            <a:off x="931905" y="4609023"/>
            <a:ext cx="2487967" cy="1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/>
              <a:t>xx</a:t>
            </a:r>
            <a:r>
              <a:rPr lang="zh-CN" altLang="en-US" sz="1800" b="0" dirty="0"/>
              <a:t>：流水段寄存器编号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yy</a:t>
            </a:r>
            <a:r>
              <a:rPr lang="zh-CN" altLang="en-US" sz="1800" b="0" dirty="0"/>
              <a:t>：寄存器堆地址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zzz</a:t>
            </a:r>
            <a:r>
              <a:rPr lang="zh-CN" altLang="en-US" sz="1800" b="0" dirty="0"/>
              <a:t>：数据存储器地址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x, y, z</a:t>
            </a:r>
            <a:r>
              <a:rPr lang="zh-CN" altLang="en-US" sz="1800" b="0" dirty="0"/>
              <a:t>：十六进制数字</a:t>
            </a:r>
            <a:endParaRPr lang="en-US" altLang="zh-CN" sz="1800" b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971F72E7-C671-4F42-8850-819182882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CPU_P</a:t>
            </a:r>
            <a:r>
              <a:rPr lang="zh-CN" altLang="en-US" dirty="0"/>
              <a:t>模块接口</a:t>
            </a:r>
          </a:p>
        </p:txBody>
      </p:sp>
      <p:sp>
        <p:nvSpPr>
          <p:cNvPr id="41989" name="页脚占位符 4">
            <a:extLst>
              <a:ext uri="{FF2B5EF4-FFF2-40B4-BE49-F238E27FC236}">
                <a16:creationId xmlns:a16="http://schemas.microsoft.com/office/drawing/2014/main" id="{ED3B3C4A-205F-48A2-9D4D-BCFE4A2C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90" name="灯片编号占位符 5">
            <a:extLst>
              <a:ext uri="{FF2B5EF4-FFF2-40B4-BE49-F238E27FC236}">
                <a16:creationId xmlns:a16="http://schemas.microsoft.com/office/drawing/2014/main" id="{56AD137B-105A-4A60-B33C-A688C97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68A8F-0EFA-4B16-A84A-A3E8D0C84F6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43D66CC-CA1E-48F5-A049-E9DF48117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2756"/>
            <a:ext cx="8333874" cy="494046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cpu_p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//IO_BUS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</a:t>
            </a:r>
            <a:r>
              <a:rPr lang="en-US" altLang="zh-CN" sz="2000" b="0" dirty="0" err="1"/>
              <a:t>io_addr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外设地址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ouput</a:t>
            </a:r>
            <a:r>
              <a:rPr lang="en-US" altLang="zh-CN" sz="2000" b="0" dirty="0"/>
              <a:t> [31:0]  </a:t>
            </a:r>
            <a:r>
              <a:rPr lang="en-US" altLang="zh-CN" sz="2000" b="0" dirty="0" err="1"/>
              <a:t>io_dout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向外设输出的数据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io_we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向外设输出数据时的写使能信号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io_rd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从外设输入数据时的读使能信号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 </a:t>
            </a:r>
            <a:r>
              <a:rPr lang="en-US" altLang="zh-CN" sz="2000" b="0" dirty="0" err="1"/>
              <a:t>io_din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来自外设输入的数据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</a:t>
            </a:r>
            <a:r>
              <a:rPr lang="en-US" altLang="zh-CN" sz="2000" b="0" dirty="0" err="1"/>
              <a:t>Debug_BUS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chk_pc</a:t>
            </a:r>
            <a:r>
              <a:rPr lang="en-US" altLang="zh-CN" sz="2000" b="0" dirty="0"/>
              <a:t>, 	//</a:t>
            </a:r>
            <a:r>
              <a:rPr lang="zh-CN" altLang="en-US" sz="2000" b="0" dirty="0"/>
              <a:t>监测执行指令地址 </a:t>
            </a:r>
            <a:r>
              <a:rPr lang="en-US" altLang="zh-CN" sz="2000" b="0" dirty="0"/>
              <a:t>= </a:t>
            </a:r>
            <a:r>
              <a:rPr lang="en-US" altLang="zh-CN" sz="2000" b="0" dirty="0" err="1">
                <a:solidFill>
                  <a:srgbClr val="FF0000"/>
                </a:solidFill>
              </a:rPr>
              <a:t>pcd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数据通路状态的编码地址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chk_data</a:t>
            </a:r>
            <a:r>
              <a:rPr lang="en-US" altLang="zh-CN" sz="2000" b="0" dirty="0"/>
              <a:t>    //</a:t>
            </a:r>
            <a:r>
              <a:rPr lang="zh-CN" altLang="en-US" sz="2000" b="0" dirty="0"/>
              <a:t>数据通路状态的数据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36EBEF7-0678-4B02-891B-C27488D1A9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54EE153-B5B7-4C46-B861-24A554A22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模块接口</a:t>
            </a:r>
          </a:p>
        </p:txBody>
      </p:sp>
      <p:sp>
        <p:nvSpPr>
          <p:cNvPr id="43013" name="页脚占位符 4">
            <a:extLst>
              <a:ext uri="{FF2B5EF4-FFF2-40B4-BE49-F238E27FC236}">
                <a16:creationId xmlns:a16="http://schemas.microsoft.com/office/drawing/2014/main" id="{1FB0CF0D-3E43-44B3-AC05-06AB686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3014" name="灯片编号占位符 5">
            <a:extLst>
              <a:ext uri="{FF2B5EF4-FFF2-40B4-BE49-F238E27FC236}">
                <a16:creationId xmlns:a16="http://schemas.microsoft.com/office/drawing/2014/main" id="{8FC35EBE-2D6A-4F0D-9298-1D6B726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22ECD-C59A-43A5-AA25-0E4867E662C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DCA84D7-2124-4133-8E10-41C0A193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3962400" cy="47974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pdu</a:t>
            </a:r>
            <a:r>
              <a:rPr lang="en-US" altLang="zh-CN" sz="2000" b="0" dirty="0"/>
              <a:t>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//clk100mhz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cpu_resetn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input step, 	//</a:t>
            </a:r>
            <a:r>
              <a:rPr lang="en-US" altLang="zh-CN" sz="2000" b="0" dirty="0" err="1"/>
              <a:t>btnu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cont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btnd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btnr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data,	//</a:t>
            </a:r>
            <a:r>
              <a:rPr lang="en-US" altLang="zh-CN" sz="2000" b="0" dirty="0" err="1"/>
              <a:t>btnc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del,	//</a:t>
            </a:r>
            <a:r>
              <a:rPr lang="en-US" altLang="zh-CN" sz="2000" b="0" dirty="0" err="1"/>
              <a:t>btnl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//sw15-0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stop, 		//led16r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output [15:0] led,	//led15-0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an,		//an7-0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seg,		//ca-cg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[2:0] </a:t>
            </a:r>
            <a:r>
              <a:rPr lang="en-US" altLang="zh-CN" sz="2000" b="0" dirty="0" err="1"/>
              <a:t>seg_sel</a:t>
            </a:r>
            <a:r>
              <a:rPr lang="en-US" altLang="zh-CN" sz="2000" b="0" dirty="0"/>
              <a:t>, 	//led17</a:t>
            </a:r>
            <a:endParaRPr lang="en-US" altLang="zh-CN" sz="1600" b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779B88-2DDD-4F3E-937D-4D3CB86B7FBC}"/>
              </a:ext>
            </a:extLst>
          </p:cNvPr>
          <p:cNvSpPr txBox="1">
            <a:spLocks/>
          </p:cNvSpPr>
          <p:nvPr/>
        </p:nvSpPr>
        <p:spPr bwMode="auto">
          <a:xfrm>
            <a:off x="4675145" y="1376363"/>
            <a:ext cx="4006788" cy="479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</a:t>
            </a:r>
            <a:r>
              <a:rPr lang="en-US" altLang="zh-CN" sz="2000" b="0" kern="0" dirty="0" err="1"/>
              <a:t>clk_cpu</a:t>
            </a:r>
            <a:r>
              <a:rPr lang="en-US" altLang="zh-CN" sz="2000" b="0" kern="0" dirty="0"/>
              <a:t>,       //</a:t>
            </a:r>
            <a:r>
              <a:rPr lang="en-US" altLang="zh-CN" sz="2000" b="0" kern="0" dirty="0" err="1"/>
              <a:t>cpu's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err="1"/>
              <a:t>clk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</a:t>
            </a:r>
            <a:r>
              <a:rPr lang="en-US" altLang="zh-CN" sz="2000" b="0" kern="0" dirty="0" err="1"/>
              <a:t>rst_cpu</a:t>
            </a:r>
            <a:r>
              <a:rPr lang="en-US" altLang="zh-CN" sz="2000" b="0" kern="0" dirty="0"/>
              <a:t>,        //</a:t>
            </a:r>
            <a:r>
              <a:rPr lang="en-US" altLang="zh-CN" sz="2000" b="0" kern="0" dirty="0" err="1"/>
              <a:t>cpu's</a:t>
            </a:r>
            <a:r>
              <a:rPr lang="en-US" altLang="zh-CN" sz="2000" b="0" kern="0" dirty="0"/>
              <a:t> </a:t>
            </a:r>
            <a:r>
              <a:rPr lang="en-US" altLang="zh-CN" sz="2000" b="0" kern="0" dirty="0" err="1"/>
              <a:t>rst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//IO_BUS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[7:0] </a:t>
            </a:r>
            <a:r>
              <a:rPr lang="en-US" altLang="zh-CN" sz="2000" b="0" kern="0" dirty="0" err="1"/>
              <a:t>io_addr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[31:0] </a:t>
            </a:r>
            <a:r>
              <a:rPr lang="en-US" altLang="zh-CN" sz="2000" b="0" kern="0" dirty="0" err="1"/>
              <a:t>io_dout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io_we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io_rd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[31:0] </a:t>
            </a:r>
            <a:r>
              <a:rPr lang="en-US" altLang="zh-CN" sz="2000" b="0" kern="0" dirty="0" err="1"/>
              <a:t>io_din</a:t>
            </a:r>
            <a:r>
              <a:rPr lang="en-US" altLang="zh-CN" sz="2000" b="0" kern="0" dirty="0"/>
              <a:t>,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12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</a:t>
            </a:r>
            <a:r>
              <a:rPr lang="en-US" altLang="zh-CN" sz="2000" b="0" kern="0" dirty="0" err="1"/>
              <a:t>Debug_BUS</a:t>
            </a:r>
            <a:endParaRPr lang="en-US" altLang="zh-CN" sz="2000" b="0" kern="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chk_pc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chk_data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kern="0" dirty="0"/>
              <a:t>);</a:t>
            </a:r>
            <a:endParaRPr lang="zh-CN" altLang="en-US" sz="2000" b="0" kern="0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DD5278-3E29-4D1C-AD71-1CA8724472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96473364-7530-431D-BAB0-4D423A346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182CEC12-15C5-47BC-AA10-BC1295DC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363"/>
            <a:ext cx="8077200" cy="16367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</a:t>
            </a:r>
            <a:r>
              <a:rPr lang="en-US" altLang="zh-CN" sz="2400" dirty="0"/>
              <a:t>5</a:t>
            </a:r>
            <a:r>
              <a:rPr lang="zh-CN" altLang="en-US" sz="2400" dirty="0"/>
              <a:t>级流水线的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</a:t>
            </a:r>
            <a:r>
              <a:rPr lang="en-US" altLang="zh-CN" sz="2400" dirty="0"/>
              <a:t>10</a:t>
            </a:r>
            <a:r>
              <a:rPr lang="zh-CN" altLang="en-US" sz="2400" dirty="0"/>
              <a:t>条指令</a:t>
            </a:r>
            <a:endParaRPr lang="en-US" altLang="zh-CN" sz="2400" dirty="0"/>
          </a:p>
          <a:p>
            <a:pPr marL="717550" lvl="1" indent="-363538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配合外设和调试单元</a:t>
            </a:r>
            <a:r>
              <a:rPr lang="en-US" altLang="zh-CN" sz="2400" dirty="0"/>
              <a:t>PDU</a:t>
            </a:r>
            <a:r>
              <a:rPr lang="zh-CN" altLang="en-US" sz="2400" dirty="0"/>
              <a:t>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</a:p>
        </p:txBody>
      </p:sp>
      <p:sp>
        <p:nvSpPr>
          <p:cNvPr id="10244" name="页脚占位符 1">
            <a:extLst>
              <a:ext uri="{FF2B5EF4-FFF2-40B4-BE49-F238E27FC236}">
                <a16:creationId xmlns:a16="http://schemas.microsoft.com/office/drawing/2014/main" id="{6DCB1C1D-FBF1-497F-B72B-E80A7E39C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0245" name="灯片编号占位符 2">
            <a:extLst>
              <a:ext uri="{FF2B5EF4-FFF2-40B4-BE49-F238E27FC236}">
                <a16:creationId xmlns:a16="http://schemas.microsoft.com/office/drawing/2014/main" id="{26EEC33E-B9DB-45AF-8465-1BCA3D128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205DE-E0CA-497D-A1F1-6D12B5E8890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6" name="日期占位符 3">
            <a:extLst>
              <a:ext uri="{FF2B5EF4-FFF2-40B4-BE49-F238E27FC236}">
                <a16:creationId xmlns:a16="http://schemas.microsoft.com/office/drawing/2014/main" id="{FF9EEC2E-38B4-4B4C-A8F4-421D8A02C15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331D63C-7239-45A1-B525-8DAF92FF074D}"/>
              </a:ext>
            </a:extLst>
          </p:cNvPr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154" name="矩形 1">
              <a:extLst>
                <a:ext uri="{FF2B5EF4-FFF2-40B4-BE49-F238E27FC236}">
                  <a16:creationId xmlns:a16="http://schemas.microsoft.com/office/drawing/2014/main" id="{56E2DFA9-6E08-47B8-BD16-A513C692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55" name="文本框 44">
              <a:extLst>
                <a:ext uri="{FF2B5EF4-FFF2-40B4-BE49-F238E27FC236}">
                  <a16:creationId xmlns:a16="http://schemas.microsoft.com/office/drawing/2014/main" id="{90EB7A59-8CEF-4ECE-B0B6-FEFD3565B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82B75030-35F1-4228-8F86-315F4E4202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84">
              <a:extLst>
                <a:ext uri="{FF2B5EF4-FFF2-40B4-BE49-F238E27FC236}">
                  <a16:creationId xmlns:a16="http://schemas.microsoft.com/office/drawing/2014/main" id="{986B268C-FB32-4C5C-B524-311F59A14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Box 32">
              <a:extLst>
                <a:ext uri="{FF2B5EF4-FFF2-40B4-BE49-F238E27FC236}">
                  <a16:creationId xmlns:a16="http://schemas.microsoft.com/office/drawing/2014/main" id="{20D42831-DEC8-4D3B-B9F1-B26B0519B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TextBox 32">
              <a:extLst>
                <a:ext uri="{FF2B5EF4-FFF2-40B4-BE49-F238E27FC236}">
                  <a16:creationId xmlns:a16="http://schemas.microsoft.com/office/drawing/2014/main" id="{90672D6C-B990-40F5-BD25-8CF95DDF0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398" y="380241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A201C1B8-994F-4D76-BB65-9F63A91C6C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3875" y="4114766"/>
              <a:ext cx="17065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32">
              <a:extLst>
                <a:ext uri="{FF2B5EF4-FFF2-40B4-BE49-F238E27FC236}">
                  <a16:creationId xmlns:a16="http://schemas.microsoft.com/office/drawing/2014/main" id="{2B961A30-4BD9-4CA9-85E6-13D91DFAE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573" y="4126453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37571CE1-CA5A-4B31-9749-EC63B2E64A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32">
              <a:extLst>
                <a:ext uri="{FF2B5EF4-FFF2-40B4-BE49-F238E27FC236}">
                  <a16:creationId xmlns:a16="http://schemas.microsoft.com/office/drawing/2014/main" id="{4DFCB452-A995-460D-907A-DF153FC23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C82C0C99-41CC-4889-9F4D-D1E2902374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34">
              <a:extLst>
                <a:ext uri="{FF2B5EF4-FFF2-40B4-BE49-F238E27FC236}">
                  <a16:creationId xmlns:a16="http://schemas.microsoft.com/office/drawing/2014/main" id="{1A281472-C7EC-478D-8B89-3E8B329A9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FB23AA56-6AA2-4A20-9659-C4618EA643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34">
              <a:extLst>
                <a:ext uri="{FF2B5EF4-FFF2-40B4-BE49-F238E27FC236}">
                  <a16:creationId xmlns:a16="http://schemas.microsoft.com/office/drawing/2014/main" id="{0A3C5666-F5A2-4832-B5DA-40B63FA0B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" name="TextBox 34">
              <a:extLst>
                <a:ext uri="{FF2B5EF4-FFF2-40B4-BE49-F238E27FC236}">
                  <a16:creationId xmlns:a16="http://schemas.microsoft.com/office/drawing/2014/main" id="{D66DC9C2-234D-4273-8EBA-531342DDC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" name="TextBox 34">
              <a:extLst>
                <a:ext uri="{FF2B5EF4-FFF2-40B4-BE49-F238E27FC236}">
                  <a16:creationId xmlns:a16="http://schemas.microsoft.com/office/drawing/2014/main" id="{2B998E42-3EED-4EB8-8F15-FAB683B1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3008937-8EAF-4BD3-A2C4-7131B52837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34">
              <a:extLst>
                <a:ext uri="{FF2B5EF4-FFF2-40B4-BE49-F238E27FC236}">
                  <a16:creationId xmlns:a16="http://schemas.microsoft.com/office/drawing/2014/main" id="{13EF6C70-5E15-4DDB-B197-D9BE9369C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34">
              <a:extLst>
                <a:ext uri="{FF2B5EF4-FFF2-40B4-BE49-F238E27FC236}">
                  <a16:creationId xmlns:a16="http://schemas.microsoft.com/office/drawing/2014/main" id="{30BD07A6-5475-4949-8DC2-E8225E3B9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ABD9A933-5C24-4367-BCC0-CBB7B7E12D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34">
              <a:extLst>
                <a:ext uri="{FF2B5EF4-FFF2-40B4-BE49-F238E27FC236}">
                  <a16:creationId xmlns:a16="http://schemas.microsoft.com/office/drawing/2014/main" id="{B4020588-6FCF-43DB-8A7F-1E19EB24A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C2DF6835-772A-4CA1-8EFC-2479CB7D59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34">
              <a:extLst>
                <a:ext uri="{FF2B5EF4-FFF2-40B4-BE49-F238E27FC236}">
                  <a16:creationId xmlns:a16="http://schemas.microsoft.com/office/drawing/2014/main" id="{97C02B5F-7654-47DC-989E-258277F24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7" name="TextBox 34">
              <a:extLst>
                <a:ext uri="{FF2B5EF4-FFF2-40B4-BE49-F238E27FC236}">
                  <a16:creationId xmlns:a16="http://schemas.microsoft.com/office/drawing/2014/main" id="{4A662AF3-5EB0-40F1-B891-CF08C19F5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00F37778-C152-48AC-9403-F998ED65BE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34">
              <a:extLst>
                <a:ext uri="{FF2B5EF4-FFF2-40B4-BE49-F238E27FC236}">
                  <a16:creationId xmlns:a16="http://schemas.microsoft.com/office/drawing/2014/main" id="{55A9D908-B866-43C6-96B4-3B30B2DDD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0" name="TextBox 34">
              <a:extLst>
                <a:ext uri="{FF2B5EF4-FFF2-40B4-BE49-F238E27FC236}">
                  <a16:creationId xmlns:a16="http://schemas.microsoft.com/office/drawing/2014/main" id="{689563B5-1510-4554-8B1E-2BAE132A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466056F2-5359-4390-8EFD-5C30360C16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25938" y="3800643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32">
              <a:extLst>
                <a:ext uri="{FF2B5EF4-FFF2-40B4-BE49-F238E27FC236}">
                  <a16:creationId xmlns:a16="http://schemas.microsoft.com/office/drawing/2014/main" id="{39D7200D-6B8C-47B7-BDA5-3048EA4BB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350" y="3478381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364A34A-C05F-4B9D-AC27-A473E973AE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34">
              <a:extLst>
                <a:ext uri="{FF2B5EF4-FFF2-40B4-BE49-F238E27FC236}">
                  <a16:creationId xmlns:a16="http://schemas.microsoft.com/office/drawing/2014/main" id="{FAE36436-6E34-417A-A0BC-2BE8F84D5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5" name="TextBox 34">
              <a:extLst>
                <a:ext uri="{FF2B5EF4-FFF2-40B4-BE49-F238E27FC236}">
                  <a16:creationId xmlns:a16="http://schemas.microsoft.com/office/drawing/2014/main" id="{02355A34-55CC-4FA7-ABB1-9DE622E5F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ECF6A90F-9E68-46B9-9054-690454DBD2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34">
              <a:extLst>
                <a:ext uri="{FF2B5EF4-FFF2-40B4-BE49-F238E27FC236}">
                  <a16:creationId xmlns:a16="http://schemas.microsoft.com/office/drawing/2014/main" id="{AD6625BB-C615-4E31-8D52-9099F476C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8" name="TextBox 34">
              <a:extLst>
                <a:ext uri="{FF2B5EF4-FFF2-40B4-BE49-F238E27FC236}">
                  <a16:creationId xmlns:a16="http://schemas.microsoft.com/office/drawing/2014/main" id="{EF53CF8D-7160-4FAD-A54C-E3D1C3E4A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TextBox 34">
              <a:extLst>
                <a:ext uri="{FF2B5EF4-FFF2-40B4-BE49-F238E27FC236}">
                  <a16:creationId xmlns:a16="http://schemas.microsoft.com/office/drawing/2014/main" id="{AA90C187-1343-4F9D-AE76-A9150368D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1D2203A8-540A-4596-BECA-E814FB6A9386}"/>
                </a:ext>
              </a:extLst>
            </p:cNvPr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91" name="TextBox 34">
                <a:extLst>
                  <a:ext uri="{FF2B5EF4-FFF2-40B4-BE49-F238E27FC236}">
                    <a16:creationId xmlns:a16="http://schemas.microsoft.com/office/drawing/2014/main" id="{A285C5A0-C66F-428B-ADAC-F827D9FC0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TextBox 34">
                <a:extLst>
                  <a:ext uri="{FF2B5EF4-FFF2-40B4-BE49-F238E27FC236}">
                    <a16:creationId xmlns:a16="http://schemas.microsoft.com/office/drawing/2014/main" id="{2D99F279-6790-4DBC-9918-02C93F9A3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7A687F6D-E16B-4E91-BACB-327B1BFA4B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5401311D-C3C9-41FB-B09D-33C71A4402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34">
                <a:extLst>
                  <a:ext uri="{FF2B5EF4-FFF2-40B4-BE49-F238E27FC236}">
                    <a16:creationId xmlns:a16="http://schemas.microsoft.com/office/drawing/2014/main" id="{8941DA74-4CF9-4CFF-9AB8-AD71F247B7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TextBox 34">
                <a:extLst>
                  <a:ext uri="{FF2B5EF4-FFF2-40B4-BE49-F238E27FC236}">
                    <a16:creationId xmlns:a16="http://schemas.microsoft.com/office/drawing/2014/main" id="{743CF826-D82F-435E-B107-E667EBCBA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TextBox 34">
                <a:extLst>
                  <a:ext uri="{FF2B5EF4-FFF2-40B4-BE49-F238E27FC236}">
                    <a16:creationId xmlns:a16="http://schemas.microsoft.com/office/drawing/2014/main" id="{9042B08D-7CF9-494D-9DD4-1B2D4C2B3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AC35CB95-0C15-4EF8-9422-3CA4DD1F2F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34">
                <a:extLst>
                  <a:ext uri="{FF2B5EF4-FFF2-40B4-BE49-F238E27FC236}">
                    <a16:creationId xmlns:a16="http://schemas.microsoft.com/office/drawing/2014/main" id="{2B55D123-03A8-4AA3-A4EB-3A437776E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34">
                <a:extLst>
                  <a:ext uri="{FF2B5EF4-FFF2-40B4-BE49-F238E27FC236}">
                    <a16:creationId xmlns:a16="http://schemas.microsoft.com/office/drawing/2014/main" id="{FE6E4B7C-AEF9-4070-BC62-116E94D8B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9DA3D1C2-6087-4E1B-B9E1-068D3724E3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34">
                <a:extLst>
                  <a:ext uri="{FF2B5EF4-FFF2-40B4-BE49-F238E27FC236}">
                    <a16:creationId xmlns:a16="http://schemas.microsoft.com/office/drawing/2014/main" id="{72EC4E3C-A8C9-47F2-9BAE-016883C5B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57F39DF1-70E6-4980-9D8B-EDFAC159B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D7E53A4E-D282-44B7-8837-830713388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96263" cy="4725988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设计无数据和控制相关处理的流水线</a:t>
            </a:r>
            <a:r>
              <a:rPr lang="en-US" altLang="zh-CN" sz="2400" dirty="0"/>
              <a:t>CPU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设计仅有数据相关处理的流水线</a:t>
            </a:r>
            <a:r>
              <a:rPr lang="en-US" altLang="zh-CN" sz="2400" dirty="0"/>
              <a:t>CPU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设计完整的有数据和控制相关处理的流水线</a:t>
            </a:r>
            <a:r>
              <a:rPr lang="en-US" altLang="zh-CN" sz="2400" dirty="0"/>
              <a:t>CPU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8132" name="页脚占位符 1">
            <a:extLst>
              <a:ext uri="{FF2B5EF4-FFF2-40B4-BE49-F238E27FC236}">
                <a16:creationId xmlns:a16="http://schemas.microsoft.com/office/drawing/2014/main" id="{DDA61F1B-500C-4907-A5A8-2722F977C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133" name="灯片编号占位符 2">
            <a:extLst>
              <a:ext uri="{FF2B5EF4-FFF2-40B4-BE49-F238E27FC236}">
                <a16:creationId xmlns:a16="http://schemas.microsoft.com/office/drawing/2014/main" id="{F56D309F-9D3F-4791-865F-38770A33D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45270-4BCC-4C8C-A3F4-3377FD6DA6B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8134" name="日期占位符 3">
            <a:extLst>
              <a:ext uri="{FF2B5EF4-FFF2-40B4-BE49-F238E27FC236}">
                <a16:creationId xmlns:a16="http://schemas.microsoft.com/office/drawing/2014/main" id="{E2DB0437-DCB2-430B-8EA1-16E9B678C2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85830653-A2B8-4DC9-9342-20B0C5BBB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9155" name="页脚占位符 1">
            <a:extLst>
              <a:ext uri="{FF2B5EF4-FFF2-40B4-BE49-F238E27FC236}">
                <a16:creationId xmlns:a16="http://schemas.microsoft.com/office/drawing/2014/main" id="{0BA6E122-DBDB-4937-AA9A-B1E2173FC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156" name="灯片编号占位符 2">
            <a:extLst>
              <a:ext uri="{FF2B5EF4-FFF2-40B4-BE49-F238E27FC236}">
                <a16:creationId xmlns:a16="http://schemas.microsoft.com/office/drawing/2014/main" id="{9B248EE9-39BE-4B14-9585-031E284DE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88B2F-AC83-48B6-BE05-2E61801B1B1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9157" name="日期占位符 3">
            <a:extLst>
              <a:ext uri="{FF2B5EF4-FFF2-40B4-BE49-F238E27FC236}">
                <a16:creationId xmlns:a16="http://schemas.microsoft.com/office/drawing/2014/main" id="{4EC3C889-3353-4294-9F4C-7E94B67DB3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>
            <a:extLst>
              <a:ext uri="{FF2B5EF4-FFF2-40B4-BE49-F238E27FC236}">
                <a16:creationId xmlns:a16="http://schemas.microsoft.com/office/drawing/2014/main" id="{BEB2B065-CB52-49CE-BBFA-143CF14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标题 1">
            <a:extLst>
              <a:ext uri="{FF2B5EF4-FFF2-40B4-BE49-F238E27FC236}">
                <a16:creationId xmlns:a16="http://schemas.microsoft.com/office/drawing/2014/main" id="{44FF335C-DC39-4EB8-BF53-5A4FF306F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sp>
        <p:nvSpPr>
          <p:cNvPr id="12292" name="日期占位符 3">
            <a:extLst>
              <a:ext uri="{FF2B5EF4-FFF2-40B4-BE49-F238E27FC236}">
                <a16:creationId xmlns:a16="http://schemas.microsoft.com/office/drawing/2014/main" id="{54424A56-F69B-4AC5-9454-4DC7843375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293" name="页脚占位符 4">
            <a:extLst>
              <a:ext uri="{FF2B5EF4-FFF2-40B4-BE49-F238E27FC236}">
                <a16:creationId xmlns:a16="http://schemas.microsoft.com/office/drawing/2014/main" id="{723888D5-5714-465F-B024-8691CC8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5">
            <a:extLst>
              <a:ext uri="{FF2B5EF4-FFF2-40B4-BE49-F238E27FC236}">
                <a16:creationId xmlns:a16="http://schemas.microsoft.com/office/drawing/2014/main" id="{A0838FB8-F107-476F-8256-767A027E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1869B-D171-4944-998A-2C0BBF6AE39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81A567-C516-4164-A7E3-9502B553C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A2BD3D-4175-42D4-86C3-5B456E26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86100"/>
            <a:ext cx="1462088" cy="16938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642D-511B-4E89-95F3-019F932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44900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8" name="矩形 24">
            <a:extLst>
              <a:ext uri="{FF2B5EF4-FFF2-40B4-BE49-F238E27FC236}">
                <a16:creationId xmlns:a16="http://schemas.microsoft.com/office/drawing/2014/main" id="{9F669A1F-81A9-40DB-AD29-A751D144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03888"/>
            <a:ext cx="262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Single-Cycle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2299" name="组合 1">
            <a:extLst>
              <a:ext uri="{FF2B5EF4-FFF2-40B4-BE49-F238E27FC236}">
                <a16:creationId xmlns:a16="http://schemas.microsoft.com/office/drawing/2014/main" id="{39925791-BD48-4578-84FC-D4FC0F02ABCF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5054600"/>
            <a:ext cx="1889125" cy="477838"/>
            <a:chOff x="289789" y="4738968"/>
            <a:chExt cx="696151" cy="506109"/>
          </a:xfrm>
        </p:grpSpPr>
        <p:sp>
          <p:nvSpPr>
            <p:cNvPr id="12301" name="Line 24">
              <a:extLst>
                <a:ext uri="{FF2B5EF4-FFF2-40B4-BE49-F238E27FC236}">
                  <a16:creationId xmlns:a16="http://schemas.microsoft.com/office/drawing/2014/main" id="{011B2A70-C673-45FE-AB2E-2EF017017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28" y="496792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25">
              <a:extLst>
                <a:ext uri="{FF2B5EF4-FFF2-40B4-BE49-F238E27FC236}">
                  <a16:creationId xmlns:a16="http://schemas.microsoft.com/office/drawing/2014/main" id="{59FA4EA2-279D-4721-951A-596C82186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188" y="524507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26">
              <a:extLst>
                <a:ext uri="{FF2B5EF4-FFF2-40B4-BE49-F238E27FC236}">
                  <a16:creationId xmlns:a16="http://schemas.microsoft.com/office/drawing/2014/main" id="{59455F55-A3AE-4227-AE43-0E9678CBC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348" y="4967923"/>
              <a:ext cx="75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42">
              <a:extLst>
                <a:ext uri="{FF2B5EF4-FFF2-40B4-BE49-F238E27FC236}">
                  <a16:creationId xmlns:a16="http://schemas.microsoft.com/office/drawing/2014/main" id="{E16E9C2C-1680-44F8-835E-0508644A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188" y="496792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43">
              <a:extLst>
                <a:ext uri="{FF2B5EF4-FFF2-40B4-BE49-F238E27FC236}">
                  <a16:creationId xmlns:a16="http://schemas.microsoft.com/office/drawing/2014/main" id="{2DD588E3-4FB4-498B-BA0D-4673B229B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0348" y="496792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25">
              <a:extLst>
                <a:ext uri="{FF2B5EF4-FFF2-40B4-BE49-F238E27FC236}">
                  <a16:creationId xmlns:a16="http://schemas.microsoft.com/office/drawing/2014/main" id="{9FC02D7A-E21F-4E6F-8B34-F4E3A4F0A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789" y="5237847"/>
              <a:ext cx="70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43">
              <a:extLst>
                <a:ext uri="{FF2B5EF4-FFF2-40B4-BE49-F238E27FC236}">
                  <a16:creationId xmlns:a16="http://schemas.microsoft.com/office/drawing/2014/main" id="{E7AEFE8C-A1AC-4915-8958-647A5848E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37" y="496792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43">
              <a:extLst>
                <a:ext uri="{FF2B5EF4-FFF2-40B4-BE49-F238E27FC236}">
                  <a16:creationId xmlns:a16="http://schemas.microsoft.com/office/drawing/2014/main" id="{F5F9B663-EE87-4E25-BBE3-2C0B8B0CB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537" y="4738968"/>
              <a:ext cx="0" cy="187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43">
              <a:extLst>
                <a:ext uri="{FF2B5EF4-FFF2-40B4-BE49-F238E27FC236}">
                  <a16:creationId xmlns:a16="http://schemas.microsoft.com/office/drawing/2014/main" id="{BCB2E9CF-CDB2-4DED-8D74-17115491C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9913" y="4738968"/>
              <a:ext cx="0" cy="187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4">
              <a:extLst>
                <a:ext uri="{FF2B5EF4-FFF2-40B4-BE49-F238E27FC236}">
                  <a16:creationId xmlns:a16="http://schemas.microsoft.com/office/drawing/2014/main" id="{0AA9CD3C-913B-409A-A1C6-149BE6D83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42" y="4830551"/>
              <a:ext cx="536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0" name="矩形 5">
            <a:extLst>
              <a:ext uri="{FF2B5EF4-FFF2-40B4-BE49-F238E27FC236}">
                <a16:creationId xmlns:a16="http://schemas.microsoft.com/office/drawing/2014/main" id="{D01E2D65-53E8-4582-A6EA-79E23C5B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4819650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solidFill>
                  <a:srgbClr val="0039A7"/>
                </a:solidFill>
                <a:latin typeface="Arial" panose="020B0604020202020204" pitchFamily="34" charset="0"/>
              </a:rPr>
              <a:t>T</a:t>
            </a:r>
            <a:endParaRPr lang="zh-CN" altLang="en-US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9">
            <a:extLst>
              <a:ext uri="{FF2B5EF4-FFF2-40B4-BE49-F238E27FC236}">
                <a16:creationId xmlns:a16="http://schemas.microsoft.com/office/drawing/2014/main" id="{52B869FC-31C9-42EF-94EC-5E99BB50C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1">
            <a:extLst>
              <a:ext uri="{FF2B5EF4-FFF2-40B4-BE49-F238E27FC236}">
                <a16:creationId xmlns:a16="http://schemas.microsoft.com/office/drawing/2014/main" id="{AFE111A4-0B1C-402E-BBA3-56475EA1A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dirty="0"/>
              <a:t>多周期</a:t>
            </a:r>
            <a:r>
              <a:rPr lang="en-US" altLang="zh-CN" dirty="0"/>
              <a:t>CPU</a:t>
            </a:r>
            <a:r>
              <a:rPr lang="zh-CN" altLang="en-US" dirty="0"/>
              <a:t>数据通路</a:t>
            </a: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1E15195F-BE4C-4A97-88B6-47FDD674E5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3317" name="页脚占位符 4">
            <a:extLst>
              <a:ext uri="{FF2B5EF4-FFF2-40B4-BE49-F238E27FC236}">
                <a16:creationId xmlns:a16="http://schemas.microsoft.com/office/drawing/2014/main" id="{F4D4F059-13A2-4773-A1CB-9AC93E3B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3318" name="灯片编号占位符 5">
            <a:extLst>
              <a:ext uri="{FF2B5EF4-FFF2-40B4-BE49-F238E27FC236}">
                <a16:creationId xmlns:a16="http://schemas.microsoft.com/office/drawing/2014/main" id="{A192610E-CD47-4A6D-A627-C8DD61E6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20A9E8-DB63-407D-B376-4D7A42B6CEA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1D0BC5-3A95-43E7-9CD2-E62B7AA6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3860800"/>
            <a:ext cx="82550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7006CA-049D-4096-BC8C-ABDEB583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860800"/>
            <a:ext cx="90488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7F94F5-6013-4F88-A8EB-D3EE1BF9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665538"/>
            <a:ext cx="98425" cy="533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BAEDEA-6D9A-49E1-A26A-89483F2F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3131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8FD0C7-F8FC-4863-980C-53C763AE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8973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4" name="矩形 21">
            <a:extLst>
              <a:ext uri="{FF2B5EF4-FFF2-40B4-BE49-F238E27FC236}">
                <a16:creationId xmlns:a16="http://schemas.microsoft.com/office/drawing/2014/main" id="{CF07FBDE-14AE-40B7-8B07-FB5D20AE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5" name="矩形 22">
            <a:extLst>
              <a:ext uri="{FF2B5EF4-FFF2-40B4-BE49-F238E27FC236}">
                <a16:creationId xmlns:a16="http://schemas.microsoft.com/office/drawing/2014/main" id="{DEE74DF2-49E9-4E6A-A5BB-9E9CD411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05150"/>
            <a:ext cx="1462088" cy="1674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6" name="矩形 23">
            <a:extLst>
              <a:ext uri="{FF2B5EF4-FFF2-40B4-BE49-F238E27FC236}">
                <a16:creationId xmlns:a16="http://schemas.microsoft.com/office/drawing/2014/main" id="{5D41D586-3043-490C-A620-B6AFABB9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3644900"/>
            <a:ext cx="1119187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7" name="矩形 24">
            <a:extLst>
              <a:ext uri="{FF2B5EF4-FFF2-40B4-BE49-F238E27FC236}">
                <a16:creationId xmlns:a16="http://schemas.microsoft.com/office/drawing/2014/main" id="{C03A0B73-525A-4451-AE33-BF0C992A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03888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Multi-Cycle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3328" name="组合 2">
            <a:extLst>
              <a:ext uri="{FF2B5EF4-FFF2-40B4-BE49-F238E27FC236}">
                <a16:creationId xmlns:a16="http://schemas.microsoft.com/office/drawing/2014/main" id="{70DB15A8-72B5-4F09-944D-72A7E58838A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205413"/>
            <a:ext cx="1933575" cy="282575"/>
            <a:chOff x="-2641070" y="5116513"/>
            <a:chExt cx="1934633" cy="282575"/>
          </a:xfrm>
        </p:grpSpPr>
        <p:sp>
          <p:nvSpPr>
            <p:cNvPr id="13329" name="Line 23">
              <a:extLst>
                <a:ext uri="{FF2B5EF4-FFF2-40B4-BE49-F238E27FC236}">
                  <a16:creationId xmlns:a16="http://schemas.microsoft.com/office/drawing/2014/main" id="{DAA3F0C6-AB68-4821-8CDE-DADF10A9E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393667"/>
              <a:ext cx="288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24">
              <a:extLst>
                <a:ext uri="{FF2B5EF4-FFF2-40B4-BE49-F238E27FC236}">
                  <a16:creationId xmlns:a16="http://schemas.microsoft.com/office/drawing/2014/main" id="{7EDA9205-B689-4B4B-969D-9301D8710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804124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25">
              <a:extLst>
                <a:ext uri="{FF2B5EF4-FFF2-40B4-BE49-F238E27FC236}">
                  <a16:creationId xmlns:a16="http://schemas.microsoft.com/office/drawing/2014/main" id="{A380FB77-356B-47B0-872A-B5B2BBA39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41">
              <a:extLst>
                <a:ext uri="{FF2B5EF4-FFF2-40B4-BE49-F238E27FC236}">
                  <a16:creationId xmlns:a16="http://schemas.microsoft.com/office/drawing/2014/main" id="{F94BAC6A-6F18-40B0-942D-F7FED7501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804124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42">
              <a:extLst>
                <a:ext uri="{FF2B5EF4-FFF2-40B4-BE49-F238E27FC236}">
                  <a16:creationId xmlns:a16="http://schemas.microsoft.com/office/drawing/2014/main" id="{5CD3E477-4B32-49EC-8180-28974E2C7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34">
              <a:extLst>
                <a:ext uri="{FF2B5EF4-FFF2-40B4-BE49-F238E27FC236}">
                  <a16:creationId xmlns:a16="http://schemas.microsoft.com/office/drawing/2014/main" id="{7C782F1A-DE1E-41E9-B5E9-FC0CABDB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65910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35">
              <a:extLst>
                <a:ext uri="{FF2B5EF4-FFF2-40B4-BE49-F238E27FC236}">
                  <a16:creationId xmlns:a16="http://schemas.microsoft.com/office/drawing/2014/main" id="{1AF1573C-AB15-48CE-8F37-6CC290772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41070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51">
              <a:extLst>
                <a:ext uri="{FF2B5EF4-FFF2-40B4-BE49-F238E27FC236}">
                  <a16:creationId xmlns:a16="http://schemas.microsoft.com/office/drawing/2014/main" id="{D888BEC0-100F-4F94-9540-CFE2EA2BE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365910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52">
              <a:extLst>
                <a:ext uri="{FF2B5EF4-FFF2-40B4-BE49-F238E27FC236}">
                  <a16:creationId xmlns:a16="http://schemas.microsoft.com/office/drawing/2014/main" id="{A2EF092D-25DD-44D7-A135-2F2EDECA1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24">
              <a:extLst>
                <a:ext uri="{FF2B5EF4-FFF2-40B4-BE49-F238E27FC236}">
                  <a16:creationId xmlns:a16="http://schemas.microsoft.com/office/drawing/2014/main" id="{5D0E5DDD-6A02-4E70-9423-5AFEAA14B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56758" y="5121934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25">
              <a:extLst>
                <a:ext uri="{FF2B5EF4-FFF2-40B4-BE49-F238E27FC236}">
                  <a16:creationId xmlns:a16="http://schemas.microsoft.com/office/drawing/2014/main" id="{AD83452E-C92F-49EC-8889-493D3CE05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399088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42">
              <a:extLst>
                <a:ext uri="{FF2B5EF4-FFF2-40B4-BE49-F238E27FC236}">
                  <a16:creationId xmlns:a16="http://schemas.microsoft.com/office/drawing/2014/main" id="{0D0B84D6-DFB7-4300-BBF4-94DF4677F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43">
              <a:extLst>
                <a:ext uri="{FF2B5EF4-FFF2-40B4-BE49-F238E27FC236}">
                  <a16:creationId xmlns:a16="http://schemas.microsoft.com/office/drawing/2014/main" id="{56A7EF52-1155-4FB7-BDA4-5B827041E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254248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4">
            <a:extLst>
              <a:ext uri="{FF2B5EF4-FFF2-40B4-BE49-F238E27FC236}">
                <a16:creationId xmlns:a16="http://schemas.microsoft.com/office/drawing/2014/main" id="{5188290F-6507-4883-B0B8-55DC5215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214438"/>
            <a:ext cx="72961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标题 1">
            <a:extLst>
              <a:ext uri="{FF2B5EF4-FFF2-40B4-BE49-F238E27FC236}">
                <a16:creationId xmlns:a16="http://schemas.microsoft.com/office/drawing/2014/main" id="{174CE216-DBCF-4EBB-AA78-1F4660673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dirty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数据通路</a:t>
            </a:r>
          </a:p>
        </p:txBody>
      </p:sp>
      <p:sp>
        <p:nvSpPr>
          <p:cNvPr id="14340" name="日期占位符 3">
            <a:extLst>
              <a:ext uri="{FF2B5EF4-FFF2-40B4-BE49-F238E27FC236}">
                <a16:creationId xmlns:a16="http://schemas.microsoft.com/office/drawing/2014/main" id="{35C45219-503E-470E-AC9D-F90FA07663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4341" name="页脚占位符 4">
            <a:extLst>
              <a:ext uri="{FF2B5EF4-FFF2-40B4-BE49-F238E27FC236}">
                <a16:creationId xmlns:a16="http://schemas.microsoft.com/office/drawing/2014/main" id="{DFA902F2-74E1-4FEF-A8C4-647ACB1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4342" name="灯片编号占位符 5">
            <a:extLst>
              <a:ext uri="{FF2B5EF4-FFF2-40B4-BE49-F238E27FC236}">
                <a16:creationId xmlns:a16="http://schemas.microsoft.com/office/drawing/2014/main" id="{13326A1D-DC4F-42C3-9B4B-4247D2B4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36E723-E60E-4FEB-834E-0D8AA971A3B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2FA713-4A2F-414E-BCA2-824BCD19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2673350"/>
            <a:ext cx="107950" cy="395288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AB217C-A519-407E-9135-6AA0C7945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229225"/>
            <a:ext cx="107950" cy="395288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7834B1-E10A-456C-9451-0D5C3F76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844675"/>
            <a:ext cx="107950" cy="3968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7C66B7-77F7-4CF5-8460-70A943AE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4616450"/>
            <a:ext cx="107950" cy="39687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BC80DC-12EF-4471-B0F3-562DA244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265738"/>
            <a:ext cx="107950" cy="395287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8" name="矩形 21">
            <a:extLst>
              <a:ext uri="{FF2B5EF4-FFF2-40B4-BE49-F238E27FC236}">
                <a16:creationId xmlns:a16="http://schemas.microsoft.com/office/drawing/2014/main" id="{BAF68EC6-1358-44CD-96BF-8FC84AA4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36875"/>
            <a:ext cx="292100" cy="9239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9" name="矩形 22">
            <a:extLst>
              <a:ext uri="{FF2B5EF4-FFF2-40B4-BE49-F238E27FC236}">
                <a16:creationId xmlns:a16="http://schemas.microsoft.com/office/drawing/2014/main" id="{3D32CCF0-BF7B-4B20-A299-0A3336D5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05150"/>
            <a:ext cx="1462088" cy="16748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0" name="矩形 23">
            <a:extLst>
              <a:ext uri="{FF2B5EF4-FFF2-40B4-BE49-F238E27FC236}">
                <a16:creationId xmlns:a16="http://schemas.microsoft.com/office/drawing/2014/main" id="{B11EB2FD-5D28-4C9F-A08D-403F78AE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3644900"/>
            <a:ext cx="1119187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1" name="矩形 24">
            <a:extLst>
              <a:ext uri="{FF2B5EF4-FFF2-40B4-BE49-F238E27FC236}">
                <a16:creationId xmlns:a16="http://schemas.microsoft.com/office/drawing/2014/main" id="{6F23931E-EE77-47DD-A235-97A20FF97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03888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Pipeline Datapath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4352" name="组合 31">
            <a:extLst>
              <a:ext uri="{FF2B5EF4-FFF2-40B4-BE49-F238E27FC236}">
                <a16:creationId xmlns:a16="http://schemas.microsoft.com/office/drawing/2014/main" id="{8E7ED093-CE8A-4BA9-9890-903D91AD7B2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205413"/>
            <a:ext cx="1933575" cy="282575"/>
            <a:chOff x="-2641070" y="5116513"/>
            <a:chExt cx="1934633" cy="282575"/>
          </a:xfrm>
        </p:grpSpPr>
        <p:sp>
          <p:nvSpPr>
            <p:cNvPr id="14358" name="Line 23">
              <a:extLst>
                <a:ext uri="{FF2B5EF4-FFF2-40B4-BE49-F238E27FC236}">
                  <a16:creationId xmlns:a16="http://schemas.microsoft.com/office/drawing/2014/main" id="{F9B1F201-F198-4A03-9B1B-246C0ACA8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393667"/>
              <a:ext cx="288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24">
              <a:extLst>
                <a:ext uri="{FF2B5EF4-FFF2-40B4-BE49-F238E27FC236}">
                  <a16:creationId xmlns:a16="http://schemas.microsoft.com/office/drawing/2014/main" id="{40249F95-170E-4248-B8AF-4ABCD60B9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804124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25">
              <a:extLst>
                <a:ext uri="{FF2B5EF4-FFF2-40B4-BE49-F238E27FC236}">
                  <a16:creationId xmlns:a16="http://schemas.microsoft.com/office/drawing/2014/main" id="{3EB5C367-A4F2-4319-A768-346A7AF04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41">
              <a:extLst>
                <a:ext uri="{FF2B5EF4-FFF2-40B4-BE49-F238E27FC236}">
                  <a16:creationId xmlns:a16="http://schemas.microsoft.com/office/drawing/2014/main" id="{9CDDDB90-72AB-4DD8-AF4B-7C1E3060C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804124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42">
              <a:extLst>
                <a:ext uri="{FF2B5EF4-FFF2-40B4-BE49-F238E27FC236}">
                  <a16:creationId xmlns:a16="http://schemas.microsoft.com/office/drawing/2014/main" id="{F94A9028-A1B6-433A-9353-9FB7AF22B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528962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34">
              <a:extLst>
                <a:ext uri="{FF2B5EF4-FFF2-40B4-BE49-F238E27FC236}">
                  <a16:creationId xmlns:a16="http://schemas.microsoft.com/office/drawing/2014/main" id="{971C20DC-83EE-4F28-B640-C5B251652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65910" y="5116513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35">
              <a:extLst>
                <a:ext uri="{FF2B5EF4-FFF2-40B4-BE49-F238E27FC236}">
                  <a16:creationId xmlns:a16="http://schemas.microsoft.com/office/drawing/2014/main" id="{3B30C0C3-1D58-4363-A223-62B56B096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41070" y="5393667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51">
              <a:extLst>
                <a:ext uri="{FF2B5EF4-FFF2-40B4-BE49-F238E27FC236}">
                  <a16:creationId xmlns:a16="http://schemas.microsoft.com/office/drawing/2014/main" id="{9B2EB524-F4E0-43E8-A6A1-2CEC083B8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365910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52">
              <a:extLst>
                <a:ext uri="{FF2B5EF4-FFF2-40B4-BE49-F238E27FC236}">
                  <a16:creationId xmlns:a16="http://schemas.microsoft.com/office/drawing/2014/main" id="{8328A9FA-35AE-4D2B-93CB-1142BEA8D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92139" y="5116513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4">
              <a:extLst>
                <a:ext uri="{FF2B5EF4-FFF2-40B4-BE49-F238E27FC236}">
                  <a16:creationId xmlns:a16="http://schemas.microsoft.com/office/drawing/2014/main" id="{CB8645E0-7BB9-49A9-8948-97C37BDC0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56758" y="5121934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25">
              <a:extLst>
                <a:ext uri="{FF2B5EF4-FFF2-40B4-BE49-F238E27FC236}">
                  <a16:creationId xmlns:a16="http://schemas.microsoft.com/office/drawing/2014/main" id="{71CF79BD-8008-4792-BA47-B18746A7D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399088"/>
              <a:ext cx="275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42">
              <a:extLst>
                <a:ext uri="{FF2B5EF4-FFF2-40B4-BE49-F238E27FC236}">
                  <a16:creationId xmlns:a16="http://schemas.microsoft.com/office/drawing/2014/main" id="{8D0CA3E1-AD71-4939-B0B6-10AF5BB18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81597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43">
              <a:extLst>
                <a:ext uri="{FF2B5EF4-FFF2-40B4-BE49-F238E27FC236}">
                  <a16:creationId xmlns:a16="http://schemas.microsoft.com/office/drawing/2014/main" id="{64018677-E1C7-4352-834C-EC2DAEA33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254248" y="5121934"/>
              <a:ext cx="0" cy="277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3" name="矩形 45">
            <a:extLst>
              <a:ext uri="{FF2B5EF4-FFF2-40B4-BE49-F238E27FC236}">
                <a16:creationId xmlns:a16="http://schemas.microsoft.com/office/drawing/2014/main" id="{21E27065-7163-4C01-8452-CA5FDB9A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3860800"/>
            <a:ext cx="82550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4" name="矩形 46">
            <a:extLst>
              <a:ext uri="{FF2B5EF4-FFF2-40B4-BE49-F238E27FC236}">
                <a16:creationId xmlns:a16="http://schemas.microsoft.com/office/drawing/2014/main" id="{BDADABBF-94E9-455C-A661-05DC8FBD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860800"/>
            <a:ext cx="90488" cy="396875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5" name="矩形 47">
            <a:extLst>
              <a:ext uri="{FF2B5EF4-FFF2-40B4-BE49-F238E27FC236}">
                <a16:creationId xmlns:a16="http://schemas.microsoft.com/office/drawing/2014/main" id="{5882A006-83AB-4AED-AEFF-738E9C63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665538"/>
            <a:ext cx="98425" cy="533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6" name="矩形 48">
            <a:extLst>
              <a:ext uri="{FF2B5EF4-FFF2-40B4-BE49-F238E27FC236}">
                <a16:creationId xmlns:a16="http://schemas.microsoft.com/office/drawing/2014/main" id="{091313F2-685A-44BC-A1EF-DC802C40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3131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57" name="矩形 49">
            <a:extLst>
              <a:ext uri="{FF2B5EF4-FFF2-40B4-BE49-F238E27FC236}">
                <a16:creationId xmlns:a16="http://schemas.microsoft.com/office/drawing/2014/main" id="{2FA84D3C-CDDF-4373-8D08-3D720820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897313"/>
            <a:ext cx="84138" cy="395287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6">
            <a:extLst>
              <a:ext uri="{FF2B5EF4-FFF2-40B4-BE49-F238E27FC236}">
                <a16:creationId xmlns:a16="http://schemas.microsoft.com/office/drawing/2014/main" id="{93570167-0350-4832-9C4B-F974212B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08138"/>
            <a:ext cx="87630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>
            <a:extLst>
              <a:ext uri="{FF2B5EF4-FFF2-40B4-BE49-F238E27FC236}">
                <a16:creationId xmlns:a16="http://schemas.microsoft.com/office/drawing/2014/main" id="{B2298194-0EF6-45F0-8B6D-33744BF9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163763"/>
            <a:ext cx="236537" cy="3551237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4" name="矩形 8">
            <a:extLst>
              <a:ext uri="{FF2B5EF4-FFF2-40B4-BE49-F238E27FC236}">
                <a16:creationId xmlns:a16="http://schemas.microsoft.com/office/drawing/2014/main" id="{01C1F8E9-CAA2-4A33-BF27-3F91F1E5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163763"/>
            <a:ext cx="228600" cy="3573462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5" name="矩形 9">
            <a:extLst>
              <a:ext uri="{FF2B5EF4-FFF2-40B4-BE49-F238E27FC236}">
                <a16:creationId xmlns:a16="http://schemas.microsoft.com/office/drawing/2014/main" id="{C2C1EE04-2AFD-4DB7-B4B7-96EE458E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2163763"/>
            <a:ext cx="228600" cy="355917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6" name="矩形 10">
            <a:extLst>
              <a:ext uri="{FF2B5EF4-FFF2-40B4-BE49-F238E27FC236}">
                <a16:creationId xmlns:a16="http://schemas.microsoft.com/office/drawing/2014/main" id="{1E74DC01-E930-439F-B2F0-457B271F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3" y="2163763"/>
            <a:ext cx="252412" cy="3565525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7" name="矩形 32">
            <a:extLst>
              <a:ext uri="{FF2B5EF4-FFF2-40B4-BE49-F238E27FC236}">
                <a16:creationId xmlns:a16="http://schemas.microsoft.com/office/drawing/2014/main" id="{970C9304-E599-4F54-BEE9-E3E4CE11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3317875"/>
            <a:ext cx="187325" cy="469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8" name="矩形 33">
            <a:extLst>
              <a:ext uri="{FF2B5EF4-FFF2-40B4-BE49-F238E27FC236}">
                <a16:creationId xmlns:a16="http://schemas.microsoft.com/office/drawing/2014/main" id="{9CBA81DF-1FDC-4652-AD82-12A346A6C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473450"/>
            <a:ext cx="990600" cy="10445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9" name="矩形 34">
            <a:extLst>
              <a:ext uri="{FF2B5EF4-FFF2-40B4-BE49-F238E27FC236}">
                <a16:creationId xmlns:a16="http://schemas.microsoft.com/office/drawing/2014/main" id="{69295F6F-D489-475B-A39D-48FCA2D8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760788"/>
            <a:ext cx="985838" cy="10080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70" name="标题 1">
            <a:extLst>
              <a:ext uri="{FF2B5EF4-FFF2-40B4-BE49-F238E27FC236}">
                <a16:creationId xmlns:a16="http://schemas.microsoft.com/office/drawing/2014/main" id="{9A64DCBD-8A1F-4031-A14E-2E7A70252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/>
              <a:t>流水线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sp>
        <p:nvSpPr>
          <p:cNvPr id="15371" name="日期占位符 3">
            <a:extLst>
              <a:ext uri="{FF2B5EF4-FFF2-40B4-BE49-F238E27FC236}">
                <a16:creationId xmlns:a16="http://schemas.microsoft.com/office/drawing/2014/main" id="{716E4787-E936-4CE5-9BE5-B1347DF11F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5372" name="页脚占位符 4">
            <a:extLst>
              <a:ext uri="{FF2B5EF4-FFF2-40B4-BE49-F238E27FC236}">
                <a16:creationId xmlns:a16="http://schemas.microsoft.com/office/drawing/2014/main" id="{F4CD873F-D0F0-46CD-9B05-593F146A1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5373" name="灯片编号占位符 5">
            <a:extLst>
              <a:ext uri="{FF2B5EF4-FFF2-40B4-BE49-F238E27FC236}">
                <a16:creationId xmlns:a16="http://schemas.microsoft.com/office/drawing/2014/main" id="{15860827-0FFC-4113-B3B9-407ABCF70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00C1B-892E-4352-87A1-24663DCB5BE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44A0DC28-1C97-4DA4-AF36-42FB7D6B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124142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IF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F31E14FF-9ADF-4A5D-9ED6-DF7D18D2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12414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39A7"/>
                </a:solidFill>
                <a:latin typeface="Arial" panose="020B0604020202020204" pitchFamily="34" charset="0"/>
              </a:rPr>
              <a:t>ID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527FC2EA-645F-4734-B5B0-A3CE4BEC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12414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EX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11E8BA89-0BEE-496D-806B-4C7357E7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1241425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MEM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CAEC6DFF-C29A-4FF2-B558-C512B951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75" y="1241425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0039A7"/>
                </a:solidFill>
                <a:latin typeface="Arial" panose="020B0604020202020204" pitchFamily="34" charset="0"/>
              </a:rPr>
              <a:t>WB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7BE4E46B-8FA5-4513-9F2A-1A7ABD47A47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36295" y="2497931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PCE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0B6D4705-076A-4C75-B54F-CDCD188E902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00301" y="2484437"/>
            <a:ext cx="50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PCD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4E3D62EC-F97F-4B07-B8D9-9F861DA8C3E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86819" y="3821906"/>
            <a:ext cx="339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5">
            <a:extLst>
              <a:ext uri="{FF2B5EF4-FFF2-40B4-BE49-F238E27FC236}">
                <a16:creationId xmlns:a16="http://schemas.microsoft.com/office/drawing/2014/main" id="{4F92CD5F-20AD-4581-8658-30EA40B0C79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0275" y="3517900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32D9D78C-2B4D-4382-9877-B675653F425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0275" y="3914775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DBE41C84-128D-4218-A79C-28ED36B9D3A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25976" y="4808537"/>
            <a:ext cx="501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Imm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5" name="矩形 5">
            <a:extLst>
              <a:ext uri="{FF2B5EF4-FFF2-40B4-BE49-F238E27FC236}">
                <a16:creationId xmlns:a16="http://schemas.microsoft.com/office/drawing/2014/main" id="{B8549AC0-32CE-44F4-90EA-D8794AAB242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89475" y="5343526"/>
            <a:ext cx="388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7" name="矩形 5">
            <a:extLst>
              <a:ext uri="{FF2B5EF4-FFF2-40B4-BE49-F238E27FC236}">
                <a16:creationId xmlns:a16="http://schemas.microsoft.com/office/drawing/2014/main" id="{BECF5946-BB60-4698-89D9-E2E3252B78F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79382" y="3877469"/>
            <a:ext cx="287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A81E8F7A-E733-4EA6-964D-09129BCA82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44707" y="4517638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711EDEA5-8684-46E1-A003-BD2904B09A6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70638" y="5308600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RdM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5">
            <a:extLst>
              <a:ext uri="{FF2B5EF4-FFF2-40B4-BE49-F238E27FC236}">
                <a16:creationId xmlns:a16="http://schemas.microsoft.com/office/drawing/2014/main" id="{D3AE4935-6211-4449-AE7E-04E7B84F0FA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993857" y="5309394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5">
            <a:extLst>
              <a:ext uri="{FF2B5EF4-FFF2-40B4-BE49-F238E27FC236}">
                <a16:creationId xmlns:a16="http://schemas.microsoft.com/office/drawing/2014/main" id="{0D40F48D-C4A6-4B7C-A8B0-F5CD367759C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40688" y="4748212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D7A6E277-2E78-4EAB-8AA6-C329CA878D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982744" y="3837782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1AC354EB-F1FF-43C3-BFB0-B3BA2D59C1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6387" name="页脚占位符 4">
            <a:extLst>
              <a:ext uri="{FF2B5EF4-FFF2-40B4-BE49-F238E27FC236}">
                <a16:creationId xmlns:a16="http://schemas.microsoft.com/office/drawing/2014/main" id="{74D2EE20-E55F-4139-9C4F-BD03B1CE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6388" name="灯片编号占位符 5">
            <a:extLst>
              <a:ext uri="{FF2B5EF4-FFF2-40B4-BE49-F238E27FC236}">
                <a16:creationId xmlns:a16="http://schemas.microsoft.com/office/drawing/2014/main" id="{F49A8A4D-399F-4954-BBBA-D8F231C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39BB14-732E-4D7C-BFB0-94A1B4DBB36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2B3857-62B4-4EEC-B49C-90D84D2D1A77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11" name="图片 1">
              <a:extLst>
                <a:ext uri="{FF2B5EF4-FFF2-40B4-BE49-F238E27FC236}">
                  <a16:creationId xmlns:a16="http://schemas.microsoft.com/office/drawing/2014/main" id="{C02CA946-0436-4458-8561-118C53B55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矩形 8">
              <a:extLst>
                <a:ext uri="{FF2B5EF4-FFF2-40B4-BE49-F238E27FC236}">
                  <a16:creationId xmlns:a16="http://schemas.microsoft.com/office/drawing/2014/main" id="{1490B723-C649-4633-AE5F-AD587404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393" name="矩形 9">
              <a:extLst>
                <a:ext uri="{FF2B5EF4-FFF2-40B4-BE49-F238E27FC236}">
                  <a16:creationId xmlns:a16="http://schemas.microsoft.com/office/drawing/2014/main" id="{C19B64BE-9118-404E-BDFD-AA60E2BDB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394" name="矩形 10">
              <a:extLst>
                <a:ext uri="{FF2B5EF4-FFF2-40B4-BE49-F238E27FC236}">
                  <a16:creationId xmlns:a16="http://schemas.microsoft.com/office/drawing/2014/main" id="{17EF496D-0CC2-4364-9F08-C74A6F60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6390" name="标题 1">
            <a:extLst>
              <a:ext uri="{FF2B5EF4-FFF2-40B4-BE49-F238E27FC236}">
                <a16:creationId xmlns:a16="http://schemas.microsoft.com/office/drawing/2014/main" id="{994865C5-AFF2-432F-AA19-4472EDBE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259E6122-667B-4CC3-99EE-305AE5803E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2022-4-20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1" name="页脚占位符 4">
            <a:extLst>
              <a:ext uri="{FF2B5EF4-FFF2-40B4-BE49-F238E27FC236}">
                <a16:creationId xmlns:a16="http://schemas.microsoft.com/office/drawing/2014/main" id="{30C0BDD7-4C22-4103-AEC0-E6530AACE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2" name="灯片编号占位符 5">
            <a:extLst>
              <a:ext uri="{FF2B5EF4-FFF2-40B4-BE49-F238E27FC236}">
                <a16:creationId xmlns:a16="http://schemas.microsoft.com/office/drawing/2014/main" id="{16377992-5C02-45AC-A874-496B8FA43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7F676-2A77-4D5C-A968-F45F6ADCAC0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7413" name="图片 1">
            <a:extLst>
              <a:ext uri="{FF2B5EF4-FFF2-40B4-BE49-F238E27FC236}">
                <a16:creationId xmlns:a16="http://schemas.microsoft.com/office/drawing/2014/main" id="{7744C41F-18DA-406A-A78B-FAEB4448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896938"/>
            <a:ext cx="88487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矩形 5">
            <a:extLst>
              <a:ext uri="{FF2B5EF4-FFF2-40B4-BE49-F238E27FC236}">
                <a16:creationId xmlns:a16="http://schemas.microsoft.com/office/drawing/2014/main" id="{1CE050A0-CF47-4C67-B4A4-119C5D4CACC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13794" y="4426744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矩形 5">
            <a:extLst>
              <a:ext uri="{FF2B5EF4-FFF2-40B4-BE49-F238E27FC236}">
                <a16:creationId xmlns:a16="http://schemas.microsoft.com/office/drawing/2014/main" id="{54DE5423-3991-4F9A-B81F-4AD8F062DDD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21225" y="4121150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6" name="矩形 5">
            <a:extLst>
              <a:ext uri="{FF2B5EF4-FFF2-40B4-BE49-F238E27FC236}">
                <a16:creationId xmlns:a16="http://schemas.microsoft.com/office/drawing/2014/main" id="{0C19ED33-7CDE-4956-B158-29F982E72B2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21225" y="4518025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矩形 5">
            <a:extLst>
              <a:ext uri="{FF2B5EF4-FFF2-40B4-BE49-F238E27FC236}">
                <a16:creationId xmlns:a16="http://schemas.microsoft.com/office/drawing/2014/main" id="{AB3C6174-8213-4370-8B74-18A92ADC2B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18038" y="5446712"/>
            <a:ext cx="501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Imm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矩形 5">
            <a:extLst>
              <a:ext uri="{FF2B5EF4-FFF2-40B4-BE49-F238E27FC236}">
                <a16:creationId xmlns:a16="http://schemas.microsoft.com/office/drawing/2014/main" id="{7833CBD4-88D4-4B4B-835A-8981A364415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74394" y="6012656"/>
            <a:ext cx="388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9" name="矩形 5">
            <a:extLst>
              <a:ext uri="{FF2B5EF4-FFF2-40B4-BE49-F238E27FC236}">
                <a16:creationId xmlns:a16="http://schemas.microsoft.com/office/drawing/2014/main" id="{41B5740E-DAF6-46EB-92EF-CB57AD869B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37325" y="4479926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0" name="矩形 5">
            <a:extLst>
              <a:ext uri="{FF2B5EF4-FFF2-40B4-BE49-F238E27FC236}">
                <a16:creationId xmlns:a16="http://schemas.microsoft.com/office/drawing/2014/main" id="{C55D8FE5-0EEB-484A-8954-6906A032244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95507" y="5133588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</a:rPr>
              <a:t>MDW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1" name="矩形 5">
            <a:extLst>
              <a:ext uri="{FF2B5EF4-FFF2-40B4-BE49-F238E27FC236}">
                <a16:creationId xmlns:a16="http://schemas.microsoft.com/office/drawing/2014/main" id="{276E0D9B-0193-42E7-93DD-F3986A09BA2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10325" y="6007100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RdM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2" name="矩形 5">
            <a:extLst>
              <a:ext uri="{FF2B5EF4-FFF2-40B4-BE49-F238E27FC236}">
                <a16:creationId xmlns:a16="http://schemas.microsoft.com/office/drawing/2014/main" id="{21DE64DB-D3C6-48D9-A337-00A90D64208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25619" y="5396706"/>
            <a:ext cx="433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YW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3" name="矩形 5">
            <a:extLst>
              <a:ext uri="{FF2B5EF4-FFF2-40B4-BE49-F238E27FC236}">
                <a16:creationId xmlns:a16="http://schemas.microsoft.com/office/drawing/2014/main" id="{A0D6CA12-4843-44C9-84FD-64752CB2D41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75613" y="4459287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MDR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4" name="矩形 5">
            <a:extLst>
              <a:ext uri="{FF2B5EF4-FFF2-40B4-BE49-F238E27FC236}">
                <a16:creationId xmlns:a16="http://schemas.microsoft.com/office/drawing/2014/main" id="{CD2CF873-F714-4321-8133-5CA85673E86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17244" y="3023394"/>
            <a:ext cx="5016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PCE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5" name="矩形 5">
            <a:extLst>
              <a:ext uri="{FF2B5EF4-FFF2-40B4-BE49-F238E27FC236}">
                <a16:creationId xmlns:a16="http://schemas.microsoft.com/office/drawing/2014/main" id="{E5F8F790-081C-4EED-A6D1-7E3E2154E8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24894" y="3015457"/>
            <a:ext cx="50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PCD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26" name="标题 1">
            <a:extLst>
              <a:ext uri="{FF2B5EF4-FFF2-40B4-BE49-F238E27FC236}">
                <a16:creationId xmlns:a16="http://schemas.microsoft.com/office/drawing/2014/main" id="{47C76936-E530-48CD-8E00-92E7E3F73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90587"/>
          </a:xfrm>
        </p:spPr>
        <p:txBody>
          <a:bodyPr/>
          <a:lstStyle/>
          <a:p>
            <a:r>
              <a:rPr lang="zh-CN" altLang="en-US" sz="4000"/>
              <a:t>流水线</a:t>
            </a:r>
            <a:r>
              <a:rPr lang="en-US" altLang="zh-CN" sz="4000"/>
              <a:t>CPU</a:t>
            </a:r>
            <a:r>
              <a:rPr lang="zh-CN" altLang="en-US" sz="4000"/>
              <a:t>数据通路</a:t>
            </a:r>
            <a:r>
              <a:rPr lang="en-US" altLang="zh-CN" sz="4000"/>
              <a:t>+</a:t>
            </a:r>
            <a:r>
              <a:rPr lang="zh-CN" altLang="en-US" sz="4000"/>
              <a:t>控制器</a:t>
            </a:r>
          </a:p>
        </p:txBody>
      </p:sp>
      <p:sp>
        <p:nvSpPr>
          <p:cNvPr id="17427" name="矩形 5">
            <a:extLst>
              <a:ext uri="{FF2B5EF4-FFF2-40B4-BE49-F238E27FC236}">
                <a16:creationId xmlns:a16="http://schemas.microsoft.com/office/drawing/2014/main" id="{412278B9-B06D-4961-8125-B37CEE85A26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78788" y="6007100"/>
            <a:ext cx="536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70C0"/>
                </a:solidFill>
                <a:latin typeface="Arial" panose="020B0604020202020204" pitchFamily="34" charset="0"/>
              </a:rPr>
              <a:t>RdW</a:t>
            </a:r>
            <a:endParaRPr lang="zh-CN" altLang="en-US" sz="12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40130</TotalTime>
  <Words>1853</Words>
  <Application>Microsoft Office PowerPoint</Application>
  <PresentationFormat>全屏显示(4:3)</PresentationFormat>
  <Paragraphs>419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宋体</vt:lpstr>
      <vt:lpstr>微软雅黑</vt:lpstr>
      <vt:lpstr>Arial</vt:lpstr>
      <vt:lpstr>Arial Narrow</vt:lpstr>
      <vt:lpstr>Courier New</vt:lpstr>
      <vt:lpstr>Times New Roman</vt:lpstr>
      <vt:lpstr>Office 主题</vt:lpstr>
      <vt:lpstr>实验五  流水线CPU设计</vt:lpstr>
      <vt:lpstr>实验目标</vt:lpstr>
      <vt:lpstr>实验内容</vt:lpstr>
      <vt:lpstr>单周期CPU数据通路</vt:lpstr>
      <vt:lpstr>多周期CPU数据通路</vt:lpstr>
      <vt:lpstr>流水线CPU数据通路</vt:lpstr>
      <vt:lpstr>流水线CPU数据通路</vt:lpstr>
      <vt:lpstr>单周期CPU数据通路+控制器</vt:lpstr>
      <vt:lpstr>流水线CPU数据通路+控制器</vt:lpstr>
      <vt:lpstr>流水线相关及其处理</vt:lpstr>
      <vt:lpstr>流水线相关：结构相关</vt:lpstr>
      <vt:lpstr>流水线相关：数据相关</vt:lpstr>
      <vt:lpstr>流水线相关：数据相关 (续1)</vt:lpstr>
      <vt:lpstr>数据相关 (续2)</vt:lpstr>
      <vt:lpstr>Forwarding</vt:lpstr>
      <vt:lpstr>Forwarding：Ripes</vt:lpstr>
      <vt:lpstr>Load-Use Hazard</vt:lpstr>
      <vt:lpstr>Load-Use Hazard：Ripes</vt:lpstr>
      <vt:lpstr>Load-Use Hazard：Ripes</vt:lpstr>
      <vt:lpstr>Branch Hazard：Ripes</vt:lpstr>
      <vt:lpstr>Branch Hazard：Ripes</vt:lpstr>
      <vt:lpstr>Branch Hazard</vt:lpstr>
      <vt:lpstr>Branch Hazard</vt:lpstr>
      <vt:lpstr>流水线CPU：MIPS</vt:lpstr>
      <vt:lpstr>外设和调试单元</vt:lpstr>
      <vt:lpstr>CPU运行调试</vt:lpstr>
      <vt:lpstr>查看数据通路状态</vt:lpstr>
      <vt:lpstr>CPU_P模块接口</vt:lpstr>
      <vt:lpstr>PDU模块接口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679</cp:revision>
  <cp:lastPrinted>1601-01-01T00:00:00Z</cp:lastPrinted>
  <dcterms:created xsi:type="dcterms:W3CDTF">1601-01-01T00:00:00Z</dcterms:created>
  <dcterms:modified xsi:type="dcterms:W3CDTF">2022-04-13T11:31:25Z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