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735" r:id="rId3"/>
    <p:sldId id="257" r:id="rId4"/>
    <p:sldId id="789" r:id="rId5"/>
    <p:sldId id="768" r:id="rId6"/>
    <p:sldId id="769" r:id="rId7"/>
    <p:sldId id="761" r:id="rId8"/>
    <p:sldId id="790" r:id="rId9"/>
    <p:sldId id="794" r:id="rId10"/>
    <p:sldId id="795" r:id="rId11"/>
    <p:sldId id="813" r:id="rId12"/>
    <p:sldId id="805" r:id="rId13"/>
    <p:sldId id="804" r:id="rId14"/>
    <p:sldId id="809" r:id="rId15"/>
    <p:sldId id="812" r:id="rId16"/>
    <p:sldId id="810" r:id="rId17"/>
    <p:sldId id="748" r:id="rId18"/>
    <p:sldId id="281"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2" autoAdjust="0"/>
    <p:restoredTop sz="93875" autoAdjust="0"/>
  </p:normalViewPr>
  <p:slideViewPr>
    <p:cSldViewPr>
      <p:cViewPr varScale="1">
        <p:scale>
          <a:sx n="83" d="100"/>
          <a:sy n="83" d="100"/>
        </p:scale>
        <p:origin x="1061" y="67"/>
      </p:cViewPr>
      <p:guideLst>
        <p:guide orient="horz" pos="2160"/>
        <p:guide pos="2880"/>
      </p:guideLst>
    </p:cSldViewPr>
  </p:slideViewPr>
  <p:notesTextViewPr>
    <p:cViewPr>
      <p:scale>
        <a:sx n="3" d="2"/>
        <a:sy n="3" d="2"/>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5F6D90-F237-4324-B308-048CB7E63E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F75ED536-D285-4B03-971E-6566573DAB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75F34A4C-E5E7-4089-9441-C991B1F9D691}" type="datetimeFigureOut">
              <a:rPr lang="zh-CN" altLang="en-US"/>
              <a:pPr>
                <a:defRPr/>
              </a:pPr>
              <a:t>2022/3/30</a:t>
            </a:fld>
            <a:endParaRPr lang="zh-CN" altLang="en-US"/>
          </a:p>
        </p:txBody>
      </p:sp>
      <p:sp>
        <p:nvSpPr>
          <p:cNvPr id="4" name="幻灯片图像占位符 3">
            <a:extLst>
              <a:ext uri="{FF2B5EF4-FFF2-40B4-BE49-F238E27FC236}">
                <a16:creationId xmlns:a16="http://schemas.microsoft.com/office/drawing/2014/main" id="{6F5A93B8-2ED6-45DA-98EB-CE97B73D720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BF621C9-B9BE-415B-8157-D409A572F54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3F994B0-9211-4773-B3F6-C885D032394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5723A4E6-2AA4-4381-9A71-FECBF21E164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80E5F70-E83A-4CBA-9B5E-6ACAC9B719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4FAAEA4D-FF10-42E1-B903-279592EBFE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B027098E-8261-4BE7-8EA3-652955387C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8C1E861E-4D7A-4710-886C-EC6D3D6E55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91DB15-3271-40E2-B8DF-40EAE5B769D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85747CD-DFDA-41B3-B43F-7FE82BDA89D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8692E915-11B3-4BC0-B73B-3854F1F037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9220" name="灯片编号占位符 3">
            <a:extLst>
              <a:ext uri="{FF2B5EF4-FFF2-40B4-BE49-F238E27FC236}">
                <a16:creationId xmlns:a16="http://schemas.microsoft.com/office/drawing/2014/main" id="{08BB3652-461C-4931-8A29-B7DF0ED844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0BB4DD-D4E8-4489-BE5E-0C45725FCDFD}"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AFF1F2D9-B6AE-4594-9489-2D951335BA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0B2286E3-D3D5-4611-9575-AD2732F40E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1268" name="灯片编号占位符 3">
            <a:extLst>
              <a:ext uri="{FF2B5EF4-FFF2-40B4-BE49-F238E27FC236}">
                <a16:creationId xmlns:a16="http://schemas.microsoft.com/office/drawing/2014/main" id="{68FC8933-4840-4487-B671-96A2757A46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C73B5-0182-4B98-A72E-69FA359C8745}"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FBAB18FF-0013-4156-B0F6-97A9FB21AA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9844EC7A-52A8-4C3D-B5F3-B2547A2924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900"/>
              <a:t>In practice, the programmer doesn't use this notation for the registers. Though x1 to x31 are all equally general-use registers as far as the processor is concerned, by convention certain registers are used for special tasks. In assembler, they are given standardized names as part of the RISC-V </a:t>
            </a:r>
            <a:r>
              <a:rPr lang="en-US" altLang="zh-CN" sz="900" b="1"/>
              <a:t>application binary interface</a:t>
            </a:r>
            <a:r>
              <a:rPr lang="en-US" altLang="zh-CN" sz="900"/>
              <a:t> (ABI). This is what you will usually see in code listings. If you really want to see the numeric register names, the -M argument to objdump will provide them.</a:t>
            </a:r>
          </a:p>
          <a:p>
            <a:endParaRPr lang="en-US" altLang="zh-CN" sz="900"/>
          </a:p>
          <a:p>
            <a:r>
              <a:rPr lang="en-US" altLang="zh-CN"/>
              <a:t>As a general rule, the </a:t>
            </a:r>
            <a:r>
              <a:rPr lang="en-US" altLang="zh-CN" b="1"/>
              <a:t>saved registers</a:t>
            </a:r>
            <a:r>
              <a:rPr lang="en-US" altLang="zh-CN"/>
              <a:t> </a:t>
            </a:r>
            <a:r>
              <a:rPr lang="en-US" altLang="zh-CN" sz="900"/>
              <a:t>s0</a:t>
            </a:r>
            <a:r>
              <a:rPr lang="en-US" altLang="zh-CN"/>
              <a:t> to </a:t>
            </a:r>
            <a:r>
              <a:rPr lang="en-US" altLang="zh-CN" sz="900"/>
              <a:t>s11</a:t>
            </a:r>
            <a:r>
              <a:rPr lang="en-US" altLang="zh-CN"/>
              <a:t> are preserved across function calls, while the </a:t>
            </a:r>
            <a:r>
              <a:rPr lang="en-US" altLang="zh-CN" b="1"/>
              <a:t>argument registers</a:t>
            </a:r>
            <a:r>
              <a:rPr lang="en-US" altLang="zh-CN"/>
              <a:t> </a:t>
            </a:r>
            <a:r>
              <a:rPr lang="en-US" altLang="zh-CN" sz="900"/>
              <a:t>a0</a:t>
            </a:r>
            <a:r>
              <a:rPr lang="en-US" altLang="zh-CN"/>
              <a:t> to </a:t>
            </a:r>
            <a:r>
              <a:rPr lang="en-US" altLang="zh-CN" sz="900"/>
              <a:t>a7</a:t>
            </a:r>
            <a:r>
              <a:rPr lang="en-US" altLang="zh-CN"/>
              <a:t> and the </a:t>
            </a:r>
            <a:r>
              <a:rPr lang="en-US" altLang="zh-CN" b="1"/>
              <a:t>temporary registers</a:t>
            </a:r>
            <a:r>
              <a:rPr lang="en-US" altLang="zh-CN"/>
              <a:t> </a:t>
            </a:r>
            <a:r>
              <a:rPr lang="en-US" altLang="zh-CN" sz="900"/>
              <a:t>t0</a:t>
            </a:r>
            <a:r>
              <a:rPr lang="en-US" altLang="zh-CN"/>
              <a:t> to </a:t>
            </a:r>
            <a:r>
              <a:rPr lang="en-US" altLang="zh-CN" sz="900"/>
              <a:t>t6</a:t>
            </a:r>
            <a:r>
              <a:rPr lang="en-US" altLang="zh-CN"/>
              <a:t> are not. The use of the various specialized registers such as </a:t>
            </a:r>
            <a:r>
              <a:rPr lang="en-US" altLang="zh-CN" sz="900"/>
              <a:t>sp</a:t>
            </a:r>
            <a:r>
              <a:rPr lang="en-US" altLang="zh-CN"/>
              <a:t> by convention will be discussed later in more detail.</a:t>
            </a:r>
          </a:p>
          <a:p>
            <a:endParaRPr lang="zh-CN" altLang="en-US" sz="900"/>
          </a:p>
        </p:txBody>
      </p:sp>
      <p:sp>
        <p:nvSpPr>
          <p:cNvPr id="13316" name="灯片编号占位符 3">
            <a:extLst>
              <a:ext uri="{FF2B5EF4-FFF2-40B4-BE49-F238E27FC236}">
                <a16:creationId xmlns:a16="http://schemas.microsoft.com/office/drawing/2014/main" id="{FC245ED5-DF2E-4ABB-B05E-B93F6C82F2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CD882F-BBEB-41B0-83A2-074C4A7BE155}"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A1D23A88-F6FE-466B-9927-BDB39CC939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A49E88D-5BDF-4E60-8673-87CE09AA990F}"/>
              </a:ext>
            </a:extLst>
          </p:cNvPr>
          <p:cNvSpPr>
            <a:spLocks noGrp="1"/>
          </p:cNvSpPr>
          <p:nvPr>
            <p:ph type="body" idx="1"/>
          </p:nvPr>
        </p:nvSpPr>
        <p:spPr/>
        <p:txBody>
          <a:bodyPr/>
          <a:lstStyle/>
          <a:p>
            <a:pPr>
              <a:defRPr/>
            </a:pPr>
            <a:r>
              <a:rPr lang="en-US" altLang="zh-CN" sz="1050" dirty="0"/>
              <a:t>RV32I provides two types of control transfer instructions: unconditional jumps and conditional branches. Control transfer instructions in RV32I do not have architecturally visible delay slots.</a:t>
            </a:r>
            <a:endParaRPr lang="zh-CN" altLang="en-US" sz="1050" dirty="0"/>
          </a:p>
        </p:txBody>
      </p:sp>
      <p:sp>
        <p:nvSpPr>
          <p:cNvPr id="16388" name="灯片编号占位符 3">
            <a:extLst>
              <a:ext uri="{FF2B5EF4-FFF2-40B4-BE49-F238E27FC236}">
                <a16:creationId xmlns:a16="http://schemas.microsoft.com/office/drawing/2014/main" id="{B2B36D33-A7EC-4C54-A7FC-A81BD5E42B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5ED80B-F4D5-491A-B704-FCD8710D568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637B437A-9D8A-41CD-A605-B600522873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D6276B84-6ED0-4D71-B0C1-E08517CF59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RISC-V Assembly Programmer's Manual</a:t>
            </a:r>
          </a:p>
          <a:p>
            <a:r>
              <a:rPr lang="en-US" altLang="zh-CN"/>
              <a:t>https://github.com/riscv/riscv-asm-manual</a:t>
            </a:r>
          </a:p>
          <a:p>
            <a:endParaRPr lang="zh-CN" altLang="en-US"/>
          </a:p>
        </p:txBody>
      </p:sp>
      <p:sp>
        <p:nvSpPr>
          <p:cNvPr id="25604" name="灯片编号占位符 3">
            <a:extLst>
              <a:ext uri="{FF2B5EF4-FFF2-40B4-BE49-F238E27FC236}">
                <a16:creationId xmlns:a16="http://schemas.microsoft.com/office/drawing/2014/main" id="{F762ACAD-8262-4A60-89CE-E4358D0D07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BD550C-8527-4F8F-A834-FF012A489273}"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the tool is connected to the program, each keystroke in the text area causes the corresponding ASCII code to be placed in the Receiver Data register (low-order byte of memory word 0x00007f04), and the Ready bit to be set to 1 in the Receiver Control register (low-order bit of 0x00007f00).  The Ready bit is automatically reset to 0 when the program reads the Receiver Data using an '</a:t>
            </a:r>
            <a:r>
              <a:rPr lang="en-US" altLang="zh-CN" dirty="0" err="1"/>
              <a:t>lw</a:t>
            </a:r>
            <a:r>
              <a:rPr lang="en-US" altLang="zh-CN" dirty="0"/>
              <a:t>' instruction.</a:t>
            </a:r>
          </a:p>
          <a:p>
            <a:endParaRPr lang="en-US" altLang="zh-CN" dirty="0"/>
          </a:p>
          <a:p>
            <a:r>
              <a:rPr lang="en-US" altLang="zh-CN" dirty="0"/>
              <a:t>A program may write to the display area by detecting the Ready bit set (1) in the Transmitter Control register (low-order bit of memory word 0x00007f08), then storing the ASCII code of the character to be displayed in the Transmitter Data register (low-order byte of 0x00007f0c) using a '</a:t>
            </a:r>
            <a:r>
              <a:rPr lang="en-US" altLang="zh-CN" dirty="0" err="1"/>
              <a:t>sw</a:t>
            </a:r>
            <a:r>
              <a:rPr lang="en-US" altLang="zh-CN" dirty="0"/>
              <a:t>' instruction.  This triggers the simulated display to clear the Ready bit to 0, delay awhile to simulate processing the data, then set the Ready bit back to 1.  The delay is based on a count of executed instructions.</a:t>
            </a:r>
            <a:endParaRPr lang="zh-CN" altLang="en-US" dirty="0"/>
          </a:p>
        </p:txBody>
      </p:sp>
      <p:sp>
        <p:nvSpPr>
          <p:cNvPr id="4" name="灯片编号占位符 3"/>
          <p:cNvSpPr>
            <a:spLocks noGrp="1"/>
          </p:cNvSpPr>
          <p:nvPr>
            <p:ph type="sldNum" sz="quarter" idx="5"/>
          </p:nvPr>
        </p:nvSpPr>
        <p:spPr/>
        <p:txBody>
          <a:bodyPr/>
          <a:lstStyle/>
          <a:p>
            <a:pPr>
              <a:defRPr/>
            </a:pPr>
            <a:fld id="{180E5F70-E83A-4CBA-9B5E-6ACAC9B719DD}" type="slidenum">
              <a:rPr lang="zh-CN" altLang="en-US" smtClean="0"/>
              <a:pPr>
                <a:defRPr/>
              </a:pPr>
              <a:t>11</a:t>
            </a:fld>
            <a:endParaRPr lang="zh-CN" altLang="en-US"/>
          </a:p>
        </p:txBody>
      </p:sp>
    </p:spTree>
    <p:extLst>
      <p:ext uri="{BB962C8B-B14F-4D97-AF65-F5344CB8AC3E}">
        <p14:creationId xmlns:p14="http://schemas.microsoft.com/office/powerpoint/2010/main" val="196465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4939030F-EA02-43A3-8540-147CF44964CA}"/>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5" name="Rectangle 4">
            <a:extLst>
              <a:ext uri="{FF2B5EF4-FFF2-40B4-BE49-F238E27FC236}">
                <a16:creationId xmlns:a16="http://schemas.microsoft.com/office/drawing/2014/main" id="{F2E542D0-DA3F-4FBD-9FDB-1272215019B8}"/>
              </a:ext>
            </a:extLst>
          </p:cNvPr>
          <p:cNvSpPr>
            <a:spLocks noGrp="1" noChangeArrowheads="1"/>
          </p:cNvSpPr>
          <p:nvPr>
            <p:ph type="dt" sz="half" idx="10"/>
          </p:nvPr>
        </p:nvSpPr>
        <p:spPr/>
        <p:txBody>
          <a:bodyPr anchor="ctr"/>
          <a:lstStyle>
            <a:lvl1pPr>
              <a:defRPr sz="1600"/>
            </a:lvl1pPr>
          </a:lstStyle>
          <a:p>
            <a:pPr>
              <a:defRPr/>
            </a:pPr>
            <a:r>
              <a:rPr lang="en-US" altLang="zh-CN"/>
              <a:t>2019-3-21</a:t>
            </a:r>
            <a:endParaRPr lang="zh-CN" altLang="en-US"/>
          </a:p>
        </p:txBody>
      </p:sp>
      <p:sp>
        <p:nvSpPr>
          <p:cNvPr id="6" name="Rectangle 5">
            <a:extLst>
              <a:ext uri="{FF2B5EF4-FFF2-40B4-BE49-F238E27FC236}">
                <a16:creationId xmlns:a16="http://schemas.microsoft.com/office/drawing/2014/main" id="{8C74B65D-2F45-45AB-817A-28897410C740}"/>
              </a:ext>
            </a:extLst>
          </p:cNvPr>
          <p:cNvSpPr>
            <a:spLocks noGrp="1" noChangeArrowheads="1"/>
          </p:cNvSpPr>
          <p:nvPr>
            <p:ph type="ftr" sz="quarter" idx="11"/>
          </p:nvPr>
        </p:nvSpPr>
        <p:spPr>
          <a:xfrm>
            <a:off x="2590800" y="6245225"/>
            <a:ext cx="4419600" cy="476250"/>
          </a:xfrm>
        </p:spPr>
        <p:txBody>
          <a:bodyPr anchor="ctr"/>
          <a:lstStyle>
            <a:lvl1pPr>
              <a:defRPr sz="1600"/>
            </a:lvl1pPr>
          </a:lstStyle>
          <a:p>
            <a:pPr>
              <a:defRPr/>
            </a:pPr>
            <a:r>
              <a:rPr lang="en-US" altLang="zh-CN" dirty="0"/>
              <a:t>2022</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7B2BFFEB-5ED2-4EDD-A4BB-621D228C4CDD}"/>
              </a:ext>
            </a:extLst>
          </p:cNvPr>
          <p:cNvSpPr>
            <a:spLocks noGrp="1" noChangeArrowheads="1"/>
          </p:cNvSpPr>
          <p:nvPr>
            <p:ph type="sldNum" sz="quarter" idx="12"/>
          </p:nvPr>
        </p:nvSpPr>
        <p:spPr>
          <a:xfrm>
            <a:off x="7010400" y="6245225"/>
            <a:ext cx="1676400" cy="476250"/>
          </a:xfrm>
        </p:spPr>
        <p:txBody>
          <a:bodyPr anchor="ctr"/>
          <a:lstStyle>
            <a:lvl1pPr>
              <a:defRPr sz="1600"/>
            </a:lvl1pPr>
          </a:lstStyle>
          <a:p>
            <a:pPr>
              <a:defRPr/>
            </a:pPr>
            <a:fld id="{4549DFBE-A171-4B88-8B86-6FA5E67FE593}" type="slidenum">
              <a:rPr lang="en-US" altLang="zh-CN"/>
              <a:pPr>
                <a:defRPr/>
              </a:pPr>
              <a:t>‹#›</a:t>
            </a:fld>
            <a:endParaRPr lang="en-US" altLang="zh-CN"/>
          </a:p>
        </p:txBody>
      </p:sp>
    </p:spTree>
    <p:extLst>
      <p:ext uri="{BB962C8B-B14F-4D97-AF65-F5344CB8AC3E}">
        <p14:creationId xmlns:p14="http://schemas.microsoft.com/office/powerpoint/2010/main" val="11338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B8473CAC-8548-419A-B4F5-CC89377EAAAF}"/>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lvl1pPr>
              <a:defRPr b="1">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457200" y="1524000"/>
            <a:ext cx="8229600" cy="4602163"/>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vl2pPr>
              <a:defRPr sz="2400">
                <a:latin typeface="Times New Roman" panose="02020603050405020304" pitchFamily="18" charset="0"/>
                <a:ea typeface="宋体" panose="02010600030101010101" pitchFamily="2" charset="-122"/>
                <a:cs typeface="Times New Roman" panose="02020603050405020304" pitchFamily="18" charset="0"/>
              </a:defRPr>
            </a:lvl2pPr>
            <a:lvl3pPr>
              <a:defRPr sz="2000">
                <a:latin typeface="Times New Roman" panose="02020603050405020304" pitchFamily="18" charset="0"/>
                <a:ea typeface="宋体" panose="02010600030101010101" pitchFamily="2" charset="-122"/>
                <a:cs typeface="Times New Roman" panose="02020603050405020304" pitchFamily="18" charset="0"/>
              </a:defRPr>
            </a:lvl3pPr>
            <a:lvl4pPr>
              <a:defRPr sz="1800">
                <a:latin typeface="Times New Roman" panose="02020603050405020304" pitchFamily="18" charset="0"/>
                <a:ea typeface="宋体" panose="02010600030101010101" pitchFamily="2" charset="-122"/>
                <a:cs typeface="Times New Roman" panose="02020603050405020304" pitchFamily="18" charset="0"/>
              </a:defRPr>
            </a:lvl4pPr>
            <a:lvl5pPr>
              <a:defRPr sz="18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a:extLst>
              <a:ext uri="{FF2B5EF4-FFF2-40B4-BE49-F238E27FC236}">
                <a16:creationId xmlns:a16="http://schemas.microsoft.com/office/drawing/2014/main" id="{C708FA21-F82D-4D59-A5F9-06B6CD79DFDE}"/>
              </a:ext>
            </a:extLst>
          </p:cNvPr>
          <p:cNvSpPr>
            <a:spLocks noGrp="1" noChangeArrowheads="1"/>
          </p:cNvSpPr>
          <p:nvPr>
            <p:ph type="dt" sz="half" idx="10"/>
          </p:nvPr>
        </p:nvSpPr>
        <p:spPr/>
        <p:txBody>
          <a:bodyPr anchor="ctr"/>
          <a:lstStyle>
            <a:lvl1pPr>
              <a:defRPr sz="1600"/>
            </a:lvl1pPr>
          </a:lstStyle>
          <a:p>
            <a:pPr>
              <a:defRPr/>
            </a:pPr>
            <a:r>
              <a:rPr lang="en-US" altLang="zh-CN" dirty="0"/>
              <a:t>2022-3-30</a:t>
            </a:r>
            <a:endParaRPr lang="zh-CN" altLang="en-US" dirty="0"/>
          </a:p>
        </p:txBody>
      </p:sp>
      <p:sp>
        <p:nvSpPr>
          <p:cNvPr id="6" name="Rectangle 5">
            <a:extLst>
              <a:ext uri="{FF2B5EF4-FFF2-40B4-BE49-F238E27FC236}">
                <a16:creationId xmlns:a16="http://schemas.microsoft.com/office/drawing/2014/main" id="{CFCBF83A-EE40-44B6-806A-11E7A149B278}"/>
              </a:ext>
            </a:extLst>
          </p:cNvPr>
          <p:cNvSpPr>
            <a:spLocks noGrp="1" noChangeArrowheads="1"/>
          </p:cNvSpPr>
          <p:nvPr>
            <p:ph type="ftr" sz="quarter" idx="11"/>
          </p:nvPr>
        </p:nvSpPr>
        <p:spPr>
          <a:xfrm>
            <a:off x="2590800" y="6245225"/>
            <a:ext cx="4495800" cy="476250"/>
          </a:xfrm>
        </p:spPr>
        <p:txBody>
          <a:bodyPr anchor="ctr"/>
          <a:lstStyle>
            <a:lvl1pPr>
              <a:defRPr sz="1600"/>
            </a:lvl1pPr>
          </a:lstStyle>
          <a:p>
            <a:pPr>
              <a:defRPr/>
            </a:pPr>
            <a:r>
              <a:rPr lang="en-US" altLang="zh-CN" dirty="0"/>
              <a:t>2022</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23A6C8E0-5F62-4545-83FB-43400E31B122}"/>
              </a:ext>
            </a:extLst>
          </p:cNvPr>
          <p:cNvSpPr>
            <a:spLocks noGrp="1" noChangeArrowheads="1"/>
          </p:cNvSpPr>
          <p:nvPr>
            <p:ph type="sldNum" sz="quarter" idx="12"/>
          </p:nvPr>
        </p:nvSpPr>
        <p:spPr>
          <a:xfrm>
            <a:off x="7086600" y="6245225"/>
            <a:ext cx="1600200" cy="476250"/>
          </a:xfrm>
        </p:spPr>
        <p:txBody>
          <a:bodyPr anchor="ctr"/>
          <a:lstStyle>
            <a:lvl1pPr>
              <a:defRPr sz="1600"/>
            </a:lvl1pPr>
          </a:lstStyle>
          <a:p>
            <a:pPr>
              <a:defRPr/>
            </a:pPr>
            <a:fld id="{7588958E-3350-42C1-9380-421A917C33E9}" type="slidenum">
              <a:rPr lang="en-US" altLang="zh-CN"/>
              <a:pPr>
                <a:defRPr/>
              </a:pPr>
              <a:t>‹#›</a:t>
            </a:fld>
            <a:endParaRPr lang="en-US" altLang="zh-CN"/>
          </a:p>
        </p:txBody>
      </p:sp>
    </p:spTree>
    <p:extLst>
      <p:ext uri="{BB962C8B-B14F-4D97-AF65-F5344CB8AC3E}">
        <p14:creationId xmlns:p14="http://schemas.microsoft.com/office/powerpoint/2010/main" val="26727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661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43FF1B-C71D-43CA-9030-89699221B93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C37AF3C-A8AD-41E0-8AD9-D34D43D522C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5C919AD-A77B-401C-A0B3-4810CC1E211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fld id="{F6CB45AD-0A5C-46F7-AAFF-07053463D9A1}" type="datetime1">
              <a:rPr lang="zh-CN" altLang="en-US"/>
              <a:pPr>
                <a:defRPr/>
              </a:pPr>
              <a:t>2022/3/30</a:t>
            </a:fld>
            <a:endParaRPr lang="zh-CN" altLang="en-US" dirty="0"/>
          </a:p>
        </p:txBody>
      </p:sp>
      <p:sp>
        <p:nvSpPr>
          <p:cNvPr id="1029" name="Rectangle 5">
            <a:extLst>
              <a:ext uri="{FF2B5EF4-FFF2-40B4-BE49-F238E27FC236}">
                <a16:creationId xmlns:a16="http://schemas.microsoft.com/office/drawing/2014/main" id="{75874036-2297-4815-8293-3E6D24023824}"/>
              </a:ext>
            </a:extLst>
          </p:cNvPr>
          <p:cNvSpPr>
            <a:spLocks noGrp="1" noChangeArrowheads="1"/>
          </p:cNvSpPr>
          <p:nvPr>
            <p:ph type="ftr" sz="quarter" idx="3"/>
          </p:nvPr>
        </p:nvSpPr>
        <p:spPr bwMode="auto">
          <a:xfrm>
            <a:off x="2971800" y="6245225"/>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r>
              <a:rPr lang="en-US" altLang="zh-CN" dirty="0"/>
              <a:t>2022</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1030" name="Rectangle 6">
            <a:extLst>
              <a:ext uri="{FF2B5EF4-FFF2-40B4-BE49-F238E27FC236}">
                <a16:creationId xmlns:a16="http://schemas.microsoft.com/office/drawing/2014/main" id="{37AA33FE-92EF-4772-85BD-1594012187B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9D498E5-4764-4F05-8195-FE3BAAFB14ED}" type="slidenum">
              <a:rPr lang="en-US" altLang="zh-CN"/>
              <a:pPr>
                <a:defRPr/>
              </a:pPr>
              <a:t>‹#›</a:t>
            </a:fld>
            <a:endParaRPr lang="en-US" altLang="zh-CN"/>
          </a:p>
        </p:txBody>
      </p:sp>
      <p:cxnSp>
        <p:nvCxnSpPr>
          <p:cNvPr id="1031" name="直接连接符 6">
            <a:extLst>
              <a:ext uri="{FF2B5EF4-FFF2-40B4-BE49-F238E27FC236}">
                <a16:creationId xmlns:a16="http://schemas.microsoft.com/office/drawing/2014/main" id="{4A81A7ED-EC2C-4661-A537-C95FB0599EEF}"/>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Lst>
  <p:hf hdr="0"/>
  <p:txStyles>
    <p:titleStyle>
      <a:lvl1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1pPr>
      <a:lvl2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cv-non-isa/riscv-asm-manual/blob/master/riscv-asm.md#risc-v-assembly-programmers-manua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ED67F2BF-5FC1-4D93-A24C-C305BC8E4EEF}"/>
              </a:ext>
            </a:extLst>
          </p:cNvPr>
          <p:cNvSpPr>
            <a:spLocks noGrp="1" noChangeArrowheads="1"/>
          </p:cNvSpPr>
          <p:nvPr>
            <p:ph type="ctrTitle"/>
          </p:nvPr>
        </p:nvSpPr>
        <p:spPr>
          <a:xfrm>
            <a:off x="1155700" y="2132856"/>
            <a:ext cx="6729413" cy="1470025"/>
          </a:xfrm>
        </p:spPr>
        <p:txBody>
          <a:bodyPr/>
          <a:lstStyle/>
          <a:p>
            <a:pPr eaLnBrk="1" hangingPunct="1"/>
            <a:r>
              <a:rPr lang="zh-CN" altLang="en-US" sz="4800" dirty="0"/>
              <a:t>实验三  汇编程序设计</a:t>
            </a:r>
          </a:p>
        </p:txBody>
      </p:sp>
      <p:sp>
        <p:nvSpPr>
          <p:cNvPr id="6147" name="页脚占位符 1">
            <a:extLst>
              <a:ext uri="{FF2B5EF4-FFF2-40B4-BE49-F238E27FC236}">
                <a16:creationId xmlns:a16="http://schemas.microsoft.com/office/drawing/2014/main" id="{F344D5D4-8A69-416A-AE13-2732D54AE22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6148" name="灯片编号占位符 2">
            <a:extLst>
              <a:ext uri="{FF2B5EF4-FFF2-40B4-BE49-F238E27FC236}">
                <a16:creationId xmlns:a16="http://schemas.microsoft.com/office/drawing/2014/main" id="{FF9C2DBC-5E77-41E2-9D41-085DA18AB8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51F1EF12-25C1-4F41-BE38-1424EF829E52}" type="slidenum">
              <a:rPr lang="en-US" altLang="zh-CN" sz="1600" b="0" smtClean="0">
                <a:latin typeface="Arial" panose="020B0604020202020204" pitchFamily="34" charset="0"/>
              </a:rPr>
              <a:pPr>
                <a:spcBef>
                  <a:spcPct val="0"/>
                </a:spcBef>
                <a:buFontTx/>
                <a:buNone/>
              </a:pPr>
              <a:t>1</a:t>
            </a:fld>
            <a:endParaRPr lang="en-US" altLang="zh-CN" sz="1600" b="0">
              <a:latin typeface="Arial" panose="020B0604020202020204" pitchFamily="34" charset="0"/>
            </a:endParaRPr>
          </a:p>
        </p:txBody>
      </p:sp>
      <p:sp>
        <p:nvSpPr>
          <p:cNvPr id="6149" name="日期占位符 3">
            <a:extLst>
              <a:ext uri="{FF2B5EF4-FFF2-40B4-BE49-F238E27FC236}">
                <a16:creationId xmlns:a16="http://schemas.microsoft.com/office/drawing/2014/main" id="{9C47AC57-D6DA-45B1-ABC3-767687DCA3C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6" name="副标题 2">
            <a:extLst>
              <a:ext uri="{FF2B5EF4-FFF2-40B4-BE49-F238E27FC236}">
                <a16:creationId xmlns:a16="http://schemas.microsoft.com/office/drawing/2014/main" id="{3D78E41A-6166-4B8B-8102-5B7B2D2CB66B}"/>
              </a:ext>
            </a:extLst>
          </p:cNvPr>
          <p:cNvSpPr>
            <a:spLocks noGrp="1" noChangeArrowheads="1"/>
          </p:cNvSpPr>
          <p:nvPr>
            <p:ph type="subTitle" idx="1"/>
          </p:nvPr>
        </p:nvSpPr>
        <p:spPr>
          <a:xfrm>
            <a:off x="1411560" y="3722092"/>
            <a:ext cx="6400800" cy="1435100"/>
          </a:xfrm>
        </p:spPr>
        <p:txBody>
          <a:bodyPr/>
          <a:lstStyle/>
          <a:p>
            <a:pPr>
              <a:spcBef>
                <a:spcPts val="1200"/>
              </a:spcBef>
            </a:pPr>
            <a:r>
              <a:rPr lang="en-US" altLang="zh-CN" sz="3200" dirty="0"/>
              <a:t>2022</a:t>
            </a:r>
            <a:r>
              <a:rPr lang="zh-CN" altLang="en-US" sz="3200" dirty="0"/>
              <a:t>春季</a:t>
            </a:r>
            <a:endParaRPr lang="en-US" altLang="zh-CN" sz="3200" dirty="0"/>
          </a:p>
          <a:p>
            <a:pPr>
              <a:spcBef>
                <a:spcPts val="1200"/>
              </a:spcBef>
            </a:pPr>
            <a:r>
              <a:rPr lang="en-US" altLang="zh-CN" sz="3200" dirty="0"/>
              <a:t>zjx@ustc.edu.cn</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EA184538-6FE8-4B69-A2CF-74B2A0588761}"/>
              </a:ext>
            </a:extLst>
          </p:cNvPr>
          <p:cNvSpPr>
            <a:spLocks noGrp="1" noChangeArrowheads="1"/>
          </p:cNvSpPr>
          <p:nvPr>
            <p:ph type="title"/>
          </p:nvPr>
        </p:nvSpPr>
        <p:spPr/>
        <p:txBody>
          <a:bodyPr/>
          <a:lstStyle/>
          <a:p>
            <a:r>
              <a:rPr lang="zh-CN" altLang="en-US"/>
              <a:t>示例：测试程序</a:t>
            </a:r>
          </a:p>
        </p:txBody>
      </p:sp>
      <p:sp>
        <p:nvSpPr>
          <p:cNvPr id="13315" name="内容占位符 2">
            <a:extLst>
              <a:ext uri="{FF2B5EF4-FFF2-40B4-BE49-F238E27FC236}">
                <a16:creationId xmlns:a16="http://schemas.microsoft.com/office/drawing/2014/main" id="{A891786C-2BC4-4C5D-9EF9-0A6A488A29A0}"/>
              </a:ext>
            </a:extLst>
          </p:cNvPr>
          <p:cNvSpPr>
            <a:spLocks noGrp="1"/>
          </p:cNvSpPr>
          <p:nvPr>
            <p:ph idx="1"/>
          </p:nvPr>
        </p:nvSpPr>
        <p:spPr/>
        <p:txBody>
          <a:bodyPr/>
          <a:lstStyle/>
          <a:p>
            <a:pPr marL="88900" indent="0">
              <a:spcBef>
                <a:spcPct val="0"/>
              </a:spcBef>
              <a:buFontTx/>
              <a:buNone/>
              <a:defRPr/>
            </a:pPr>
            <a:r>
              <a:rPr lang="en-US" altLang="zh-CN" sz="2400" b="0" dirty="0"/>
              <a:t>.data				#</a:t>
            </a:r>
            <a:r>
              <a:rPr lang="zh-CN" altLang="en-US" sz="2400" b="0" dirty="0"/>
              <a:t>假定起始地址为</a:t>
            </a:r>
            <a:r>
              <a:rPr lang="en-US" altLang="zh-CN" sz="2400" b="0" dirty="0"/>
              <a:t>0</a:t>
            </a:r>
          </a:p>
          <a:p>
            <a:pPr marL="88900" indent="0">
              <a:spcBef>
                <a:spcPct val="0"/>
              </a:spcBef>
              <a:buNone/>
              <a:defRPr/>
            </a:pPr>
            <a:r>
              <a:rPr lang="en-US" altLang="zh-CN" sz="2400" b="0" dirty="0" err="1"/>
              <a:t>led_data</a:t>
            </a:r>
            <a:r>
              <a:rPr lang="en-US" altLang="zh-CN" sz="2400" b="0" dirty="0"/>
              <a:t>:  .word  0xffff	#led</a:t>
            </a:r>
            <a:r>
              <a:rPr lang="zh-CN" altLang="en-US" sz="2400" b="0" dirty="0"/>
              <a:t>指示灯状态，初始全亮</a:t>
            </a:r>
            <a:endParaRPr lang="en-US" altLang="zh-CN" sz="2400" b="0" dirty="0"/>
          </a:p>
          <a:p>
            <a:pPr marL="88900" indent="0">
              <a:spcBef>
                <a:spcPct val="0"/>
              </a:spcBef>
              <a:buNone/>
              <a:defRPr/>
            </a:pPr>
            <a:r>
              <a:rPr lang="en-US" altLang="zh-CN" sz="2400" b="0" dirty="0" err="1"/>
              <a:t>swt_data</a:t>
            </a:r>
            <a:r>
              <a:rPr lang="en-US" altLang="zh-CN" sz="2400" b="0" dirty="0"/>
              <a:t>: .word  0xaa55	#</a:t>
            </a:r>
            <a:r>
              <a:rPr lang="zh-CN" altLang="en-US" sz="2400" b="0" dirty="0"/>
              <a:t>开关</a:t>
            </a:r>
            <a:r>
              <a:rPr lang="en-US" altLang="zh-CN" sz="2400" b="0" dirty="0"/>
              <a:t>(switch)</a:t>
            </a:r>
            <a:r>
              <a:rPr lang="zh-CN" altLang="en-US" sz="2400" b="0" dirty="0"/>
              <a:t>状态</a:t>
            </a:r>
            <a:endParaRPr lang="en-US" altLang="zh-CN" sz="2400" b="0" dirty="0"/>
          </a:p>
          <a:p>
            <a:pPr marL="88900" indent="0">
              <a:spcBef>
                <a:spcPct val="0"/>
              </a:spcBef>
              <a:buFontTx/>
              <a:buNone/>
              <a:defRPr/>
            </a:pPr>
            <a:endParaRPr lang="en-US" altLang="zh-CN" sz="1400" b="0" dirty="0"/>
          </a:p>
          <a:p>
            <a:pPr marL="88900" indent="0">
              <a:spcBef>
                <a:spcPct val="0"/>
              </a:spcBef>
              <a:buFontTx/>
              <a:buNone/>
              <a:defRPr/>
            </a:pPr>
            <a:r>
              <a:rPr lang="en-US" altLang="zh-CN" sz="2400" b="0" dirty="0"/>
              <a:t>.text</a:t>
            </a:r>
          </a:p>
          <a:p>
            <a:pPr marL="88900" indent="0">
              <a:spcBef>
                <a:spcPct val="0"/>
              </a:spcBef>
              <a:buFontTx/>
              <a:buNone/>
              <a:defRPr/>
            </a:pPr>
            <a:r>
              <a:rPr lang="en-US" altLang="zh-CN" sz="2400" b="0" dirty="0" err="1"/>
              <a:t>sw</a:t>
            </a:r>
            <a:r>
              <a:rPr lang="en-US" altLang="zh-CN" sz="2400" b="0" dirty="0"/>
              <a:t> 	x0, 0(x0) 		#test </a:t>
            </a:r>
            <a:r>
              <a:rPr lang="en-US" altLang="zh-CN" sz="2400" b="0" dirty="0" err="1"/>
              <a:t>sw</a:t>
            </a:r>
            <a:r>
              <a:rPr lang="en-US" altLang="zh-CN" sz="2400" b="0" dirty="0"/>
              <a:t>: </a:t>
            </a:r>
            <a:r>
              <a:rPr lang="zh-CN" altLang="en-US" sz="2400" b="0" dirty="0"/>
              <a:t>全灭</a:t>
            </a:r>
            <a:r>
              <a:rPr lang="en-US" altLang="zh-CN" sz="2400" b="0" dirty="0"/>
              <a:t>led</a:t>
            </a:r>
          </a:p>
          <a:p>
            <a:pPr marL="88900" indent="0">
              <a:spcBef>
                <a:spcPct val="0"/>
              </a:spcBef>
              <a:buFontTx/>
              <a:buNone/>
              <a:defRPr/>
            </a:pPr>
            <a:r>
              <a:rPr lang="en-US" altLang="zh-CN" sz="2400" b="0" dirty="0" err="1"/>
              <a:t>addi</a:t>
            </a:r>
            <a:r>
              <a:rPr lang="en-US" altLang="zh-CN" sz="2400" b="0" dirty="0"/>
              <a:t> 	t0, x0, 0xfff 		#test </a:t>
            </a:r>
            <a:r>
              <a:rPr lang="en-US" altLang="zh-CN" sz="2400" b="0" dirty="0" err="1"/>
              <a:t>addi</a:t>
            </a:r>
            <a:r>
              <a:rPr lang="en-US" altLang="zh-CN" sz="2400" b="0" dirty="0"/>
              <a:t>: </a:t>
            </a:r>
            <a:r>
              <a:rPr lang="zh-CN" altLang="en-US" sz="2400" b="0" dirty="0"/>
              <a:t>全亮</a:t>
            </a:r>
            <a:r>
              <a:rPr lang="en-US" altLang="zh-CN" sz="2400" b="0" dirty="0"/>
              <a:t>led</a:t>
            </a:r>
          </a:p>
          <a:p>
            <a:pPr marL="88900" indent="0">
              <a:spcBef>
                <a:spcPct val="0"/>
              </a:spcBef>
              <a:buFontTx/>
              <a:buNone/>
              <a:defRPr/>
            </a:pPr>
            <a:r>
              <a:rPr lang="en-US" altLang="zh-CN" sz="2400" b="0" dirty="0" err="1"/>
              <a:t>sw</a:t>
            </a:r>
            <a:r>
              <a:rPr lang="en-US" altLang="zh-CN" sz="2400" b="0" dirty="0"/>
              <a:t> 	t0, 0(x0)</a:t>
            </a:r>
          </a:p>
          <a:p>
            <a:pPr marL="88900" indent="0">
              <a:spcBef>
                <a:spcPct val="0"/>
              </a:spcBef>
              <a:buFontTx/>
              <a:buNone/>
              <a:defRPr/>
            </a:pPr>
            <a:r>
              <a:rPr lang="en-US" altLang="zh-CN" sz="2400" b="0" dirty="0" err="1"/>
              <a:t>lw</a:t>
            </a:r>
            <a:r>
              <a:rPr lang="en-US" altLang="zh-CN" sz="2400" b="0" dirty="0"/>
              <a:t> 	t0, 4(x0) 		#test </a:t>
            </a:r>
            <a:r>
              <a:rPr lang="en-US" altLang="zh-CN" sz="2400" b="0" dirty="0" err="1"/>
              <a:t>lw</a:t>
            </a:r>
            <a:r>
              <a:rPr lang="en-US" altLang="zh-CN" sz="2400" b="0" dirty="0"/>
              <a:t>: </a:t>
            </a:r>
            <a:r>
              <a:rPr lang="zh-CN" altLang="en-US" sz="2400" b="0" dirty="0"/>
              <a:t>由</a:t>
            </a:r>
            <a:r>
              <a:rPr lang="en-US" altLang="zh-CN" sz="2400" b="0" dirty="0"/>
              <a:t>switch</a:t>
            </a:r>
            <a:r>
              <a:rPr lang="zh-CN" altLang="en-US" sz="2400" b="0" dirty="0"/>
              <a:t>设置</a:t>
            </a:r>
            <a:r>
              <a:rPr lang="en-US" altLang="zh-CN" sz="2400" b="0" dirty="0"/>
              <a:t>led</a:t>
            </a:r>
          </a:p>
          <a:p>
            <a:pPr marL="88900" indent="0">
              <a:spcBef>
                <a:spcPct val="0"/>
              </a:spcBef>
              <a:buFontTx/>
              <a:buNone/>
              <a:defRPr/>
            </a:pPr>
            <a:r>
              <a:rPr lang="en-US" altLang="zh-CN" sz="2400" b="0" dirty="0" err="1"/>
              <a:t>sw</a:t>
            </a:r>
            <a:r>
              <a:rPr lang="en-US" altLang="zh-CN" sz="2400" b="0" dirty="0"/>
              <a:t> 	t0, 0(x0)</a:t>
            </a:r>
          </a:p>
          <a:p>
            <a:pPr marL="88900" indent="0">
              <a:spcBef>
                <a:spcPct val="0"/>
              </a:spcBef>
              <a:buFontTx/>
              <a:buNone/>
              <a:defRPr/>
            </a:pPr>
            <a:r>
              <a:rPr lang="en-US" altLang="zh-CN" sz="2400" b="0" dirty="0"/>
              <a:t>… …</a:t>
            </a:r>
          </a:p>
          <a:p>
            <a:pPr marL="0" indent="0">
              <a:spcBef>
                <a:spcPct val="0"/>
              </a:spcBef>
              <a:buFontTx/>
              <a:buNone/>
              <a:defRPr/>
            </a:pPr>
            <a:br>
              <a:rPr lang="en-US" altLang="zh-CN" sz="2400" b="0" dirty="0"/>
            </a:br>
            <a:endParaRPr lang="zh-CN" altLang="en-US" sz="2400" b="0" dirty="0"/>
          </a:p>
        </p:txBody>
      </p:sp>
      <p:sp>
        <p:nvSpPr>
          <p:cNvPr id="27652" name="日期占位符 3">
            <a:extLst>
              <a:ext uri="{FF2B5EF4-FFF2-40B4-BE49-F238E27FC236}">
                <a16:creationId xmlns:a16="http://schemas.microsoft.com/office/drawing/2014/main" id="{B0B477EF-AC1E-4D7E-9C63-518BCFE603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27653" name="页脚占位符 4">
            <a:extLst>
              <a:ext uri="{FF2B5EF4-FFF2-40B4-BE49-F238E27FC236}">
                <a16:creationId xmlns:a16="http://schemas.microsoft.com/office/drawing/2014/main" id="{E498AEF5-5CEB-44AF-B173-52632A5848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27654" name="灯片编号占位符 5">
            <a:extLst>
              <a:ext uri="{FF2B5EF4-FFF2-40B4-BE49-F238E27FC236}">
                <a16:creationId xmlns:a16="http://schemas.microsoft.com/office/drawing/2014/main" id="{E83B546F-AB12-4846-B129-D082C3D1A7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4AA55737-F6E8-46C1-8EF0-4E753A16FDFE}" type="slidenum">
              <a:rPr lang="en-US" altLang="zh-CN" sz="1600" b="0" smtClean="0">
                <a:latin typeface="Arial" panose="020B0604020202020204" pitchFamily="34" charset="0"/>
              </a:rPr>
              <a:pPr>
                <a:spcBef>
                  <a:spcPct val="0"/>
                </a:spcBef>
                <a:buFontTx/>
                <a:buNone/>
              </a:pPr>
              <a:t>10</a:t>
            </a:fld>
            <a:endParaRPr lang="en-US" altLang="zh-CN" sz="1600" b="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E659-3236-4D8E-861C-BFFC37F2A924}"/>
              </a:ext>
            </a:extLst>
          </p:cNvPr>
          <p:cNvSpPr>
            <a:spLocks noGrp="1"/>
          </p:cNvSpPr>
          <p:nvPr>
            <p:ph type="title"/>
          </p:nvPr>
        </p:nvSpPr>
        <p:spPr/>
        <p:txBody>
          <a:bodyPr/>
          <a:lstStyle/>
          <a:p>
            <a:r>
              <a:rPr lang="zh-CN" altLang="en-US" dirty="0"/>
              <a:t>数据排序</a:t>
            </a:r>
          </a:p>
        </p:txBody>
      </p:sp>
      <p:sp>
        <p:nvSpPr>
          <p:cNvPr id="3" name="内容占位符 2">
            <a:extLst>
              <a:ext uri="{FF2B5EF4-FFF2-40B4-BE49-F238E27FC236}">
                <a16:creationId xmlns:a16="http://schemas.microsoft.com/office/drawing/2014/main" id="{5B8D0016-D440-471B-81F2-81875852974D}"/>
              </a:ext>
            </a:extLst>
          </p:cNvPr>
          <p:cNvSpPr>
            <a:spLocks noGrp="1"/>
          </p:cNvSpPr>
          <p:nvPr>
            <p:ph idx="1"/>
          </p:nvPr>
        </p:nvSpPr>
        <p:spPr>
          <a:xfrm>
            <a:off x="457201" y="1484784"/>
            <a:ext cx="3305842" cy="4602163"/>
          </a:xfrm>
        </p:spPr>
        <p:txBody>
          <a:bodyPr/>
          <a:lstStyle/>
          <a:p>
            <a:pPr>
              <a:spcBef>
                <a:spcPts val="600"/>
              </a:spcBef>
            </a:pPr>
            <a:r>
              <a:rPr lang="zh-CN" altLang="en-US" sz="2400" dirty="0"/>
              <a:t>实现类似</a:t>
            </a:r>
            <a:r>
              <a:rPr lang="en-US" altLang="zh-CN" sz="2400" dirty="0"/>
              <a:t>Lab2</a:t>
            </a:r>
            <a:r>
              <a:rPr lang="zh-CN" altLang="en-US" sz="2400" dirty="0"/>
              <a:t>功能</a:t>
            </a:r>
            <a:endParaRPr lang="en-US" altLang="zh-CN" sz="2400" dirty="0"/>
          </a:p>
          <a:p>
            <a:pPr lvl="1">
              <a:spcBef>
                <a:spcPts val="600"/>
              </a:spcBef>
            </a:pPr>
            <a:r>
              <a:rPr lang="zh-CN" altLang="en-US" sz="2000" dirty="0"/>
              <a:t>数据排序</a:t>
            </a:r>
            <a:endParaRPr lang="en-US" altLang="zh-CN" sz="2000" dirty="0"/>
          </a:p>
          <a:p>
            <a:pPr lvl="1">
              <a:spcBef>
                <a:spcPts val="600"/>
              </a:spcBef>
            </a:pPr>
            <a:r>
              <a:rPr lang="zh-CN" altLang="en-US" sz="2000" dirty="0"/>
              <a:t>输出排序结果</a:t>
            </a:r>
            <a:endParaRPr lang="en-US" altLang="zh-CN" sz="2000" dirty="0"/>
          </a:p>
          <a:p>
            <a:pPr lvl="1">
              <a:spcBef>
                <a:spcPts val="600"/>
              </a:spcBef>
            </a:pPr>
            <a:endParaRPr lang="en-US" altLang="zh-CN" sz="2000" dirty="0"/>
          </a:p>
          <a:p>
            <a:pPr>
              <a:spcBef>
                <a:spcPts val="600"/>
              </a:spcBef>
            </a:pPr>
            <a:r>
              <a:rPr lang="zh-CN" altLang="en-US" sz="2400" dirty="0"/>
              <a:t>仿真输入</a:t>
            </a:r>
            <a:r>
              <a:rPr lang="en-US" altLang="zh-CN" sz="2400" dirty="0"/>
              <a:t>/</a:t>
            </a:r>
            <a:r>
              <a:rPr lang="zh-CN" altLang="en-US" sz="2400" dirty="0"/>
              <a:t>输出</a:t>
            </a:r>
            <a:endParaRPr lang="en-US" altLang="zh-CN" sz="2400" dirty="0"/>
          </a:p>
          <a:p>
            <a:pPr lvl="1">
              <a:spcBef>
                <a:spcPts val="600"/>
              </a:spcBef>
            </a:pPr>
            <a:r>
              <a:rPr lang="en-US" altLang="zh-CN" sz="2000" dirty="0"/>
              <a:t>MMIO</a:t>
            </a:r>
            <a:r>
              <a:rPr lang="zh-CN" altLang="en-US" sz="2000" dirty="0"/>
              <a:t>：</a:t>
            </a:r>
            <a:r>
              <a:rPr lang="en-US" altLang="zh-CN" sz="2000" dirty="0"/>
              <a:t>Memory-Mapped Input and Output</a:t>
            </a:r>
          </a:p>
          <a:p>
            <a:pPr marL="715963" lvl="1" indent="0">
              <a:spcBef>
                <a:spcPts val="600"/>
              </a:spcBef>
              <a:buNone/>
            </a:pPr>
            <a:r>
              <a:rPr lang="zh-CN" altLang="en-US" sz="2000" dirty="0"/>
              <a:t>例如，输出显示 </a:t>
            </a:r>
            <a:r>
              <a:rPr lang="en-US" altLang="zh-CN" sz="2000" dirty="0"/>
              <a:t>(Display) </a:t>
            </a:r>
            <a:r>
              <a:rPr lang="zh-CN" altLang="en-US" sz="2000" dirty="0"/>
              <a:t>外设</a:t>
            </a:r>
            <a:endParaRPr lang="en-US" altLang="zh-CN" sz="2000" dirty="0"/>
          </a:p>
          <a:p>
            <a:pPr marL="715963" lvl="1" indent="0">
              <a:spcBef>
                <a:spcPts val="600"/>
              </a:spcBef>
              <a:buNone/>
            </a:pPr>
            <a:r>
              <a:rPr lang="en-US" altLang="zh-CN" sz="2000" dirty="0"/>
              <a:t>0x7f08: </a:t>
            </a:r>
            <a:r>
              <a:rPr lang="zh-CN" altLang="en-US" sz="2000" dirty="0"/>
              <a:t>状态地址</a:t>
            </a:r>
            <a:endParaRPr lang="en-US" altLang="zh-CN" sz="2000" dirty="0"/>
          </a:p>
          <a:p>
            <a:pPr marL="715963" lvl="1" indent="0">
              <a:spcBef>
                <a:spcPts val="600"/>
              </a:spcBef>
              <a:buNone/>
            </a:pPr>
            <a:r>
              <a:rPr lang="en-US" altLang="zh-CN" sz="2000" dirty="0"/>
              <a:t>0x7f0c: </a:t>
            </a:r>
            <a:r>
              <a:rPr lang="zh-CN" altLang="en-US" sz="2000" dirty="0"/>
              <a:t>数据地址</a:t>
            </a:r>
          </a:p>
        </p:txBody>
      </p:sp>
      <p:sp>
        <p:nvSpPr>
          <p:cNvPr id="4" name="日期占位符 3">
            <a:extLst>
              <a:ext uri="{FF2B5EF4-FFF2-40B4-BE49-F238E27FC236}">
                <a16:creationId xmlns:a16="http://schemas.microsoft.com/office/drawing/2014/main" id="{1BC7486B-741D-4F32-9FCC-B19FFD1A54A5}"/>
              </a:ext>
            </a:extLst>
          </p:cNvPr>
          <p:cNvSpPr>
            <a:spLocks noGrp="1"/>
          </p:cNvSpPr>
          <p:nvPr>
            <p:ph type="dt" sz="half" idx="10"/>
          </p:nvPr>
        </p:nvSpPr>
        <p:spPr/>
        <p:txBody>
          <a:bodyPr/>
          <a:lstStyle/>
          <a:p>
            <a:pPr>
              <a:defRPr/>
            </a:pPr>
            <a:r>
              <a:rPr lang="en-US" altLang="zh-CN" dirty="0"/>
              <a:t>2022-3-30</a:t>
            </a:r>
            <a:endParaRPr lang="zh-CN" altLang="en-US" dirty="0"/>
          </a:p>
        </p:txBody>
      </p:sp>
      <p:sp>
        <p:nvSpPr>
          <p:cNvPr id="5" name="页脚占位符 4">
            <a:extLst>
              <a:ext uri="{FF2B5EF4-FFF2-40B4-BE49-F238E27FC236}">
                <a16:creationId xmlns:a16="http://schemas.microsoft.com/office/drawing/2014/main" id="{0331ADA0-BAD3-4126-AA03-7C26E665657C}"/>
              </a:ext>
            </a:extLst>
          </p:cNvPr>
          <p:cNvSpPr>
            <a:spLocks noGrp="1"/>
          </p:cNvSpPr>
          <p:nvPr>
            <p:ph type="ftr" sz="quarter" idx="11"/>
          </p:nvPr>
        </p:nvSpPr>
        <p:spPr/>
        <p:txBody>
          <a:bodyPr/>
          <a:lstStyle/>
          <a:p>
            <a:pPr>
              <a:defRPr/>
            </a:pPr>
            <a:r>
              <a:rPr lang="en-US" altLang="zh-CN"/>
              <a:t>2022</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CF7AF94F-701D-4149-889A-7CF27281355E}"/>
              </a:ext>
            </a:extLst>
          </p:cNvPr>
          <p:cNvSpPr>
            <a:spLocks noGrp="1"/>
          </p:cNvSpPr>
          <p:nvPr>
            <p:ph type="sldNum" sz="quarter" idx="12"/>
          </p:nvPr>
        </p:nvSpPr>
        <p:spPr/>
        <p:txBody>
          <a:bodyPr/>
          <a:lstStyle/>
          <a:p>
            <a:pPr>
              <a:defRPr/>
            </a:pPr>
            <a:fld id="{7588958E-3350-42C1-9380-421A917C33E9}" type="slidenum">
              <a:rPr lang="en-US" altLang="zh-CN" smtClean="0"/>
              <a:pPr>
                <a:defRPr/>
              </a:pPr>
              <a:t>11</a:t>
            </a:fld>
            <a:endParaRPr lang="en-US" altLang="zh-CN"/>
          </a:p>
        </p:txBody>
      </p:sp>
      <p:grpSp>
        <p:nvGrpSpPr>
          <p:cNvPr id="74" name="组合 73">
            <a:extLst>
              <a:ext uri="{FF2B5EF4-FFF2-40B4-BE49-F238E27FC236}">
                <a16:creationId xmlns:a16="http://schemas.microsoft.com/office/drawing/2014/main" id="{0999EC1D-3D00-4F75-9F3C-2D23858CCF45}"/>
              </a:ext>
            </a:extLst>
          </p:cNvPr>
          <p:cNvGrpSpPr/>
          <p:nvPr/>
        </p:nvGrpSpPr>
        <p:grpSpPr>
          <a:xfrm>
            <a:off x="4198825" y="1912973"/>
            <a:ext cx="1201267" cy="3731870"/>
            <a:chOff x="3904068" y="2610519"/>
            <a:chExt cx="1335863" cy="2429314"/>
          </a:xfrm>
        </p:grpSpPr>
        <p:sp>
          <p:nvSpPr>
            <p:cNvPr id="9" name="圆角矩形 10">
              <a:extLst>
                <a:ext uri="{FF2B5EF4-FFF2-40B4-BE49-F238E27FC236}">
                  <a16:creationId xmlns:a16="http://schemas.microsoft.com/office/drawing/2014/main" id="{28465E5F-84F5-487F-927F-163892E6748D}"/>
                </a:ext>
              </a:extLst>
            </p:cNvPr>
            <p:cNvSpPr>
              <a:spLocks noChangeArrowheads="1"/>
            </p:cNvSpPr>
            <p:nvPr/>
          </p:nvSpPr>
          <p:spPr bwMode="auto">
            <a:xfrm>
              <a:off x="4133054" y="4692225"/>
              <a:ext cx="856726" cy="347608"/>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a:t>结束</a:t>
              </a:r>
            </a:p>
          </p:txBody>
        </p:sp>
        <p:sp>
          <p:nvSpPr>
            <p:cNvPr id="13" name="圆角矩形 20">
              <a:extLst>
                <a:ext uri="{FF2B5EF4-FFF2-40B4-BE49-F238E27FC236}">
                  <a16:creationId xmlns:a16="http://schemas.microsoft.com/office/drawing/2014/main" id="{9A074E8B-057B-45A8-BA27-6D77643D9708}"/>
                </a:ext>
              </a:extLst>
            </p:cNvPr>
            <p:cNvSpPr>
              <a:spLocks noChangeArrowheads="1"/>
            </p:cNvSpPr>
            <p:nvPr/>
          </p:nvSpPr>
          <p:spPr bwMode="auto">
            <a:xfrm>
              <a:off x="4152931" y="2610519"/>
              <a:ext cx="856726" cy="334872"/>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dirty="0"/>
                <a:t>开始</a:t>
              </a:r>
            </a:p>
          </p:txBody>
        </p:sp>
        <p:cxnSp>
          <p:nvCxnSpPr>
            <p:cNvPr id="14" name="直接箭头连接符 21">
              <a:extLst>
                <a:ext uri="{FF2B5EF4-FFF2-40B4-BE49-F238E27FC236}">
                  <a16:creationId xmlns:a16="http://schemas.microsoft.com/office/drawing/2014/main" id="{85F076E9-24AE-4C75-BE6A-3207134F6D26}"/>
                </a:ext>
              </a:extLst>
            </p:cNvPr>
            <p:cNvCxnSpPr>
              <a:cxnSpLocks noChangeShapeType="1"/>
            </p:cNvCxnSpPr>
            <p:nvPr/>
          </p:nvCxnSpPr>
          <p:spPr bwMode="auto">
            <a:xfrm>
              <a:off x="4573857" y="2945391"/>
              <a:ext cx="0" cy="32189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2" name="直接箭头连接符 13">
              <a:extLst>
                <a:ext uri="{FF2B5EF4-FFF2-40B4-BE49-F238E27FC236}">
                  <a16:creationId xmlns:a16="http://schemas.microsoft.com/office/drawing/2014/main" id="{18DE6224-02ED-48B2-BD03-F6DA02638847}"/>
                </a:ext>
              </a:extLst>
            </p:cNvPr>
            <p:cNvCxnSpPr>
              <a:cxnSpLocks noChangeShapeType="1"/>
              <a:stCxn id="23" idx="2"/>
            </p:cNvCxnSpPr>
            <p:nvPr/>
          </p:nvCxnSpPr>
          <p:spPr bwMode="auto">
            <a:xfrm>
              <a:off x="4573857" y="3662568"/>
              <a:ext cx="0" cy="317847"/>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3" name="文本框 50">
              <a:extLst>
                <a:ext uri="{FF2B5EF4-FFF2-40B4-BE49-F238E27FC236}">
                  <a16:creationId xmlns:a16="http://schemas.microsoft.com/office/drawing/2014/main" id="{493F75EA-C662-4074-B800-9F8C2D2F7801}"/>
                </a:ext>
              </a:extLst>
            </p:cNvPr>
            <p:cNvSpPr txBox="1">
              <a:spLocks noChangeArrowheads="1"/>
            </p:cNvSpPr>
            <p:nvPr/>
          </p:nvSpPr>
          <p:spPr bwMode="auto">
            <a:xfrm>
              <a:off x="3907783" y="3266915"/>
              <a:ext cx="1332148" cy="39565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dirty="0"/>
                <a:t>数据排序</a:t>
              </a:r>
            </a:p>
          </p:txBody>
        </p:sp>
        <p:sp>
          <p:nvSpPr>
            <p:cNvPr id="24" name="文本框 23">
              <a:extLst>
                <a:ext uri="{FF2B5EF4-FFF2-40B4-BE49-F238E27FC236}">
                  <a16:creationId xmlns:a16="http://schemas.microsoft.com/office/drawing/2014/main" id="{487A66BC-14E3-4D2F-9F1F-6E810E8F5AD7}"/>
                </a:ext>
              </a:extLst>
            </p:cNvPr>
            <p:cNvSpPr txBox="1">
              <a:spLocks noChangeArrowheads="1"/>
            </p:cNvSpPr>
            <p:nvPr/>
          </p:nvSpPr>
          <p:spPr bwMode="auto">
            <a:xfrm>
              <a:off x="3904068" y="3983401"/>
              <a:ext cx="1332147" cy="4100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dirty="0"/>
                <a:t>输出结果</a:t>
              </a:r>
            </a:p>
          </p:txBody>
        </p:sp>
        <p:cxnSp>
          <p:nvCxnSpPr>
            <p:cNvPr id="25" name="直接箭头连接符 27">
              <a:extLst>
                <a:ext uri="{FF2B5EF4-FFF2-40B4-BE49-F238E27FC236}">
                  <a16:creationId xmlns:a16="http://schemas.microsoft.com/office/drawing/2014/main" id="{54A93C24-784B-48F6-8105-72AF6A907946}"/>
                </a:ext>
              </a:extLst>
            </p:cNvPr>
            <p:cNvCxnSpPr>
              <a:cxnSpLocks noChangeShapeType="1"/>
              <a:stCxn id="24" idx="2"/>
            </p:cNvCxnSpPr>
            <p:nvPr/>
          </p:nvCxnSpPr>
          <p:spPr bwMode="auto">
            <a:xfrm>
              <a:off x="4570142" y="4393472"/>
              <a:ext cx="0" cy="29875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pSp>
      <p:grpSp>
        <p:nvGrpSpPr>
          <p:cNvPr id="7" name="组合 6">
            <a:extLst>
              <a:ext uri="{FF2B5EF4-FFF2-40B4-BE49-F238E27FC236}">
                <a16:creationId xmlns:a16="http://schemas.microsoft.com/office/drawing/2014/main" id="{D2897934-849C-4142-AC09-4C90EC36A521}"/>
              </a:ext>
            </a:extLst>
          </p:cNvPr>
          <p:cNvGrpSpPr/>
          <p:nvPr/>
        </p:nvGrpSpPr>
        <p:grpSpPr>
          <a:xfrm>
            <a:off x="5396376" y="1957772"/>
            <a:ext cx="2916898" cy="3687074"/>
            <a:chOff x="5396376" y="1957772"/>
            <a:chExt cx="2916898" cy="3687074"/>
          </a:xfrm>
        </p:grpSpPr>
        <p:grpSp>
          <p:nvGrpSpPr>
            <p:cNvPr id="63" name="组合 62">
              <a:extLst>
                <a:ext uri="{FF2B5EF4-FFF2-40B4-BE49-F238E27FC236}">
                  <a16:creationId xmlns:a16="http://schemas.microsoft.com/office/drawing/2014/main" id="{65E4292D-3F77-4654-A9E5-6800C0E58DE2}"/>
                </a:ext>
              </a:extLst>
            </p:cNvPr>
            <p:cNvGrpSpPr/>
            <p:nvPr/>
          </p:nvGrpSpPr>
          <p:grpSpPr>
            <a:xfrm>
              <a:off x="6153033" y="1957772"/>
              <a:ext cx="2160241" cy="3687074"/>
              <a:chOff x="5948363" y="2142289"/>
              <a:chExt cx="2584078" cy="3687074"/>
            </a:xfrm>
          </p:grpSpPr>
          <p:sp>
            <p:nvSpPr>
              <p:cNvPr id="37" name="文本框 42">
                <a:extLst>
                  <a:ext uri="{FF2B5EF4-FFF2-40B4-BE49-F238E27FC236}">
                    <a16:creationId xmlns:a16="http://schemas.microsoft.com/office/drawing/2014/main" id="{637A4497-F26A-4DB6-BF5C-A8502F15E60F}"/>
                  </a:ext>
                </a:extLst>
              </p:cNvPr>
              <p:cNvSpPr txBox="1">
                <a:spLocks noChangeArrowheads="1"/>
              </p:cNvSpPr>
              <p:nvPr/>
            </p:nvSpPr>
            <p:spPr bwMode="auto">
              <a:xfrm>
                <a:off x="8041738" y="3170800"/>
                <a:ext cx="252229" cy="37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1800" b="0" dirty="0"/>
                  <a:t>N</a:t>
                </a:r>
                <a:endParaRPr lang="zh-CN" altLang="en-US" sz="1800" b="0" dirty="0"/>
              </a:p>
            </p:txBody>
          </p:sp>
          <p:sp>
            <p:nvSpPr>
              <p:cNvPr id="39" name="文本框 44">
                <a:extLst>
                  <a:ext uri="{FF2B5EF4-FFF2-40B4-BE49-F238E27FC236}">
                    <a16:creationId xmlns:a16="http://schemas.microsoft.com/office/drawing/2014/main" id="{0B63012E-8C0C-4BDE-80C0-1C89B5E365CC}"/>
                  </a:ext>
                </a:extLst>
              </p:cNvPr>
              <p:cNvSpPr txBox="1">
                <a:spLocks noChangeArrowheads="1"/>
              </p:cNvSpPr>
              <p:nvPr/>
            </p:nvSpPr>
            <p:spPr bwMode="auto">
              <a:xfrm>
                <a:off x="6956080" y="3847282"/>
                <a:ext cx="583050" cy="27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1800" b="0" dirty="0"/>
                  <a:t>Y</a:t>
                </a:r>
                <a:endParaRPr lang="zh-CN" altLang="en-US" sz="1800" b="0" dirty="0"/>
              </a:p>
            </p:txBody>
          </p:sp>
          <p:cxnSp>
            <p:nvCxnSpPr>
              <p:cNvPr id="40" name="直接箭头连接符 13">
                <a:extLst>
                  <a:ext uri="{FF2B5EF4-FFF2-40B4-BE49-F238E27FC236}">
                    <a16:creationId xmlns:a16="http://schemas.microsoft.com/office/drawing/2014/main" id="{BABD083D-81DB-4714-AF1D-56860297CC91}"/>
                  </a:ext>
                </a:extLst>
              </p:cNvPr>
              <p:cNvCxnSpPr>
                <a:cxnSpLocks noChangeShapeType="1"/>
                <a:stCxn id="44" idx="2"/>
                <a:endCxn id="45" idx="0"/>
              </p:cNvCxnSpPr>
              <p:nvPr/>
            </p:nvCxnSpPr>
            <p:spPr bwMode="auto">
              <a:xfrm>
                <a:off x="7001452" y="2909977"/>
                <a:ext cx="1" cy="29301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1" name="直接箭头连接符 16">
                <a:extLst>
                  <a:ext uri="{FF2B5EF4-FFF2-40B4-BE49-F238E27FC236}">
                    <a16:creationId xmlns:a16="http://schemas.microsoft.com/office/drawing/2014/main" id="{420D949A-C0EB-45C1-AC2D-0619A7D43DE7}"/>
                  </a:ext>
                </a:extLst>
              </p:cNvPr>
              <p:cNvCxnSpPr>
                <a:cxnSpLocks noChangeShapeType="1"/>
                <a:stCxn id="45" idx="2"/>
                <a:endCxn id="46" idx="0"/>
              </p:cNvCxnSpPr>
              <p:nvPr/>
            </p:nvCxnSpPr>
            <p:spPr bwMode="auto">
              <a:xfrm flipH="1">
                <a:off x="7001451" y="3847282"/>
                <a:ext cx="2" cy="30984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3" name="直接箭头连接符 21">
                <a:extLst>
                  <a:ext uri="{FF2B5EF4-FFF2-40B4-BE49-F238E27FC236}">
                    <a16:creationId xmlns:a16="http://schemas.microsoft.com/office/drawing/2014/main" id="{BCD44239-2281-48A5-B161-ADA3AB038A75}"/>
                  </a:ext>
                </a:extLst>
              </p:cNvPr>
              <p:cNvCxnSpPr>
                <a:cxnSpLocks noChangeShapeType="1"/>
              </p:cNvCxnSpPr>
              <p:nvPr/>
            </p:nvCxnSpPr>
            <p:spPr bwMode="auto">
              <a:xfrm>
                <a:off x="7016150" y="2142289"/>
                <a:ext cx="0" cy="408831"/>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4" name="文本框 50">
                <a:extLst>
                  <a:ext uri="{FF2B5EF4-FFF2-40B4-BE49-F238E27FC236}">
                    <a16:creationId xmlns:a16="http://schemas.microsoft.com/office/drawing/2014/main" id="{30EB3EC7-5B53-441E-A275-69A5F57C2C43}"/>
                  </a:ext>
                </a:extLst>
              </p:cNvPr>
              <p:cNvSpPr txBox="1">
                <a:spLocks noChangeArrowheads="1"/>
              </p:cNvSpPr>
              <p:nvPr/>
            </p:nvSpPr>
            <p:spPr bwMode="auto">
              <a:xfrm>
                <a:off x="5948363" y="2551121"/>
                <a:ext cx="2106178" cy="3588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dirty="0"/>
                  <a:t>读取外设状态</a:t>
                </a:r>
              </a:p>
            </p:txBody>
          </p:sp>
          <p:sp>
            <p:nvSpPr>
              <p:cNvPr id="45" name="菱形 51">
                <a:extLst>
                  <a:ext uri="{FF2B5EF4-FFF2-40B4-BE49-F238E27FC236}">
                    <a16:creationId xmlns:a16="http://schemas.microsoft.com/office/drawing/2014/main" id="{B70FD273-245B-40B3-BB9A-D2202BE47D0A}"/>
                  </a:ext>
                </a:extLst>
              </p:cNvPr>
              <p:cNvSpPr>
                <a:spLocks noChangeArrowheads="1"/>
              </p:cNvSpPr>
              <p:nvPr/>
            </p:nvSpPr>
            <p:spPr bwMode="auto">
              <a:xfrm>
                <a:off x="5948363" y="3202988"/>
                <a:ext cx="2106181" cy="644294"/>
              </a:xfrm>
              <a:prstGeom prst="diamond">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dirty="0"/>
                  <a:t>外设准备好</a:t>
                </a:r>
                <a:r>
                  <a:rPr lang="en-US" altLang="zh-CN" sz="1800" b="0" dirty="0"/>
                  <a:t>?</a:t>
                </a:r>
                <a:endParaRPr lang="zh-CN" altLang="en-US" sz="1800" b="0" dirty="0"/>
              </a:p>
            </p:txBody>
          </p:sp>
          <p:sp>
            <p:nvSpPr>
              <p:cNvPr id="46" name="文本框 23">
                <a:extLst>
                  <a:ext uri="{FF2B5EF4-FFF2-40B4-BE49-F238E27FC236}">
                    <a16:creationId xmlns:a16="http://schemas.microsoft.com/office/drawing/2014/main" id="{70FCD37A-45CF-4B12-A06F-7E02A4BEF4A8}"/>
                  </a:ext>
                </a:extLst>
              </p:cNvPr>
              <p:cNvSpPr txBox="1">
                <a:spLocks noChangeArrowheads="1"/>
              </p:cNvSpPr>
              <p:nvPr/>
            </p:nvSpPr>
            <p:spPr bwMode="auto">
              <a:xfrm>
                <a:off x="5948363" y="4157125"/>
                <a:ext cx="2106177" cy="37193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dirty="0"/>
                  <a:t>输出一个结果</a:t>
                </a:r>
              </a:p>
            </p:txBody>
          </p:sp>
          <p:cxnSp>
            <p:nvCxnSpPr>
              <p:cNvPr id="47" name="直接箭头连接符 27">
                <a:extLst>
                  <a:ext uri="{FF2B5EF4-FFF2-40B4-BE49-F238E27FC236}">
                    <a16:creationId xmlns:a16="http://schemas.microsoft.com/office/drawing/2014/main" id="{CA14651B-E158-4BAB-A63F-E43699208931}"/>
                  </a:ext>
                </a:extLst>
              </p:cNvPr>
              <p:cNvCxnSpPr>
                <a:cxnSpLocks noChangeShapeType="1"/>
                <a:stCxn id="46" idx="2"/>
              </p:cNvCxnSpPr>
              <p:nvPr/>
            </p:nvCxnSpPr>
            <p:spPr bwMode="auto">
              <a:xfrm>
                <a:off x="7001451" y="4529058"/>
                <a:ext cx="2259" cy="34010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 name="直接箭头连接符 14">
                <a:extLst>
                  <a:ext uri="{FF2B5EF4-FFF2-40B4-BE49-F238E27FC236}">
                    <a16:creationId xmlns:a16="http://schemas.microsoft.com/office/drawing/2014/main" id="{704DB1E7-D57B-48F0-933B-8ED33D04372D}"/>
                  </a:ext>
                </a:extLst>
              </p:cNvPr>
              <p:cNvCxnSpPr>
                <a:cxnSpLocks noChangeShapeType="1"/>
              </p:cNvCxnSpPr>
              <p:nvPr/>
            </p:nvCxnSpPr>
            <p:spPr bwMode="auto">
              <a:xfrm flipH="1">
                <a:off x="7003713" y="2309447"/>
                <a:ext cx="1335425"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9" name="直接箭头连接符 13">
                <a:extLst>
                  <a:ext uri="{FF2B5EF4-FFF2-40B4-BE49-F238E27FC236}">
                    <a16:creationId xmlns:a16="http://schemas.microsoft.com/office/drawing/2014/main" id="{2A835F81-1041-4321-83B2-B28FA9E46912}"/>
                  </a:ext>
                </a:extLst>
              </p:cNvPr>
              <p:cNvCxnSpPr>
                <a:cxnSpLocks noChangeShapeType="1"/>
              </p:cNvCxnSpPr>
              <p:nvPr/>
            </p:nvCxnSpPr>
            <p:spPr bwMode="auto">
              <a:xfrm>
                <a:off x="8339138" y="2309447"/>
                <a:ext cx="0" cy="1215688"/>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cxnSp>
            <p:nvCxnSpPr>
              <p:cNvPr id="50" name="直接连接符 82">
                <a:extLst>
                  <a:ext uri="{FF2B5EF4-FFF2-40B4-BE49-F238E27FC236}">
                    <a16:creationId xmlns:a16="http://schemas.microsoft.com/office/drawing/2014/main" id="{56EC6D47-4C61-4A86-9CFF-BCF13CA26005}"/>
                  </a:ext>
                </a:extLst>
              </p:cNvPr>
              <p:cNvCxnSpPr>
                <a:cxnSpLocks noChangeShapeType="1"/>
                <a:stCxn id="45" idx="3"/>
              </p:cNvCxnSpPr>
              <p:nvPr/>
            </p:nvCxnSpPr>
            <p:spPr bwMode="auto">
              <a:xfrm>
                <a:off x="8054544" y="3525135"/>
                <a:ext cx="28459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53" name="直接箭头连接符 16">
                <a:extLst>
                  <a:ext uri="{FF2B5EF4-FFF2-40B4-BE49-F238E27FC236}">
                    <a16:creationId xmlns:a16="http://schemas.microsoft.com/office/drawing/2014/main" id="{983A8776-5954-474C-9343-BFEDB714F044}"/>
                  </a:ext>
                </a:extLst>
              </p:cNvPr>
              <p:cNvCxnSpPr>
                <a:cxnSpLocks noChangeShapeType="1"/>
                <a:stCxn id="54" idx="2"/>
              </p:cNvCxnSpPr>
              <p:nvPr/>
            </p:nvCxnSpPr>
            <p:spPr bwMode="auto">
              <a:xfrm flipH="1">
                <a:off x="7006856" y="5519521"/>
                <a:ext cx="2" cy="30984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54" name="菱形 51">
                <a:extLst>
                  <a:ext uri="{FF2B5EF4-FFF2-40B4-BE49-F238E27FC236}">
                    <a16:creationId xmlns:a16="http://schemas.microsoft.com/office/drawing/2014/main" id="{E83D2574-76EC-428C-82C0-08689FA7F1F7}"/>
                  </a:ext>
                </a:extLst>
              </p:cNvPr>
              <p:cNvSpPr>
                <a:spLocks noChangeArrowheads="1"/>
              </p:cNvSpPr>
              <p:nvPr/>
            </p:nvSpPr>
            <p:spPr bwMode="auto">
              <a:xfrm>
                <a:off x="5953768" y="4875227"/>
                <a:ext cx="2106181" cy="644294"/>
              </a:xfrm>
              <a:prstGeom prst="diamond">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dirty="0"/>
                  <a:t>全部完毕</a:t>
                </a:r>
                <a:r>
                  <a:rPr lang="en-US" altLang="zh-CN" sz="1800" b="0" dirty="0"/>
                  <a:t>?</a:t>
                </a:r>
                <a:endParaRPr lang="zh-CN" altLang="en-US" sz="1800" b="0" dirty="0"/>
              </a:p>
            </p:txBody>
          </p:sp>
          <p:cxnSp>
            <p:nvCxnSpPr>
              <p:cNvPr id="55" name="直接箭头连接符 14">
                <a:extLst>
                  <a:ext uri="{FF2B5EF4-FFF2-40B4-BE49-F238E27FC236}">
                    <a16:creationId xmlns:a16="http://schemas.microsoft.com/office/drawing/2014/main" id="{FC57A673-AAAE-4C73-9220-2DC4F51A964D}"/>
                  </a:ext>
                </a:extLst>
              </p:cNvPr>
              <p:cNvCxnSpPr>
                <a:cxnSpLocks noChangeShapeType="1"/>
              </p:cNvCxnSpPr>
              <p:nvPr/>
            </p:nvCxnSpPr>
            <p:spPr bwMode="auto">
              <a:xfrm flipH="1">
                <a:off x="7016150" y="2309447"/>
                <a:ext cx="1516291"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56" name="直接箭头连接符 13">
                <a:extLst>
                  <a:ext uri="{FF2B5EF4-FFF2-40B4-BE49-F238E27FC236}">
                    <a16:creationId xmlns:a16="http://schemas.microsoft.com/office/drawing/2014/main" id="{9C5B27AC-FACF-4F7E-AE1E-85C472A4621E}"/>
                  </a:ext>
                </a:extLst>
              </p:cNvPr>
              <p:cNvCxnSpPr>
                <a:cxnSpLocks noChangeShapeType="1"/>
              </p:cNvCxnSpPr>
              <p:nvPr/>
            </p:nvCxnSpPr>
            <p:spPr bwMode="auto">
              <a:xfrm>
                <a:off x="8532440" y="2309447"/>
                <a:ext cx="0" cy="2887927"/>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cxnSp>
            <p:nvCxnSpPr>
              <p:cNvPr id="57" name="直接连接符 82">
                <a:extLst>
                  <a:ext uri="{FF2B5EF4-FFF2-40B4-BE49-F238E27FC236}">
                    <a16:creationId xmlns:a16="http://schemas.microsoft.com/office/drawing/2014/main" id="{2028623D-F934-469D-AC97-EC2B1C079D3F}"/>
                  </a:ext>
                </a:extLst>
              </p:cNvPr>
              <p:cNvCxnSpPr>
                <a:cxnSpLocks noChangeShapeType="1"/>
                <a:stCxn id="54" idx="3"/>
              </p:cNvCxnSpPr>
              <p:nvPr/>
            </p:nvCxnSpPr>
            <p:spPr bwMode="auto">
              <a:xfrm>
                <a:off x="8059949" y="5197374"/>
                <a:ext cx="472491"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61" name="文本框 42">
                <a:extLst>
                  <a:ext uri="{FF2B5EF4-FFF2-40B4-BE49-F238E27FC236}">
                    <a16:creationId xmlns:a16="http://schemas.microsoft.com/office/drawing/2014/main" id="{21297E14-8054-449E-B88A-A037AB5E6CD7}"/>
                  </a:ext>
                </a:extLst>
              </p:cNvPr>
              <p:cNvSpPr txBox="1">
                <a:spLocks noChangeArrowheads="1"/>
              </p:cNvSpPr>
              <p:nvPr/>
            </p:nvSpPr>
            <p:spPr bwMode="auto">
              <a:xfrm>
                <a:off x="8159890" y="4838444"/>
                <a:ext cx="252229" cy="37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1800" b="0" dirty="0"/>
                  <a:t>N</a:t>
                </a:r>
                <a:endParaRPr lang="zh-CN" altLang="en-US" sz="1800" b="0" dirty="0"/>
              </a:p>
            </p:txBody>
          </p:sp>
          <p:sp>
            <p:nvSpPr>
              <p:cNvPr id="62" name="文本框 44">
                <a:extLst>
                  <a:ext uri="{FF2B5EF4-FFF2-40B4-BE49-F238E27FC236}">
                    <a16:creationId xmlns:a16="http://schemas.microsoft.com/office/drawing/2014/main" id="{C1A48649-E031-4CE0-BDF4-4C92AB1E9A2E}"/>
                  </a:ext>
                </a:extLst>
              </p:cNvPr>
              <p:cNvSpPr txBox="1">
                <a:spLocks noChangeArrowheads="1"/>
              </p:cNvSpPr>
              <p:nvPr/>
            </p:nvSpPr>
            <p:spPr bwMode="auto">
              <a:xfrm>
                <a:off x="7074232" y="5514926"/>
                <a:ext cx="583050" cy="27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1800" b="0" dirty="0"/>
                  <a:t>Y</a:t>
                </a:r>
                <a:endParaRPr lang="zh-CN" altLang="en-US" sz="1800" b="0" dirty="0"/>
              </a:p>
            </p:txBody>
          </p:sp>
        </p:grpSp>
        <p:cxnSp>
          <p:nvCxnSpPr>
            <p:cNvPr id="65" name="直接连接符 64">
              <a:extLst>
                <a:ext uri="{FF2B5EF4-FFF2-40B4-BE49-F238E27FC236}">
                  <a16:creationId xmlns:a16="http://schemas.microsoft.com/office/drawing/2014/main" id="{F34766DB-12D4-4641-8EB5-5B32F2DFFEF3}"/>
                </a:ext>
              </a:extLst>
            </p:cNvPr>
            <p:cNvCxnSpPr>
              <a:cxnSpLocks/>
            </p:cNvCxnSpPr>
            <p:nvPr/>
          </p:nvCxnSpPr>
          <p:spPr bwMode="auto">
            <a:xfrm flipV="1">
              <a:off x="5396376" y="1957773"/>
              <a:ext cx="451756" cy="2059610"/>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66" name="直接连接符 65">
              <a:extLst>
                <a:ext uri="{FF2B5EF4-FFF2-40B4-BE49-F238E27FC236}">
                  <a16:creationId xmlns:a16="http://schemas.microsoft.com/office/drawing/2014/main" id="{E9734FBF-1C13-4245-95A6-3F7B0580F4FE}"/>
                </a:ext>
              </a:extLst>
            </p:cNvPr>
            <p:cNvCxnSpPr>
              <a:cxnSpLocks/>
            </p:cNvCxnSpPr>
            <p:nvPr/>
          </p:nvCxnSpPr>
          <p:spPr bwMode="auto">
            <a:xfrm>
              <a:off x="5396376" y="4651914"/>
              <a:ext cx="451756" cy="992929"/>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69" name="直接连接符 68">
              <a:extLst>
                <a:ext uri="{FF2B5EF4-FFF2-40B4-BE49-F238E27FC236}">
                  <a16:creationId xmlns:a16="http://schemas.microsoft.com/office/drawing/2014/main" id="{CC4E9510-B75D-47F2-8720-087BB53F762D}"/>
                </a:ext>
              </a:extLst>
            </p:cNvPr>
            <p:cNvCxnSpPr/>
            <p:nvPr/>
          </p:nvCxnSpPr>
          <p:spPr bwMode="auto">
            <a:xfrm flipH="1">
              <a:off x="5848133" y="1957772"/>
              <a:ext cx="1185262"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70" name="直接连接符 69">
              <a:extLst>
                <a:ext uri="{FF2B5EF4-FFF2-40B4-BE49-F238E27FC236}">
                  <a16:creationId xmlns:a16="http://schemas.microsoft.com/office/drawing/2014/main" id="{93EE091B-E830-4E2D-801C-D33D6FD7A2EE}"/>
                </a:ext>
              </a:extLst>
            </p:cNvPr>
            <p:cNvCxnSpPr>
              <a:cxnSpLocks/>
            </p:cNvCxnSpPr>
            <p:nvPr/>
          </p:nvCxnSpPr>
          <p:spPr bwMode="auto">
            <a:xfrm flipH="1">
              <a:off x="5868144" y="5644846"/>
              <a:ext cx="1185262"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spTree>
    <p:extLst>
      <p:ext uri="{BB962C8B-B14F-4D97-AF65-F5344CB8AC3E}">
        <p14:creationId xmlns:p14="http://schemas.microsoft.com/office/powerpoint/2010/main" val="3643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B06B762-F7D4-4D32-BA46-501465BFC180}"/>
              </a:ext>
            </a:extLst>
          </p:cNvPr>
          <p:cNvSpPr>
            <a:spLocks noGrp="1" noChangeArrowheads="1"/>
          </p:cNvSpPr>
          <p:nvPr>
            <p:ph type="title"/>
          </p:nvPr>
        </p:nvSpPr>
        <p:spPr>
          <a:xfrm>
            <a:off x="457200" y="274638"/>
            <a:ext cx="8229600" cy="1030287"/>
          </a:xfrm>
        </p:spPr>
        <p:txBody>
          <a:bodyPr/>
          <a:lstStyle/>
          <a:p>
            <a:r>
              <a:rPr lang="en-US" altLang="zh-CN"/>
              <a:t>RARS</a:t>
            </a:r>
            <a:endParaRPr lang="zh-CN" altLang="en-US"/>
          </a:p>
        </p:txBody>
      </p:sp>
      <p:sp>
        <p:nvSpPr>
          <p:cNvPr id="28675" name="内容占位符 2">
            <a:extLst>
              <a:ext uri="{FF2B5EF4-FFF2-40B4-BE49-F238E27FC236}">
                <a16:creationId xmlns:a16="http://schemas.microsoft.com/office/drawing/2014/main" id="{7D9ACAE6-F14A-4711-8826-64A9D030BD7B}"/>
              </a:ext>
            </a:extLst>
          </p:cNvPr>
          <p:cNvSpPr>
            <a:spLocks noGrp="1" noChangeArrowheads="1"/>
          </p:cNvSpPr>
          <p:nvPr>
            <p:ph idx="1"/>
          </p:nvPr>
        </p:nvSpPr>
        <p:spPr>
          <a:xfrm>
            <a:off x="457200" y="1268413"/>
            <a:ext cx="8229600" cy="639762"/>
          </a:xfrm>
        </p:spPr>
        <p:txBody>
          <a:bodyPr/>
          <a:lstStyle/>
          <a:p>
            <a:r>
              <a:rPr lang="en-US" altLang="zh-CN"/>
              <a:t>RISC-V Assembler &amp; Runtime Simulator</a:t>
            </a:r>
            <a:endParaRPr lang="zh-CN" altLang="en-US"/>
          </a:p>
        </p:txBody>
      </p:sp>
      <p:sp>
        <p:nvSpPr>
          <p:cNvPr id="28676" name="日期占位符 3">
            <a:extLst>
              <a:ext uri="{FF2B5EF4-FFF2-40B4-BE49-F238E27FC236}">
                <a16:creationId xmlns:a16="http://schemas.microsoft.com/office/drawing/2014/main" id="{637E26FE-2C09-434F-BCF5-7C6783BE3A7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28677" name="页脚占位符 4">
            <a:extLst>
              <a:ext uri="{FF2B5EF4-FFF2-40B4-BE49-F238E27FC236}">
                <a16:creationId xmlns:a16="http://schemas.microsoft.com/office/drawing/2014/main" id="{B4328FA7-1D38-4A9A-8B4B-E8494F81005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28678" name="灯片编号占位符 5">
            <a:extLst>
              <a:ext uri="{FF2B5EF4-FFF2-40B4-BE49-F238E27FC236}">
                <a16:creationId xmlns:a16="http://schemas.microsoft.com/office/drawing/2014/main" id="{831B0C6E-FCC9-4A3D-8324-586C1AE64C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724D8E94-8773-4250-9831-D2B3276426A6}" type="slidenum">
              <a:rPr lang="en-US" altLang="zh-CN" sz="1600" b="0" smtClean="0">
                <a:latin typeface="Arial" panose="020B0604020202020204" pitchFamily="34" charset="0"/>
              </a:rPr>
              <a:pPr>
                <a:spcBef>
                  <a:spcPct val="0"/>
                </a:spcBef>
                <a:buFontTx/>
                <a:buNone/>
              </a:pPr>
              <a:t>12</a:t>
            </a:fld>
            <a:endParaRPr lang="en-US" altLang="zh-CN" sz="1600" b="0">
              <a:latin typeface="Arial" panose="020B0604020202020204" pitchFamily="34" charset="0"/>
            </a:endParaRPr>
          </a:p>
        </p:txBody>
      </p:sp>
      <p:pic>
        <p:nvPicPr>
          <p:cNvPr id="28679" name="图片 9">
            <a:extLst>
              <a:ext uri="{FF2B5EF4-FFF2-40B4-BE49-F238E27FC236}">
                <a16:creationId xmlns:a16="http://schemas.microsoft.com/office/drawing/2014/main" id="{5489DBBC-92AB-473C-A394-86C4ACAEB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4675"/>
            <a:ext cx="8229600"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A56892A-D0E6-4F23-9F63-7C314149C35B}"/>
              </a:ext>
            </a:extLst>
          </p:cNvPr>
          <p:cNvSpPr>
            <a:spLocks noGrp="1" noChangeArrowheads="1"/>
          </p:cNvSpPr>
          <p:nvPr>
            <p:ph type="title"/>
          </p:nvPr>
        </p:nvSpPr>
        <p:spPr/>
        <p:txBody>
          <a:bodyPr/>
          <a:lstStyle/>
          <a:p>
            <a:r>
              <a:rPr lang="en-US" altLang="zh-CN">
                <a:latin typeface="微软雅黑" panose="020B0503020204020204" pitchFamily="34" charset="-122"/>
                <a:ea typeface="微软雅黑" panose="020B0503020204020204" pitchFamily="34" charset="-122"/>
              </a:rPr>
              <a:t>Help</a:t>
            </a:r>
            <a:endParaRPr lang="zh-CN" altLang="en-US"/>
          </a:p>
        </p:txBody>
      </p:sp>
      <p:sp>
        <p:nvSpPr>
          <p:cNvPr id="29699" name="内容占位符 2">
            <a:extLst>
              <a:ext uri="{FF2B5EF4-FFF2-40B4-BE49-F238E27FC236}">
                <a16:creationId xmlns:a16="http://schemas.microsoft.com/office/drawing/2014/main" id="{E1098983-398C-47B4-A19E-AFAFE872BF67}"/>
              </a:ext>
            </a:extLst>
          </p:cNvPr>
          <p:cNvSpPr>
            <a:spLocks noGrp="1" noChangeArrowheads="1"/>
          </p:cNvSpPr>
          <p:nvPr>
            <p:ph idx="1"/>
          </p:nvPr>
        </p:nvSpPr>
        <p:spPr>
          <a:xfrm>
            <a:off x="457200" y="1417638"/>
            <a:ext cx="8229600" cy="4708525"/>
          </a:xfrm>
        </p:spPr>
        <p:txBody>
          <a:bodyPr/>
          <a:lstStyle/>
          <a:p>
            <a:r>
              <a:rPr lang="en-US" altLang="zh-CN" sz="2400"/>
              <a:t>RISCV</a:t>
            </a:r>
            <a:r>
              <a:rPr lang="zh-CN" altLang="en-US" sz="2400"/>
              <a:t>：指令、伪指令、指示符、系统调用</a:t>
            </a:r>
            <a:r>
              <a:rPr lang="en-US" altLang="zh-CN" sz="2400"/>
              <a:t>……</a:t>
            </a:r>
          </a:p>
          <a:p>
            <a:r>
              <a:rPr lang="en-US" altLang="zh-CN" sz="2400"/>
              <a:t>RARS</a:t>
            </a:r>
            <a:r>
              <a:rPr lang="zh-CN" altLang="en-US" sz="2400"/>
              <a:t>：</a:t>
            </a:r>
            <a:r>
              <a:rPr lang="en-US" altLang="zh-CN" sz="2400"/>
              <a:t>IDE</a:t>
            </a:r>
            <a:r>
              <a:rPr lang="zh-CN" altLang="en-US" sz="2400"/>
              <a:t>、调试、工具</a:t>
            </a:r>
            <a:r>
              <a:rPr lang="en-US" altLang="zh-CN" sz="2400"/>
              <a:t>……</a:t>
            </a:r>
            <a:endParaRPr lang="zh-CN" altLang="en-US" sz="2400"/>
          </a:p>
        </p:txBody>
      </p:sp>
      <p:sp>
        <p:nvSpPr>
          <p:cNvPr id="29700" name="日期占位符 3">
            <a:extLst>
              <a:ext uri="{FF2B5EF4-FFF2-40B4-BE49-F238E27FC236}">
                <a16:creationId xmlns:a16="http://schemas.microsoft.com/office/drawing/2014/main" id="{1CBA8BE2-EC2A-4D6B-8BC6-4C4E8F9C04D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29701" name="页脚占位符 4">
            <a:extLst>
              <a:ext uri="{FF2B5EF4-FFF2-40B4-BE49-F238E27FC236}">
                <a16:creationId xmlns:a16="http://schemas.microsoft.com/office/drawing/2014/main" id="{0605950A-225D-4C35-B72E-0628F9B743B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29702" name="灯片编号占位符 5">
            <a:extLst>
              <a:ext uri="{FF2B5EF4-FFF2-40B4-BE49-F238E27FC236}">
                <a16:creationId xmlns:a16="http://schemas.microsoft.com/office/drawing/2014/main" id="{51C0B0FC-DB41-4EEB-B5D1-6D1EDFF8ABA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C7DD6FEA-2BE0-4274-AA6E-2AF6D9955E1D}" type="slidenum">
              <a:rPr lang="en-US" altLang="zh-CN" sz="1600" b="0" smtClean="0">
                <a:latin typeface="Arial" panose="020B0604020202020204" pitchFamily="34" charset="0"/>
              </a:rPr>
              <a:pPr>
                <a:spcBef>
                  <a:spcPct val="0"/>
                </a:spcBef>
                <a:buFontTx/>
                <a:buNone/>
              </a:pPr>
              <a:t>13</a:t>
            </a:fld>
            <a:endParaRPr lang="en-US" altLang="zh-CN" sz="1600" b="0">
              <a:latin typeface="Arial" panose="020B0604020202020204" pitchFamily="34" charset="0"/>
            </a:endParaRPr>
          </a:p>
        </p:txBody>
      </p:sp>
      <p:pic>
        <p:nvPicPr>
          <p:cNvPr id="29703" name="图片 8">
            <a:extLst>
              <a:ext uri="{FF2B5EF4-FFF2-40B4-BE49-F238E27FC236}">
                <a16:creationId xmlns:a16="http://schemas.microsoft.com/office/drawing/2014/main" id="{57A281D5-8E8C-486B-8788-536BED528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92375"/>
            <a:ext cx="8229600" cy="3597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9704" name="图片 9">
            <a:extLst>
              <a:ext uri="{FF2B5EF4-FFF2-40B4-BE49-F238E27FC236}">
                <a16:creationId xmlns:a16="http://schemas.microsoft.com/office/drawing/2014/main" id="{17A79229-3A2B-48CF-B8BA-9EFAB000CD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2492375"/>
            <a:ext cx="6543675" cy="193357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1E2E0F9-2157-4DF5-A3C9-0E84A08EF9DA}"/>
              </a:ext>
            </a:extLst>
          </p:cNvPr>
          <p:cNvSpPr>
            <a:spLocks noGrp="1" noChangeArrowheads="1"/>
          </p:cNvSpPr>
          <p:nvPr>
            <p:ph type="title"/>
          </p:nvPr>
        </p:nvSpPr>
        <p:spPr/>
        <p:txBody>
          <a:bodyPr/>
          <a:lstStyle/>
          <a:p>
            <a:r>
              <a:rPr lang="zh-CN" altLang="en-US"/>
              <a:t>存储器配置</a:t>
            </a:r>
          </a:p>
        </p:txBody>
      </p:sp>
      <p:sp>
        <p:nvSpPr>
          <p:cNvPr id="30723" name="内容占位符 2">
            <a:extLst>
              <a:ext uri="{FF2B5EF4-FFF2-40B4-BE49-F238E27FC236}">
                <a16:creationId xmlns:a16="http://schemas.microsoft.com/office/drawing/2014/main" id="{5D1FD1F4-BE9F-4775-8CFE-564275CF1C2D}"/>
              </a:ext>
            </a:extLst>
          </p:cNvPr>
          <p:cNvSpPr>
            <a:spLocks noGrp="1" noChangeArrowheads="1"/>
          </p:cNvSpPr>
          <p:nvPr>
            <p:ph idx="1"/>
          </p:nvPr>
        </p:nvSpPr>
        <p:spPr>
          <a:xfrm>
            <a:off x="457200" y="1524000"/>
            <a:ext cx="3251200" cy="4602163"/>
          </a:xfrm>
        </p:spPr>
        <p:txBody>
          <a:bodyPr/>
          <a:lstStyle/>
          <a:p>
            <a:pPr>
              <a:defRPr/>
            </a:pPr>
            <a:r>
              <a:rPr lang="en-US" altLang="zh-CN" sz="2400" dirty="0"/>
              <a:t>Setting &gt;&gt; Memory Configuration…</a:t>
            </a:r>
          </a:p>
          <a:p>
            <a:pPr>
              <a:spcBef>
                <a:spcPts val="1800"/>
              </a:spcBef>
              <a:defRPr/>
            </a:pPr>
            <a:r>
              <a:rPr lang="zh-CN" altLang="en-US" sz="2400" dirty="0"/>
              <a:t>假定设置为紧凑型</a:t>
            </a:r>
            <a:endParaRPr lang="en-US" altLang="zh-CN" sz="2400" dirty="0"/>
          </a:p>
          <a:p>
            <a:pPr marL="360363" indent="0">
              <a:spcBef>
                <a:spcPts val="600"/>
              </a:spcBef>
              <a:buFontTx/>
              <a:buNone/>
              <a:defRPr/>
            </a:pPr>
            <a:r>
              <a:rPr lang="zh-CN" altLang="en-US" sz="2400" dirty="0"/>
              <a:t>数据地址：</a:t>
            </a:r>
            <a:endParaRPr lang="en-US" altLang="zh-CN" sz="2400" dirty="0"/>
          </a:p>
          <a:p>
            <a:pPr lvl="1">
              <a:defRPr/>
            </a:pPr>
            <a:r>
              <a:rPr lang="en-US" altLang="zh-CN" sz="2000" dirty="0"/>
              <a:t>0x0000_0000 ~ 0x0000_2ffff</a:t>
            </a:r>
          </a:p>
          <a:p>
            <a:pPr marL="360363" indent="0">
              <a:buFontTx/>
              <a:buNone/>
              <a:defRPr/>
            </a:pPr>
            <a:r>
              <a:rPr lang="zh-CN" altLang="en-US" sz="2400" dirty="0"/>
              <a:t>代码地址：</a:t>
            </a:r>
            <a:endParaRPr lang="en-US" altLang="zh-CN" sz="2400" dirty="0"/>
          </a:p>
          <a:p>
            <a:pPr lvl="1">
              <a:defRPr/>
            </a:pPr>
            <a:r>
              <a:rPr lang="en-US" altLang="zh-CN" sz="2000" dirty="0"/>
              <a:t>0x0000_3000 ~ 0x0000_3fff</a:t>
            </a:r>
          </a:p>
          <a:p>
            <a:pPr marL="360363" indent="0">
              <a:buFontTx/>
              <a:buNone/>
              <a:defRPr/>
            </a:pPr>
            <a:r>
              <a:rPr lang="en-US" altLang="zh-CN" sz="2400" dirty="0"/>
              <a:t>MMIO</a:t>
            </a:r>
            <a:r>
              <a:rPr lang="zh-CN" altLang="en-US" sz="2400" dirty="0"/>
              <a:t>地址：</a:t>
            </a:r>
            <a:endParaRPr lang="en-US" altLang="zh-CN" sz="2400" dirty="0"/>
          </a:p>
          <a:p>
            <a:pPr lvl="1">
              <a:defRPr/>
            </a:pPr>
            <a:r>
              <a:rPr lang="en-US" altLang="zh-CN" sz="2000" dirty="0"/>
              <a:t>0x0000_7f00 ~</a:t>
            </a:r>
          </a:p>
          <a:p>
            <a:pPr>
              <a:defRPr/>
            </a:pPr>
            <a:endParaRPr lang="zh-CN" altLang="en-US" dirty="0"/>
          </a:p>
        </p:txBody>
      </p:sp>
      <p:sp>
        <p:nvSpPr>
          <p:cNvPr id="30724" name="日期占位符 3">
            <a:extLst>
              <a:ext uri="{FF2B5EF4-FFF2-40B4-BE49-F238E27FC236}">
                <a16:creationId xmlns:a16="http://schemas.microsoft.com/office/drawing/2014/main" id="{BD4FF79B-DBA7-4FBF-A246-BEFC79436E9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30725" name="页脚占位符 4">
            <a:extLst>
              <a:ext uri="{FF2B5EF4-FFF2-40B4-BE49-F238E27FC236}">
                <a16:creationId xmlns:a16="http://schemas.microsoft.com/office/drawing/2014/main" id="{462282F6-EDD0-4B75-A02D-E4F8BDB58DD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30726" name="灯片编号占位符 5">
            <a:extLst>
              <a:ext uri="{FF2B5EF4-FFF2-40B4-BE49-F238E27FC236}">
                <a16:creationId xmlns:a16="http://schemas.microsoft.com/office/drawing/2014/main" id="{3D1516EC-F88C-49BD-8AF1-A84881B484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6EA0242-EC5D-4AAB-A07F-FC3D8FBE1A72}" type="slidenum">
              <a:rPr lang="en-US" altLang="zh-CN" sz="1600" b="0" smtClean="0">
                <a:latin typeface="Arial" panose="020B0604020202020204" pitchFamily="34" charset="0"/>
              </a:rPr>
              <a:pPr>
                <a:spcBef>
                  <a:spcPct val="0"/>
                </a:spcBef>
                <a:buFontTx/>
                <a:buNone/>
              </a:pPr>
              <a:t>14</a:t>
            </a:fld>
            <a:endParaRPr lang="en-US" altLang="zh-CN" sz="1600" b="0">
              <a:latin typeface="Arial" panose="020B0604020202020204" pitchFamily="34" charset="0"/>
            </a:endParaRPr>
          </a:p>
        </p:txBody>
      </p:sp>
      <p:pic>
        <p:nvPicPr>
          <p:cNvPr id="30727" name="图片 6">
            <a:extLst>
              <a:ext uri="{FF2B5EF4-FFF2-40B4-BE49-F238E27FC236}">
                <a16:creationId xmlns:a16="http://schemas.microsoft.com/office/drawing/2014/main" id="{B49869A0-F8DA-49ED-AF9B-7F019F3C04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9225" y="1531938"/>
            <a:ext cx="4727575" cy="4654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CC80A916-BCD7-4393-8D4E-98A26967036F}"/>
              </a:ext>
            </a:extLst>
          </p:cNvPr>
          <p:cNvSpPr>
            <a:spLocks noChangeArrowheads="1"/>
          </p:cNvSpPr>
          <p:nvPr/>
        </p:nvSpPr>
        <p:spPr bwMode="auto">
          <a:xfrm>
            <a:off x="6119813" y="3644900"/>
            <a:ext cx="2484437" cy="2070100"/>
          </a:xfrm>
          <a:prstGeom prst="roundRect">
            <a:avLst>
              <a:gd name="adj" fmla="val 4384"/>
            </a:avLst>
          </a:prstGeom>
          <a:noFill/>
          <a:ln w="190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endParaRPr lang="zh-CN" altLang="en-US" sz="1800" b="0">
              <a:latin typeface="Arial" panose="020B0604020202020204" pitchFamily="34" charset="0"/>
            </a:endParaRPr>
          </a:p>
        </p:txBody>
      </p:sp>
      <p:sp>
        <p:nvSpPr>
          <p:cNvPr id="9" name="矩形: 圆角 8">
            <a:extLst>
              <a:ext uri="{FF2B5EF4-FFF2-40B4-BE49-F238E27FC236}">
                <a16:creationId xmlns:a16="http://schemas.microsoft.com/office/drawing/2014/main" id="{19AF34D3-C641-4C47-86F0-6CBE99818946}"/>
              </a:ext>
            </a:extLst>
          </p:cNvPr>
          <p:cNvSpPr>
            <a:spLocks noChangeArrowheads="1"/>
          </p:cNvSpPr>
          <p:nvPr/>
        </p:nvSpPr>
        <p:spPr bwMode="auto">
          <a:xfrm>
            <a:off x="6119813" y="2960688"/>
            <a:ext cx="2484437" cy="684212"/>
          </a:xfrm>
          <a:prstGeom prst="roundRect">
            <a:avLst>
              <a:gd name="adj" fmla="val 9782"/>
            </a:avLst>
          </a:prstGeom>
          <a:noFill/>
          <a:ln w="1905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endParaRPr lang="zh-CN" altLang="en-US" sz="1800" b="0">
              <a:latin typeface="Arial" panose="020B0604020202020204" pitchFamily="34" charset="0"/>
            </a:endParaRPr>
          </a:p>
        </p:txBody>
      </p:sp>
      <p:sp>
        <p:nvSpPr>
          <p:cNvPr id="10" name="矩形: 圆角 9">
            <a:extLst>
              <a:ext uri="{FF2B5EF4-FFF2-40B4-BE49-F238E27FC236}">
                <a16:creationId xmlns:a16="http://schemas.microsoft.com/office/drawing/2014/main" id="{C8F8CAB2-966E-4961-BFA9-D6E5F646A85F}"/>
              </a:ext>
            </a:extLst>
          </p:cNvPr>
          <p:cNvSpPr>
            <a:spLocks noChangeArrowheads="1"/>
          </p:cNvSpPr>
          <p:nvPr/>
        </p:nvSpPr>
        <p:spPr bwMode="auto">
          <a:xfrm>
            <a:off x="6103938" y="2484438"/>
            <a:ext cx="2484437" cy="223837"/>
          </a:xfrm>
          <a:prstGeom prst="roundRect">
            <a:avLst>
              <a:gd name="adj" fmla="val 25694"/>
            </a:avLst>
          </a:prstGeom>
          <a:noFill/>
          <a:ln w="19050"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endParaRPr lang="zh-CN" altLang="en-US" sz="18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EB01AB86-7F86-4FC9-BACE-77B440DA0E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344" y="2100996"/>
            <a:ext cx="2756512" cy="33198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1752" name="图片 8">
            <a:extLst>
              <a:ext uri="{FF2B5EF4-FFF2-40B4-BE49-F238E27FC236}">
                <a16:creationId xmlns:a16="http://schemas.microsoft.com/office/drawing/2014/main" id="{CE2C80C0-F3F8-4AC5-BBAA-8F98CA2527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327" y="2096852"/>
            <a:ext cx="5353998" cy="3795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7" name="标题 1">
            <a:extLst>
              <a:ext uri="{FF2B5EF4-FFF2-40B4-BE49-F238E27FC236}">
                <a16:creationId xmlns:a16="http://schemas.microsoft.com/office/drawing/2014/main" id="{072B3A54-9855-4F35-B5F7-EF0ED2174CC5}"/>
              </a:ext>
            </a:extLst>
          </p:cNvPr>
          <p:cNvSpPr>
            <a:spLocks noGrp="1" noChangeArrowheads="1"/>
          </p:cNvSpPr>
          <p:nvPr>
            <p:ph type="title"/>
          </p:nvPr>
        </p:nvSpPr>
        <p:spPr/>
        <p:txBody>
          <a:bodyPr/>
          <a:lstStyle/>
          <a:p>
            <a:r>
              <a:rPr lang="en-US" altLang="zh-CN" sz="4000"/>
              <a:t>MMIO</a:t>
            </a:r>
            <a:endParaRPr lang="zh-CN" altLang="en-US" sz="4000"/>
          </a:p>
        </p:txBody>
      </p:sp>
      <p:sp>
        <p:nvSpPr>
          <p:cNvPr id="31748" name="内容占位符 2">
            <a:extLst>
              <a:ext uri="{FF2B5EF4-FFF2-40B4-BE49-F238E27FC236}">
                <a16:creationId xmlns:a16="http://schemas.microsoft.com/office/drawing/2014/main" id="{A99017FA-B22E-4E5C-AD1B-6D337A3C818A}"/>
              </a:ext>
            </a:extLst>
          </p:cNvPr>
          <p:cNvSpPr>
            <a:spLocks noGrp="1" noChangeArrowheads="1"/>
          </p:cNvSpPr>
          <p:nvPr>
            <p:ph idx="1"/>
          </p:nvPr>
        </p:nvSpPr>
        <p:spPr>
          <a:xfrm>
            <a:off x="457200" y="1376363"/>
            <a:ext cx="8229600" cy="715962"/>
          </a:xfrm>
        </p:spPr>
        <p:txBody>
          <a:bodyPr/>
          <a:lstStyle/>
          <a:p>
            <a:r>
              <a:rPr lang="en-US" altLang="zh-CN" sz="2400" dirty="0"/>
              <a:t>Memory-Mapped Input and Output</a:t>
            </a:r>
            <a:endParaRPr lang="zh-CN" altLang="en-US" sz="2400" dirty="0"/>
          </a:p>
        </p:txBody>
      </p:sp>
      <p:sp>
        <p:nvSpPr>
          <p:cNvPr id="31749" name="日期占位符 3">
            <a:extLst>
              <a:ext uri="{FF2B5EF4-FFF2-40B4-BE49-F238E27FC236}">
                <a16:creationId xmlns:a16="http://schemas.microsoft.com/office/drawing/2014/main" id="{25C48BA4-422B-4BF9-B85F-98F2A66A556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31750" name="页脚占位符 4">
            <a:extLst>
              <a:ext uri="{FF2B5EF4-FFF2-40B4-BE49-F238E27FC236}">
                <a16:creationId xmlns:a16="http://schemas.microsoft.com/office/drawing/2014/main" id="{167C74F8-5227-4CD8-9E86-31EFBEE2643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31751" name="灯片编号占位符 5">
            <a:extLst>
              <a:ext uri="{FF2B5EF4-FFF2-40B4-BE49-F238E27FC236}">
                <a16:creationId xmlns:a16="http://schemas.microsoft.com/office/drawing/2014/main" id="{65D4FBCC-290F-4865-A28B-2040FA480B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81622989-C94E-46D9-8CA3-C4E98CB2AB96}" type="slidenum">
              <a:rPr lang="en-US" altLang="zh-CN" sz="1600" b="0" smtClean="0">
                <a:latin typeface="Arial" panose="020B0604020202020204" pitchFamily="34" charset="0"/>
              </a:rPr>
              <a:pPr>
                <a:spcBef>
                  <a:spcPct val="0"/>
                </a:spcBef>
                <a:buFontTx/>
                <a:buNone/>
              </a:pPr>
              <a:t>15</a:t>
            </a:fld>
            <a:endParaRPr lang="en-US" altLang="zh-CN" sz="1600" b="0">
              <a:latin typeface="Arial" panose="020B0604020202020204" pitchFamily="34" charset="0"/>
            </a:endParaRPr>
          </a:p>
        </p:txBody>
      </p:sp>
      <p:sp>
        <p:nvSpPr>
          <p:cNvPr id="12" name="矩形: 圆角 11">
            <a:extLst>
              <a:ext uri="{FF2B5EF4-FFF2-40B4-BE49-F238E27FC236}">
                <a16:creationId xmlns:a16="http://schemas.microsoft.com/office/drawing/2014/main" id="{8B3E24DB-B896-4414-9A6D-3953A172917A}"/>
              </a:ext>
            </a:extLst>
          </p:cNvPr>
          <p:cNvSpPr>
            <a:spLocks noChangeArrowheads="1"/>
          </p:cNvSpPr>
          <p:nvPr/>
        </p:nvSpPr>
        <p:spPr bwMode="auto">
          <a:xfrm>
            <a:off x="6732240" y="5471581"/>
            <a:ext cx="684076" cy="297679"/>
          </a:xfrm>
          <a:prstGeom prst="roundRect">
            <a:avLst>
              <a:gd name="adj" fmla="val 8333"/>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endParaRPr lang="zh-CN" altLang="en-US" sz="1800" b="0">
              <a:latin typeface="Arial" panose="020B0604020202020204" pitchFamily="34" charset="0"/>
            </a:endParaRPr>
          </a:p>
        </p:txBody>
      </p:sp>
      <p:sp>
        <p:nvSpPr>
          <p:cNvPr id="13" name="矩形: 圆角 12">
            <a:extLst>
              <a:ext uri="{FF2B5EF4-FFF2-40B4-BE49-F238E27FC236}">
                <a16:creationId xmlns:a16="http://schemas.microsoft.com/office/drawing/2014/main" id="{FD2F9704-D8E7-46A3-B7CF-D0376458C588}"/>
              </a:ext>
            </a:extLst>
          </p:cNvPr>
          <p:cNvSpPr>
            <a:spLocks noChangeArrowheads="1"/>
          </p:cNvSpPr>
          <p:nvPr/>
        </p:nvSpPr>
        <p:spPr bwMode="auto">
          <a:xfrm>
            <a:off x="3455876" y="5471581"/>
            <a:ext cx="1692188" cy="297679"/>
          </a:xfrm>
          <a:prstGeom prst="roundRect">
            <a:avLst>
              <a:gd name="adj" fmla="val 8333"/>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endParaRPr lang="zh-CN" altLang="en-US" sz="18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6520C39-92F3-46E8-ABAF-4E75BB7178A5}"/>
              </a:ext>
            </a:extLst>
          </p:cNvPr>
          <p:cNvSpPr>
            <a:spLocks noGrp="1" noChangeArrowheads="1"/>
          </p:cNvSpPr>
          <p:nvPr>
            <p:ph type="title"/>
          </p:nvPr>
        </p:nvSpPr>
        <p:spPr/>
        <p:txBody>
          <a:bodyPr/>
          <a:lstStyle/>
          <a:p>
            <a:r>
              <a:rPr lang="zh-CN" altLang="en-US"/>
              <a:t>汇编程序转</a:t>
            </a:r>
            <a:r>
              <a:rPr lang="en-US" altLang="zh-CN"/>
              <a:t>COE</a:t>
            </a:r>
            <a:r>
              <a:rPr lang="zh-CN" altLang="en-US"/>
              <a:t>文件</a:t>
            </a:r>
          </a:p>
        </p:txBody>
      </p:sp>
      <p:sp>
        <p:nvSpPr>
          <p:cNvPr id="32771" name="内容占位符 2">
            <a:extLst>
              <a:ext uri="{FF2B5EF4-FFF2-40B4-BE49-F238E27FC236}">
                <a16:creationId xmlns:a16="http://schemas.microsoft.com/office/drawing/2014/main" id="{61251180-7E86-4303-9AD6-A2D6B9B3D446}"/>
              </a:ext>
            </a:extLst>
          </p:cNvPr>
          <p:cNvSpPr>
            <a:spLocks noGrp="1" noChangeArrowheads="1"/>
          </p:cNvSpPr>
          <p:nvPr>
            <p:ph idx="1"/>
          </p:nvPr>
        </p:nvSpPr>
        <p:spPr>
          <a:xfrm>
            <a:off x="457200" y="1417638"/>
            <a:ext cx="8229600" cy="4708525"/>
          </a:xfrm>
        </p:spPr>
        <p:txBody>
          <a:bodyPr/>
          <a:lstStyle/>
          <a:p>
            <a:pPr>
              <a:spcBef>
                <a:spcPts val="600"/>
              </a:spcBef>
            </a:pPr>
            <a:r>
              <a:rPr lang="zh-CN" altLang="en-US" sz="2400"/>
              <a:t>配置存储器：</a:t>
            </a:r>
            <a:r>
              <a:rPr lang="en-US" altLang="zh-CN" sz="2400"/>
              <a:t>Setting &gt;&gt; Memory Configuration…</a:t>
            </a:r>
          </a:p>
          <a:p>
            <a:pPr>
              <a:spcBef>
                <a:spcPts val="600"/>
              </a:spcBef>
            </a:pPr>
            <a:r>
              <a:rPr lang="zh-CN" altLang="en-US" sz="2400"/>
              <a:t>汇编程序：</a:t>
            </a:r>
            <a:r>
              <a:rPr lang="en-US" altLang="zh-CN" sz="2400"/>
              <a:t>Run &gt;&gt; Assemble</a:t>
            </a:r>
          </a:p>
          <a:p>
            <a:pPr>
              <a:spcBef>
                <a:spcPts val="600"/>
              </a:spcBef>
            </a:pPr>
            <a:r>
              <a:rPr lang="zh-CN" altLang="en-US" sz="2400"/>
              <a:t>导出代码和数据：</a:t>
            </a:r>
            <a:r>
              <a:rPr lang="en-US" altLang="zh-CN" sz="2400"/>
              <a:t>File &gt;&gt; Dump Memory…</a:t>
            </a:r>
          </a:p>
          <a:p>
            <a:pPr>
              <a:spcBef>
                <a:spcPts val="600"/>
              </a:spcBef>
            </a:pPr>
            <a:endParaRPr lang="en-US" altLang="zh-CN" sz="2400"/>
          </a:p>
          <a:p>
            <a:pPr>
              <a:spcBef>
                <a:spcPts val="600"/>
              </a:spcBef>
            </a:pPr>
            <a:endParaRPr lang="en-US" altLang="zh-CN" sz="2400"/>
          </a:p>
          <a:p>
            <a:pPr>
              <a:spcBef>
                <a:spcPts val="600"/>
              </a:spcBef>
            </a:pPr>
            <a:endParaRPr lang="en-US" altLang="zh-CN" sz="2400"/>
          </a:p>
          <a:p>
            <a:pPr>
              <a:spcBef>
                <a:spcPts val="600"/>
              </a:spcBef>
            </a:pPr>
            <a:endParaRPr lang="en-US" altLang="zh-CN" sz="2400"/>
          </a:p>
          <a:p>
            <a:pPr>
              <a:spcBef>
                <a:spcPts val="600"/>
              </a:spcBef>
            </a:pPr>
            <a:endParaRPr lang="en-US" altLang="zh-CN" sz="2400"/>
          </a:p>
          <a:p>
            <a:pPr>
              <a:spcBef>
                <a:spcPct val="0"/>
              </a:spcBef>
            </a:pPr>
            <a:r>
              <a:rPr lang="zh-CN" altLang="en-US" sz="2400"/>
              <a:t>生成</a:t>
            </a:r>
            <a:r>
              <a:rPr lang="en-US" altLang="zh-CN" sz="2400"/>
              <a:t>COE</a:t>
            </a:r>
            <a:r>
              <a:rPr lang="zh-CN" altLang="en-US" sz="2400"/>
              <a:t>文件：导出文本的开头添加以下两行</a:t>
            </a:r>
            <a:endParaRPr lang="en-US" altLang="zh-CN" sz="2000"/>
          </a:p>
          <a:p>
            <a:pPr marL="457200" lvl="1" indent="0">
              <a:spcBef>
                <a:spcPts val="600"/>
              </a:spcBef>
              <a:buFontTx/>
              <a:buNone/>
            </a:pPr>
            <a:r>
              <a:rPr lang="en-US" altLang="zh-CN" sz="2000"/>
              <a:t>memory_initialization_radix  = 16;</a:t>
            </a:r>
          </a:p>
          <a:p>
            <a:pPr marL="457200" lvl="1" indent="0">
              <a:spcBef>
                <a:spcPct val="0"/>
              </a:spcBef>
              <a:buFontTx/>
              <a:buNone/>
            </a:pPr>
            <a:r>
              <a:rPr lang="en-US" altLang="zh-CN"/>
              <a:t>memory_initialization_vector =</a:t>
            </a:r>
          </a:p>
          <a:p>
            <a:pPr>
              <a:spcBef>
                <a:spcPts val="600"/>
              </a:spcBef>
            </a:pPr>
            <a:endParaRPr lang="zh-CN" altLang="en-US" sz="2400"/>
          </a:p>
        </p:txBody>
      </p:sp>
      <p:sp>
        <p:nvSpPr>
          <p:cNvPr id="32772" name="日期占位符 3">
            <a:extLst>
              <a:ext uri="{FF2B5EF4-FFF2-40B4-BE49-F238E27FC236}">
                <a16:creationId xmlns:a16="http://schemas.microsoft.com/office/drawing/2014/main" id="{F1028C72-73E0-4A2A-AF11-FC981E6D236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32773" name="页脚占位符 4">
            <a:extLst>
              <a:ext uri="{FF2B5EF4-FFF2-40B4-BE49-F238E27FC236}">
                <a16:creationId xmlns:a16="http://schemas.microsoft.com/office/drawing/2014/main" id="{79253385-BC13-401B-8BAB-2731FA46C5C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32774" name="灯片编号占位符 5">
            <a:extLst>
              <a:ext uri="{FF2B5EF4-FFF2-40B4-BE49-F238E27FC236}">
                <a16:creationId xmlns:a16="http://schemas.microsoft.com/office/drawing/2014/main" id="{3B28979F-E474-4D00-9E85-1D40D54CED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053DDA3-9D9B-4ED9-B211-284CCCA85BDF}" type="slidenum">
              <a:rPr lang="en-US" altLang="zh-CN" sz="1600" b="0" smtClean="0">
                <a:latin typeface="Arial" panose="020B0604020202020204" pitchFamily="34" charset="0"/>
              </a:rPr>
              <a:pPr>
                <a:spcBef>
                  <a:spcPct val="0"/>
                </a:spcBef>
                <a:buFontTx/>
                <a:buNone/>
              </a:pPr>
              <a:t>16</a:t>
            </a:fld>
            <a:endParaRPr lang="en-US" altLang="zh-CN" sz="1600" b="0">
              <a:latin typeface="Arial" panose="020B0604020202020204" pitchFamily="34" charset="0"/>
            </a:endParaRPr>
          </a:p>
        </p:txBody>
      </p:sp>
      <p:pic>
        <p:nvPicPr>
          <p:cNvPr id="32775" name="图片 6">
            <a:extLst>
              <a:ext uri="{FF2B5EF4-FFF2-40B4-BE49-F238E27FC236}">
                <a16:creationId xmlns:a16="http://schemas.microsoft.com/office/drawing/2014/main" id="{A77B60B2-9231-4585-BC05-0B570ACE6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852738"/>
            <a:ext cx="6121400"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0605893-B8FD-4BA7-903D-727B8F1FCA3C}"/>
              </a:ext>
            </a:extLst>
          </p:cNvPr>
          <p:cNvSpPr>
            <a:spLocks noGrp="1" noChangeArrowheads="1"/>
          </p:cNvSpPr>
          <p:nvPr>
            <p:ph type="title"/>
          </p:nvPr>
        </p:nvSpPr>
        <p:spPr/>
        <p:txBody>
          <a:bodyPr/>
          <a:lstStyle/>
          <a:p>
            <a:r>
              <a:rPr lang="zh-CN" altLang="zh-CN"/>
              <a:t>实验步骤</a:t>
            </a:r>
          </a:p>
        </p:txBody>
      </p:sp>
      <p:sp>
        <p:nvSpPr>
          <p:cNvPr id="33795" name="内容占位符 2">
            <a:extLst>
              <a:ext uri="{FF2B5EF4-FFF2-40B4-BE49-F238E27FC236}">
                <a16:creationId xmlns:a16="http://schemas.microsoft.com/office/drawing/2014/main" id="{9F04C33D-5D5B-4E2F-9079-8C23B8A7E49E}"/>
              </a:ext>
            </a:extLst>
          </p:cNvPr>
          <p:cNvSpPr>
            <a:spLocks noGrp="1" noChangeArrowheads="1"/>
          </p:cNvSpPr>
          <p:nvPr>
            <p:ph idx="1"/>
          </p:nvPr>
        </p:nvSpPr>
        <p:spPr>
          <a:xfrm>
            <a:off x="457200" y="1523999"/>
            <a:ext cx="8147248" cy="4721225"/>
          </a:xfrm>
        </p:spPr>
        <p:txBody>
          <a:bodyPr/>
          <a:lstStyle/>
          <a:p>
            <a:pPr marL="457200" indent="-457200">
              <a:spcBef>
                <a:spcPts val="1200"/>
              </a:spcBef>
              <a:spcAft>
                <a:spcPts val="0"/>
              </a:spcAft>
              <a:buFontTx/>
              <a:buAutoNum type="arabicPeriod"/>
            </a:pPr>
            <a:r>
              <a:rPr lang="zh-CN" altLang="en-US" sz="2400" dirty="0"/>
              <a:t>设计汇编程序，实现对</a:t>
            </a:r>
            <a:r>
              <a:rPr lang="en-US" altLang="zh-CN" sz="2400" dirty="0"/>
              <a:t>10</a:t>
            </a:r>
            <a:r>
              <a:rPr lang="zh-CN" altLang="en-US" sz="2400" dirty="0"/>
              <a:t>条指令功能的逐条简单测试和人工检查，并生成</a:t>
            </a:r>
            <a:r>
              <a:rPr lang="en-US" altLang="zh-CN" sz="2400" dirty="0"/>
              <a:t>COE</a:t>
            </a:r>
            <a:r>
              <a:rPr lang="zh-CN" altLang="en-US" sz="2400" dirty="0"/>
              <a:t>文件</a:t>
            </a:r>
            <a:endParaRPr lang="en-US" altLang="zh-CN" sz="2400" dirty="0"/>
          </a:p>
          <a:p>
            <a:pPr marL="857250" lvl="1" indent="-457200">
              <a:spcBef>
                <a:spcPts val="600"/>
              </a:spcBef>
              <a:spcAft>
                <a:spcPts val="0"/>
              </a:spcAft>
              <a:buFont typeface="微软雅黑" panose="020B0503020204020204" pitchFamily="34" charset="-122"/>
              <a:buChar char="−"/>
            </a:pPr>
            <a:r>
              <a:rPr lang="zh-CN" altLang="en-US" sz="2000" dirty="0"/>
              <a:t>选项：实现若干条指令功能的充分测试和自动检查</a:t>
            </a:r>
            <a:endParaRPr lang="en-US" altLang="zh-CN" sz="2000" dirty="0"/>
          </a:p>
          <a:p>
            <a:pPr marL="457200" indent="-457200">
              <a:spcBef>
                <a:spcPts val="1200"/>
              </a:spcBef>
              <a:spcAft>
                <a:spcPts val="0"/>
              </a:spcAft>
              <a:buFontTx/>
              <a:buAutoNum type="arabicPeriod"/>
            </a:pPr>
            <a:r>
              <a:rPr lang="zh-CN" altLang="en-US" sz="2400" dirty="0"/>
              <a:t>设计汇编程序，实现数组排序，并生成</a:t>
            </a:r>
            <a:r>
              <a:rPr lang="en-US" altLang="zh-CN" sz="2400" dirty="0"/>
              <a:t>COE</a:t>
            </a:r>
            <a:r>
              <a:rPr lang="zh-CN" altLang="en-US" sz="2400" dirty="0"/>
              <a:t>文件</a:t>
            </a:r>
            <a:endParaRPr lang="en-US" altLang="zh-CN" sz="2400" dirty="0"/>
          </a:p>
          <a:p>
            <a:pPr marL="804863" lvl="2" indent="-400050" eaLnBrk="1" hangingPunct="1">
              <a:spcBef>
                <a:spcPts val="600"/>
              </a:spcBef>
              <a:spcAft>
                <a:spcPts val="0"/>
              </a:spcAft>
              <a:buFont typeface="微软雅黑" panose="020B0503020204020204" pitchFamily="34" charset="-122"/>
              <a:buChar char="−"/>
              <a:defRPr/>
            </a:pPr>
            <a:r>
              <a:rPr lang="zh-CN" altLang="en-US" dirty="0"/>
              <a:t>对存储器例化时初始化的数组排序，并将结果输出到显示器</a:t>
            </a:r>
            <a:endParaRPr lang="en-US" altLang="zh-CN" dirty="0"/>
          </a:p>
          <a:p>
            <a:pPr marL="804863" lvl="2" indent="-400050" eaLnBrk="1" hangingPunct="1">
              <a:spcBef>
                <a:spcPts val="600"/>
              </a:spcBef>
              <a:spcAft>
                <a:spcPts val="0"/>
              </a:spcAft>
              <a:buFont typeface="微软雅黑" panose="020B0503020204020204" pitchFamily="34" charset="-122"/>
              <a:buChar char="−"/>
              <a:defRPr/>
            </a:pPr>
            <a:r>
              <a:rPr lang="zh-CN" altLang="en-US" dirty="0"/>
              <a:t>选项：随机生成或键盘输入数组（第一个数是数组的大小，随后为数组的数据）</a:t>
            </a:r>
            <a:endParaRPr lang="en-US" altLang="zh-CN" dirty="0"/>
          </a:p>
          <a:p>
            <a:pPr marL="804863" lvl="2" indent="-400050" eaLnBrk="1" hangingPunct="1">
              <a:spcBef>
                <a:spcPts val="1200"/>
              </a:spcBef>
              <a:spcAft>
                <a:spcPts val="0"/>
              </a:spcAft>
              <a:buFont typeface="微软雅黑" panose="020B0503020204020204" pitchFamily="34" charset="-122"/>
              <a:buChar char="−"/>
              <a:defRPr/>
            </a:pPr>
            <a:endParaRPr lang="en-US" altLang="zh-CN" dirty="0"/>
          </a:p>
          <a:p>
            <a:pPr marL="457200" indent="-457200">
              <a:spcBef>
                <a:spcPts val="1200"/>
              </a:spcBef>
              <a:spcAft>
                <a:spcPts val="0"/>
              </a:spcAft>
              <a:buFontTx/>
              <a:buAutoNum type="arabicPeriod"/>
            </a:pPr>
            <a:endParaRPr lang="en-US" altLang="zh-CN" sz="2000" dirty="0"/>
          </a:p>
          <a:p>
            <a:pPr marL="457200" indent="-457200">
              <a:spcBef>
                <a:spcPts val="1200"/>
              </a:spcBef>
              <a:spcAft>
                <a:spcPts val="0"/>
              </a:spcAft>
              <a:buFontTx/>
              <a:buAutoNum type="arabicPeriod"/>
            </a:pPr>
            <a:endParaRPr lang="en-US" altLang="zh-CN" sz="2400" dirty="0"/>
          </a:p>
          <a:p>
            <a:pPr marL="457200" indent="-457200">
              <a:spcBef>
                <a:spcPts val="1200"/>
              </a:spcBef>
              <a:spcAft>
                <a:spcPts val="0"/>
              </a:spcAft>
              <a:buFontTx/>
              <a:buAutoNum type="arabicPeriod"/>
            </a:pPr>
            <a:endParaRPr lang="en-US" altLang="zh-CN" sz="2400" dirty="0"/>
          </a:p>
          <a:p>
            <a:pPr marL="457200" indent="-457200">
              <a:spcBef>
                <a:spcPts val="1200"/>
              </a:spcBef>
              <a:spcAft>
                <a:spcPts val="0"/>
              </a:spcAft>
              <a:buFontTx/>
              <a:buAutoNum type="arabicPeriod"/>
            </a:pPr>
            <a:endParaRPr lang="en-US" altLang="zh-CN" sz="2400" dirty="0"/>
          </a:p>
        </p:txBody>
      </p:sp>
      <p:sp>
        <p:nvSpPr>
          <p:cNvPr id="33796" name="页脚占位符 1">
            <a:extLst>
              <a:ext uri="{FF2B5EF4-FFF2-40B4-BE49-F238E27FC236}">
                <a16:creationId xmlns:a16="http://schemas.microsoft.com/office/drawing/2014/main" id="{7565BFDF-3058-4520-BA29-9D524AFEC1FB}"/>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33797" name="灯片编号占位符 2">
            <a:extLst>
              <a:ext uri="{FF2B5EF4-FFF2-40B4-BE49-F238E27FC236}">
                <a16:creationId xmlns:a16="http://schemas.microsoft.com/office/drawing/2014/main" id="{FBCA866E-1E0D-4645-8FE0-08DBE7CC5B6E}"/>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BF278478-414C-4FEE-BB31-F095AF8935B2}" type="slidenum">
              <a:rPr lang="en-US" altLang="zh-CN" sz="1600" b="0" smtClean="0">
                <a:latin typeface="Arial" panose="020B0604020202020204" pitchFamily="34" charset="0"/>
              </a:rPr>
              <a:pPr>
                <a:spcBef>
                  <a:spcPct val="0"/>
                </a:spcBef>
                <a:buFontTx/>
                <a:buNone/>
              </a:pPr>
              <a:t>17</a:t>
            </a:fld>
            <a:endParaRPr lang="en-US" altLang="zh-CN" sz="1600" b="0">
              <a:latin typeface="Arial" panose="020B0604020202020204" pitchFamily="34" charset="0"/>
            </a:endParaRPr>
          </a:p>
        </p:txBody>
      </p:sp>
      <p:sp>
        <p:nvSpPr>
          <p:cNvPr id="33798" name="日期占位符 3">
            <a:extLst>
              <a:ext uri="{FF2B5EF4-FFF2-40B4-BE49-F238E27FC236}">
                <a16:creationId xmlns:a16="http://schemas.microsoft.com/office/drawing/2014/main" id="{756087A3-813C-41D6-994E-E3D49739801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6DFF21F-6557-4807-878A-025EC454E75F}"/>
              </a:ext>
            </a:extLst>
          </p:cNvPr>
          <p:cNvSpPr>
            <a:spLocks noGrp="1" noChangeArrowheads="1"/>
          </p:cNvSpPr>
          <p:nvPr>
            <p:ph type="title"/>
          </p:nvPr>
        </p:nvSpPr>
        <p:spPr>
          <a:xfrm>
            <a:off x="457200" y="2636838"/>
            <a:ext cx="8229600" cy="1477962"/>
          </a:xfrm>
        </p:spPr>
        <p:txBody>
          <a:bodyPr/>
          <a:lstStyle/>
          <a:p>
            <a:r>
              <a:rPr lang="en-US" altLang="zh-CN" sz="5400"/>
              <a:t>The</a:t>
            </a:r>
            <a:r>
              <a:rPr lang="zh-CN" altLang="en-US" sz="5400"/>
              <a:t> </a:t>
            </a:r>
            <a:r>
              <a:rPr lang="en-US" altLang="zh-CN" sz="5400"/>
              <a:t>End</a:t>
            </a:r>
            <a:endParaRPr lang="zh-CN" altLang="en-US" sz="5400"/>
          </a:p>
        </p:txBody>
      </p:sp>
      <p:sp>
        <p:nvSpPr>
          <p:cNvPr id="34819" name="页脚占位符 1">
            <a:extLst>
              <a:ext uri="{FF2B5EF4-FFF2-40B4-BE49-F238E27FC236}">
                <a16:creationId xmlns:a16="http://schemas.microsoft.com/office/drawing/2014/main" id="{5E4EA946-0A89-49EF-BD46-482BD2C710C0}"/>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34820" name="灯片编号占位符 2">
            <a:extLst>
              <a:ext uri="{FF2B5EF4-FFF2-40B4-BE49-F238E27FC236}">
                <a16:creationId xmlns:a16="http://schemas.microsoft.com/office/drawing/2014/main" id="{7E258145-3D7C-4DA2-BD4C-26EBB4C0AC5C}"/>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1DB546FF-BADC-473C-B361-7A5CE196182E}" type="slidenum">
              <a:rPr lang="en-US" altLang="zh-CN" sz="1600" b="0" smtClean="0">
                <a:latin typeface="Arial" panose="020B0604020202020204" pitchFamily="34" charset="0"/>
              </a:rPr>
              <a:pPr>
                <a:spcBef>
                  <a:spcPct val="0"/>
                </a:spcBef>
                <a:buFontTx/>
                <a:buNone/>
              </a:pPr>
              <a:t>18</a:t>
            </a:fld>
            <a:endParaRPr lang="en-US" altLang="zh-CN" sz="1600" b="0">
              <a:latin typeface="Arial" panose="020B0604020202020204" pitchFamily="34" charset="0"/>
            </a:endParaRPr>
          </a:p>
        </p:txBody>
      </p:sp>
      <p:sp>
        <p:nvSpPr>
          <p:cNvPr id="34821" name="日期占位符 3">
            <a:extLst>
              <a:ext uri="{FF2B5EF4-FFF2-40B4-BE49-F238E27FC236}">
                <a16:creationId xmlns:a16="http://schemas.microsoft.com/office/drawing/2014/main" id="{F135BD25-7E64-444C-AF74-706025AFD1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4DDBD04C-78A7-429E-AEB8-C905D9A2F183}"/>
              </a:ext>
            </a:extLst>
          </p:cNvPr>
          <p:cNvSpPr>
            <a:spLocks noGrp="1" noChangeArrowheads="1"/>
          </p:cNvSpPr>
          <p:nvPr>
            <p:ph type="title"/>
          </p:nvPr>
        </p:nvSpPr>
        <p:spPr/>
        <p:txBody>
          <a:bodyPr/>
          <a:lstStyle/>
          <a:p>
            <a:pPr eaLnBrk="1" hangingPunct="1"/>
            <a:r>
              <a:rPr lang="zh-CN" altLang="en-US"/>
              <a:t>实验目标</a:t>
            </a:r>
          </a:p>
        </p:txBody>
      </p:sp>
      <p:sp>
        <p:nvSpPr>
          <p:cNvPr id="8195" name="页脚占位符 1">
            <a:extLst>
              <a:ext uri="{FF2B5EF4-FFF2-40B4-BE49-F238E27FC236}">
                <a16:creationId xmlns:a16="http://schemas.microsoft.com/office/drawing/2014/main" id="{319089B1-9D50-4895-92BA-8857F1232056}"/>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8196" name="灯片编号占位符 2">
            <a:extLst>
              <a:ext uri="{FF2B5EF4-FFF2-40B4-BE49-F238E27FC236}">
                <a16:creationId xmlns:a16="http://schemas.microsoft.com/office/drawing/2014/main" id="{3DA1DDE4-DDF5-4BF9-AB3E-B869C7DCD295}"/>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060A70BB-B518-42C9-95F1-A0077A7C9DF0}" type="slidenum">
              <a:rPr lang="en-US" altLang="zh-CN" sz="1600" b="0" smtClean="0">
                <a:latin typeface="Arial" panose="020B0604020202020204" pitchFamily="34" charset="0"/>
              </a:rPr>
              <a:pPr>
                <a:spcBef>
                  <a:spcPct val="0"/>
                </a:spcBef>
                <a:buFontTx/>
                <a:buNone/>
              </a:pPr>
              <a:t>2</a:t>
            </a:fld>
            <a:endParaRPr lang="en-US" altLang="zh-CN" sz="1600" b="0">
              <a:latin typeface="Arial" panose="020B0604020202020204" pitchFamily="34" charset="0"/>
            </a:endParaRPr>
          </a:p>
        </p:txBody>
      </p:sp>
      <p:sp>
        <p:nvSpPr>
          <p:cNvPr id="8197" name="日期占位符 3">
            <a:extLst>
              <a:ext uri="{FF2B5EF4-FFF2-40B4-BE49-F238E27FC236}">
                <a16:creationId xmlns:a16="http://schemas.microsoft.com/office/drawing/2014/main" id="{8AD757FF-1920-4EF1-8BF3-3E6F365230C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8198" name="内容占位符 1">
            <a:extLst>
              <a:ext uri="{FF2B5EF4-FFF2-40B4-BE49-F238E27FC236}">
                <a16:creationId xmlns:a16="http://schemas.microsoft.com/office/drawing/2014/main" id="{54FF6439-71AE-4AD8-B595-5B0A8C80DDAD}"/>
              </a:ext>
            </a:extLst>
          </p:cNvPr>
          <p:cNvSpPr>
            <a:spLocks noGrp="1" noChangeArrowheads="1"/>
          </p:cNvSpPr>
          <p:nvPr>
            <p:ph idx="1"/>
          </p:nvPr>
        </p:nvSpPr>
        <p:spPr>
          <a:xfrm>
            <a:off x="457200" y="1524000"/>
            <a:ext cx="8003232" cy="4721225"/>
          </a:xfrm>
        </p:spPr>
        <p:txBody>
          <a:bodyPr/>
          <a:lstStyle/>
          <a:p>
            <a:pPr>
              <a:spcBef>
                <a:spcPts val="1200"/>
              </a:spcBef>
            </a:pPr>
            <a:r>
              <a:rPr lang="zh-CN" altLang="en-US" sz="2400" dirty="0"/>
              <a:t>了解汇编程序的基本结构，以及汇编程序仿真和调试的基本方法</a:t>
            </a:r>
          </a:p>
          <a:p>
            <a:pPr>
              <a:spcBef>
                <a:spcPts val="1200"/>
              </a:spcBef>
            </a:pPr>
            <a:r>
              <a:rPr lang="zh-CN" altLang="en-US" sz="2400" dirty="0"/>
              <a:t>熟悉</a:t>
            </a:r>
            <a:r>
              <a:rPr lang="en-US" altLang="zh-CN" sz="2400" dirty="0"/>
              <a:t>RISC-V</a:t>
            </a:r>
            <a:r>
              <a:rPr lang="zh-CN" altLang="en-US" sz="2400" dirty="0"/>
              <a:t>常用</a:t>
            </a:r>
            <a:r>
              <a:rPr lang="en-US" altLang="zh-CN" sz="2400" dirty="0"/>
              <a:t>32</a:t>
            </a:r>
            <a:r>
              <a:rPr lang="zh-CN" altLang="en-US" sz="2400" dirty="0"/>
              <a:t>位整数指令的功能，掌握简单汇编程序的设计，以及</a:t>
            </a:r>
            <a:r>
              <a:rPr lang="en-US" altLang="zh-CN" sz="2400" dirty="0"/>
              <a:t>CPU</a:t>
            </a:r>
            <a:r>
              <a:rPr lang="zh-CN" altLang="en-US" sz="2400" dirty="0"/>
              <a:t>下载测试方法和测试数据 </a:t>
            </a:r>
            <a:r>
              <a:rPr lang="en-US" altLang="zh-CN" sz="2400" dirty="0"/>
              <a:t>(COE</a:t>
            </a:r>
            <a:r>
              <a:rPr lang="zh-CN" altLang="en-US" sz="2400" dirty="0"/>
              <a:t>文件</a:t>
            </a:r>
            <a:r>
              <a:rPr lang="en-US" altLang="zh-CN" sz="2400" dirty="0"/>
              <a:t>)</a:t>
            </a:r>
            <a:r>
              <a:rPr lang="zh-CN" altLang="en-US" sz="2400" dirty="0"/>
              <a:t> 的生成方法</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0BC825A1-DA07-4887-A598-A1CBBE81A926}"/>
              </a:ext>
            </a:extLst>
          </p:cNvPr>
          <p:cNvSpPr>
            <a:spLocks noGrp="1" noChangeArrowheads="1"/>
          </p:cNvSpPr>
          <p:nvPr>
            <p:ph type="title"/>
          </p:nvPr>
        </p:nvSpPr>
        <p:spPr/>
        <p:txBody>
          <a:bodyPr/>
          <a:lstStyle/>
          <a:p>
            <a:pPr eaLnBrk="1" hangingPunct="1"/>
            <a:r>
              <a:rPr lang="zh-CN" altLang="en-US"/>
              <a:t>实验内容</a:t>
            </a:r>
          </a:p>
        </p:txBody>
      </p:sp>
      <p:sp>
        <p:nvSpPr>
          <p:cNvPr id="10243" name="内容占位符 2">
            <a:extLst>
              <a:ext uri="{FF2B5EF4-FFF2-40B4-BE49-F238E27FC236}">
                <a16:creationId xmlns:a16="http://schemas.microsoft.com/office/drawing/2014/main" id="{384D234F-1A3E-44E6-BEAA-23E8F9D44F32}"/>
              </a:ext>
            </a:extLst>
          </p:cNvPr>
          <p:cNvSpPr>
            <a:spLocks noGrp="1" noChangeArrowheads="1"/>
          </p:cNvSpPr>
          <p:nvPr>
            <p:ph idx="1"/>
          </p:nvPr>
        </p:nvSpPr>
        <p:spPr>
          <a:xfrm>
            <a:off x="457200" y="1484313"/>
            <a:ext cx="8147050" cy="4760912"/>
          </a:xfrm>
        </p:spPr>
        <p:txBody>
          <a:bodyPr/>
          <a:lstStyle/>
          <a:p>
            <a:pPr marL="514350" indent="-514350" eaLnBrk="1" hangingPunct="1">
              <a:spcBef>
                <a:spcPts val="1200"/>
              </a:spcBef>
              <a:spcAft>
                <a:spcPts val="0"/>
              </a:spcAft>
              <a:buFontTx/>
              <a:buAutoNum type="arabicPeriod"/>
              <a:defRPr/>
            </a:pPr>
            <a:r>
              <a:rPr lang="zh-CN" altLang="en-US" sz="2400" dirty="0"/>
              <a:t>设计汇编程序：逐条简单测试以下</a:t>
            </a:r>
            <a:r>
              <a:rPr lang="en-US" altLang="zh-CN" sz="2400" dirty="0"/>
              <a:t>10</a:t>
            </a:r>
            <a:r>
              <a:rPr lang="zh-CN" altLang="en-US" sz="2400" dirty="0"/>
              <a:t>条指令功能</a:t>
            </a:r>
            <a:endParaRPr lang="en-US" altLang="zh-CN" sz="2400" dirty="0"/>
          </a:p>
          <a:p>
            <a:pPr marL="900113" lvl="1" indent="-360363" eaLnBrk="1" hangingPunct="1">
              <a:spcBef>
                <a:spcPts val="600"/>
              </a:spcBef>
              <a:spcAft>
                <a:spcPts val="0"/>
              </a:spcAft>
              <a:buFont typeface="微软雅黑" panose="020B0503020204020204" pitchFamily="34" charset="-122"/>
              <a:buChar char="−"/>
              <a:defRPr/>
            </a:pPr>
            <a:r>
              <a:rPr lang="en-US" altLang="zh-CN" sz="2000" dirty="0"/>
              <a:t>add, </a:t>
            </a:r>
            <a:r>
              <a:rPr lang="en-US" altLang="zh-CN" sz="2000" dirty="0" err="1"/>
              <a:t>addi</a:t>
            </a:r>
            <a:r>
              <a:rPr lang="en-US" altLang="zh-CN" sz="2000" dirty="0"/>
              <a:t>, sub, </a:t>
            </a:r>
            <a:r>
              <a:rPr lang="en-US" altLang="zh-CN" sz="2000" dirty="0" err="1"/>
              <a:t>auipc</a:t>
            </a:r>
            <a:endParaRPr lang="en-US" altLang="zh-CN" sz="2000" dirty="0"/>
          </a:p>
          <a:p>
            <a:pPr marL="900113" lvl="1" indent="-360363" eaLnBrk="1" hangingPunct="1">
              <a:spcBef>
                <a:spcPts val="600"/>
              </a:spcBef>
              <a:spcAft>
                <a:spcPts val="0"/>
              </a:spcAft>
              <a:buFont typeface="微软雅黑" panose="020B0503020204020204" pitchFamily="34" charset="-122"/>
              <a:buChar char="−"/>
              <a:defRPr/>
            </a:pPr>
            <a:r>
              <a:rPr lang="en-US" altLang="zh-CN" sz="2000" dirty="0" err="1"/>
              <a:t>lw</a:t>
            </a:r>
            <a:r>
              <a:rPr lang="en-US" altLang="zh-CN" sz="2000" dirty="0"/>
              <a:t>, </a:t>
            </a:r>
            <a:r>
              <a:rPr lang="en-US" altLang="zh-CN" sz="2000" dirty="0" err="1"/>
              <a:t>sw</a:t>
            </a:r>
            <a:endParaRPr lang="en-US" altLang="zh-CN" sz="2000" dirty="0"/>
          </a:p>
          <a:p>
            <a:pPr marL="900113" lvl="1" indent="-360363" eaLnBrk="1" hangingPunct="1">
              <a:spcBef>
                <a:spcPts val="600"/>
              </a:spcBef>
              <a:spcAft>
                <a:spcPts val="0"/>
              </a:spcAft>
              <a:buFont typeface="微软雅黑" panose="020B0503020204020204" pitchFamily="34" charset="-122"/>
              <a:buChar char="−"/>
              <a:defRPr/>
            </a:pPr>
            <a:r>
              <a:rPr lang="en-US" altLang="zh-CN" sz="2000" dirty="0" err="1"/>
              <a:t>beq</a:t>
            </a:r>
            <a:r>
              <a:rPr lang="en-US" altLang="zh-CN" sz="2000" dirty="0"/>
              <a:t>, </a:t>
            </a:r>
            <a:r>
              <a:rPr lang="en-US" altLang="zh-CN" sz="2000" dirty="0" err="1"/>
              <a:t>blt</a:t>
            </a:r>
            <a:r>
              <a:rPr lang="en-US" altLang="zh-CN" sz="2000" dirty="0"/>
              <a:t>, </a:t>
            </a:r>
            <a:r>
              <a:rPr lang="en-US" altLang="zh-CN" sz="2000" dirty="0" err="1"/>
              <a:t>jal</a:t>
            </a:r>
            <a:r>
              <a:rPr lang="en-US" altLang="zh-CN" sz="2000" dirty="0"/>
              <a:t>, </a:t>
            </a:r>
            <a:r>
              <a:rPr lang="en-US" altLang="zh-CN" sz="2000" dirty="0" err="1"/>
              <a:t>jalr</a:t>
            </a:r>
            <a:endParaRPr lang="en-US" altLang="zh-CN" sz="2000" dirty="0"/>
          </a:p>
          <a:p>
            <a:pPr marL="536575" lvl="1" indent="-536575" eaLnBrk="1" hangingPunct="1">
              <a:spcBef>
                <a:spcPts val="1800"/>
              </a:spcBef>
              <a:spcAft>
                <a:spcPts val="600"/>
              </a:spcAft>
              <a:buFontTx/>
              <a:buAutoNum type="arabicPeriod" startAt="2"/>
              <a:defRPr/>
            </a:pPr>
            <a:r>
              <a:rPr lang="zh-CN" altLang="en-US" b="1" dirty="0"/>
              <a:t>设计汇编程序：排序</a:t>
            </a:r>
            <a:r>
              <a:rPr lang="en-US" altLang="zh-CN" b="1" dirty="0"/>
              <a:t>256</a:t>
            </a:r>
            <a:r>
              <a:rPr lang="zh-CN" altLang="en-US" b="1" dirty="0"/>
              <a:t>个无符号数据</a:t>
            </a:r>
            <a:endParaRPr lang="en-US" altLang="zh-CN" b="1" dirty="0"/>
          </a:p>
          <a:p>
            <a:pPr marL="941388" lvl="2" indent="-400050" eaLnBrk="1" hangingPunct="1">
              <a:spcBef>
                <a:spcPts val="600"/>
              </a:spcBef>
              <a:spcAft>
                <a:spcPts val="0"/>
              </a:spcAft>
              <a:buFont typeface="微软雅黑" panose="020B0503020204020204" pitchFamily="34" charset="-122"/>
              <a:buChar char="−"/>
              <a:defRPr/>
            </a:pPr>
            <a:r>
              <a:rPr lang="zh-CN" altLang="en-US" dirty="0"/>
              <a:t>排序算法不限</a:t>
            </a:r>
            <a:endParaRPr lang="en-US" altLang="zh-CN" dirty="0"/>
          </a:p>
          <a:p>
            <a:pPr marL="941388" lvl="2" indent="-400050" eaLnBrk="1" hangingPunct="1">
              <a:spcBef>
                <a:spcPts val="600"/>
              </a:spcBef>
              <a:spcAft>
                <a:spcPts val="0"/>
              </a:spcAft>
              <a:buFont typeface="微软雅黑" panose="020B0503020204020204" pitchFamily="34" charset="-122"/>
              <a:buChar char="−"/>
              <a:defRPr/>
            </a:pPr>
            <a:r>
              <a:rPr lang="zh-CN" altLang="en-US" dirty="0"/>
              <a:t>仅使用上述</a:t>
            </a:r>
            <a:r>
              <a:rPr lang="en-US" altLang="zh-CN" dirty="0"/>
              <a:t>10</a:t>
            </a:r>
            <a:r>
              <a:rPr lang="zh-CN" altLang="en-US" dirty="0"/>
              <a:t>条指令实现</a:t>
            </a:r>
            <a:endParaRPr lang="en-US" altLang="zh-CN" dirty="0"/>
          </a:p>
          <a:p>
            <a:pPr marL="941388" lvl="2" indent="-400050" eaLnBrk="1" hangingPunct="1">
              <a:spcBef>
                <a:spcPts val="600"/>
              </a:spcBef>
              <a:spcAft>
                <a:spcPts val="600"/>
              </a:spcAft>
              <a:buFont typeface="微软雅黑" panose="020B0503020204020204" pitchFamily="34" charset="-122"/>
              <a:buChar char="−"/>
              <a:defRPr/>
            </a:pPr>
            <a:endParaRPr lang="en-US" altLang="zh-CN" sz="2400" b="1" dirty="0"/>
          </a:p>
          <a:p>
            <a:pPr marL="941388" lvl="2" indent="-400050" eaLnBrk="1" hangingPunct="1">
              <a:spcBef>
                <a:spcPts val="600"/>
              </a:spcBef>
              <a:spcAft>
                <a:spcPts val="600"/>
              </a:spcAft>
              <a:buFont typeface="微软雅黑" panose="020B0503020204020204" pitchFamily="34" charset="-122"/>
              <a:buChar char="−"/>
              <a:defRPr/>
            </a:pPr>
            <a:endParaRPr lang="zh-CN" altLang="en-US" dirty="0"/>
          </a:p>
          <a:p>
            <a:pPr marL="900113" lvl="1" indent="-360363" eaLnBrk="1" hangingPunct="1">
              <a:spcBef>
                <a:spcPts val="600"/>
              </a:spcBef>
              <a:spcAft>
                <a:spcPts val="600"/>
              </a:spcAft>
              <a:buFont typeface="Arial" panose="020B0604020202020204" pitchFamily="34" charset="0"/>
              <a:buChar char="•"/>
              <a:defRPr/>
            </a:pPr>
            <a:endParaRPr lang="en-US" altLang="zh-CN" sz="2000" dirty="0"/>
          </a:p>
          <a:p>
            <a:pPr marL="514350" indent="-514350" eaLnBrk="1" hangingPunct="1">
              <a:spcBef>
                <a:spcPts val="600"/>
              </a:spcBef>
              <a:spcAft>
                <a:spcPts val="600"/>
              </a:spcAft>
              <a:defRPr/>
            </a:pPr>
            <a:endParaRPr lang="zh-CN" altLang="en-US" sz="2400" dirty="0"/>
          </a:p>
        </p:txBody>
      </p:sp>
      <p:sp>
        <p:nvSpPr>
          <p:cNvPr id="10244" name="页脚占位符 1">
            <a:extLst>
              <a:ext uri="{FF2B5EF4-FFF2-40B4-BE49-F238E27FC236}">
                <a16:creationId xmlns:a16="http://schemas.microsoft.com/office/drawing/2014/main" id="{57A82227-0482-41DF-814B-7420DC96D691}"/>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0245" name="灯片编号占位符 2">
            <a:extLst>
              <a:ext uri="{FF2B5EF4-FFF2-40B4-BE49-F238E27FC236}">
                <a16:creationId xmlns:a16="http://schemas.microsoft.com/office/drawing/2014/main" id="{3FD86263-180E-461D-A47D-5E1F6CF8DB19}"/>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27FA1875-74B0-4081-8390-FF2E24109834}" type="slidenum">
              <a:rPr lang="en-US" altLang="zh-CN" sz="1600" b="0" smtClean="0">
                <a:latin typeface="Arial" panose="020B0604020202020204" pitchFamily="34" charset="0"/>
              </a:rPr>
              <a:pPr>
                <a:spcBef>
                  <a:spcPct val="0"/>
                </a:spcBef>
                <a:buFontTx/>
                <a:buNone/>
              </a:pPr>
              <a:t>3</a:t>
            </a:fld>
            <a:endParaRPr lang="en-US" altLang="zh-CN" sz="1600" b="0">
              <a:latin typeface="Arial" panose="020B0604020202020204" pitchFamily="34" charset="0"/>
            </a:endParaRPr>
          </a:p>
        </p:txBody>
      </p:sp>
      <p:sp>
        <p:nvSpPr>
          <p:cNvPr id="10246" name="日期占位符 3">
            <a:extLst>
              <a:ext uri="{FF2B5EF4-FFF2-40B4-BE49-F238E27FC236}">
                <a16:creationId xmlns:a16="http://schemas.microsoft.com/office/drawing/2014/main" id="{D462FBD5-4C68-4257-9AC2-2851AC64AE0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F8AE366-A0CB-4991-BAA4-E2D414F736EE}"/>
              </a:ext>
            </a:extLst>
          </p:cNvPr>
          <p:cNvSpPr>
            <a:spLocks noGrp="1" noChangeArrowheads="1"/>
          </p:cNvSpPr>
          <p:nvPr>
            <p:ph type="title"/>
          </p:nvPr>
        </p:nvSpPr>
        <p:spPr/>
        <p:txBody>
          <a:bodyPr/>
          <a:lstStyle/>
          <a:p>
            <a:r>
              <a:rPr lang="en-US" altLang="zh-CN" dirty="0"/>
              <a:t>RISC-V</a:t>
            </a:r>
            <a:r>
              <a:rPr lang="zh-CN" altLang="en-US" dirty="0"/>
              <a:t>寄存器</a:t>
            </a:r>
          </a:p>
        </p:txBody>
      </p:sp>
      <p:sp>
        <p:nvSpPr>
          <p:cNvPr id="12291" name="日期占位符 3">
            <a:extLst>
              <a:ext uri="{FF2B5EF4-FFF2-40B4-BE49-F238E27FC236}">
                <a16:creationId xmlns:a16="http://schemas.microsoft.com/office/drawing/2014/main" id="{A92FBE6C-1405-44D9-A02D-FA389B7045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12292" name="页脚占位符 4">
            <a:extLst>
              <a:ext uri="{FF2B5EF4-FFF2-40B4-BE49-F238E27FC236}">
                <a16:creationId xmlns:a16="http://schemas.microsoft.com/office/drawing/2014/main" id="{8EB09586-0707-4404-A7D8-82B8A2C98B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2293" name="灯片编号占位符 5">
            <a:extLst>
              <a:ext uri="{FF2B5EF4-FFF2-40B4-BE49-F238E27FC236}">
                <a16:creationId xmlns:a16="http://schemas.microsoft.com/office/drawing/2014/main" id="{19131226-BE28-4A4D-8F90-CA440804D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C0F098D-BCDC-4AF8-9C23-4A2ECA4600A1}" type="slidenum">
              <a:rPr lang="en-US" altLang="zh-CN" sz="1600" b="0" smtClean="0">
                <a:latin typeface="Arial" panose="020B0604020202020204" pitchFamily="34" charset="0"/>
              </a:rPr>
              <a:pPr>
                <a:spcBef>
                  <a:spcPct val="0"/>
                </a:spcBef>
                <a:buFontTx/>
                <a:buNone/>
              </a:pPr>
              <a:t>4</a:t>
            </a:fld>
            <a:endParaRPr lang="en-US" altLang="zh-CN" sz="1600" b="0">
              <a:latin typeface="Arial" panose="020B0604020202020204" pitchFamily="34" charset="0"/>
            </a:endParaRPr>
          </a:p>
        </p:txBody>
      </p:sp>
      <p:pic>
        <p:nvPicPr>
          <p:cNvPr id="12294" name="图片 6">
            <a:extLst>
              <a:ext uri="{FF2B5EF4-FFF2-40B4-BE49-F238E27FC236}">
                <a16:creationId xmlns:a16="http://schemas.microsoft.com/office/drawing/2014/main" id="{71B8498E-9FB7-41F3-BA17-9C27B106D1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7777" y="2132856"/>
            <a:ext cx="4988446" cy="381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内容占位符 2">
            <a:extLst>
              <a:ext uri="{FF2B5EF4-FFF2-40B4-BE49-F238E27FC236}">
                <a16:creationId xmlns:a16="http://schemas.microsoft.com/office/drawing/2014/main" id="{D07E611E-2AAE-481B-87C4-0C41D5888BB6}"/>
              </a:ext>
            </a:extLst>
          </p:cNvPr>
          <p:cNvSpPr>
            <a:spLocks noGrp="1" noChangeArrowheads="1"/>
          </p:cNvSpPr>
          <p:nvPr>
            <p:ph idx="1"/>
          </p:nvPr>
        </p:nvSpPr>
        <p:spPr>
          <a:xfrm>
            <a:off x="457200" y="1412776"/>
            <a:ext cx="8229600" cy="682625"/>
          </a:xfrm>
        </p:spPr>
        <p:txBody>
          <a:bodyPr/>
          <a:lstStyle/>
          <a:p>
            <a:r>
              <a:rPr lang="en-US" altLang="zh-CN" sz="2400" dirty="0"/>
              <a:t>PC</a:t>
            </a:r>
            <a:r>
              <a:rPr lang="zh-CN" altLang="en-US" sz="2400" dirty="0"/>
              <a:t>和</a:t>
            </a:r>
            <a:r>
              <a:rPr lang="en-US" altLang="zh-CN" sz="2400" dirty="0"/>
              <a:t>32</a:t>
            </a:r>
            <a:r>
              <a:rPr lang="zh-CN" altLang="en-US" sz="2400" dirty="0"/>
              <a:t>个通用寄存器（合称寄存器堆）</a:t>
            </a:r>
            <a:endParaRPr lang="en-US" altLang="zh-CN" sz="2400" dirty="0"/>
          </a:p>
          <a:p>
            <a:endParaRPr lang="en-US" altLang="zh-CN" sz="2400" dirty="0"/>
          </a:p>
          <a:p>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6B1B2916-083C-4F5E-B209-D19A3CFA5D89}"/>
              </a:ext>
            </a:extLst>
          </p:cNvPr>
          <p:cNvSpPr>
            <a:spLocks noGrp="1" noChangeArrowheads="1"/>
          </p:cNvSpPr>
          <p:nvPr>
            <p:ph type="title"/>
          </p:nvPr>
        </p:nvSpPr>
        <p:spPr/>
        <p:txBody>
          <a:bodyPr/>
          <a:lstStyle/>
          <a:p>
            <a:r>
              <a:rPr lang="en-US" altLang="zh-CN"/>
              <a:t>RV32I</a:t>
            </a:r>
            <a:r>
              <a:rPr lang="zh-CN" altLang="en-US"/>
              <a:t>指令类型</a:t>
            </a:r>
          </a:p>
        </p:txBody>
      </p:sp>
      <p:sp>
        <p:nvSpPr>
          <p:cNvPr id="16387" name="内容占位符 2">
            <a:extLst>
              <a:ext uri="{FF2B5EF4-FFF2-40B4-BE49-F238E27FC236}">
                <a16:creationId xmlns:a16="http://schemas.microsoft.com/office/drawing/2014/main" id="{A87D6D4E-2D94-4614-A940-3D8315AE7459}"/>
              </a:ext>
            </a:extLst>
          </p:cNvPr>
          <p:cNvSpPr>
            <a:spLocks noGrp="1" noChangeArrowheads="1"/>
          </p:cNvSpPr>
          <p:nvPr>
            <p:ph idx="1"/>
          </p:nvPr>
        </p:nvSpPr>
        <p:spPr>
          <a:xfrm>
            <a:off x="457200" y="1412776"/>
            <a:ext cx="3322638" cy="4691063"/>
          </a:xfrm>
        </p:spPr>
        <p:txBody>
          <a:bodyPr/>
          <a:lstStyle/>
          <a:p>
            <a:pPr>
              <a:spcBef>
                <a:spcPts val="1200"/>
              </a:spcBef>
            </a:pPr>
            <a:r>
              <a:rPr lang="zh-CN" altLang="en-US" sz="2400" dirty="0"/>
              <a:t>运算类</a:t>
            </a:r>
            <a:endParaRPr lang="en-US" altLang="zh-CN" sz="2400" dirty="0"/>
          </a:p>
          <a:p>
            <a:pPr lvl="1">
              <a:spcBef>
                <a:spcPts val="1200"/>
              </a:spcBef>
            </a:pPr>
            <a:r>
              <a:rPr lang="zh-CN" altLang="en-US" sz="2000" dirty="0"/>
              <a:t>算术：</a:t>
            </a:r>
            <a:r>
              <a:rPr lang="en-US" altLang="zh-CN" sz="2000" dirty="0">
                <a:solidFill>
                  <a:srgbClr val="0070C0"/>
                </a:solidFill>
              </a:rPr>
              <a:t>add, sub, </a:t>
            </a:r>
            <a:r>
              <a:rPr lang="en-US" altLang="zh-CN" sz="2000" dirty="0" err="1">
                <a:solidFill>
                  <a:srgbClr val="0070C0"/>
                </a:solidFill>
              </a:rPr>
              <a:t>addi</a:t>
            </a:r>
            <a:r>
              <a:rPr lang="en-US" altLang="zh-CN" sz="2000" dirty="0"/>
              <a:t>, </a:t>
            </a:r>
            <a:r>
              <a:rPr lang="en-US" altLang="zh-CN" sz="2000" dirty="0" err="1">
                <a:solidFill>
                  <a:srgbClr val="0070C0"/>
                </a:solidFill>
              </a:rPr>
              <a:t>auipc</a:t>
            </a:r>
            <a:r>
              <a:rPr lang="en-US" altLang="zh-CN" sz="2000" dirty="0"/>
              <a:t>, </a:t>
            </a:r>
            <a:r>
              <a:rPr lang="en-US" altLang="zh-CN" sz="2000" dirty="0" err="1">
                <a:solidFill>
                  <a:srgbClr val="0070C0"/>
                </a:solidFill>
              </a:rPr>
              <a:t>lui</a:t>
            </a:r>
            <a:endParaRPr lang="en-US" altLang="zh-CN" sz="2000" dirty="0">
              <a:solidFill>
                <a:srgbClr val="0070C0"/>
              </a:solidFill>
            </a:endParaRPr>
          </a:p>
          <a:p>
            <a:pPr lvl="1">
              <a:spcBef>
                <a:spcPts val="1200"/>
              </a:spcBef>
            </a:pPr>
            <a:r>
              <a:rPr lang="zh-CN" altLang="en-US" sz="2000" dirty="0"/>
              <a:t>逻辑：</a:t>
            </a:r>
            <a:r>
              <a:rPr lang="en-US" altLang="zh-CN" sz="2000" dirty="0">
                <a:solidFill>
                  <a:srgbClr val="0070C0"/>
                </a:solidFill>
              </a:rPr>
              <a:t>and, or, </a:t>
            </a:r>
            <a:r>
              <a:rPr lang="en-US" altLang="zh-CN" sz="2000" dirty="0" err="1">
                <a:solidFill>
                  <a:srgbClr val="0070C0"/>
                </a:solidFill>
              </a:rPr>
              <a:t>xor</a:t>
            </a:r>
            <a:r>
              <a:rPr lang="en-US" altLang="zh-CN" sz="2000" dirty="0"/>
              <a:t>, </a:t>
            </a:r>
            <a:r>
              <a:rPr lang="en-US" altLang="zh-CN" sz="2000" dirty="0" err="1"/>
              <a:t>andi</a:t>
            </a:r>
            <a:r>
              <a:rPr lang="en-US" altLang="zh-CN" sz="2000" dirty="0"/>
              <a:t>, </a:t>
            </a:r>
            <a:r>
              <a:rPr lang="en-US" altLang="zh-CN" sz="2000" dirty="0" err="1"/>
              <a:t>ori</a:t>
            </a:r>
            <a:r>
              <a:rPr lang="en-US" altLang="zh-CN" sz="2000" dirty="0"/>
              <a:t>, </a:t>
            </a:r>
            <a:r>
              <a:rPr lang="en-US" altLang="zh-CN" sz="2000" dirty="0" err="1"/>
              <a:t>xori</a:t>
            </a:r>
            <a:r>
              <a:rPr lang="zh-CN" altLang="en-US" sz="2000" dirty="0"/>
              <a:t> </a:t>
            </a:r>
            <a:endParaRPr lang="en-US" altLang="zh-CN" sz="2000" dirty="0"/>
          </a:p>
          <a:p>
            <a:pPr lvl="1">
              <a:spcBef>
                <a:spcPts val="1200"/>
              </a:spcBef>
            </a:pPr>
            <a:r>
              <a:rPr lang="zh-CN" altLang="en-US" sz="2000" dirty="0"/>
              <a:t>移位</a:t>
            </a:r>
            <a:r>
              <a:rPr lang="en-US" altLang="zh-CN" sz="2000" dirty="0"/>
              <a:t>(shift)</a:t>
            </a:r>
            <a:r>
              <a:rPr lang="zh-CN" altLang="en-US" sz="2000" dirty="0"/>
              <a:t>：</a:t>
            </a:r>
            <a:r>
              <a:rPr lang="en-US" altLang="zh-CN" sz="2000" dirty="0" err="1">
                <a:solidFill>
                  <a:srgbClr val="0070C0"/>
                </a:solidFill>
              </a:rPr>
              <a:t>sll</a:t>
            </a:r>
            <a:r>
              <a:rPr lang="en-US" altLang="zh-CN" sz="2000" dirty="0">
                <a:solidFill>
                  <a:srgbClr val="0070C0"/>
                </a:solidFill>
              </a:rPr>
              <a:t>, </a:t>
            </a:r>
            <a:r>
              <a:rPr lang="en-US" altLang="zh-CN" sz="2000" dirty="0" err="1">
                <a:solidFill>
                  <a:srgbClr val="0070C0"/>
                </a:solidFill>
              </a:rPr>
              <a:t>srl</a:t>
            </a:r>
            <a:r>
              <a:rPr lang="en-US" altLang="zh-CN" sz="2000" dirty="0">
                <a:solidFill>
                  <a:srgbClr val="0070C0"/>
                </a:solidFill>
              </a:rPr>
              <a:t>, </a:t>
            </a:r>
            <a:r>
              <a:rPr lang="en-US" altLang="zh-CN" sz="2000" dirty="0" err="1">
                <a:solidFill>
                  <a:srgbClr val="0070C0"/>
                </a:solidFill>
              </a:rPr>
              <a:t>sra</a:t>
            </a:r>
            <a:r>
              <a:rPr lang="en-US" altLang="zh-CN" sz="2000" dirty="0"/>
              <a:t>, </a:t>
            </a:r>
            <a:r>
              <a:rPr lang="en-US" altLang="zh-CN" sz="2000" dirty="0" err="1"/>
              <a:t>slli</a:t>
            </a:r>
            <a:r>
              <a:rPr lang="en-US" altLang="zh-CN" sz="2000" dirty="0"/>
              <a:t>, </a:t>
            </a:r>
            <a:r>
              <a:rPr lang="en-US" altLang="zh-CN" sz="2000" dirty="0" err="1"/>
              <a:t>srli</a:t>
            </a:r>
            <a:r>
              <a:rPr lang="en-US" altLang="zh-CN" sz="2000" dirty="0"/>
              <a:t>, </a:t>
            </a:r>
            <a:r>
              <a:rPr lang="en-US" altLang="zh-CN" sz="2000" dirty="0" err="1"/>
              <a:t>srai</a:t>
            </a:r>
            <a:endParaRPr lang="en-US" altLang="zh-CN" sz="2000" dirty="0"/>
          </a:p>
          <a:p>
            <a:pPr lvl="1">
              <a:spcBef>
                <a:spcPts val="1200"/>
              </a:spcBef>
            </a:pPr>
            <a:r>
              <a:rPr lang="zh-CN" altLang="en-US" sz="2000" dirty="0"/>
              <a:t>比较</a:t>
            </a:r>
            <a:r>
              <a:rPr lang="en-US" altLang="zh-CN" sz="2000" dirty="0"/>
              <a:t>(set if</a:t>
            </a:r>
            <a:r>
              <a:rPr lang="zh-CN" altLang="en-US" sz="2000" dirty="0"/>
              <a:t> </a:t>
            </a:r>
            <a:r>
              <a:rPr lang="en-US" altLang="zh-CN" sz="2000" dirty="0"/>
              <a:t>less than)</a:t>
            </a:r>
            <a:r>
              <a:rPr lang="zh-CN" altLang="en-US" sz="2000" dirty="0"/>
              <a:t>：</a:t>
            </a:r>
            <a:r>
              <a:rPr lang="en-US" altLang="zh-CN" sz="2000" dirty="0" err="1"/>
              <a:t>slt</a:t>
            </a:r>
            <a:r>
              <a:rPr lang="en-US" altLang="zh-CN" sz="2000" dirty="0"/>
              <a:t>, </a:t>
            </a:r>
            <a:r>
              <a:rPr lang="en-US" altLang="zh-CN" sz="2000" dirty="0" err="1"/>
              <a:t>sltu</a:t>
            </a:r>
            <a:r>
              <a:rPr lang="en-US" altLang="zh-CN" sz="2000" dirty="0"/>
              <a:t>, </a:t>
            </a:r>
            <a:r>
              <a:rPr lang="en-US" altLang="zh-CN" sz="2000" dirty="0" err="1"/>
              <a:t>slti</a:t>
            </a:r>
            <a:r>
              <a:rPr lang="en-US" altLang="zh-CN" sz="2000" dirty="0"/>
              <a:t>, </a:t>
            </a:r>
            <a:r>
              <a:rPr lang="en-US" altLang="zh-CN" sz="2000" dirty="0" err="1"/>
              <a:t>sltiu</a:t>
            </a:r>
            <a:endParaRPr lang="zh-CN" altLang="en-US" sz="2000" dirty="0"/>
          </a:p>
        </p:txBody>
      </p:sp>
      <p:sp>
        <p:nvSpPr>
          <p:cNvPr id="14340" name="日期占位符 3">
            <a:extLst>
              <a:ext uri="{FF2B5EF4-FFF2-40B4-BE49-F238E27FC236}">
                <a16:creationId xmlns:a16="http://schemas.microsoft.com/office/drawing/2014/main" id="{F68BC885-063B-4F07-BED0-A89F64189A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14341" name="页脚占位符 4">
            <a:extLst>
              <a:ext uri="{FF2B5EF4-FFF2-40B4-BE49-F238E27FC236}">
                <a16:creationId xmlns:a16="http://schemas.microsoft.com/office/drawing/2014/main" id="{CAD8997C-8B63-4F9D-B62C-544A5670A7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4342" name="灯片编号占位符 5">
            <a:extLst>
              <a:ext uri="{FF2B5EF4-FFF2-40B4-BE49-F238E27FC236}">
                <a16:creationId xmlns:a16="http://schemas.microsoft.com/office/drawing/2014/main" id="{E510E9FB-BA1A-42A6-AF7D-7C751271A3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09CE5529-BD8C-43A4-B0B4-851F25D8213A}" type="slidenum">
              <a:rPr lang="en-US" altLang="zh-CN" sz="1600" b="0" smtClean="0">
                <a:latin typeface="Arial" panose="020B0604020202020204" pitchFamily="34" charset="0"/>
              </a:rPr>
              <a:pPr>
                <a:spcBef>
                  <a:spcPct val="0"/>
                </a:spcBef>
                <a:buFontTx/>
                <a:buNone/>
              </a:pPr>
              <a:t>5</a:t>
            </a:fld>
            <a:endParaRPr lang="en-US" altLang="zh-CN" sz="1600" b="0">
              <a:latin typeface="Arial" panose="020B0604020202020204" pitchFamily="34" charset="0"/>
            </a:endParaRPr>
          </a:p>
        </p:txBody>
      </p:sp>
      <p:pic>
        <p:nvPicPr>
          <p:cNvPr id="14343" name="图片 6">
            <a:extLst>
              <a:ext uri="{FF2B5EF4-FFF2-40B4-BE49-F238E27FC236}">
                <a16:creationId xmlns:a16="http://schemas.microsoft.com/office/drawing/2014/main" id="{36AB3E71-686C-42E3-9FAD-A3399F1285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484784"/>
            <a:ext cx="3910497"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492EDCB3-D747-4FD9-9CCE-BD496213D562}"/>
              </a:ext>
            </a:extLst>
          </p:cNvPr>
          <p:cNvSpPr>
            <a:spLocks noGrp="1" noChangeArrowheads="1"/>
          </p:cNvSpPr>
          <p:nvPr>
            <p:ph type="title"/>
          </p:nvPr>
        </p:nvSpPr>
        <p:spPr/>
        <p:txBody>
          <a:bodyPr/>
          <a:lstStyle/>
          <a:p>
            <a:r>
              <a:rPr lang="en-US" altLang="zh-CN" dirty="0"/>
              <a:t>RV32I</a:t>
            </a:r>
            <a:r>
              <a:rPr lang="zh-CN" altLang="en-US" dirty="0"/>
              <a:t>指令类型 </a:t>
            </a:r>
            <a:r>
              <a:rPr lang="en-US" altLang="zh-CN" dirty="0"/>
              <a:t>(</a:t>
            </a:r>
            <a:r>
              <a:rPr lang="zh-CN" altLang="en-US" dirty="0"/>
              <a:t>续</a:t>
            </a:r>
            <a:r>
              <a:rPr lang="en-US" altLang="zh-CN" dirty="0"/>
              <a:t>)</a:t>
            </a:r>
            <a:endParaRPr lang="zh-CN" altLang="en-US" dirty="0"/>
          </a:p>
        </p:txBody>
      </p:sp>
      <p:sp>
        <p:nvSpPr>
          <p:cNvPr id="17411" name="内容占位符 2">
            <a:extLst>
              <a:ext uri="{FF2B5EF4-FFF2-40B4-BE49-F238E27FC236}">
                <a16:creationId xmlns:a16="http://schemas.microsoft.com/office/drawing/2014/main" id="{6DAD2F55-DECC-4F5A-B569-3ADC0FF3783A}"/>
              </a:ext>
            </a:extLst>
          </p:cNvPr>
          <p:cNvSpPr>
            <a:spLocks noGrp="1" noChangeArrowheads="1"/>
          </p:cNvSpPr>
          <p:nvPr>
            <p:ph idx="1"/>
          </p:nvPr>
        </p:nvSpPr>
        <p:spPr>
          <a:xfrm>
            <a:off x="457200" y="1417638"/>
            <a:ext cx="3200400" cy="4708525"/>
          </a:xfrm>
        </p:spPr>
        <p:txBody>
          <a:bodyPr/>
          <a:lstStyle/>
          <a:p>
            <a:pPr>
              <a:spcBef>
                <a:spcPts val="1200"/>
              </a:spcBef>
            </a:pPr>
            <a:r>
              <a:rPr lang="zh-CN" altLang="en-US" sz="2400" dirty="0"/>
              <a:t>访存类</a:t>
            </a:r>
            <a:endParaRPr lang="en-US" altLang="zh-CN" sz="2400" dirty="0"/>
          </a:p>
          <a:p>
            <a:pPr lvl="1">
              <a:spcBef>
                <a:spcPts val="1200"/>
              </a:spcBef>
            </a:pPr>
            <a:r>
              <a:rPr lang="zh-CN" altLang="en-US" sz="2000" dirty="0"/>
              <a:t>加载</a:t>
            </a:r>
            <a:r>
              <a:rPr lang="en-US" altLang="zh-CN" sz="2000" dirty="0"/>
              <a:t>(load)</a:t>
            </a:r>
            <a:r>
              <a:rPr lang="zh-CN" altLang="en-US" sz="2000" dirty="0"/>
              <a:t>：</a:t>
            </a:r>
            <a:r>
              <a:rPr lang="en-US" altLang="zh-CN" sz="2000" dirty="0" err="1">
                <a:solidFill>
                  <a:srgbClr val="0070C0"/>
                </a:solidFill>
              </a:rPr>
              <a:t>lw</a:t>
            </a:r>
            <a:r>
              <a:rPr lang="en-US" altLang="zh-CN" sz="2000" dirty="0">
                <a:solidFill>
                  <a:srgbClr val="0070C0"/>
                </a:solidFill>
              </a:rPr>
              <a:t>, </a:t>
            </a:r>
            <a:r>
              <a:rPr lang="en-US" altLang="zh-CN" sz="2000" dirty="0" err="1">
                <a:solidFill>
                  <a:srgbClr val="0070C0"/>
                </a:solidFill>
              </a:rPr>
              <a:t>lb</a:t>
            </a:r>
            <a:r>
              <a:rPr lang="en-US" altLang="zh-CN" sz="2000" dirty="0">
                <a:solidFill>
                  <a:srgbClr val="0070C0"/>
                </a:solidFill>
              </a:rPr>
              <a:t>, </a:t>
            </a:r>
            <a:r>
              <a:rPr lang="en-US" altLang="zh-CN" sz="2000" dirty="0" err="1">
                <a:solidFill>
                  <a:srgbClr val="0070C0"/>
                </a:solidFill>
              </a:rPr>
              <a:t>lbu</a:t>
            </a:r>
            <a:r>
              <a:rPr lang="en-US" altLang="zh-CN" sz="2000" dirty="0"/>
              <a:t>, </a:t>
            </a:r>
            <a:r>
              <a:rPr lang="en-US" altLang="zh-CN" sz="2000" dirty="0" err="1"/>
              <a:t>lh</a:t>
            </a:r>
            <a:r>
              <a:rPr lang="en-US" altLang="zh-CN" sz="2000" dirty="0"/>
              <a:t>, </a:t>
            </a:r>
            <a:r>
              <a:rPr lang="en-US" altLang="zh-CN" sz="2000" dirty="0" err="1"/>
              <a:t>lhu</a:t>
            </a:r>
            <a:endParaRPr lang="en-US" altLang="zh-CN" sz="2000" dirty="0"/>
          </a:p>
          <a:p>
            <a:pPr lvl="1">
              <a:spcBef>
                <a:spcPts val="1200"/>
              </a:spcBef>
            </a:pPr>
            <a:r>
              <a:rPr lang="zh-CN" altLang="en-US" sz="2000" dirty="0"/>
              <a:t>存储</a:t>
            </a:r>
            <a:r>
              <a:rPr lang="en-US" altLang="zh-CN" sz="2000" dirty="0"/>
              <a:t>(store)</a:t>
            </a:r>
            <a:r>
              <a:rPr lang="zh-CN" altLang="en-US" sz="2000" dirty="0"/>
              <a:t>：</a:t>
            </a:r>
            <a:r>
              <a:rPr lang="en-US" altLang="zh-CN" sz="2000" dirty="0" err="1">
                <a:solidFill>
                  <a:srgbClr val="0070C0"/>
                </a:solidFill>
              </a:rPr>
              <a:t>sw</a:t>
            </a:r>
            <a:r>
              <a:rPr lang="en-US" altLang="zh-CN" sz="2000" dirty="0">
                <a:solidFill>
                  <a:srgbClr val="0070C0"/>
                </a:solidFill>
              </a:rPr>
              <a:t>, sb</a:t>
            </a:r>
            <a:r>
              <a:rPr lang="en-US" altLang="zh-CN" sz="2000" dirty="0"/>
              <a:t>, </a:t>
            </a:r>
            <a:r>
              <a:rPr lang="en-US" altLang="zh-CN" sz="2000" dirty="0" err="1"/>
              <a:t>sh</a:t>
            </a:r>
            <a:endParaRPr lang="en-US" altLang="zh-CN" sz="2000" dirty="0"/>
          </a:p>
          <a:p>
            <a:pPr>
              <a:spcBef>
                <a:spcPts val="1200"/>
              </a:spcBef>
            </a:pPr>
            <a:r>
              <a:rPr lang="zh-CN" altLang="en-US" sz="2400" dirty="0"/>
              <a:t>转移类</a:t>
            </a:r>
            <a:endParaRPr lang="en-US" altLang="zh-CN" sz="2400" dirty="0"/>
          </a:p>
          <a:p>
            <a:pPr lvl="1">
              <a:spcBef>
                <a:spcPts val="1200"/>
              </a:spcBef>
            </a:pPr>
            <a:r>
              <a:rPr lang="zh-CN" altLang="en-US" sz="2000" dirty="0"/>
              <a:t>分支</a:t>
            </a:r>
            <a:r>
              <a:rPr lang="en-US" altLang="zh-CN" sz="2000" dirty="0"/>
              <a:t>(branch)</a:t>
            </a:r>
            <a:r>
              <a:rPr lang="zh-CN" altLang="en-US" sz="2000" dirty="0"/>
              <a:t>：</a:t>
            </a:r>
            <a:r>
              <a:rPr lang="en-US" altLang="zh-CN" sz="2000" dirty="0" err="1">
                <a:solidFill>
                  <a:srgbClr val="0070C0"/>
                </a:solidFill>
              </a:rPr>
              <a:t>beq</a:t>
            </a:r>
            <a:r>
              <a:rPr lang="en-US" altLang="zh-CN" sz="2000" dirty="0">
                <a:solidFill>
                  <a:srgbClr val="0070C0"/>
                </a:solidFill>
              </a:rPr>
              <a:t>, </a:t>
            </a:r>
            <a:r>
              <a:rPr lang="en-US" altLang="zh-CN" sz="2000" dirty="0" err="1">
                <a:solidFill>
                  <a:srgbClr val="0070C0"/>
                </a:solidFill>
              </a:rPr>
              <a:t>blt</a:t>
            </a:r>
            <a:r>
              <a:rPr lang="en-US" altLang="zh-CN" sz="2000" dirty="0">
                <a:solidFill>
                  <a:srgbClr val="0070C0"/>
                </a:solidFill>
              </a:rPr>
              <a:t>, </a:t>
            </a:r>
            <a:r>
              <a:rPr lang="en-US" altLang="zh-CN" sz="2000" dirty="0" err="1">
                <a:solidFill>
                  <a:srgbClr val="0070C0"/>
                </a:solidFill>
              </a:rPr>
              <a:t>bltu</a:t>
            </a:r>
            <a:r>
              <a:rPr lang="en-US" altLang="zh-CN" sz="2000" dirty="0"/>
              <a:t>, </a:t>
            </a:r>
            <a:r>
              <a:rPr lang="en-US" altLang="zh-CN" sz="2000" dirty="0" err="1"/>
              <a:t>bne</a:t>
            </a:r>
            <a:r>
              <a:rPr lang="en-US" altLang="zh-CN" sz="2000" dirty="0"/>
              <a:t>, </a:t>
            </a:r>
            <a:r>
              <a:rPr lang="en-US" altLang="zh-CN" sz="2000" dirty="0" err="1"/>
              <a:t>bge</a:t>
            </a:r>
            <a:r>
              <a:rPr lang="en-US" altLang="zh-CN" sz="2000" dirty="0"/>
              <a:t>, </a:t>
            </a:r>
            <a:r>
              <a:rPr lang="en-US" altLang="zh-CN" sz="2000" dirty="0" err="1"/>
              <a:t>bgeu</a:t>
            </a:r>
            <a:endParaRPr lang="en-US" altLang="zh-CN" sz="2000" dirty="0"/>
          </a:p>
          <a:p>
            <a:pPr lvl="1">
              <a:spcBef>
                <a:spcPts val="1200"/>
              </a:spcBef>
            </a:pPr>
            <a:r>
              <a:rPr lang="zh-CN" altLang="en-US" sz="2000" dirty="0"/>
              <a:t>跳转</a:t>
            </a:r>
            <a:r>
              <a:rPr lang="en-US" altLang="zh-CN" sz="2000" dirty="0"/>
              <a:t>(jump)</a:t>
            </a:r>
            <a:r>
              <a:rPr lang="zh-CN" altLang="en-US" sz="2000" dirty="0"/>
              <a:t>：</a:t>
            </a:r>
            <a:r>
              <a:rPr lang="en-US" altLang="zh-CN" sz="2000" dirty="0" err="1">
                <a:solidFill>
                  <a:srgbClr val="0070C0"/>
                </a:solidFill>
              </a:rPr>
              <a:t>jal</a:t>
            </a:r>
            <a:r>
              <a:rPr lang="en-US" altLang="zh-CN" sz="2000" dirty="0">
                <a:solidFill>
                  <a:srgbClr val="0070C0"/>
                </a:solidFill>
              </a:rPr>
              <a:t>, </a:t>
            </a:r>
            <a:r>
              <a:rPr lang="en-US" altLang="zh-CN" sz="2000" dirty="0" err="1">
                <a:solidFill>
                  <a:srgbClr val="0070C0"/>
                </a:solidFill>
              </a:rPr>
              <a:t>jalr</a:t>
            </a:r>
            <a:endParaRPr lang="zh-CN" altLang="en-US" sz="2000" dirty="0">
              <a:solidFill>
                <a:srgbClr val="0070C0"/>
              </a:solidFill>
            </a:endParaRPr>
          </a:p>
        </p:txBody>
      </p:sp>
      <p:sp>
        <p:nvSpPr>
          <p:cNvPr id="15364" name="日期占位符 3">
            <a:extLst>
              <a:ext uri="{FF2B5EF4-FFF2-40B4-BE49-F238E27FC236}">
                <a16:creationId xmlns:a16="http://schemas.microsoft.com/office/drawing/2014/main" id="{AC477468-F5EA-478E-9791-9A87AC7012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15365" name="页脚占位符 4">
            <a:extLst>
              <a:ext uri="{FF2B5EF4-FFF2-40B4-BE49-F238E27FC236}">
                <a16:creationId xmlns:a16="http://schemas.microsoft.com/office/drawing/2014/main" id="{754D73A2-7C4C-40AA-B1CD-3DA64C1DFA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5366" name="灯片编号占位符 5">
            <a:extLst>
              <a:ext uri="{FF2B5EF4-FFF2-40B4-BE49-F238E27FC236}">
                <a16:creationId xmlns:a16="http://schemas.microsoft.com/office/drawing/2014/main" id="{27129768-645F-4B90-B831-28BF6C685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93D0D4B-324B-4F22-86CB-7BD574233A82}" type="slidenum">
              <a:rPr lang="en-US" altLang="zh-CN" sz="1600" b="0" smtClean="0">
                <a:latin typeface="Arial" panose="020B0604020202020204" pitchFamily="34" charset="0"/>
              </a:rPr>
              <a:pPr>
                <a:spcBef>
                  <a:spcPct val="0"/>
                </a:spcBef>
                <a:buFontTx/>
                <a:buNone/>
              </a:pPr>
              <a:t>6</a:t>
            </a:fld>
            <a:endParaRPr lang="en-US" altLang="zh-CN" sz="1600" b="0">
              <a:latin typeface="Arial" panose="020B0604020202020204" pitchFamily="34" charset="0"/>
            </a:endParaRPr>
          </a:p>
        </p:txBody>
      </p:sp>
      <p:pic>
        <p:nvPicPr>
          <p:cNvPr id="15367" name="图片 7">
            <a:extLst>
              <a:ext uri="{FF2B5EF4-FFF2-40B4-BE49-F238E27FC236}">
                <a16:creationId xmlns:a16="http://schemas.microsoft.com/office/drawing/2014/main" id="{90CA4377-14AE-4BC4-A6FD-AB7861389C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8843" y="1536700"/>
            <a:ext cx="4379357" cy="40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DC25E903-CEC4-46F6-BCBC-C772C4D893F6}"/>
              </a:ext>
            </a:extLst>
          </p:cNvPr>
          <p:cNvSpPr>
            <a:spLocks noGrp="1" noChangeArrowheads="1"/>
          </p:cNvSpPr>
          <p:nvPr>
            <p:ph type="title"/>
          </p:nvPr>
        </p:nvSpPr>
        <p:spPr>
          <a:xfrm>
            <a:off x="457200" y="274638"/>
            <a:ext cx="8229600" cy="1030126"/>
          </a:xfrm>
        </p:spPr>
        <p:txBody>
          <a:bodyPr/>
          <a:lstStyle/>
          <a:p>
            <a:r>
              <a:rPr lang="en-US" altLang="zh-CN" dirty="0"/>
              <a:t>RV32I</a:t>
            </a:r>
            <a:r>
              <a:rPr lang="zh-CN" altLang="en-US" dirty="0"/>
              <a:t>指令功能</a:t>
            </a:r>
          </a:p>
        </p:txBody>
      </p:sp>
      <p:sp>
        <p:nvSpPr>
          <p:cNvPr id="19459" name="内容占位符 2">
            <a:extLst>
              <a:ext uri="{FF2B5EF4-FFF2-40B4-BE49-F238E27FC236}">
                <a16:creationId xmlns:a16="http://schemas.microsoft.com/office/drawing/2014/main" id="{44744B29-189C-41D3-B3F9-B3C15AA8D607}"/>
              </a:ext>
            </a:extLst>
          </p:cNvPr>
          <p:cNvSpPr>
            <a:spLocks noGrp="1" noChangeArrowheads="1"/>
          </p:cNvSpPr>
          <p:nvPr>
            <p:ph idx="1"/>
          </p:nvPr>
        </p:nvSpPr>
        <p:spPr>
          <a:xfrm>
            <a:off x="457200" y="1304764"/>
            <a:ext cx="8229600" cy="4940461"/>
          </a:xfrm>
        </p:spPr>
        <p:txBody>
          <a:bodyPr/>
          <a:lstStyle/>
          <a:p>
            <a:pPr>
              <a:spcBef>
                <a:spcPts val="600"/>
              </a:spcBef>
            </a:pPr>
            <a:r>
              <a:rPr lang="en-US" altLang="zh-CN" sz="2400" b="0" dirty="0"/>
              <a:t>add </a:t>
            </a:r>
            <a:r>
              <a:rPr lang="en-US" altLang="zh-CN" sz="2400" b="0" dirty="0" err="1"/>
              <a:t>rd</a:t>
            </a:r>
            <a:r>
              <a:rPr lang="en-US" altLang="zh-CN" sz="2400" b="0" dirty="0"/>
              <a:t>, rs1, rs2		# x[</a:t>
            </a:r>
            <a:r>
              <a:rPr lang="en-US" altLang="zh-CN" sz="2400" b="0" dirty="0" err="1"/>
              <a:t>rd</a:t>
            </a:r>
            <a:r>
              <a:rPr lang="en-US" altLang="zh-CN" sz="2400" b="0" dirty="0"/>
              <a:t>] = x[rs1] + x[rs2]</a:t>
            </a:r>
          </a:p>
          <a:p>
            <a:pPr>
              <a:spcBef>
                <a:spcPts val="600"/>
              </a:spcBef>
            </a:pPr>
            <a:r>
              <a:rPr lang="en-US" altLang="zh-CN" sz="2400" b="0" dirty="0" err="1"/>
              <a:t>addi</a:t>
            </a:r>
            <a:r>
              <a:rPr lang="en-US" altLang="zh-CN" sz="2400" b="0" dirty="0"/>
              <a:t> </a:t>
            </a:r>
            <a:r>
              <a:rPr lang="en-US" altLang="zh-CN" sz="2400" b="0" dirty="0" err="1"/>
              <a:t>rd</a:t>
            </a:r>
            <a:r>
              <a:rPr lang="en-US" altLang="zh-CN" sz="2400" b="0" dirty="0"/>
              <a:t>, rs1, </a:t>
            </a:r>
            <a:r>
              <a:rPr lang="en-US" altLang="zh-CN" sz="2400" b="0" dirty="0" err="1"/>
              <a:t>imm</a:t>
            </a:r>
            <a:r>
              <a:rPr lang="en-US" altLang="zh-CN" sz="2400" b="0" dirty="0"/>
              <a:t> 	# x[</a:t>
            </a:r>
            <a:r>
              <a:rPr lang="en-US" altLang="zh-CN" sz="2400" b="0" dirty="0" err="1"/>
              <a:t>rd</a:t>
            </a:r>
            <a:r>
              <a:rPr lang="en-US" altLang="zh-CN" sz="2400" b="0" dirty="0"/>
              <a:t>] = x[rs1] + sext(</a:t>
            </a:r>
            <a:r>
              <a:rPr lang="en-US" altLang="zh-CN" sz="2400" b="0" dirty="0" err="1"/>
              <a:t>imm</a:t>
            </a:r>
            <a:r>
              <a:rPr lang="en-US" altLang="zh-CN" sz="2400" b="0" dirty="0"/>
              <a:t>) </a:t>
            </a:r>
          </a:p>
          <a:p>
            <a:pPr>
              <a:spcBef>
                <a:spcPts val="600"/>
              </a:spcBef>
            </a:pPr>
            <a:r>
              <a:rPr lang="en-US" altLang="zh-CN" sz="2400" b="0" dirty="0"/>
              <a:t>sub </a:t>
            </a:r>
            <a:r>
              <a:rPr lang="en-US" altLang="zh-CN" sz="2400" b="0" dirty="0" err="1"/>
              <a:t>rd</a:t>
            </a:r>
            <a:r>
              <a:rPr lang="en-US" altLang="zh-CN" sz="2400" b="0" dirty="0"/>
              <a:t>, rs1, rs2		# x[</a:t>
            </a:r>
            <a:r>
              <a:rPr lang="en-US" altLang="zh-CN" sz="2400" b="0" dirty="0" err="1"/>
              <a:t>rd</a:t>
            </a:r>
            <a:r>
              <a:rPr lang="en-US" altLang="zh-CN" sz="2400" b="0" dirty="0"/>
              <a:t>] = x[rs1] - x[rs2]</a:t>
            </a:r>
          </a:p>
          <a:p>
            <a:pPr>
              <a:spcBef>
                <a:spcPts val="600"/>
              </a:spcBef>
            </a:pPr>
            <a:r>
              <a:rPr lang="en-US" altLang="zh-CN" sz="2400" b="0" dirty="0" err="1"/>
              <a:t>auipc</a:t>
            </a:r>
            <a:r>
              <a:rPr lang="en-US" altLang="zh-CN" sz="2400" b="0" dirty="0"/>
              <a:t> </a:t>
            </a:r>
            <a:r>
              <a:rPr lang="en-US" altLang="zh-CN" sz="2400" b="0" dirty="0" err="1"/>
              <a:t>rd</a:t>
            </a:r>
            <a:r>
              <a:rPr lang="en-US" altLang="zh-CN" sz="2400" b="0" dirty="0"/>
              <a:t>, </a:t>
            </a:r>
            <a:r>
              <a:rPr lang="en-US" altLang="zh-CN" sz="2400" b="0" dirty="0" err="1"/>
              <a:t>imm</a:t>
            </a:r>
            <a:r>
              <a:rPr lang="en-US" altLang="zh-CN" sz="2400" b="0" dirty="0"/>
              <a:t>   # x[</a:t>
            </a:r>
            <a:r>
              <a:rPr lang="en-US" altLang="zh-CN" sz="2400" b="0" dirty="0" err="1"/>
              <a:t>rd</a:t>
            </a:r>
            <a:r>
              <a:rPr lang="en-US" altLang="zh-CN" sz="2400" b="0" dirty="0"/>
              <a:t>] = pc + sext(</a:t>
            </a:r>
            <a:r>
              <a:rPr lang="en-US" altLang="zh-CN" sz="2400" b="0" dirty="0" err="1"/>
              <a:t>imm</a:t>
            </a:r>
            <a:r>
              <a:rPr lang="en-US" altLang="zh-CN" sz="2400" b="0" dirty="0"/>
              <a:t>[31:12] &lt;&lt; 12) </a:t>
            </a:r>
            <a:endParaRPr lang="zh-CN" altLang="en-US" sz="2400" dirty="0"/>
          </a:p>
          <a:p>
            <a:pPr>
              <a:spcBef>
                <a:spcPts val="600"/>
              </a:spcBef>
            </a:pPr>
            <a:r>
              <a:rPr lang="en-US" altLang="zh-CN" sz="2400" b="0" dirty="0" err="1"/>
              <a:t>lw</a:t>
            </a:r>
            <a:r>
              <a:rPr lang="en-US" altLang="zh-CN" sz="2400" b="0" dirty="0"/>
              <a:t> </a:t>
            </a:r>
            <a:r>
              <a:rPr lang="en-US" altLang="zh-CN" sz="2400" b="0" dirty="0" err="1"/>
              <a:t>rd</a:t>
            </a:r>
            <a:r>
              <a:rPr lang="en-US" altLang="zh-CN" sz="2400" b="0" dirty="0"/>
              <a:t>, offset(rs1)     # x[</a:t>
            </a:r>
            <a:r>
              <a:rPr lang="en-US" altLang="zh-CN" sz="2400" b="0" dirty="0" err="1"/>
              <a:t>rd</a:t>
            </a:r>
            <a:r>
              <a:rPr lang="en-US" altLang="zh-CN" sz="2400" b="0" dirty="0"/>
              <a:t>] = M[x[rs1] + sext(offset)]</a:t>
            </a:r>
          </a:p>
          <a:p>
            <a:pPr>
              <a:spcBef>
                <a:spcPts val="600"/>
              </a:spcBef>
            </a:pPr>
            <a:r>
              <a:rPr lang="en-US" altLang="zh-CN" sz="2400" b="0" dirty="0" err="1"/>
              <a:t>sw</a:t>
            </a:r>
            <a:r>
              <a:rPr lang="en-US" altLang="zh-CN" sz="2400" b="0" dirty="0"/>
              <a:t> rs2, offset(rs1)    # M[x[rs1]+sext(offset)=x[rs2]</a:t>
            </a:r>
            <a:endParaRPr lang="zh-CN" altLang="en-US" sz="2400" dirty="0"/>
          </a:p>
          <a:p>
            <a:pPr>
              <a:spcBef>
                <a:spcPts val="600"/>
              </a:spcBef>
            </a:pPr>
            <a:r>
              <a:rPr lang="en-US" altLang="zh-CN" sz="2400" b="0" dirty="0" err="1"/>
              <a:t>beq</a:t>
            </a:r>
            <a:r>
              <a:rPr lang="en-US" altLang="zh-CN" sz="2400" b="0" dirty="0"/>
              <a:t> rs1, rs2, offset   # if (rs1 == rs2) pc += sext(offset)</a:t>
            </a:r>
          </a:p>
          <a:p>
            <a:pPr>
              <a:spcBef>
                <a:spcPts val="600"/>
              </a:spcBef>
            </a:pPr>
            <a:r>
              <a:rPr lang="en-US" altLang="zh-CN" sz="2400" b="0" dirty="0" err="1"/>
              <a:t>blt</a:t>
            </a:r>
            <a:r>
              <a:rPr lang="en-US" altLang="zh-CN" sz="2400" b="0" dirty="0"/>
              <a:t> rs1, rs2, offset     # if (rs1 &lt;</a:t>
            </a:r>
            <a:r>
              <a:rPr lang="en-US" altLang="zh-CN" sz="2400" b="0" baseline="-25000" dirty="0"/>
              <a:t> s</a:t>
            </a:r>
            <a:r>
              <a:rPr lang="en-US" altLang="zh-CN" sz="2400" b="0" dirty="0"/>
              <a:t> rs2) pc += sext(offset)</a:t>
            </a:r>
          </a:p>
          <a:p>
            <a:pPr>
              <a:spcBef>
                <a:spcPts val="600"/>
              </a:spcBef>
            </a:pPr>
            <a:r>
              <a:rPr lang="en-US" altLang="zh-CN" sz="2400" b="0" dirty="0" err="1"/>
              <a:t>jal</a:t>
            </a:r>
            <a:r>
              <a:rPr lang="en-US" altLang="zh-CN" sz="2400" b="0" dirty="0"/>
              <a:t> </a:t>
            </a:r>
            <a:r>
              <a:rPr lang="en-US" altLang="zh-CN" sz="2400" b="0" dirty="0" err="1"/>
              <a:t>rd</a:t>
            </a:r>
            <a:r>
              <a:rPr lang="en-US" altLang="zh-CN" sz="2400" b="0" dirty="0"/>
              <a:t>, offset 	# x[</a:t>
            </a:r>
            <a:r>
              <a:rPr lang="en-US" altLang="zh-CN" sz="2400" b="0" dirty="0" err="1"/>
              <a:t>rd</a:t>
            </a:r>
            <a:r>
              <a:rPr lang="en-US" altLang="zh-CN" sz="2400" b="0" dirty="0"/>
              <a:t>] = pc+4; pc += sext(offset) </a:t>
            </a:r>
          </a:p>
          <a:p>
            <a:pPr>
              <a:spcBef>
                <a:spcPts val="600"/>
              </a:spcBef>
            </a:pPr>
            <a:r>
              <a:rPr lang="en-US" altLang="zh-CN" sz="2400" b="0" dirty="0" err="1"/>
              <a:t>jalr</a:t>
            </a:r>
            <a:r>
              <a:rPr lang="en-US" altLang="zh-CN" sz="2400" b="0" dirty="0"/>
              <a:t> </a:t>
            </a:r>
            <a:r>
              <a:rPr lang="en-US" altLang="zh-CN" sz="2400" b="0" dirty="0" err="1"/>
              <a:t>rd</a:t>
            </a:r>
            <a:r>
              <a:rPr lang="en-US" altLang="zh-CN" sz="2400" b="0" dirty="0"/>
              <a:t>, offset(rs1)    # t =pc+4; pc=(x[rs1]+sext(offset))&amp;~1; x[</a:t>
            </a:r>
            <a:r>
              <a:rPr lang="en-US" altLang="zh-CN" sz="2400" b="0" dirty="0" err="1"/>
              <a:t>rd</a:t>
            </a:r>
            <a:r>
              <a:rPr lang="en-US" altLang="zh-CN" sz="2400" b="0" dirty="0"/>
              <a:t>]=t </a:t>
            </a:r>
          </a:p>
          <a:p>
            <a:pPr>
              <a:spcBef>
                <a:spcPts val="600"/>
              </a:spcBef>
            </a:pPr>
            <a:endParaRPr lang="en-US" altLang="zh-CN" sz="2400" b="0" dirty="0" err="1"/>
          </a:p>
        </p:txBody>
      </p:sp>
      <p:sp>
        <p:nvSpPr>
          <p:cNvPr id="17412" name="日期占位符 3">
            <a:extLst>
              <a:ext uri="{FF2B5EF4-FFF2-40B4-BE49-F238E27FC236}">
                <a16:creationId xmlns:a16="http://schemas.microsoft.com/office/drawing/2014/main" id="{AEF73CB2-0A13-43FB-96DB-CE748F5AE95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17413" name="页脚占位符 4">
            <a:extLst>
              <a:ext uri="{FF2B5EF4-FFF2-40B4-BE49-F238E27FC236}">
                <a16:creationId xmlns:a16="http://schemas.microsoft.com/office/drawing/2014/main" id="{A752606D-ABD8-4675-AB7F-646014086E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7414" name="灯片编号占位符 5">
            <a:extLst>
              <a:ext uri="{FF2B5EF4-FFF2-40B4-BE49-F238E27FC236}">
                <a16:creationId xmlns:a16="http://schemas.microsoft.com/office/drawing/2014/main" id="{52CD732C-16F4-4F7A-BD07-FF6E5BC0DD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69075B65-6B43-4D84-B09E-5124C19CE05E}" type="slidenum">
              <a:rPr lang="en-US" altLang="zh-CN" sz="1600" b="0" smtClean="0">
                <a:latin typeface="Arial" panose="020B0604020202020204" pitchFamily="34" charset="0"/>
              </a:rPr>
              <a:pPr>
                <a:spcBef>
                  <a:spcPct val="0"/>
                </a:spcBef>
                <a:buFontTx/>
                <a:buNone/>
              </a:pPr>
              <a:t>7</a:t>
            </a:fld>
            <a:endParaRPr lang="en-US" altLang="zh-CN" sz="1600" b="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A2C7353-E0F4-4A96-99F9-F87A6454136A}"/>
              </a:ext>
            </a:extLst>
          </p:cNvPr>
          <p:cNvSpPr>
            <a:spLocks noGrp="1" noChangeArrowheads="1"/>
          </p:cNvSpPr>
          <p:nvPr>
            <p:ph type="title"/>
          </p:nvPr>
        </p:nvSpPr>
        <p:spPr/>
        <p:txBody>
          <a:bodyPr/>
          <a:lstStyle/>
          <a:p>
            <a:r>
              <a:rPr lang="zh-CN" altLang="en-US" dirty="0"/>
              <a:t>汇编指示符和伪指令</a:t>
            </a:r>
          </a:p>
        </p:txBody>
      </p:sp>
      <p:sp>
        <p:nvSpPr>
          <p:cNvPr id="26627" name="内容占位符 2">
            <a:extLst>
              <a:ext uri="{FF2B5EF4-FFF2-40B4-BE49-F238E27FC236}">
                <a16:creationId xmlns:a16="http://schemas.microsoft.com/office/drawing/2014/main" id="{E9BA114D-B6EC-4AE6-AFD5-4C752C9610AB}"/>
              </a:ext>
            </a:extLst>
          </p:cNvPr>
          <p:cNvSpPr>
            <a:spLocks noGrp="1" noChangeArrowheads="1"/>
          </p:cNvSpPr>
          <p:nvPr>
            <p:ph idx="1"/>
          </p:nvPr>
        </p:nvSpPr>
        <p:spPr>
          <a:xfrm>
            <a:off x="457200" y="1417638"/>
            <a:ext cx="8229600" cy="4827587"/>
          </a:xfrm>
        </p:spPr>
        <p:txBody>
          <a:bodyPr/>
          <a:lstStyle/>
          <a:p>
            <a:pPr>
              <a:spcBef>
                <a:spcPts val="0"/>
              </a:spcBef>
            </a:pPr>
            <a:r>
              <a:rPr lang="zh-CN" altLang="en-US" sz="2400" dirty="0"/>
              <a:t>汇编指示符（</a:t>
            </a:r>
            <a:r>
              <a:rPr lang="en-US" altLang="zh-CN" sz="2400" dirty="0"/>
              <a:t>Assembly Directives</a:t>
            </a:r>
            <a:r>
              <a:rPr lang="zh-CN" altLang="en-US" sz="2400" dirty="0"/>
              <a:t>）</a:t>
            </a:r>
            <a:endParaRPr lang="en-US" altLang="zh-CN" sz="2400" dirty="0"/>
          </a:p>
          <a:p>
            <a:pPr lvl="1">
              <a:spcBef>
                <a:spcPts val="0"/>
              </a:spcBef>
            </a:pPr>
            <a:r>
              <a:rPr lang="en-US" altLang="zh-CN" sz="2000" dirty="0"/>
              <a:t>.data, .text</a:t>
            </a:r>
          </a:p>
          <a:p>
            <a:pPr lvl="1">
              <a:spcBef>
                <a:spcPts val="0"/>
              </a:spcBef>
            </a:pPr>
            <a:r>
              <a:rPr lang="en-US" altLang="zh-CN" sz="2000" dirty="0"/>
              <a:t>.word, .half, .byte, .string</a:t>
            </a:r>
          </a:p>
          <a:p>
            <a:pPr lvl="1">
              <a:spcBef>
                <a:spcPts val="0"/>
              </a:spcBef>
            </a:pPr>
            <a:r>
              <a:rPr lang="en-US" altLang="zh-CN" sz="2000" dirty="0"/>
              <a:t>.align</a:t>
            </a:r>
          </a:p>
          <a:p>
            <a:pPr lvl="1">
              <a:spcBef>
                <a:spcPts val="0"/>
              </a:spcBef>
            </a:pPr>
            <a:r>
              <a:rPr lang="en-US" altLang="zh-CN" sz="2000" dirty="0"/>
              <a:t>……</a:t>
            </a:r>
          </a:p>
          <a:p>
            <a:pPr>
              <a:spcBef>
                <a:spcPts val="1200"/>
              </a:spcBef>
            </a:pPr>
            <a:r>
              <a:rPr lang="en-US" altLang="zh-CN" sz="2400" dirty="0"/>
              <a:t> </a:t>
            </a:r>
            <a:r>
              <a:rPr lang="zh-CN" altLang="en-US" sz="2400" dirty="0"/>
              <a:t>伪指令（</a:t>
            </a:r>
            <a:r>
              <a:rPr lang="en-US" altLang="zh-CN" sz="2400" dirty="0"/>
              <a:t>Pseudo Instructions</a:t>
            </a:r>
            <a:r>
              <a:rPr lang="zh-CN" altLang="en-US" sz="2400" dirty="0"/>
              <a:t>）</a:t>
            </a:r>
            <a:endParaRPr lang="en-US" altLang="zh-CN" sz="2400" dirty="0"/>
          </a:p>
          <a:p>
            <a:pPr lvl="1">
              <a:spcBef>
                <a:spcPts val="0"/>
              </a:spcBef>
            </a:pPr>
            <a:r>
              <a:rPr lang="en-US" altLang="zh-CN" sz="2000" dirty="0"/>
              <a:t>li, la, mv</a:t>
            </a:r>
          </a:p>
          <a:p>
            <a:pPr lvl="1">
              <a:spcBef>
                <a:spcPts val="0"/>
              </a:spcBef>
            </a:pPr>
            <a:r>
              <a:rPr lang="en-US" altLang="zh-CN" sz="2000" dirty="0" err="1"/>
              <a:t>nop</a:t>
            </a:r>
            <a:r>
              <a:rPr lang="en-US" altLang="zh-CN" sz="2000" dirty="0"/>
              <a:t>, not, neg</a:t>
            </a:r>
          </a:p>
          <a:p>
            <a:pPr lvl="1">
              <a:spcBef>
                <a:spcPts val="0"/>
              </a:spcBef>
            </a:pPr>
            <a:r>
              <a:rPr lang="en-US" altLang="zh-CN" sz="2000" dirty="0"/>
              <a:t>j, </a:t>
            </a:r>
            <a:r>
              <a:rPr lang="en-US" altLang="zh-CN" sz="2000" dirty="0" err="1"/>
              <a:t>jr</a:t>
            </a:r>
            <a:r>
              <a:rPr lang="en-US" altLang="zh-CN" sz="2000" dirty="0"/>
              <a:t>, call, ret</a:t>
            </a:r>
          </a:p>
          <a:p>
            <a:pPr lvl="1">
              <a:spcBef>
                <a:spcPts val="0"/>
              </a:spcBef>
            </a:pPr>
            <a:r>
              <a:rPr lang="en-US" altLang="zh-CN" sz="2000" dirty="0"/>
              <a:t>……</a:t>
            </a:r>
          </a:p>
          <a:p>
            <a:pPr>
              <a:spcBef>
                <a:spcPts val="1200"/>
              </a:spcBef>
            </a:pPr>
            <a:r>
              <a:rPr lang="zh-CN" altLang="en-US" sz="2400" dirty="0"/>
              <a:t>参考资料：</a:t>
            </a:r>
            <a:r>
              <a:rPr lang="en-US" altLang="zh-CN" sz="2000" dirty="0"/>
              <a:t>RISC-V Assembly Programmer's Manual</a:t>
            </a:r>
          </a:p>
          <a:p>
            <a:pPr lvl="1">
              <a:spcBef>
                <a:spcPts val="0"/>
              </a:spcBef>
            </a:pPr>
            <a:r>
              <a:rPr lang="en-US" altLang="zh-CN" sz="1600" dirty="0">
                <a:hlinkClick r:id="rId3"/>
              </a:rPr>
              <a:t>https://github.com/riscv-non-isa/riscv-asm-manual/blob/master/riscv-asm.md#risc-v-assembly-programmers-manual</a:t>
            </a:r>
            <a:endParaRPr lang="en-US" altLang="zh-CN" sz="1600" dirty="0"/>
          </a:p>
          <a:p>
            <a:pPr lvl="1">
              <a:spcBef>
                <a:spcPts val="0"/>
              </a:spcBef>
            </a:pPr>
            <a:endParaRPr lang="zh-CN" altLang="en-US" sz="1600" dirty="0"/>
          </a:p>
        </p:txBody>
      </p:sp>
      <p:sp>
        <p:nvSpPr>
          <p:cNvPr id="24580" name="日期占位符 3">
            <a:extLst>
              <a:ext uri="{FF2B5EF4-FFF2-40B4-BE49-F238E27FC236}">
                <a16:creationId xmlns:a16="http://schemas.microsoft.com/office/drawing/2014/main" id="{625DEEF4-B215-40D5-BEFE-C591E14F90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24581" name="页脚占位符 4">
            <a:extLst>
              <a:ext uri="{FF2B5EF4-FFF2-40B4-BE49-F238E27FC236}">
                <a16:creationId xmlns:a16="http://schemas.microsoft.com/office/drawing/2014/main" id="{905D8FB8-F416-4D42-A953-4B3BD761088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24582" name="灯片编号占位符 5">
            <a:extLst>
              <a:ext uri="{FF2B5EF4-FFF2-40B4-BE49-F238E27FC236}">
                <a16:creationId xmlns:a16="http://schemas.microsoft.com/office/drawing/2014/main" id="{4A96D592-97B4-4E8B-8AD8-5FF0ED7232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1A8E3D1-6BFF-437F-9BAB-5FF5A60A575A}" type="slidenum">
              <a:rPr lang="en-US" altLang="zh-CN" sz="1600" b="0" smtClean="0">
                <a:latin typeface="Arial" panose="020B0604020202020204" pitchFamily="34" charset="0"/>
              </a:rPr>
              <a:pPr>
                <a:spcBef>
                  <a:spcPct val="0"/>
                </a:spcBef>
                <a:buFontTx/>
                <a:buNone/>
              </a:pPr>
              <a:t>8</a:t>
            </a:fld>
            <a:endParaRPr lang="en-US" altLang="zh-CN" sz="16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C836821-4C19-433A-93F0-CF6ED3ED3E99}"/>
              </a:ext>
            </a:extLst>
          </p:cNvPr>
          <p:cNvSpPr>
            <a:spLocks noGrp="1" noChangeArrowheads="1"/>
          </p:cNvSpPr>
          <p:nvPr>
            <p:ph type="title"/>
          </p:nvPr>
        </p:nvSpPr>
        <p:spPr/>
        <p:txBody>
          <a:bodyPr/>
          <a:lstStyle/>
          <a:p>
            <a:r>
              <a:rPr lang="zh-CN" altLang="en-US" dirty="0"/>
              <a:t>简单测试指令功能</a:t>
            </a:r>
          </a:p>
        </p:txBody>
      </p:sp>
      <p:sp>
        <p:nvSpPr>
          <p:cNvPr id="12291" name="内容占位符 2">
            <a:extLst>
              <a:ext uri="{FF2B5EF4-FFF2-40B4-BE49-F238E27FC236}">
                <a16:creationId xmlns:a16="http://schemas.microsoft.com/office/drawing/2014/main" id="{137C3EE2-0909-4E41-BF64-33BB8A399C9C}"/>
              </a:ext>
            </a:extLst>
          </p:cNvPr>
          <p:cNvSpPr>
            <a:spLocks noGrp="1" noChangeArrowheads="1"/>
          </p:cNvSpPr>
          <p:nvPr>
            <p:ph idx="1"/>
          </p:nvPr>
        </p:nvSpPr>
        <p:spPr>
          <a:xfrm>
            <a:off x="457200" y="1524000"/>
            <a:ext cx="3394075" cy="4602163"/>
          </a:xfrm>
        </p:spPr>
        <p:txBody>
          <a:bodyPr/>
          <a:lstStyle/>
          <a:p>
            <a:r>
              <a:rPr lang="zh-CN" altLang="en-US" sz="2400" dirty="0"/>
              <a:t>指令功能检查</a:t>
            </a:r>
            <a:endParaRPr lang="en-US" altLang="zh-CN" sz="2400" dirty="0"/>
          </a:p>
          <a:p>
            <a:pPr lvl="1"/>
            <a:r>
              <a:rPr lang="zh-CN" altLang="en-US" sz="2000" dirty="0"/>
              <a:t>人工检查指令执行结果，正确则继续下条指令测试</a:t>
            </a:r>
            <a:endParaRPr lang="en-US" altLang="zh-CN" sz="2000" dirty="0"/>
          </a:p>
          <a:p>
            <a:pPr lvl="1"/>
            <a:r>
              <a:rPr lang="zh-CN" altLang="en-US" sz="2000" dirty="0"/>
              <a:t>或者自动判断指令测试结果</a:t>
            </a:r>
            <a:endParaRPr lang="en-US" altLang="zh-CN" sz="2000" dirty="0"/>
          </a:p>
          <a:p>
            <a:pPr>
              <a:spcBef>
                <a:spcPts val="1200"/>
              </a:spcBef>
            </a:pPr>
            <a:r>
              <a:rPr lang="zh-CN" altLang="en-US" sz="2400" dirty="0"/>
              <a:t>指令测试顺序</a:t>
            </a:r>
            <a:endParaRPr lang="en-US" altLang="zh-CN" sz="2400" dirty="0"/>
          </a:p>
          <a:p>
            <a:pPr lvl="1"/>
            <a:r>
              <a:rPr lang="zh-CN" altLang="en-US" sz="2000" dirty="0"/>
              <a:t>根据待测试指令与已测试指令的依赖关系确定测试先后顺序</a:t>
            </a:r>
            <a:endParaRPr lang="en-US" altLang="zh-CN" sz="2000" dirty="0"/>
          </a:p>
        </p:txBody>
      </p:sp>
      <p:sp>
        <p:nvSpPr>
          <p:cNvPr id="26628" name="日期占位符 3">
            <a:extLst>
              <a:ext uri="{FF2B5EF4-FFF2-40B4-BE49-F238E27FC236}">
                <a16:creationId xmlns:a16="http://schemas.microsoft.com/office/drawing/2014/main" id="{9635F5BA-0B65-4432-A55F-97D69B0835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2022-3-30</a:t>
            </a:r>
            <a:endParaRPr lang="zh-CN" altLang="en-US" sz="1600" b="0" dirty="0">
              <a:latin typeface="Arial" panose="020B0604020202020204" pitchFamily="34" charset="0"/>
            </a:endParaRPr>
          </a:p>
        </p:txBody>
      </p:sp>
      <p:sp>
        <p:nvSpPr>
          <p:cNvPr id="26629" name="页脚占位符 4">
            <a:extLst>
              <a:ext uri="{FF2B5EF4-FFF2-40B4-BE49-F238E27FC236}">
                <a16:creationId xmlns:a16="http://schemas.microsoft.com/office/drawing/2014/main" id="{58EA826A-D370-4548-955D-BCF1294D01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2022</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26630" name="灯片编号占位符 5">
            <a:extLst>
              <a:ext uri="{FF2B5EF4-FFF2-40B4-BE49-F238E27FC236}">
                <a16:creationId xmlns:a16="http://schemas.microsoft.com/office/drawing/2014/main" id="{93C7A395-5AA0-49B5-B9AA-BA46764AAC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CC908E0B-294A-4FD9-B343-D6A4CE837160}" type="slidenum">
              <a:rPr lang="en-US" altLang="zh-CN" sz="1600" b="0" smtClean="0">
                <a:latin typeface="Arial" panose="020B0604020202020204" pitchFamily="34" charset="0"/>
              </a:rPr>
              <a:pPr>
                <a:spcBef>
                  <a:spcPct val="0"/>
                </a:spcBef>
                <a:buFontTx/>
                <a:buNone/>
              </a:pPr>
              <a:t>9</a:t>
            </a:fld>
            <a:endParaRPr lang="en-US" altLang="zh-CN" sz="1600" b="0">
              <a:latin typeface="Arial" panose="020B0604020202020204" pitchFamily="34" charset="0"/>
            </a:endParaRPr>
          </a:p>
        </p:txBody>
      </p:sp>
      <p:grpSp>
        <p:nvGrpSpPr>
          <p:cNvPr id="2" name="组合 1">
            <a:extLst>
              <a:ext uri="{FF2B5EF4-FFF2-40B4-BE49-F238E27FC236}">
                <a16:creationId xmlns:a16="http://schemas.microsoft.com/office/drawing/2014/main" id="{422E5AFE-2108-4F32-8C7F-CF029A58047E}"/>
              </a:ext>
            </a:extLst>
          </p:cNvPr>
          <p:cNvGrpSpPr>
            <a:grpSpLocks/>
          </p:cNvGrpSpPr>
          <p:nvPr/>
        </p:nvGrpSpPr>
        <p:grpSpPr bwMode="auto">
          <a:xfrm>
            <a:off x="4987924" y="1773238"/>
            <a:ext cx="3394076" cy="3769112"/>
            <a:chOff x="4679950" y="1773238"/>
            <a:chExt cx="3810000" cy="3769112"/>
          </a:xfrm>
        </p:grpSpPr>
        <p:sp>
          <p:nvSpPr>
            <p:cNvPr id="26632" name="文本框 7">
              <a:extLst>
                <a:ext uri="{FF2B5EF4-FFF2-40B4-BE49-F238E27FC236}">
                  <a16:creationId xmlns:a16="http://schemas.microsoft.com/office/drawing/2014/main" id="{1740DD87-4041-488B-A57C-F6DC47F64C46}"/>
                </a:ext>
              </a:extLst>
            </p:cNvPr>
            <p:cNvSpPr txBox="1">
              <a:spLocks noChangeArrowheads="1"/>
            </p:cNvSpPr>
            <p:nvPr/>
          </p:nvSpPr>
          <p:spPr bwMode="auto">
            <a:xfrm>
              <a:off x="4679950" y="2600325"/>
              <a:ext cx="226377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dirty="0">
                  <a:latin typeface="Arial" panose="020B0604020202020204" pitchFamily="34" charset="0"/>
                  <a:cs typeface="Arial" panose="020B0604020202020204" pitchFamily="34" charset="0"/>
                </a:rPr>
                <a:t>测试第</a:t>
              </a:r>
              <a:r>
                <a:rPr lang="en-US" altLang="zh-CN" sz="1800" b="0" dirty="0">
                  <a:latin typeface="Arial" panose="020B0604020202020204" pitchFamily="34" charset="0"/>
                  <a:cs typeface="Arial" panose="020B0604020202020204" pitchFamily="34" charset="0"/>
                </a:rPr>
                <a:t>1</a:t>
              </a:r>
              <a:r>
                <a:rPr lang="zh-CN" altLang="en-US" sz="1800" b="0" dirty="0">
                  <a:latin typeface="Arial" panose="020B0604020202020204" pitchFamily="34" charset="0"/>
                  <a:cs typeface="Arial" panose="020B0604020202020204" pitchFamily="34" charset="0"/>
                </a:rPr>
                <a:t>条指令</a:t>
              </a:r>
            </a:p>
          </p:txBody>
        </p:sp>
        <p:sp>
          <p:nvSpPr>
            <p:cNvPr id="26633" name="菱形 8">
              <a:extLst>
                <a:ext uri="{FF2B5EF4-FFF2-40B4-BE49-F238E27FC236}">
                  <a16:creationId xmlns:a16="http://schemas.microsoft.com/office/drawing/2014/main" id="{F1ADB4EE-6BDC-4BA6-AB19-98CFAFC55F83}"/>
                </a:ext>
              </a:extLst>
            </p:cNvPr>
            <p:cNvSpPr>
              <a:spLocks noChangeArrowheads="1"/>
            </p:cNvSpPr>
            <p:nvPr/>
          </p:nvSpPr>
          <p:spPr bwMode="auto">
            <a:xfrm>
              <a:off x="4679950" y="3429000"/>
              <a:ext cx="2263775" cy="571500"/>
            </a:xfrm>
            <a:prstGeom prst="diamond">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a:latin typeface="Arial" panose="020B0604020202020204" pitchFamily="34" charset="0"/>
                </a:rPr>
                <a:t>功能检查</a:t>
              </a:r>
            </a:p>
          </p:txBody>
        </p:sp>
        <p:sp>
          <p:nvSpPr>
            <p:cNvPr id="26634" name="文本框 9">
              <a:extLst>
                <a:ext uri="{FF2B5EF4-FFF2-40B4-BE49-F238E27FC236}">
                  <a16:creationId xmlns:a16="http://schemas.microsoft.com/office/drawing/2014/main" id="{8E56F18A-5798-4E13-999D-2BFA95672320}"/>
                </a:ext>
              </a:extLst>
            </p:cNvPr>
            <p:cNvSpPr txBox="1">
              <a:spLocks noChangeArrowheads="1"/>
            </p:cNvSpPr>
            <p:nvPr/>
          </p:nvSpPr>
          <p:spPr bwMode="auto">
            <a:xfrm>
              <a:off x="6888163" y="3282950"/>
              <a:ext cx="6223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a:latin typeface="Arial" panose="020B0604020202020204" pitchFamily="34" charset="0"/>
                  <a:cs typeface="Arial" panose="020B0604020202020204" pitchFamily="34" charset="0"/>
                </a:rPr>
                <a:t>错误</a:t>
              </a:r>
            </a:p>
          </p:txBody>
        </p:sp>
        <p:sp>
          <p:nvSpPr>
            <p:cNvPr id="26635" name="圆角矩形 10">
              <a:extLst>
                <a:ext uri="{FF2B5EF4-FFF2-40B4-BE49-F238E27FC236}">
                  <a16:creationId xmlns:a16="http://schemas.microsoft.com/office/drawing/2014/main" id="{79CBFBB3-FFAC-4B9E-939B-E6FC332E0D6F}"/>
                </a:ext>
              </a:extLst>
            </p:cNvPr>
            <p:cNvSpPr>
              <a:spLocks noChangeArrowheads="1"/>
            </p:cNvSpPr>
            <p:nvPr/>
          </p:nvSpPr>
          <p:spPr bwMode="auto">
            <a:xfrm>
              <a:off x="7575550" y="3516313"/>
              <a:ext cx="914400" cy="396875"/>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a:latin typeface="Arial" panose="020B0604020202020204" pitchFamily="34" charset="0"/>
                </a:rPr>
                <a:t>结束</a:t>
              </a:r>
            </a:p>
          </p:txBody>
        </p:sp>
        <p:sp>
          <p:nvSpPr>
            <p:cNvPr id="26636" name="文本框 11">
              <a:extLst>
                <a:ext uri="{FF2B5EF4-FFF2-40B4-BE49-F238E27FC236}">
                  <a16:creationId xmlns:a16="http://schemas.microsoft.com/office/drawing/2014/main" id="{5885D4C6-89FF-49E8-8D13-238EB4CC56B2}"/>
                </a:ext>
              </a:extLst>
            </p:cNvPr>
            <p:cNvSpPr txBox="1">
              <a:spLocks noChangeArrowheads="1"/>
            </p:cNvSpPr>
            <p:nvPr/>
          </p:nvSpPr>
          <p:spPr bwMode="auto">
            <a:xfrm>
              <a:off x="5940425" y="4005263"/>
              <a:ext cx="6223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a:latin typeface="Arial" panose="020B0604020202020204" pitchFamily="34" charset="0"/>
                  <a:cs typeface="Arial" panose="020B0604020202020204" pitchFamily="34" charset="0"/>
                </a:rPr>
                <a:t>正确</a:t>
              </a:r>
            </a:p>
          </p:txBody>
        </p:sp>
        <p:cxnSp>
          <p:nvCxnSpPr>
            <p:cNvPr id="26637" name="直接箭头连接符 13">
              <a:extLst>
                <a:ext uri="{FF2B5EF4-FFF2-40B4-BE49-F238E27FC236}">
                  <a16:creationId xmlns:a16="http://schemas.microsoft.com/office/drawing/2014/main" id="{BF8B4289-12EB-4E4C-8565-4F27C44B1533}"/>
                </a:ext>
              </a:extLst>
            </p:cNvPr>
            <p:cNvCxnSpPr>
              <a:cxnSpLocks noChangeShapeType="1"/>
              <a:stCxn id="26632" idx="2"/>
              <a:endCxn id="26633" idx="0"/>
            </p:cNvCxnSpPr>
            <p:nvPr/>
          </p:nvCxnSpPr>
          <p:spPr bwMode="auto">
            <a:xfrm>
              <a:off x="5811838" y="2997200"/>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6638" name="直接箭头连接符 14">
              <a:extLst>
                <a:ext uri="{FF2B5EF4-FFF2-40B4-BE49-F238E27FC236}">
                  <a16:creationId xmlns:a16="http://schemas.microsoft.com/office/drawing/2014/main" id="{860F3866-2544-48D9-ADBD-CAC41605D33C}"/>
                </a:ext>
              </a:extLst>
            </p:cNvPr>
            <p:cNvCxnSpPr>
              <a:cxnSpLocks noChangeShapeType="1"/>
              <a:stCxn id="26633" idx="3"/>
              <a:endCxn id="26635" idx="1"/>
            </p:cNvCxnSpPr>
            <p:nvPr/>
          </p:nvCxnSpPr>
          <p:spPr bwMode="auto">
            <a:xfrm flipV="1">
              <a:off x="6943725" y="3714750"/>
              <a:ext cx="631825"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6639" name="直接箭头连接符 16">
              <a:extLst>
                <a:ext uri="{FF2B5EF4-FFF2-40B4-BE49-F238E27FC236}">
                  <a16:creationId xmlns:a16="http://schemas.microsoft.com/office/drawing/2014/main" id="{214BAD73-CB07-483F-9D05-107F210EE37C}"/>
                </a:ext>
              </a:extLst>
            </p:cNvPr>
            <p:cNvCxnSpPr>
              <a:cxnSpLocks noChangeShapeType="1"/>
            </p:cNvCxnSpPr>
            <p:nvPr/>
          </p:nvCxnSpPr>
          <p:spPr bwMode="auto">
            <a:xfrm>
              <a:off x="5811838" y="4013200"/>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6640" name="圆角矩形 20">
              <a:extLst>
                <a:ext uri="{FF2B5EF4-FFF2-40B4-BE49-F238E27FC236}">
                  <a16:creationId xmlns:a16="http://schemas.microsoft.com/office/drawing/2014/main" id="{470918E3-1D66-4AC4-B366-96205460237B}"/>
                </a:ext>
              </a:extLst>
            </p:cNvPr>
            <p:cNvSpPr>
              <a:spLocks noChangeArrowheads="1"/>
            </p:cNvSpPr>
            <p:nvPr/>
          </p:nvSpPr>
          <p:spPr bwMode="auto">
            <a:xfrm>
              <a:off x="5354638" y="1773238"/>
              <a:ext cx="914400" cy="395287"/>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spcBef>
                  <a:spcPct val="0"/>
                </a:spcBef>
                <a:buFontTx/>
                <a:buNone/>
              </a:pPr>
              <a:r>
                <a:rPr lang="zh-CN" altLang="en-US" sz="1800" b="0">
                  <a:latin typeface="Arial" panose="020B0604020202020204" pitchFamily="34" charset="0"/>
                </a:rPr>
                <a:t>开始</a:t>
              </a:r>
            </a:p>
          </p:txBody>
        </p:sp>
        <p:cxnSp>
          <p:nvCxnSpPr>
            <p:cNvPr id="26641" name="直接箭头连接符 21">
              <a:extLst>
                <a:ext uri="{FF2B5EF4-FFF2-40B4-BE49-F238E27FC236}">
                  <a16:creationId xmlns:a16="http://schemas.microsoft.com/office/drawing/2014/main" id="{1F4C4E49-CC8A-41A4-8CFB-4EE46F0E11D3}"/>
                </a:ext>
              </a:extLst>
            </p:cNvPr>
            <p:cNvCxnSpPr>
              <a:cxnSpLocks noChangeShapeType="1"/>
            </p:cNvCxnSpPr>
            <p:nvPr/>
          </p:nvCxnSpPr>
          <p:spPr bwMode="auto">
            <a:xfrm>
              <a:off x="5803900" y="2168525"/>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6642" name="文本框 23">
              <a:extLst>
                <a:ext uri="{FF2B5EF4-FFF2-40B4-BE49-F238E27FC236}">
                  <a16:creationId xmlns:a16="http://schemas.microsoft.com/office/drawing/2014/main" id="{4BD22D06-7711-4CCE-8F7A-1579D0C1B3B2}"/>
                </a:ext>
              </a:extLst>
            </p:cNvPr>
            <p:cNvSpPr txBox="1">
              <a:spLocks noChangeArrowheads="1"/>
            </p:cNvSpPr>
            <p:nvPr/>
          </p:nvSpPr>
          <p:spPr bwMode="auto">
            <a:xfrm>
              <a:off x="4679950" y="4456113"/>
              <a:ext cx="2263775" cy="3952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zh-CN" altLang="en-US" sz="1800" b="0">
                  <a:latin typeface="Arial" panose="020B0604020202020204" pitchFamily="34" charset="0"/>
                  <a:cs typeface="Arial" panose="020B0604020202020204" pitchFamily="34" charset="0"/>
                </a:rPr>
                <a:t>测试第</a:t>
              </a:r>
              <a:r>
                <a:rPr lang="en-US" altLang="zh-CN" sz="1800" b="0">
                  <a:latin typeface="Arial" panose="020B0604020202020204" pitchFamily="34" charset="0"/>
                  <a:cs typeface="Arial" panose="020B0604020202020204" pitchFamily="34" charset="0"/>
                </a:rPr>
                <a:t>2</a:t>
              </a:r>
              <a:r>
                <a:rPr lang="zh-CN" altLang="en-US" sz="1800" b="0">
                  <a:latin typeface="Arial" panose="020B0604020202020204" pitchFamily="34" charset="0"/>
                  <a:cs typeface="Arial" panose="020B0604020202020204" pitchFamily="34" charset="0"/>
                </a:rPr>
                <a:t>条指令</a:t>
              </a:r>
            </a:p>
          </p:txBody>
        </p:sp>
        <p:cxnSp>
          <p:nvCxnSpPr>
            <p:cNvPr id="26643" name="直接箭头连接符 27">
              <a:extLst>
                <a:ext uri="{FF2B5EF4-FFF2-40B4-BE49-F238E27FC236}">
                  <a16:creationId xmlns:a16="http://schemas.microsoft.com/office/drawing/2014/main" id="{211A53EB-96D7-453B-9B48-4FDB54D8C816}"/>
                </a:ext>
              </a:extLst>
            </p:cNvPr>
            <p:cNvCxnSpPr>
              <a:cxnSpLocks noChangeShapeType="1"/>
            </p:cNvCxnSpPr>
            <p:nvPr/>
          </p:nvCxnSpPr>
          <p:spPr bwMode="auto">
            <a:xfrm>
              <a:off x="5803900" y="4851400"/>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6644" name="文本框 28">
              <a:extLst>
                <a:ext uri="{FF2B5EF4-FFF2-40B4-BE49-F238E27FC236}">
                  <a16:creationId xmlns:a16="http://schemas.microsoft.com/office/drawing/2014/main" id="{F78C535A-8446-499F-B501-A11798A79FE1}"/>
                </a:ext>
              </a:extLst>
            </p:cNvPr>
            <p:cNvSpPr txBox="1">
              <a:spLocks noChangeArrowheads="1"/>
            </p:cNvSpPr>
            <p:nvPr/>
          </p:nvSpPr>
          <p:spPr bwMode="auto">
            <a:xfrm>
              <a:off x="5511800" y="5265351"/>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spcBef>
                  <a:spcPct val="0"/>
                </a:spcBef>
                <a:buFontTx/>
                <a:buNone/>
              </a:pPr>
              <a:r>
                <a:rPr lang="en-US" altLang="zh-CN" sz="1800" b="0">
                  <a:latin typeface="Arial" panose="020B0604020202020204" pitchFamily="34" charset="0"/>
                  <a:cs typeface="Arial" panose="020B0604020202020204" pitchFamily="34" charset="0"/>
                </a:rPr>
                <a:t>… …</a:t>
              </a:r>
              <a:endParaRPr lang="zh-CN" altLang="en-US" sz="1800" b="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46308</TotalTime>
  <Words>1610</Words>
  <Application>Microsoft Office PowerPoint</Application>
  <PresentationFormat>全屏显示(4:3)</PresentationFormat>
  <Paragraphs>212</Paragraphs>
  <Slides>18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微软雅黑</vt:lpstr>
      <vt:lpstr>Arial</vt:lpstr>
      <vt:lpstr>Times New Roman</vt:lpstr>
      <vt:lpstr>Office 主题</vt:lpstr>
      <vt:lpstr>实验三  汇编程序设计</vt:lpstr>
      <vt:lpstr>实验目标</vt:lpstr>
      <vt:lpstr>实验内容</vt:lpstr>
      <vt:lpstr>RISC-V寄存器</vt:lpstr>
      <vt:lpstr>RV32I指令类型</vt:lpstr>
      <vt:lpstr>RV32I指令类型 (续)</vt:lpstr>
      <vt:lpstr>RV32I指令功能</vt:lpstr>
      <vt:lpstr>汇编指示符和伪指令</vt:lpstr>
      <vt:lpstr>简单测试指令功能</vt:lpstr>
      <vt:lpstr>示例：测试程序</vt:lpstr>
      <vt:lpstr>数据排序</vt:lpstr>
      <vt:lpstr>RARS</vt:lpstr>
      <vt:lpstr>Help</vt:lpstr>
      <vt:lpstr>存储器配置</vt:lpstr>
      <vt:lpstr>MMIO</vt:lpstr>
      <vt:lpstr>汇编程序转COE文件</vt:lpstr>
      <vt:lpstr>实验步骤</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ZJX</dc:creator>
  <cp:lastModifiedBy>ZJX</cp:lastModifiedBy>
  <cp:revision>632</cp:revision>
  <cp:lastPrinted>1601-01-01T00:00:00Z</cp:lastPrinted>
  <dcterms:created xsi:type="dcterms:W3CDTF">1601-01-01T00:00:00Z</dcterms:created>
  <dcterms:modified xsi:type="dcterms:W3CDTF">2022-03-30T07:58:27Z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