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735" r:id="rId3"/>
    <p:sldId id="802" r:id="rId4"/>
    <p:sldId id="761" r:id="rId5"/>
    <p:sldId id="808" r:id="rId6"/>
    <p:sldId id="764" r:id="rId7"/>
    <p:sldId id="763" r:id="rId8"/>
    <p:sldId id="762" r:id="rId9"/>
    <p:sldId id="774" r:id="rId10"/>
    <p:sldId id="773" r:id="rId11"/>
    <p:sldId id="775" r:id="rId12"/>
    <p:sldId id="776" r:id="rId13"/>
    <p:sldId id="765" r:id="rId14"/>
    <p:sldId id="777" r:id="rId15"/>
    <p:sldId id="812" r:id="rId16"/>
    <p:sldId id="785" r:id="rId17"/>
    <p:sldId id="797" r:id="rId18"/>
    <p:sldId id="801" r:id="rId19"/>
    <p:sldId id="793" r:id="rId20"/>
    <p:sldId id="798" r:id="rId21"/>
    <p:sldId id="799" r:id="rId22"/>
    <p:sldId id="788" r:id="rId23"/>
    <p:sldId id="787" r:id="rId24"/>
    <p:sldId id="748" r:id="rId25"/>
    <p:sldId id="281" r:id="rId26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FF99"/>
    <a:srgbClr val="99FF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3875" autoAdjust="0"/>
  </p:normalViewPr>
  <p:slideViewPr>
    <p:cSldViewPr>
      <p:cViewPr varScale="1">
        <p:scale>
          <a:sx n="64" d="100"/>
          <a:sy n="64" d="100"/>
        </p:scale>
        <p:origin x="1324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898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BF29651-63E0-46B9-B994-B42C30C3A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FD2B0D-8233-4E27-94AB-FE5139ECD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5DC116C-0C7D-4552-A09D-5EA1C3F70673}" type="datetimeFigureOut">
              <a:rPr lang="zh-CN" altLang="en-US"/>
              <a:pPr>
                <a:defRPr/>
              </a:pPr>
              <a:t>2022/4/12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9ECBB9-B465-49AA-98C2-9AE0C42112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3CCB46-D82C-4DED-976F-3E806D63B4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3F8C509-2571-4165-9F36-4EEE5B8FD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22CD8FB-6574-497D-BB33-B6B2DBF98D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4AFACA-F13A-48AC-BF85-0CB40E8B4D5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E341D2-130A-4B93-804A-2C6D6CB746B2}" type="datetimeFigureOut">
              <a:rPr lang="zh-CN" altLang="en-US"/>
              <a:pPr>
                <a:defRPr/>
              </a:pPr>
              <a:t>2022/4/12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CB97DDB-78AA-4C18-A38F-E04EE1C5FC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FAB2761-853C-48B4-9A9E-B4F92CFFB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E2B65-0FDA-4B8F-9DA0-07EC2CDCA1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98F37-A8C6-4919-BA1C-DFF725A01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wrap="square" lIns="94787" tIns="47393" rIns="94787" bIns="4739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322E4CA-20E6-4A20-A43A-C2898E27A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2AB9B318-E660-4620-ACE5-86D620AE78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1DE8B054-7FD2-4A38-9175-5B01FD077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484AA869-623F-4BAC-97F3-A1DF57D309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0C8D1D-E595-4274-9EBF-76871C9A05E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40568ADA-A80A-4B71-ABDE-E3260E976C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DF4A0744-5295-42B2-BFB7-1984E967B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8D7133BB-1888-4C3A-A303-CC0A0DAC1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26A138-E30D-45CA-983B-5A81D039BC3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F56A5C38-60C3-4B3D-BA0B-F7153A7E16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52C73646-D81C-4B60-B3C4-7816488D0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ALU: ADD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SRL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SRA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SLTU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MEM: LB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LBU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LH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LHU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CTRL: JAL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JALR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BLT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BLTU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BGE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BGEU</a:t>
            </a:r>
          </a:p>
          <a:p>
            <a:pPr eaLnBrk="1" hangingPunct="1">
              <a:spcBef>
                <a:spcPct val="0"/>
              </a:spcBef>
            </a:pPr>
            <a:endParaRPr lang="en-US" altLang="zh-CN">
              <a:cs typeface="Times New Roman" panose="02020603050405020304" pitchFamily="18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F5AD2B6E-8816-41FB-8AD6-D20608565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117CE2-73A6-4B67-B85C-6643A8DFCE3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CF84CE-BB48-4827-B564-FE2101B1221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B636FFC2-3208-4177-BC03-0CCA435CCA5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0FDE7-7667-4A6C-8C17-61C65BA7B2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E51B3-02FD-46D7-8BAF-ADB04A7F82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EE66B-69F7-4791-92BB-CEE4B8EF46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A0086D23-B785-4435-A344-E1205F038C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28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EFD9741E-10D9-4D1F-A151-9F81C6EE330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6832AF-B91A-4ADA-900F-A44F7BA6C7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2022-4-6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A7D06E-1AE6-4EFA-B610-ABC1C6C792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695B5E-1FD0-4054-B017-DF1BED66AE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8DEE3ACD-97DE-422D-AABB-B49A3A5260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78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2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6E6F83-7452-4C15-B68F-51622ACD4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3640AD3-754D-43A0-9AE3-3FAA43BB1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139746D-DF10-4A07-8B7B-BBEBFCCBEA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EB79E25-D34E-44BD-AE1F-6AAD39624DF3}" type="datetime1">
              <a:rPr lang="zh-CN" altLang="en-US"/>
              <a:pPr>
                <a:defRPr/>
              </a:pPr>
              <a:t>2022/4/12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B2E05B7-3EAF-4558-8998-8167141032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820B7A6-8B07-4BC3-A0F8-0E1DA83188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E2E1BE5-254D-4E92-9D3E-13A9AC2875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E5CE995C-4D02-4ED7-AA89-44E7236DAF4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0C9F4C65-8739-4C81-8FBB-427153F894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实验四  单周期</a:t>
            </a:r>
            <a:r>
              <a:rPr lang="en-US" altLang="zh-CN" dirty="0"/>
              <a:t>CPU</a:t>
            </a:r>
            <a:r>
              <a:rPr lang="zh-CN" altLang="en-US" dirty="0"/>
              <a:t>设计</a:t>
            </a:r>
          </a:p>
        </p:txBody>
      </p:sp>
      <p:sp>
        <p:nvSpPr>
          <p:cNvPr id="7171" name="页脚占位符 1">
            <a:extLst>
              <a:ext uri="{FF2B5EF4-FFF2-40B4-BE49-F238E27FC236}">
                <a16:creationId xmlns:a16="http://schemas.microsoft.com/office/drawing/2014/main" id="{625DA5CD-73C1-4CBA-A976-54F35DB90A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7172" name="灯片编号占位符 2">
            <a:extLst>
              <a:ext uri="{FF2B5EF4-FFF2-40B4-BE49-F238E27FC236}">
                <a16:creationId xmlns:a16="http://schemas.microsoft.com/office/drawing/2014/main" id="{5DCBF5D5-C4CA-4F3D-8E89-B9EEC59DF6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21DE4E-0397-4C03-B7FC-60D08DA7344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7173" name="日期占位符 3">
            <a:extLst>
              <a:ext uri="{FF2B5EF4-FFF2-40B4-BE49-F238E27FC236}">
                <a16:creationId xmlns:a16="http://schemas.microsoft.com/office/drawing/2014/main" id="{9C9B375E-5B80-4904-8545-B98DE94513E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17EB2545-A046-4B2E-812A-3976262F03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22092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2022</a:t>
            </a:r>
            <a:r>
              <a:rPr lang="zh-CN" altLang="en-US" sz="3200" dirty="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">
            <a:extLst>
              <a:ext uri="{FF2B5EF4-FFF2-40B4-BE49-F238E27FC236}">
                <a16:creationId xmlns:a16="http://schemas.microsoft.com/office/drawing/2014/main" id="{0A5002D5-321D-45EB-8165-1FBC9D45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1150"/>
            <a:ext cx="8270835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标题 1">
            <a:extLst>
              <a:ext uri="{FF2B5EF4-FFF2-40B4-BE49-F238E27FC236}">
                <a16:creationId xmlns:a16="http://schemas.microsoft.com/office/drawing/2014/main" id="{4FED7A24-47EB-4462-9182-F1874C2CB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5425"/>
            <a:ext cx="8229600" cy="1143000"/>
          </a:xfrm>
        </p:spPr>
        <p:txBody>
          <a:bodyPr/>
          <a:lstStyle/>
          <a:p>
            <a:r>
              <a:rPr lang="en-US" altLang="zh-CN" dirty="0"/>
              <a:t>RV32I </a:t>
            </a:r>
            <a:r>
              <a:rPr lang="zh-CN" altLang="en-US" dirty="0"/>
              <a:t>指令编码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9460" name="日期占位符 3">
            <a:extLst>
              <a:ext uri="{FF2B5EF4-FFF2-40B4-BE49-F238E27FC236}">
                <a16:creationId xmlns:a16="http://schemas.microsoft.com/office/drawing/2014/main" id="{81500263-054A-427C-9481-3E070B8A77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1" name="页脚占位符 4">
            <a:extLst>
              <a:ext uri="{FF2B5EF4-FFF2-40B4-BE49-F238E27FC236}">
                <a16:creationId xmlns:a16="http://schemas.microsoft.com/office/drawing/2014/main" id="{C772CAA6-7E8A-4156-A18B-985ED0A0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9462" name="灯片编号占位符 5">
            <a:extLst>
              <a:ext uri="{FF2B5EF4-FFF2-40B4-BE49-F238E27FC236}">
                <a16:creationId xmlns:a16="http://schemas.microsoft.com/office/drawing/2014/main" id="{E6703A5A-E479-48E4-91AD-24E2C311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04BEA5-D2EC-4BC3-BC25-DD250FB21F77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9463" name="圆角矩形 7">
            <a:extLst>
              <a:ext uri="{FF2B5EF4-FFF2-40B4-BE49-F238E27FC236}">
                <a16:creationId xmlns:a16="http://schemas.microsoft.com/office/drawing/2014/main" id="{56BF32A9-1DCB-4EA4-9006-4652A10B7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3084944"/>
            <a:ext cx="8178800" cy="25862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64" name="圆角矩形 7">
            <a:extLst>
              <a:ext uri="{FF2B5EF4-FFF2-40B4-BE49-F238E27FC236}">
                <a16:creationId xmlns:a16="http://schemas.microsoft.com/office/drawing/2014/main" id="{A3445079-9AD4-4AB6-BCF9-72CABB53B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4535055"/>
            <a:ext cx="8178800" cy="267854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65" name="圆角矩形 8">
            <a:extLst>
              <a:ext uri="{FF2B5EF4-FFF2-40B4-BE49-F238E27FC236}">
                <a16:creationId xmlns:a16="http://schemas.microsoft.com/office/drawing/2014/main" id="{E362BDE3-6645-4F28-B2EE-FC7616D47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64" y="5749926"/>
            <a:ext cx="8184861" cy="26294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66" name="圆角矩形 7">
            <a:extLst>
              <a:ext uri="{FF2B5EF4-FFF2-40B4-BE49-F238E27FC236}">
                <a16:creationId xmlns:a16="http://schemas.microsoft.com/office/drawing/2014/main" id="{EA85DA26-8F56-4498-9EB1-0472F409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99" y="1865746"/>
            <a:ext cx="8162925" cy="979054"/>
          </a:xfrm>
          <a:prstGeom prst="roundRect">
            <a:avLst>
              <a:gd name="adj" fmla="val 8176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/>
      <p:bldP spid="19464" grpId="0" animBg="1"/>
      <p:bldP spid="19465" grpId="0" animBg="1"/>
      <p:bldP spid="194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31BD97B1-7483-43DC-A718-BAC6D99C0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zh-CN" altLang="en-US"/>
              <a:t>单周期</a:t>
            </a:r>
            <a:r>
              <a:rPr lang="en-US" altLang="zh-CN"/>
              <a:t>CPU</a:t>
            </a:r>
            <a:r>
              <a:rPr lang="zh-CN" altLang="en-US"/>
              <a:t>数据通路</a:t>
            </a:r>
          </a:p>
        </p:txBody>
      </p:sp>
      <p:pic>
        <p:nvPicPr>
          <p:cNvPr id="21507" name="图片 6">
            <a:extLst>
              <a:ext uri="{FF2B5EF4-FFF2-40B4-BE49-F238E27FC236}">
                <a16:creationId xmlns:a16="http://schemas.microsoft.com/office/drawing/2014/main" id="{841F8BD0-AC3F-4EDC-AFCD-078A067BE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268413"/>
            <a:ext cx="7300912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日期占位符 3">
            <a:extLst>
              <a:ext uri="{FF2B5EF4-FFF2-40B4-BE49-F238E27FC236}">
                <a16:creationId xmlns:a16="http://schemas.microsoft.com/office/drawing/2014/main" id="{58B6511A-2BC5-46F4-9FC1-F1AAED2FCF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10" name="页脚占位符 4">
            <a:extLst>
              <a:ext uri="{FF2B5EF4-FFF2-40B4-BE49-F238E27FC236}">
                <a16:creationId xmlns:a16="http://schemas.microsoft.com/office/drawing/2014/main" id="{8B5DBB0E-5198-4D38-B832-9DCFB49D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1511" name="灯片编号占位符 5">
            <a:extLst>
              <a:ext uri="{FF2B5EF4-FFF2-40B4-BE49-F238E27FC236}">
                <a16:creationId xmlns:a16="http://schemas.microsoft.com/office/drawing/2014/main" id="{4738BD39-B817-4B21-876C-F82DA693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70A453-C8DD-48EA-8F87-38927032245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A53B82-8F84-4BCE-95EE-7DCF26BC7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2989263"/>
            <a:ext cx="282575" cy="8985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8B57B4-3ED0-43E5-8D43-B3C02B5D9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138488"/>
            <a:ext cx="1462088" cy="169386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BB991A-181D-4217-9202-8A134F28B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697288"/>
            <a:ext cx="1135062" cy="14954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7062315-00B5-4AA3-87D5-DC6DB072F402}"/>
              </a:ext>
            </a:extLst>
          </p:cNvPr>
          <p:cNvGrpSpPr/>
          <p:nvPr/>
        </p:nvGrpSpPr>
        <p:grpSpPr>
          <a:xfrm>
            <a:off x="845148" y="913291"/>
            <a:ext cx="7453704" cy="5322871"/>
            <a:chOff x="845148" y="913291"/>
            <a:chExt cx="7453704" cy="5322871"/>
          </a:xfrm>
        </p:grpSpPr>
        <p:pic>
          <p:nvPicPr>
            <p:cNvPr id="8" name="图片 1">
              <a:extLst>
                <a:ext uri="{FF2B5EF4-FFF2-40B4-BE49-F238E27FC236}">
                  <a16:creationId xmlns:a16="http://schemas.microsoft.com/office/drawing/2014/main" id="{4E8407F4-1243-45C5-8B65-D0CED990A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48" y="913291"/>
              <a:ext cx="7453704" cy="5322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2222872-34E9-4E03-8E03-024BC091A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236" y="3537527"/>
              <a:ext cx="249383" cy="79432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DB1BE46-57E3-42A6-ABBA-7278FC986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917" y="3666836"/>
              <a:ext cx="1070120" cy="150552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23C8A2-2240-4F59-B8FB-DF846B779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1710" y="4149080"/>
              <a:ext cx="890422" cy="1355793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22531" name="日期占位符 3">
            <a:extLst>
              <a:ext uri="{FF2B5EF4-FFF2-40B4-BE49-F238E27FC236}">
                <a16:creationId xmlns:a16="http://schemas.microsoft.com/office/drawing/2014/main" id="{5386C912-63C6-4AB9-B22B-5F136A67D4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2532" name="页脚占位符 4">
            <a:extLst>
              <a:ext uri="{FF2B5EF4-FFF2-40B4-BE49-F238E27FC236}">
                <a16:creationId xmlns:a16="http://schemas.microsoft.com/office/drawing/2014/main" id="{F1F39341-681C-4B5A-B488-716D0026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2533" name="灯片编号占位符 5">
            <a:extLst>
              <a:ext uri="{FF2B5EF4-FFF2-40B4-BE49-F238E27FC236}">
                <a16:creationId xmlns:a16="http://schemas.microsoft.com/office/drawing/2014/main" id="{26726BAE-0D01-48A8-8240-F4DF419F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D09317-E622-4B31-84CD-6089634C8207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606AE431-39D3-4A8D-95B0-08ED68762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862012"/>
          </a:xfrm>
        </p:spPr>
        <p:txBody>
          <a:bodyPr/>
          <a:lstStyle/>
          <a:p>
            <a:r>
              <a:rPr lang="zh-CN" altLang="en-US" sz="4000" dirty="0"/>
              <a:t>单周期</a:t>
            </a:r>
            <a:r>
              <a:rPr lang="en-US" altLang="zh-CN" sz="4000" dirty="0"/>
              <a:t>CPU</a:t>
            </a:r>
            <a:r>
              <a:rPr lang="zh-CN" altLang="en-US" sz="4000" dirty="0"/>
              <a:t>数据通路</a:t>
            </a:r>
            <a:r>
              <a:rPr lang="en-US" altLang="zh-CN" sz="4000" dirty="0"/>
              <a:t>+</a:t>
            </a:r>
            <a:r>
              <a:rPr lang="zh-CN" altLang="en-US" sz="4000" dirty="0"/>
              <a:t>控制器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外设和调试单元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47050" cy="16319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/>
              <a:t>PDU</a:t>
            </a:r>
            <a:r>
              <a:rPr lang="zh-CN" altLang="en-US" sz="2400" dirty="0"/>
              <a:t>：</a:t>
            </a:r>
            <a:r>
              <a:rPr lang="en-US" altLang="zh-CN" sz="2400" dirty="0"/>
              <a:t>Peripherals and Debug Unit</a:t>
            </a:r>
            <a:endParaRPr lang="en-US" altLang="zh-CN" sz="2000" dirty="0"/>
          </a:p>
          <a:p>
            <a:pPr marL="717550" lvl="1" indent="-363538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zh-CN" altLang="en-US" sz="2000" b="1" dirty="0"/>
              <a:t>控制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运行方式，查看数据通路状态</a:t>
            </a:r>
            <a:endParaRPr lang="en-US" altLang="zh-CN" sz="2000" b="1" dirty="0"/>
          </a:p>
          <a:p>
            <a:pPr marL="717550" lvl="1" indent="-363538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zh-CN" altLang="en-US" sz="2000" b="1" dirty="0"/>
              <a:t>管理外设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开关</a:t>
            </a:r>
            <a:r>
              <a:rPr lang="en-US" altLang="zh-CN" sz="2000" b="1" dirty="0" err="1"/>
              <a:t>sw</a:t>
            </a:r>
            <a:r>
              <a:rPr lang="zh-CN" altLang="en-US" sz="2000" b="1" dirty="0"/>
              <a:t>、指示灯</a:t>
            </a:r>
            <a:r>
              <a:rPr lang="en-US" altLang="zh-CN" sz="2000" b="1" dirty="0"/>
              <a:t>led</a:t>
            </a:r>
            <a:r>
              <a:rPr lang="zh-CN" altLang="en-US" sz="2000" b="1" dirty="0"/>
              <a:t>、数码管</a:t>
            </a:r>
            <a:r>
              <a:rPr lang="en-US" altLang="zh-CN" sz="2000" b="1" dirty="0"/>
              <a:t>seg</a:t>
            </a:r>
            <a:r>
              <a:rPr lang="zh-CN" altLang="en-US" sz="2000" b="1" dirty="0"/>
              <a:t>、计数器</a:t>
            </a:r>
            <a:r>
              <a:rPr lang="en-US" altLang="zh-CN" sz="2000" b="1" dirty="0" err="1"/>
              <a:t>cnt</a:t>
            </a:r>
            <a:r>
              <a:rPr lang="zh-CN" altLang="en-US" sz="2000" b="1" dirty="0"/>
              <a:t>等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，实现基本输入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输出</a:t>
            </a:r>
            <a:endParaRPr lang="en-US" altLang="zh-CN" sz="2000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B0930E-2265-4A0B-94A4-F48B63590D6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FEE1C09-90EC-44FE-A704-844D78CC968C}"/>
              </a:ext>
            </a:extLst>
          </p:cNvPr>
          <p:cNvGrpSpPr/>
          <p:nvPr/>
        </p:nvGrpSpPr>
        <p:grpSpPr>
          <a:xfrm>
            <a:off x="1303337" y="3055583"/>
            <a:ext cx="6454775" cy="2940503"/>
            <a:chOff x="1214438" y="3104964"/>
            <a:chExt cx="6454775" cy="2940503"/>
          </a:xfrm>
        </p:grpSpPr>
        <p:sp>
          <p:nvSpPr>
            <p:cNvPr id="58" name="矩形 1">
              <a:extLst>
                <a:ext uri="{FF2B5EF4-FFF2-40B4-BE49-F238E27FC236}">
                  <a16:creationId xmlns:a16="http://schemas.microsoft.com/office/drawing/2014/main" id="{AEEAE4A4-44AC-4CC9-923C-DC3DBD76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538" y="3135580"/>
              <a:ext cx="781050" cy="2909887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59" name="文本框 44">
              <a:extLst>
                <a:ext uri="{FF2B5EF4-FFF2-40B4-BE49-F238E27FC236}">
                  <a16:creationId xmlns:a16="http://schemas.microsoft.com/office/drawing/2014/main" id="{44BC09A7-391C-4C1B-9692-1A244A691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213" y="4289692"/>
              <a:ext cx="671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PDU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CEC8259-2257-4D3A-B5D6-7EB69A7493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16413" y="3440314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84">
              <a:extLst>
                <a:ext uri="{FF2B5EF4-FFF2-40B4-BE49-F238E27FC236}">
                  <a16:creationId xmlns:a16="http://schemas.microsoft.com/office/drawing/2014/main" id="{7A35AF41-7F5D-44E3-9629-465440648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375" y="3135581"/>
              <a:ext cx="1620838" cy="15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r>
                <a:rPr lang="zh-CN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zh-CN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32">
              <a:extLst>
                <a:ext uri="{FF2B5EF4-FFF2-40B4-BE49-F238E27FC236}">
                  <a16:creationId xmlns:a16="http://schemas.microsoft.com/office/drawing/2014/main" id="{7F83380A-7FCC-4C08-B467-31BB166AC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834" y="3104964"/>
              <a:ext cx="8848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dbg_bus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32">
              <a:extLst>
                <a:ext uri="{FF2B5EF4-FFF2-40B4-BE49-F238E27FC236}">
                  <a16:creationId xmlns:a16="http://schemas.microsoft.com/office/drawing/2014/main" id="{508E35FF-6CAD-4E3A-9F83-82C30C4C0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6398" y="3802417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rst_cpu</a:t>
              </a:r>
              <a:endParaRPr lang="zh-CN" altLang="en-US" sz="1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D307B06-6C26-4425-A6AD-C96E8C310D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3875" y="4114766"/>
              <a:ext cx="1706563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32">
              <a:extLst>
                <a:ext uri="{FF2B5EF4-FFF2-40B4-BE49-F238E27FC236}">
                  <a16:creationId xmlns:a16="http://schemas.microsoft.com/office/drawing/2014/main" id="{0A86A9B1-3E2E-468A-B265-9E31E2D7B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3573" y="4126453"/>
              <a:ext cx="7822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clk_cpu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375A318-8069-4325-9B07-831B061910D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5938" y="4427737"/>
              <a:ext cx="1714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32">
              <a:extLst>
                <a:ext uri="{FF2B5EF4-FFF2-40B4-BE49-F238E27FC236}">
                  <a16:creationId xmlns:a16="http://schemas.microsoft.com/office/drawing/2014/main" id="{6C922D1E-610F-4462-BEB3-882F958D9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684" y="4917955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262C1D1-6D0E-4EAD-8E1A-ABC9387C23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9588" y="3465780"/>
              <a:ext cx="4857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34">
              <a:extLst>
                <a:ext uri="{FF2B5EF4-FFF2-40B4-BE49-F238E27FC236}">
                  <a16:creationId xmlns:a16="http://schemas.microsoft.com/office/drawing/2014/main" id="{656B7DF5-4E7D-4537-9D7F-DD906A538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188" y="3589605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8B2EB99-627F-47D5-A04F-B0579B2A86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4825" y="5085030"/>
              <a:ext cx="498475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34">
              <a:extLst>
                <a:ext uri="{FF2B5EF4-FFF2-40B4-BE49-F238E27FC236}">
                  <a16:creationId xmlns:a16="http://schemas.microsoft.com/office/drawing/2014/main" id="{256AB6FE-800E-4689-AFBC-B38C2A0CB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3289567"/>
              <a:ext cx="6032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1" name="TextBox 34">
              <a:extLst>
                <a:ext uri="{FF2B5EF4-FFF2-40B4-BE49-F238E27FC236}">
                  <a16:creationId xmlns:a16="http://schemas.microsoft.com/office/drawing/2014/main" id="{3E00BC54-791F-410D-88B0-00C83BC79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375" y="4910405"/>
              <a:ext cx="9223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2" name="TextBox 34">
              <a:extLst>
                <a:ext uri="{FF2B5EF4-FFF2-40B4-BE49-F238E27FC236}">
                  <a16:creationId xmlns:a16="http://schemas.microsoft.com/office/drawing/2014/main" id="{23A674CB-F372-4DA3-9207-C55E4BAE2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2538" y="3281630"/>
              <a:ext cx="4365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F833F687-5D83-4413-937F-FAB022E6BB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9588" y="540094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34">
              <a:extLst>
                <a:ext uri="{FF2B5EF4-FFF2-40B4-BE49-F238E27FC236}">
                  <a16:creationId xmlns:a16="http://schemas.microsoft.com/office/drawing/2014/main" id="{853BB87E-C6CD-4FCF-87D6-09766AF22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925" y="5235842"/>
              <a:ext cx="3841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34">
              <a:extLst>
                <a:ext uri="{FF2B5EF4-FFF2-40B4-BE49-F238E27FC236}">
                  <a16:creationId xmlns:a16="http://schemas.microsoft.com/office/drawing/2014/main" id="{BA0ACCD3-8EF8-4A6F-ACB6-7DCF3426D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3963" y="5239017"/>
              <a:ext cx="12954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1DBA05C7-AD6E-43E0-93A1-FDEF9540CC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0063" y="57359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34">
              <a:extLst>
                <a:ext uri="{FF2B5EF4-FFF2-40B4-BE49-F238E27FC236}">
                  <a16:creationId xmlns:a16="http://schemas.microsoft.com/office/drawing/2014/main" id="{F757B41D-CC52-4A10-A0C6-D19346B40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438" y="5581917"/>
              <a:ext cx="12573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7DA9A865-4A67-4597-8191-86F1A8DD6A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54350" y="476435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34">
              <a:extLst>
                <a:ext uri="{FF2B5EF4-FFF2-40B4-BE49-F238E27FC236}">
                  <a16:creationId xmlns:a16="http://schemas.microsoft.com/office/drawing/2014/main" id="{2B6FB0FB-09D8-466E-AE92-6310DBDBE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4580205"/>
              <a:ext cx="52546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7" name="TextBox 34">
              <a:extLst>
                <a:ext uri="{FF2B5EF4-FFF2-40B4-BE49-F238E27FC236}">
                  <a16:creationId xmlns:a16="http://schemas.microsoft.com/office/drawing/2014/main" id="{5FE37DFE-0B7F-4F84-89D7-BDD8868F9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125" y="4589730"/>
              <a:ext cx="3079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F34E3EA-1B4E-4BBF-A47C-3C008D290B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3713" y="380709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34">
              <a:extLst>
                <a:ext uri="{FF2B5EF4-FFF2-40B4-BE49-F238E27FC236}">
                  <a16:creationId xmlns:a16="http://schemas.microsoft.com/office/drawing/2014/main" id="{19500EA9-0289-4F14-BE44-E859A3C8E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600" y="3636049"/>
              <a:ext cx="6027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1" name="TextBox 34">
              <a:extLst>
                <a:ext uri="{FF2B5EF4-FFF2-40B4-BE49-F238E27FC236}">
                  <a16:creationId xmlns:a16="http://schemas.microsoft.com/office/drawing/2014/main" id="{CCACFBFB-4752-4BFD-B407-91C68D56E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083" y="3628905"/>
              <a:ext cx="436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cont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298BA75-B96D-43F3-B40A-22CEAE9F64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5938" y="3800643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32">
              <a:extLst>
                <a:ext uri="{FF2B5EF4-FFF2-40B4-BE49-F238E27FC236}">
                  <a16:creationId xmlns:a16="http://schemas.microsoft.com/office/drawing/2014/main" id="{8EFB6D15-B46E-4BBB-BD21-0F5E3E1CE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350" y="3478381"/>
              <a:ext cx="8858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io_bus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14160B26-AD7F-4FFB-84DC-565AF2AB5E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2125" y="44278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34">
              <a:extLst>
                <a:ext uri="{FF2B5EF4-FFF2-40B4-BE49-F238E27FC236}">
                  <a16:creationId xmlns:a16="http://schemas.microsoft.com/office/drawing/2014/main" id="{F0FA020E-FFEE-42C5-927C-9EE013DC8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775" y="4243655"/>
              <a:ext cx="5889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1" name="TextBox 34">
              <a:extLst>
                <a:ext uri="{FF2B5EF4-FFF2-40B4-BE49-F238E27FC236}">
                  <a16:creationId xmlns:a16="http://schemas.microsoft.com/office/drawing/2014/main" id="{BB15D0CC-626D-4C14-9B74-1BD13B35E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258" y="4252793"/>
              <a:ext cx="4488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DAF66758-3932-4964-B838-2B5E48AD84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2125" y="4140467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34">
              <a:extLst>
                <a:ext uri="{FF2B5EF4-FFF2-40B4-BE49-F238E27FC236}">
                  <a16:creationId xmlns:a16="http://schemas.microsoft.com/office/drawing/2014/main" id="{F18ACB7E-2318-4CD9-B4D1-F606F7F2A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3946792"/>
              <a:ext cx="5508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4" name="TextBox 34">
              <a:extLst>
                <a:ext uri="{FF2B5EF4-FFF2-40B4-BE49-F238E27FC236}">
                  <a16:creationId xmlns:a16="http://schemas.microsoft.com/office/drawing/2014/main" id="{245E5D9F-6C2B-4183-90BB-33A9804C1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325" y="3964255"/>
              <a:ext cx="3587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Box 34">
              <a:extLst>
                <a:ext uri="{FF2B5EF4-FFF2-40B4-BE49-F238E27FC236}">
                  <a16:creationId xmlns:a16="http://schemas.microsoft.com/office/drawing/2014/main" id="{B5BBF93A-33C9-47A0-BC3D-6626CB693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525" y="5586680"/>
              <a:ext cx="282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F27C4FE4-C82A-44D1-BE76-DEAA61907D44}"/>
                </a:ext>
              </a:extLst>
            </p:cNvPr>
            <p:cNvGrpSpPr/>
            <p:nvPr/>
          </p:nvGrpSpPr>
          <p:grpSpPr>
            <a:xfrm>
              <a:off x="4318000" y="4794187"/>
              <a:ext cx="2954600" cy="1197308"/>
              <a:chOff x="4318000" y="4836709"/>
              <a:chExt cx="2954600" cy="964803"/>
            </a:xfrm>
          </p:grpSpPr>
          <p:sp>
            <p:nvSpPr>
              <p:cNvPr id="117" name="TextBox 34">
                <a:extLst>
                  <a:ext uri="{FF2B5EF4-FFF2-40B4-BE49-F238E27FC236}">
                    <a16:creationId xmlns:a16="http://schemas.microsoft.com/office/drawing/2014/main" id="{1BCF2864-A773-4A0F-881C-64381AA63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417" y="5278604"/>
                <a:ext cx="371508" cy="242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TextBox 34">
                <a:extLst>
                  <a:ext uri="{FF2B5EF4-FFF2-40B4-BE49-F238E27FC236}">
                    <a16:creationId xmlns:a16="http://schemas.microsoft.com/office/drawing/2014/main" id="{0DE23B1D-27E3-48C7-AD10-2A186A0E64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8294" y="5059734"/>
                <a:ext cx="308002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led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FDF7AB6C-47E8-46DD-B2BA-456A73BC032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33875" y="51958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27EC7802-BF2A-4F57-8BC4-F26FC18F42A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25938" y="54244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34">
                <a:extLst>
                  <a:ext uri="{FF2B5EF4-FFF2-40B4-BE49-F238E27FC236}">
                    <a16:creationId xmlns:a16="http://schemas.microsoft.com/office/drawing/2014/main" id="{A7687AC7-8C54-4498-8F16-707DB13997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5620" y="5070816"/>
                <a:ext cx="949409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(led15-0)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TextBox 34">
                <a:extLst>
                  <a:ext uri="{FF2B5EF4-FFF2-40B4-BE49-F238E27FC236}">
                    <a16:creationId xmlns:a16="http://schemas.microsoft.com/office/drawing/2014/main" id="{5E9E70E2-3717-4C89-96B6-E2E3DADA23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4980" y="5289686"/>
                <a:ext cx="1487620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(an7-0, ca-cg)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TextBox 34">
                <a:extLst>
                  <a:ext uri="{FF2B5EF4-FFF2-40B4-BE49-F238E27FC236}">
                    <a16:creationId xmlns:a16="http://schemas.microsoft.com/office/drawing/2014/main" id="{06DDA4AA-7161-4133-A7EB-1E8035298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8294" y="4843543"/>
                <a:ext cx="436017" cy="223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stop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4379A2D0-4950-434C-B299-010D3AE736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25938" y="4970463"/>
                <a:ext cx="498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34">
                <a:extLst>
                  <a:ext uri="{FF2B5EF4-FFF2-40B4-BE49-F238E27FC236}">
                    <a16:creationId xmlns:a16="http://schemas.microsoft.com/office/drawing/2014/main" id="{F8D65DD9-C0D7-47CD-A916-2BA66CF8B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2609" y="4836709"/>
                <a:ext cx="795408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(led16r)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34">
                <a:extLst>
                  <a:ext uri="{FF2B5EF4-FFF2-40B4-BE49-F238E27FC236}">
                    <a16:creationId xmlns:a16="http://schemas.microsoft.com/office/drawing/2014/main" id="{BD844389-80CE-4B2A-957A-F60A9896CA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417" y="5513431"/>
                <a:ext cx="79508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seg_sel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B39DB515-F262-4453-A185-7AD86FF8DC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18000" y="56657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34">
                <a:extLst>
                  <a:ext uri="{FF2B5EF4-FFF2-40B4-BE49-F238E27FC236}">
                    <a16:creationId xmlns:a16="http://schemas.microsoft.com/office/drawing/2014/main" id="{51ADEB26-2BEA-4C20-AB37-33AA3F6BA2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5727" y="5524513"/>
                <a:ext cx="71814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(led17)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D1D9B47-16E6-4D24-9A44-7C0CBFE5D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运行调试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263AAFC5-3075-43B3-AD92-0BFE60D3A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04863"/>
            <a:ext cx="8111244" cy="490445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控制</a:t>
            </a:r>
            <a:r>
              <a:rPr lang="en-US" altLang="zh-CN" sz="2400" dirty="0"/>
              <a:t>CPU</a:t>
            </a:r>
            <a:r>
              <a:rPr lang="zh-CN" altLang="en-US" sz="2400" dirty="0"/>
              <a:t>运行方式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step:</a:t>
            </a:r>
            <a:r>
              <a:rPr lang="zh-CN" altLang="en-US" sz="2000" dirty="0"/>
              <a:t> 单步运行，按动</a:t>
            </a:r>
            <a:r>
              <a:rPr lang="en-US" altLang="zh-CN" sz="2000" dirty="0"/>
              <a:t>step</a:t>
            </a:r>
            <a:r>
              <a:rPr lang="zh-CN" altLang="en-US" sz="2000" dirty="0"/>
              <a:t>，</a:t>
            </a:r>
            <a:r>
              <a:rPr lang="en-US" altLang="zh-CN" sz="2000" dirty="0"/>
              <a:t>CPU</a:t>
            </a:r>
            <a:r>
              <a:rPr lang="zh-CN" altLang="en-US" sz="2000" dirty="0"/>
              <a:t>执行一条指令后停止</a:t>
            </a:r>
            <a:r>
              <a:rPr lang="en-US" altLang="zh-CN" sz="2000" dirty="0"/>
              <a:t>(stop = 1)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cont</a:t>
            </a:r>
            <a:r>
              <a:rPr lang="en-US" altLang="zh-CN" sz="2000" dirty="0"/>
              <a:t>:</a:t>
            </a:r>
            <a:r>
              <a:rPr lang="zh-CN" altLang="en-US" sz="2000" dirty="0"/>
              <a:t> 连续运行，利用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del</a:t>
            </a:r>
            <a:r>
              <a:rPr lang="zh-CN" altLang="en-US" sz="2000" dirty="0"/>
              <a:t>编辑断点地址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brk_addr</a:t>
            </a:r>
            <a:r>
              <a:rPr lang="en-US" altLang="zh-CN" sz="2000" dirty="0"/>
              <a:t>)</a:t>
            </a:r>
            <a:r>
              <a:rPr lang="zh-CN" altLang="en-US" sz="2000" dirty="0"/>
              <a:t>，按动</a:t>
            </a:r>
            <a:r>
              <a:rPr lang="en-US" altLang="zh-CN" sz="2000" dirty="0" err="1"/>
              <a:t>cont</a:t>
            </a:r>
            <a:r>
              <a:rPr lang="zh-CN" altLang="en-US" sz="2000" dirty="0"/>
              <a:t>，</a:t>
            </a:r>
            <a:r>
              <a:rPr lang="en-US" altLang="zh-CN" sz="2000" dirty="0"/>
              <a:t>CPU</a:t>
            </a:r>
            <a:r>
              <a:rPr lang="zh-CN" altLang="en-US" sz="2000" dirty="0"/>
              <a:t>连续运行 </a:t>
            </a:r>
            <a:r>
              <a:rPr lang="en-US" altLang="zh-CN" sz="2000" dirty="0"/>
              <a:t>(stop = 0)</a:t>
            </a:r>
            <a:r>
              <a:rPr lang="zh-CN" altLang="en-US" sz="2000" dirty="0"/>
              <a:t>，直至</a:t>
            </a:r>
            <a:r>
              <a:rPr lang="en-US" altLang="zh-CN" sz="2000" dirty="0" err="1">
                <a:solidFill>
                  <a:srgbClr val="FF0000"/>
                </a:solidFill>
              </a:rPr>
              <a:t>chk_pc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brk_addr</a:t>
            </a:r>
            <a:r>
              <a:rPr lang="zh-CN" altLang="en-US" sz="2000" dirty="0"/>
              <a:t>后停止 </a:t>
            </a:r>
            <a:r>
              <a:rPr lang="en-US" altLang="zh-CN" sz="2000" dirty="0"/>
              <a:t>(stop = 1)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查看数据通路状态</a:t>
            </a:r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当</a:t>
            </a:r>
            <a:r>
              <a:rPr lang="en-US" altLang="zh-CN" sz="2000" dirty="0"/>
              <a:t>CPU</a:t>
            </a:r>
            <a:r>
              <a:rPr lang="zh-CN" altLang="en-US" sz="2000" dirty="0"/>
              <a:t>停止 </a:t>
            </a:r>
            <a:r>
              <a:rPr lang="en-US" altLang="zh-CN" sz="2000" dirty="0"/>
              <a:t>(stop = 1) </a:t>
            </a:r>
            <a:r>
              <a:rPr lang="zh-CN" altLang="en-US" sz="2000" dirty="0"/>
              <a:t>时，利用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del</a:t>
            </a:r>
            <a:r>
              <a:rPr lang="zh-CN" altLang="en-US" sz="2000" dirty="0"/>
              <a:t>编辑查看地址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chk_addr</a:t>
            </a:r>
            <a:r>
              <a:rPr lang="en-US" altLang="zh-CN" sz="2000" dirty="0"/>
              <a:t>)</a:t>
            </a:r>
            <a:r>
              <a:rPr lang="zh-CN" altLang="en-US" sz="2000" dirty="0"/>
              <a:t>，按动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chk_addr</a:t>
            </a:r>
            <a:r>
              <a:rPr lang="zh-CN" altLang="en-US" sz="2000" dirty="0"/>
              <a:t>和数据通路状态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chk_data</a:t>
            </a:r>
            <a:r>
              <a:rPr lang="en-US" altLang="zh-CN" sz="2000" dirty="0"/>
              <a:t>)</a:t>
            </a:r>
            <a:r>
              <a:rPr lang="zh-CN" altLang="en-US" sz="2000" dirty="0"/>
              <a:t>分别显示在指示灯</a:t>
            </a:r>
            <a:r>
              <a:rPr lang="en-US" altLang="zh-CN" sz="2000" dirty="0"/>
              <a:t>led</a:t>
            </a:r>
            <a:r>
              <a:rPr lang="zh-CN" altLang="en-US" sz="2000" dirty="0"/>
              <a:t>和数码管</a:t>
            </a:r>
            <a:r>
              <a:rPr lang="en-US" altLang="zh-CN" sz="2000" dirty="0"/>
              <a:t>seg</a:t>
            </a:r>
            <a:r>
              <a:rPr lang="zh-CN" altLang="en-US" sz="2000" dirty="0"/>
              <a:t>上，再次单独按动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，将顺序显示后续信息</a:t>
            </a:r>
            <a:endParaRPr lang="en-US" altLang="zh-CN" sz="2000" dirty="0"/>
          </a:p>
          <a:p>
            <a:pPr>
              <a:spcBef>
                <a:spcPts val="1200"/>
              </a:spcBef>
              <a:defRPr/>
            </a:pPr>
            <a:r>
              <a:rPr lang="zh-CN" altLang="en-US" sz="2400" dirty="0"/>
              <a:t>调试信号</a:t>
            </a:r>
            <a:r>
              <a:rPr lang="en-US" altLang="zh-CN" sz="2400" dirty="0"/>
              <a:t>DBG_BUS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 err="1">
                <a:solidFill>
                  <a:srgbClr val="FF0000"/>
                </a:solidFill>
              </a:rPr>
              <a:t>chk_pc</a:t>
            </a:r>
            <a:r>
              <a:rPr lang="zh-CN" altLang="en-US" sz="2000" dirty="0">
                <a:solidFill>
                  <a:srgbClr val="FF0000"/>
                </a:solidFill>
              </a:rPr>
              <a:t>：输入，</a:t>
            </a:r>
            <a:r>
              <a:rPr lang="en-US" altLang="zh-CN" sz="2000" dirty="0">
                <a:solidFill>
                  <a:srgbClr val="FF0000"/>
                </a:solidFill>
              </a:rPr>
              <a:t>32</a:t>
            </a:r>
            <a:r>
              <a:rPr lang="zh-CN" altLang="en-US" sz="2000" dirty="0">
                <a:solidFill>
                  <a:srgbClr val="FF0000"/>
                </a:solidFill>
              </a:rPr>
              <a:t>位，监测执行指令地址 </a:t>
            </a:r>
            <a:r>
              <a:rPr lang="en-US" altLang="zh-CN" sz="2000" dirty="0">
                <a:solidFill>
                  <a:srgbClr val="FF0000"/>
                </a:solidFill>
              </a:rPr>
              <a:t>= </a:t>
            </a:r>
            <a:r>
              <a:rPr lang="en-US" altLang="zh-CN" sz="2000" dirty="0" err="1">
                <a:solidFill>
                  <a:srgbClr val="FF0000"/>
                </a:solidFill>
              </a:rPr>
              <a:t>npc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 err="1"/>
              <a:t>chk_addr</a:t>
            </a:r>
            <a:r>
              <a:rPr lang="zh-CN" altLang="en-US" sz="2000" dirty="0"/>
              <a:t>：输出，</a:t>
            </a:r>
            <a:r>
              <a:rPr lang="en-US" altLang="zh-CN" sz="2000" dirty="0"/>
              <a:t>16</a:t>
            </a:r>
            <a:r>
              <a:rPr lang="zh-CN" altLang="en-US" sz="2000" dirty="0"/>
              <a:t>位，数据通路状态的编码地址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 err="1"/>
              <a:t>chk_data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位，数据通路状态的数据</a:t>
            </a:r>
          </a:p>
        </p:txBody>
      </p:sp>
      <p:sp>
        <p:nvSpPr>
          <p:cNvPr id="25604" name="日期占位符 3">
            <a:extLst>
              <a:ext uri="{FF2B5EF4-FFF2-40B4-BE49-F238E27FC236}">
                <a16:creationId xmlns:a16="http://schemas.microsoft.com/office/drawing/2014/main" id="{E1A40F64-F0BB-4C26-A383-155B2970EB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5605" name="页脚占位符 4">
            <a:extLst>
              <a:ext uri="{FF2B5EF4-FFF2-40B4-BE49-F238E27FC236}">
                <a16:creationId xmlns:a16="http://schemas.microsoft.com/office/drawing/2014/main" id="{105130C0-6C13-491D-BB00-8B1759F5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5606" name="灯片编号占位符 5">
            <a:extLst>
              <a:ext uri="{FF2B5EF4-FFF2-40B4-BE49-F238E27FC236}">
                <a16:creationId xmlns:a16="http://schemas.microsoft.com/office/drawing/2014/main" id="{ECC1ECFB-0F1E-4B98-8BE8-B28EAD1C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6A6E64-48F1-41E6-9DF7-89D827BADF9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62922723-5F3F-4A23-BD74-E6CC108DD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查看数据通路状态</a:t>
            </a:r>
          </a:p>
        </p:txBody>
      </p:sp>
      <p:sp>
        <p:nvSpPr>
          <p:cNvPr id="26628" name="日期占位符 3">
            <a:extLst>
              <a:ext uri="{FF2B5EF4-FFF2-40B4-BE49-F238E27FC236}">
                <a16:creationId xmlns:a16="http://schemas.microsoft.com/office/drawing/2014/main" id="{A3973D7A-9AB8-4141-A398-B977D2F132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629" name="页脚占位符 4">
            <a:extLst>
              <a:ext uri="{FF2B5EF4-FFF2-40B4-BE49-F238E27FC236}">
                <a16:creationId xmlns:a16="http://schemas.microsoft.com/office/drawing/2014/main" id="{591544CB-4E24-4208-893A-D7C083D641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6630" name="灯片编号占位符 5">
            <a:extLst>
              <a:ext uri="{FF2B5EF4-FFF2-40B4-BE49-F238E27FC236}">
                <a16:creationId xmlns:a16="http://schemas.microsoft.com/office/drawing/2014/main" id="{CB99405D-BD49-4718-8DC2-D4C75CF4E1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1DE57E-FC0E-422A-B833-1BCFC8919EB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A1DD296-70F6-49DE-B7B8-84AB8774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290281"/>
              </p:ext>
            </p:extLst>
          </p:nvPr>
        </p:nvGraphicFramePr>
        <p:xfrm>
          <a:off x="1007604" y="3041064"/>
          <a:ext cx="2196244" cy="1504060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3201603605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3556346609"/>
                    </a:ext>
                  </a:extLst>
                </a:gridCol>
              </a:tblGrid>
              <a:tr h="43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chk_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chk_data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91036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00x</a:t>
                      </a: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444754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0yy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151955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zzz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DM</a:t>
                      </a: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55577"/>
                  </a:ext>
                </a:extLst>
              </a:tr>
            </a:tbl>
          </a:graphicData>
        </a:graphic>
      </p:graphicFrame>
      <p:sp>
        <p:nvSpPr>
          <p:cNvPr id="15" name="页脚占位符 129">
            <a:extLst>
              <a:ext uri="{FF2B5EF4-FFF2-40B4-BE49-F238E27FC236}">
                <a16:creationId xmlns:a16="http://schemas.microsoft.com/office/drawing/2014/main" id="{4759210F-6EAF-4126-BAFB-A465DE6F0F6C}"/>
              </a:ext>
            </a:extLst>
          </p:cNvPr>
          <p:cNvSpPr txBox="1">
            <a:spLocks/>
          </p:cNvSpPr>
          <p:nvPr/>
        </p:nvSpPr>
        <p:spPr bwMode="auto">
          <a:xfrm>
            <a:off x="931905" y="4573019"/>
            <a:ext cx="2451963" cy="144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/>
              <a:t>x</a:t>
            </a:r>
            <a:r>
              <a:rPr lang="zh-CN" altLang="en-US" sz="1800" b="0" dirty="0"/>
              <a:t>：流水段寄存器编号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 err="1"/>
              <a:t>yy</a:t>
            </a:r>
            <a:r>
              <a:rPr lang="zh-CN" altLang="en-US" sz="1800" b="0" dirty="0"/>
              <a:t>：寄存器堆地址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 err="1"/>
              <a:t>zzz</a:t>
            </a:r>
            <a:r>
              <a:rPr lang="zh-CN" altLang="en-US" sz="1800" b="0" dirty="0"/>
              <a:t>：数据存储器地址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800" b="0" dirty="0"/>
              <a:t>x, y, z</a:t>
            </a:r>
            <a:r>
              <a:rPr lang="zh-CN" altLang="en-US" sz="1800" b="0" dirty="0"/>
              <a:t>：十六进制数字</a:t>
            </a:r>
            <a:endParaRPr lang="en-US" altLang="zh-CN" sz="1800" b="0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922B4CF-46E3-451A-92ED-5D345F143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65823"/>
              </p:ext>
            </p:extLst>
          </p:nvPr>
        </p:nvGraphicFramePr>
        <p:xfrm>
          <a:off x="3743908" y="2672916"/>
          <a:ext cx="4495800" cy="3348372"/>
        </p:xfrm>
        <a:graphic>
          <a:graphicData uri="http://schemas.openxmlformats.org/drawingml/2006/table">
            <a:tbl>
              <a:tblPr/>
              <a:tblGrid>
                <a:gridCol w="528917">
                  <a:extLst>
                    <a:ext uri="{9D8B030D-6E8A-4147-A177-3AD203B41FA5}">
                      <a16:colId xmlns:a16="http://schemas.microsoft.com/office/drawing/2014/main" val="1849775481"/>
                    </a:ext>
                  </a:extLst>
                </a:gridCol>
                <a:gridCol w="1020056">
                  <a:extLst>
                    <a:ext uri="{9D8B030D-6E8A-4147-A177-3AD203B41FA5}">
                      <a16:colId xmlns:a16="http://schemas.microsoft.com/office/drawing/2014/main" val="2186300307"/>
                    </a:ext>
                  </a:extLst>
                </a:gridCol>
                <a:gridCol w="2946827">
                  <a:extLst>
                    <a:ext uri="{9D8B030D-6E8A-4147-A177-3AD203B41FA5}">
                      <a16:colId xmlns:a16="http://schemas.microsoft.com/office/drawing/2014/main" val="156675856"/>
                    </a:ext>
                  </a:extLst>
                </a:gridCol>
              </a:tblGrid>
              <a:tr h="340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chk_data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283028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npc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下一条执行指令的地址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729055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当前执行指令的地址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555507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instr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当前执行指令的代码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849025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ctrl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当前执行指令的控制信号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6411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RF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读出的第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个源操作数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014691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RF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读出的第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个源操作数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084775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imm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生成的立即数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355806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ALU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运算结果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798542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mdr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数据存储器读出的数据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935709"/>
                  </a:ext>
                </a:extLst>
              </a:tr>
            </a:tbl>
          </a:graphicData>
        </a:graphic>
      </p:graphicFrame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884DBC76-C92A-4308-8121-D6B1A43DED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11244" cy="126014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数据通路地址编码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chk_addr</a:t>
            </a:r>
            <a:r>
              <a:rPr lang="zh-CN" altLang="en-US" sz="2000" dirty="0"/>
              <a:t>：</a:t>
            </a:r>
            <a:r>
              <a:rPr lang="en-US" altLang="zh-CN" sz="2000" dirty="0"/>
              <a:t>4</a:t>
            </a:r>
            <a:r>
              <a:rPr lang="zh-CN" altLang="en-US" sz="2000" dirty="0"/>
              <a:t>位</a:t>
            </a:r>
            <a:r>
              <a:rPr lang="en-US" altLang="zh-CN" sz="2000" dirty="0"/>
              <a:t>16</a:t>
            </a:r>
            <a:r>
              <a:rPr lang="zh-CN" altLang="en-US" sz="2000" dirty="0"/>
              <a:t>进制数，最高位区分查看数据类型（寄存器堆</a:t>
            </a:r>
            <a:r>
              <a:rPr lang="en-US" altLang="zh-CN" sz="2000" dirty="0"/>
              <a:t>RF</a:t>
            </a:r>
            <a:r>
              <a:rPr lang="zh-CN" altLang="en-US" sz="2000" dirty="0"/>
              <a:t>、数据存储器</a:t>
            </a:r>
            <a:r>
              <a:rPr lang="en-US" altLang="zh-CN" sz="2000" dirty="0"/>
              <a:t>DM</a:t>
            </a:r>
            <a:r>
              <a:rPr lang="zh-CN" altLang="en-US" sz="2000" dirty="0"/>
              <a:t>、</a:t>
            </a:r>
            <a:r>
              <a:rPr lang="en-US" altLang="zh-CN" sz="2000" dirty="0"/>
              <a:t>PC</a:t>
            </a:r>
            <a:r>
              <a:rPr lang="zh-CN" altLang="en-US" sz="2000" dirty="0"/>
              <a:t>及其他</a:t>
            </a:r>
            <a:r>
              <a:rPr lang="en-US" altLang="zh-CN" sz="2000" dirty="0"/>
              <a:t>)</a:t>
            </a:r>
            <a:r>
              <a:rPr lang="zh-CN" altLang="en-US" sz="2000" dirty="0"/>
              <a:t>，余下位表示具体地址</a:t>
            </a:r>
          </a:p>
        </p:txBody>
      </p:sp>
    </p:spTree>
    <p:extLst>
      <p:ext uri="{BB962C8B-B14F-4D97-AF65-F5344CB8AC3E}">
        <p14:creationId xmlns:p14="http://schemas.microsoft.com/office/powerpoint/2010/main" val="7765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053F14E8-813B-4DE6-8B28-787FF419E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48166BCE-C8BB-4EAA-823B-7CB10A00C2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71613"/>
            <a:ext cx="8147248" cy="4773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/>
              <a:t>CPU</a:t>
            </a:r>
            <a:r>
              <a:rPr lang="zh-CN" altLang="en-US" sz="2400" dirty="0"/>
              <a:t>通过存储器映射的输入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 </a:t>
            </a:r>
            <a:r>
              <a:rPr lang="en-US" altLang="zh-CN" sz="2400" dirty="0"/>
              <a:t>(</a:t>
            </a:r>
            <a:r>
              <a:rPr lang="en-US" altLang="zh-CN" sz="2400" b="0" dirty="0"/>
              <a:t>Memory-Mapped Input/Output, </a:t>
            </a:r>
            <a:r>
              <a:rPr lang="en-US" altLang="zh-CN" sz="2400" dirty="0"/>
              <a:t>MMIO)</a:t>
            </a:r>
            <a:r>
              <a:rPr lang="zh-CN" altLang="en-US" sz="2400" dirty="0"/>
              <a:t>方式访问开关、指示灯、数码管、计数器等</a:t>
            </a:r>
            <a:r>
              <a:rPr lang="en-US" altLang="zh-CN" sz="2400" dirty="0"/>
              <a:t>I/O</a:t>
            </a:r>
            <a:r>
              <a:rPr lang="zh-CN" altLang="en-US" sz="2400" dirty="0"/>
              <a:t>设备</a:t>
            </a:r>
            <a:r>
              <a:rPr lang="en-US" altLang="zh-CN" sz="2400" dirty="0"/>
              <a:t>(</a:t>
            </a:r>
            <a:r>
              <a:rPr lang="zh-CN" altLang="en-US" sz="2400" dirty="0"/>
              <a:t>外设</a:t>
            </a:r>
            <a:r>
              <a:rPr lang="en-US" altLang="zh-CN" sz="2400" dirty="0"/>
              <a:t>)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输出信号</a:t>
            </a:r>
            <a:r>
              <a:rPr lang="en-US" altLang="zh-CN" sz="2400" dirty="0"/>
              <a:t>IO_BUS</a:t>
            </a:r>
          </a:p>
          <a:p>
            <a:pPr lvl="1">
              <a:spcBef>
                <a:spcPts val="1200"/>
              </a:spcBef>
            </a:pPr>
            <a:r>
              <a:rPr lang="en-US" altLang="zh-CN" sz="2000" dirty="0" err="1"/>
              <a:t>io_addr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8</a:t>
            </a:r>
            <a:r>
              <a:rPr lang="zh-CN" altLang="en-US" sz="2000" dirty="0"/>
              <a:t>位，外设地址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io_dout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位，外设输出数据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io_din</a:t>
            </a:r>
            <a:r>
              <a:rPr lang="zh-CN" altLang="en-US" sz="2000" dirty="0"/>
              <a:t>：输出，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位，外设输入数据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io_we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1</a:t>
            </a:r>
            <a:r>
              <a:rPr lang="zh-CN" altLang="en-US" sz="2000" dirty="0"/>
              <a:t>位，外设写控制信号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io_rd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1</a:t>
            </a:r>
            <a:r>
              <a:rPr lang="zh-CN" altLang="en-US" sz="2000" dirty="0"/>
              <a:t>位，外设读控制信号</a:t>
            </a:r>
            <a:endParaRPr lang="en-US" altLang="zh-CN" sz="2000" dirty="0"/>
          </a:p>
        </p:txBody>
      </p:sp>
      <p:sp>
        <p:nvSpPr>
          <p:cNvPr id="27652" name="日期占位符 3">
            <a:extLst>
              <a:ext uri="{FF2B5EF4-FFF2-40B4-BE49-F238E27FC236}">
                <a16:creationId xmlns:a16="http://schemas.microsoft.com/office/drawing/2014/main" id="{F06A0DC9-3C41-42AC-8ABA-6009BB8B7E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7653" name="页脚占位符 4">
            <a:extLst>
              <a:ext uri="{FF2B5EF4-FFF2-40B4-BE49-F238E27FC236}">
                <a16:creationId xmlns:a16="http://schemas.microsoft.com/office/drawing/2014/main" id="{152B8598-F5C5-432B-873D-45D993C1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7654" name="灯片编号占位符 5">
            <a:extLst>
              <a:ext uri="{FF2B5EF4-FFF2-40B4-BE49-F238E27FC236}">
                <a16:creationId xmlns:a16="http://schemas.microsoft.com/office/drawing/2014/main" id="{E56A44B1-D666-443F-ADAB-F034E8B0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855FA5-6C10-44B3-B2A4-C2B61B78843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3EB06F30-8A51-44A8-8922-1EECB4A35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</a:t>
            </a:r>
            <a:r>
              <a:rPr lang="zh-CN" altLang="en-US"/>
              <a:t>端口</a:t>
            </a:r>
          </a:p>
        </p:txBody>
      </p:sp>
      <p:sp>
        <p:nvSpPr>
          <p:cNvPr id="28675" name="日期占位符 3">
            <a:extLst>
              <a:ext uri="{FF2B5EF4-FFF2-40B4-BE49-F238E27FC236}">
                <a16:creationId xmlns:a16="http://schemas.microsoft.com/office/drawing/2014/main" id="{FCE4FC9E-1858-4D0E-9FBD-A55539C09F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8676" name="页脚占位符 4">
            <a:extLst>
              <a:ext uri="{FF2B5EF4-FFF2-40B4-BE49-F238E27FC236}">
                <a16:creationId xmlns:a16="http://schemas.microsoft.com/office/drawing/2014/main" id="{451A5E5B-96CE-40CA-8FA2-B6699195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8677" name="灯片编号占位符 5">
            <a:extLst>
              <a:ext uri="{FF2B5EF4-FFF2-40B4-BE49-F238E27FC236}">
                <a16:creationId xmlns:a16="http://schemas.microsoft.com/office/drawing/2014/main" id="{425DAD52-89CA-47DB-9F21-67C8B579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6DE0F9-A6E2-4EDB-AD3B-AF1150EC70CB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aphicFrame>
        <p:nvGraphicFramePr>
          <p:cNvPr id="7" name="表格 25">
            <a:extLst>
              <a:ext uri="{FF2B5EF4-FFF2-40B4-BE49-F238E27FC236}">
                <a16:creationId xmlns:a16="http://schemas.microsoft.com/office/drawing/2014/main" id="{D8405318-853D-4868-8686-C74646F3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05179"/>
              </p:ext>
            </p:extLst>
          </p:nvPr>
        </p:nvGraphicFramePr>
        <p:xfrm>
          <a:off x="935596" y="2507200"/>
          <a:ext cx="7416824" cy="3478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88168318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9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4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偏移地址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端口名称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端口类型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外设说明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led_data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led15-0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swt_data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sw15-0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seg_rdy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数码管准备好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907398"/>
                  </a:ext>
                </a:extLst>
              </a:tr>
              <a:tr h="433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0x0C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seg_data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数码管输出数据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swx_vld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开关输入有效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463662"/>
                  </a:ext>
                </a:extLst>
              </a:tr>
              <a:tr h="408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swx_data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开关输入数据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725783"/>
                  </a:ext>
                </a:extLst>
              </a:tr>
              <a:tr h="364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cnt_data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计数器数据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100365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A84E768-77A1-4C09-ABE9-FE480139E6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7839"/>
            <a:ext cx="8229600" cy="93503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dirty="0"/>
              <a:t>直接</a:t>
            </a:r>
            <a:r>
              <a:rPr lang="en-US" altLang="zh-CN" sz="2400" dirty="0"/>
              <a:t>I/O</a:t>
            </a:r>
            <a:r>
              <a:rPr lang="zh-CN" altLang="en-US" sz="2400" dirty="0"/>
              <a:t>端口：</a:t>
            </a:r>
            <a:r>
              <a:rPr lang="en-US" altLang="zh-CN" sz="2400" dirty="0" err="1"/>
              <a:t>led_data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swt_data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cnt_data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查询式</a:t>
            </a:r>
            <a:r>
              <a:rPr lang="en-US" altLang="zh-CN" sz="2400" dirty="0"/>
              <a:t>I/O</a:t>
            </a:r>
            <a:r>
              <a:rPr lang="zh-CN" altLang="en-US" sz="2400" dirty="0"/>
              <a:t>端口：</a:t>
            </a:r>
            <a:r>
              <a:rPr lang="en-US" altLang="zh-CN" sz="2400" dirty="0" err="1"/>
              <a:t>seg_data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seg_rdy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swx_data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swx_vld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BD7D5109-563F-4B99-BCA3-92C4E67A9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查询式输出过程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019D7C88-A2B0-44C8-BBBA-3B54BA72D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39875"/>
            <a:ext cx="4321788" cy="47053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复位时，</a:t>
            </a:r>
            <a:r>
              <a:rPr lang="en-US" altLang="zh-CN" sz="2400" dirty="0"/>
              <a:t>PDU</a:t>
            </a:r>
            <a:r>
              <a:rPr lang="zh-CN" altLang="en-US" sz="2400" dirty="0"/>
              <a:t>将数码管准备好标志置</a:t>
            </a:r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seg_rdy</a:t>
            </a:r>
            <a:r>
              <a:rPr lang="en-US" altLang="zh-CN" sz="2400" dirty="0"/>
              <a:t> = 1)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CPU</a:t>
            </a:r>
            <a:r>
              <a:rPr lang="zh-CN" altLang="en-US" sz="2400" dirty="0"/>
              <a:t>输出</a:t>
            </a:r>
            <a:r>
              <a:rPr lang="en-US" altLang="zh-CN" sz="2400" dirty="0" err="1"/>
              <a:t>seg_data</a:t>
            </a:r>
            <a:r>
              <a:rPr lang="zh-CN" altLang="en-US" sz="2400" dirty="0"/>
              <a:t>时，</a:t>
            </a:r>
            <a:r>
              <a:rPr lang="en-US" altLang="zh-CN" sz="2400" dirty="0"/>
              <a:t>PDU</a:t>
            </a:r>
            <a:r>
              <a:rPr lang="zh-CN" altLang="en-US" sz="2400" dirty="0"/>
              <a:t>保存该数据，同时自动将</a:t>
            </a:r>
            <a:r>
              <a:rPr lang="en-US" altLang="zh-CN" sz="2400" dirty="0" err="1"/>
              <a:t>seg_rdy</a:t>
            </a:r>
            <a:r>
              <a:rPr lang="zh-CN" altLang="en-US" sz="2400" dirty="0"/>
              <a:t>清零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按任意键</a:t>
            </a:r>
            <a:r>
              <a:rPr lang="en-US" altLang="zh-CN" sz="2400" dirty="0"/>
              <a:t>(x</a:t>
            </a:r>
            <a:r>
              <a:rPr lang="zh-CN" altLang="en-US" sz="2400" dirty="0"/>
              <a:t>、</a:t>
            </a:r>
            <a:r>
              <a:rPr lang="en-US" altLang="zh-CN" sz="2400" dirty="0"/>
              <a:t>del)</a:t>
            </a:r>
            <a:r>
              <a:rPr lang="zh-CN" altLang="en-US" sz="2400" dirty="0"/>
              <a:t>，</a:t>
            </a:r>
            <a:r>
              <a:rPr lang="en-US" altLang="zh-CN" sz="2400" dirty="0"/>
              <a:t>PDU</a:t>
            </a:r>
            <a:r>
              <a:rPr lang="zh-CN" altLang="en-US" sz="2400" dirty="0"/>
              <a:t>自动将</a:t>
            </a:r>
            <a:r>
              <a:rPr lang="en-US" altLang="zh-CN" sz="2400" dirty="0" err="1"/>
              <a:t>seg_rdy</a:t>
            </a:r>
            <a:r>
              <a:rPr lang="zh-CN" altLang="en-US" sz="2400" dirty="0"/>
              <a:t>置</a:t>
            </a:r>
            <a:r>
              <a:rPr lang="en-US" altLang="zh-CN" sz="2400" dirty="0"/>
              <a:t> 1</a:t>
            </a:r>
            <a:r>
              <a:rPr lang="zh-CN" altLang="en-US" sz="2400" dirty="0"/>
              <a:t>（表示数码管输出的数据已被查看，可以接收下一个数据输出）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30724" name="日期占位符 3">
            <a:extLst>
              <a:ext uri="{FF2B5EF4-FFF2-40B4-BE49-F238E27FC236}">
                <a16:creationId xmlns:a16="http://schemas.microsoft.com/office/drawing/2014/main" id="{12E92538-4B60-413A-9F0B-818B69BA970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0725" name="页脚占位符 4">
            <a:extLst>
              <a:ext uri="{FF2B5EF4-FFF2-40B4-BE49-F238E27FC236}">
                <a16:creationId xmlns:a16="http://schemas.microsoft.com/office/drawing/2014/main" id="{725E62F2-23CE-4E0E-B0A9-34D9D3DC06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0726" name="灯片编号占位符 5">
            <a:extLst>
              <a:ext uri="{FF2B5EF4-FFF2-40B4-BE49-F238E27FC236}">
                <a16:creationId xmlns:a16="http://schemas.microsoft.com/office/drawing/2014/main" id="{6ECAEB67-B767-4176-87A0-447A188090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65655F-E19D-476B-BF6C-B7B9871AC6C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pSp>
        <p:nvGrpSpPr>
          <p:cNvPr id="30727" name="组合 117">
            <a:extLst>
              <a:ext uri="{FF2B5EF4-FFF2-40B4-BE49-F238E27FC236}">
                <a16:creationId xmlns:a16="http://schemas.microsoft.com/office/drawing/2014/main" id="{EE40DE20-0EBE-4E30-BC2F-06E82F462FD4}"/>
              </a:ext>
            </a:extLst>
          </p:cNvPr>
          <p:cNvGrpSpPr>
            <a:grpSpLocks/>
          </p:cNvGrpSpPr>
          <p:nvPr/>
        </p:nvGrpSpPr>
        <p:grpSpPr bwMode="auto">
          <a:xfrm>
            <a:off x="5436096" y="1711325"/>
            <a:ext cx="2903043" cy="4003675"/>
            <a:chOff x="1069341" y="2457066"/>
            <a:chExt cx="2551719" cy="3672234"/>
          </a:xfrm>
        </p:grpSpPr>
        <p:sp>
          <p:nvSpPr>
            <p:cNvPr id="30728" name="文本框 42">
              <a:extLst>
                <a:ext uri="{FF2B5EF4-FFF2-40B4-BE49-F238E27FC236}">
                  <a16:creationId xmlns:a16="http://schemas.microsoft.com/office/drawing/2014/main" id="{D9EF1656-DB7E-49A3-88BE-902F7B00B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639" y="3938648"/>
              <a:ext cx="269209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/>
                <a:t>N</a:t>
              </a:r>
              <a:endParaRPr lang="zh-CN" altLang="en-US" sz="1800" b="0" dirty="0"/>
            </a:p>
          </p:txBody>
        </p:sp>
        <p:sp>
          <p:nvSpPr>
            <p:cNvPr id="30729" name="圆角矩形 10">
              <a:extLst>
                <a:ext uri="{FF2B5EF4-FFF2-40B4-BE49-F238E27FC236}">
                  <a16:creationId xmlns:a16="http://schemas.microsoft.com/office/drawing/2014/main" id="{BF2CC817-41A8-4BF6-B5EA-CA40AF903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533" y="5732425"/>
              <a:ext cx="914400" cy="396875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结束</a:t>
              </a:r>
            </a:p>
          </p:txBody>
        </p:sp>
        <p:sp>
          <p:nvSpPr>
            <p:cNvPr id="30730" name="文本框 44">
              <a:extLst>
                <a:ext uri="{FF2B5EF4-FFF2-40B4-BE49-F238E27FC236}">
                  <a16:creationId xmlns:a16="http://schemas.microsoft.com/office/drawing/2014/main" id="{D491F716-0F87-4E8A-B82B-8D6612349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896" y="4653136"/>
              <a:ext cx="622300" cy="28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/>
                <a:t>Y</a:t>
              </a:r>
              <a:endParaRPr lang="zh-CN" altLang="en-US" sz="1800" b="0" dirty="0"/>
            </a:p>
          </p:txBody>
        </p:sp>
        <p:cxnSp>
          <p:nvCxnSpPr>
            <p:cNvPr id="30731" name="直接箭头连接符 13">
              <a:extLst>
                <a:ext uri="{FF2B5EF4-FFF2-40B4-BE49-F238E27FC236}">
                  <a16:creationId xmlns:a16="http://schemas.microsoft.com/office/drawing/2014/main" id="{DCF52E87-DC1D-4410-8029-D845C3FF6DE6}"/>
                </a:ext>
              </a:extLst>
            </p:cNvPr>
            <p:cNvCxnSpPr>
              <a:cxnSpLocks noChangeShapeType="1"/>
              <a:stCxn id="30735" idx="2"/>
              <a:endCxn id="30736" idx="0"/>
            </p:cNvCxnSpPr>
            <p:nvPr/>
          </p:nvCxnSpPr>
          <p:spPr bwMode="auto">
            <a:xfrm>
              <a:off x="2193323" y="3663172"/>
              <a:ext cx="1" cy="30947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直接箭头连接符 16">
              <a:extLst>
                <a:ext uri="{FF2B5EF4-FFF2-40B4-BE49-F238E27FC236}">
                  <a16:creationId xmlns:a16="http://schemas.microsoft.com/office/drawing/2014/main" id="{E751C6DC-A1B0-418A-82B1-B6CDDBB33B50}"/>
                </a:ext>
              </a:extLst>
            </p:cNvPr>
            <p:cNvCxnSpPr>
              <a:cxnSpLocks noChangeShapeType="1"/>
              <a:stCxn id="30736" idx="2"/>
              <a:endCxn id="30737" idx="0"/>
            </p:cNvCxnSpPr>
            <p:nvPr/>
          </p:nvCxnSpPr>
          <p:spPr bwMode="auto">
            <a:xfrm flipH="1">
              <a:off x="2193322" y="4653136"/>
              <a:ext cx="2" cy="3272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3" name="圆角矩形 20">
              <a:extLst>
                <a:ext uri="{FF2B5EF4-FFF2-40B4-BE49-F238E27FC236}">
                  <a16:creationId xmlns:a16="http://schemas.microsoft.com/office/drawing/2014/main" id="{48376B1C-67FA-4650-93F9-F0BB2C875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748" y="2457066"/>
              <a:ext cx="914400" cy="395287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开始</a:t>
              </a:r>
            </a:p>
          </p:txBody>
        </p:sp>
        <p:cxnSp>
          <p:nvCxnSpPr>
            <p:cNvPr id="30734" name="直接箭头连接符 21">
              <a:extLst>
                <a:ext uri="{FF2B5EF4-FFF2-40B4-BE49-F238E27FC236}">
                  <a16:creationId xmlns:a16="http://schemas.microsoft.com/office/drawing/2014/main" id="{2B0DD25B-5A21-469B-B463-7E0F7789F9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09010" y="2852353"/>
              <a:ext cx="0" cy="4318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5" name="文本框 50">
              <a:extLst>
                <a:ext uri="{FF2B5EF4-FFF2-40B4-BE49-F238E27FC236}">
                  <a16:creationId xmlns:a16="http://schemas.microsoft.com/office/drawing/2014/main" id="{6B773FC9-B1F7-4957-94C3-848B6500D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341" y="3284154"/>
              <a:ext cx="2247963" cy="37901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输入</a:t>
              </a:r>
              <a:r>
                <a:rPr lang="en-US" altLang="zh-CN" sz="1800" b="0" dirty="0" err="1"/>
                <a:t>seg_rdy</a:t>
              </a:r>
              <a:endParaRPr lang="zh-CN" altLang="en-US" sz="1800" b="0" dirty="0"/>
            </a:p>
          </p:txBody>
        </p:sp>
        <p:sp>
          <p:nvSpPr>
            <p:cNvPr id="30736" name="菱形 51">
              <a:extLst>
                <a:ext uri="{FF2B5EF4-FFF2-40B4-BE49-F238E27FC236}">
                  <a16:creationId xmlns:a16="http://schemas.microsoft.com/office/drawing/2014/main" id="{83ED81BF-4DDA-4FD5-B0CD-1B232582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341" y="3972644"/>
              <a:ext cx="2247966" cy="680492"/>
            </a:xfrm>
            <a:prstGeom prst="diamond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/>
                <a:t>seg_rdy</a:t>
              </a:r>
              <a:r>
                <a:rPr lang="en-US" altLang="zh-CN" sz="1800" b="0" dirty="0"/>
                <a:t> = 1?</a:t>
              </a:r>
              <a:endParaRPr lang="zh-CN" altLang="en-US" sz="1800" b="0" dirty="0"/>
            </a:p>
          </p:txBody>
        </p:sp>
        <p:sp>
          <p:nvSpPr>
            <p:cNvPr id="30737" name="文本框 23">
              <a:extLst>
                <a:ext uri="{FF2B5EF4-FFF2-40B4-BE49-F238E27FC236}">
                  <a16:creationId xmlns:a16="http://schemas.microsoft.com/office/drawing/2014/main" id="{CDE999E9-FE13-4427-A515-D813F2B7D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341" y="4980386"/>
              <a:ext cx="2247962" cy="3928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输出</a:t>
              </a:r>
              <a:r>
                <a:rPr lang="en-US" altLang="zh-CN" sz="1800" b="0" dirty="0" err="1"/>
                <a:t>seg_data</a:t>
              </a:r>
              <a:endParaRPr lang="zh-CN" altLang="en-US" sz="1800" b="0" dirty="0"/>
            </a:p>
          </p:txBody>
        </p:sp>
        <p:cxnSp>
          <p:nvCxnSpPr>
            <p:cNvPr id="30738" name="直接箭头连接符 27">
              <a:extLst>
                <a:ext uri="{FF2B5EF4-FFF2-40B4-BE49-F238E27FC236}">
                  <a16:creationId xmlns:a16="http://schemas.microsoft.com/office/drawing/2014/main" id="{1113BDC2-C834-41A2-B39B-4D77AF6F8E7B}"/>
                </a:ext>
              </a:extLst>
            </p:cNvPr>
            <p:cNvCxnSpPr>
              <a:cxnSpLocks noChangeShapeType="1"/>
              <a:stCxn id="30737" idx="2"/>
              <a:endCxn id="30729" idx="0"/>
            </p:cNvCxnSpPr>
            <p:nvPr/>
          </p:nvCxnSpPr>
          <p:spPr bwMode="auto">
            <a:xfrm>
              <a:off x="2193322" y="5373216"/>
              <a:ext cx="2411" cy="35920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9" name="直接箭头连接符 14">
              <a:extLst>
                <a:ext uri="{FF2B5EF4-FFF2-40B4-BE49-F238E27FC236}">
                  <a16:creationId xmlns:a16="http://schemas.microsoft.com/office/drawing/2014/main" id="{0D305AFC-E709-4344-A287-C52DCD3B7C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95736" y="3028902"/>
              <a:ext cx="1425324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0" name="直接箭头连接符 13">
              <a:extLst>
                <a:ext uri="{FF2B5EF4-FFF2-40B4-BE49-F238E27FC236}">
                  <a16:creationId xmlns:a16="http://schemas.microsoft.com/office/drawing/2014/main" id="{D0277E66-81A2-4ABD-8AB9-9A4C0098A2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21060" y="3028902"/>
              <a:ext cx="0" cy="12839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1" name="直接连接符 82">
              <a:extLst>
                <a:ext uri="{FF2B5EF4-FFF2-40B4-BE49-F238E27FC236}">
                  <a16:creationId xmlns:a16="http://schemas.microsoft.com/office/drawing/2014/main" id="{FFE24CC2-B6EB-433E-924D-91B599D21D69}"/>
                </a:ext>
              </a:extLst>
            </p:cNvPr>
            <p:cNvCxnSpPr>
              <a:cxnSpLocks noChangeShapeType="1"/>
              <a:stCxn id="30736" idx="3"/>
            </p:cNvCxnSpPr>
            <p:nvPr/>
          </p:nvCxnSpPr>
          <p:spPr bwMode="auto">
            <a:xfrm>
              <a:off x="3317307" y="4312890"/>
              <a:ext cx="30375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ECA149D1-7CC2-42CB-AA54-C1170A238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查询式输入过程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E0A79A7E-31CD-42EB-B840-5A92FC67C6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39875"/>
            <a:ext cx="4321788" cy="47053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复位时，</a:t>
            </a:r>
            <a:r>
              <a:rPr lang="en-US" altLang="zh-CN" sz="2400" dirty="0"/>
              <a:t>PDU</a:t>
            </a:r>
            <a:r>
              <a:rPr lang="zh-CN" altLang="en-US" sz="2400" dirty="0"/>
              <a:t>将输入数据有效标志清零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swx_vld</a:t>
            </a:r>
            <a:r>
              <a:rPr lang="en-US" altLang="zh-CN" sz="2400" dirty="0"/>
              <a:t> = 0)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x</a:t>
            </a:r>
            <a:r>
              <a:rPr lang="zh-CN" altLang="en-US" sz="2400" dirty="0"/>
              <a:t>、</a:t>
            </a:r>
            <a:r>
              <a:rPr lang="en-US" altLang="zh-CN" sz="2400" dirty="0"/>
              <a:t>del</a:t>
            </a:r>
            <a:r>
              <a:rPr lang="zh-CN" altLang="en-US" sz="2400" dirty="0"/>
              <a:t>：编辑输入数据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)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data</a:t>
            </a:r>
            <a:r>
              <a:rPr lang="zh-CN" altLang="en-US" sz="2400" dirty="0"/>
              <a:t>：如果</a:t>
            </a:r>
            <a:r>
              <a:rPr lang="en-US" altLang="zh-CN" sz="2400" dirty="0" err="1"/>
              <a:t>swx_vld</a:t>
            </a:r>
            <a:r>
              <a:rPr lang="en-US" altLang="zh-CN" sz="2400" dirty="0"/>
              <a:t> = 0</a:t>
            </a:r>
            <a:r>
              <a:rPr lang="zh-CN" altLang="en-US" sz="2400" dirty="0"/>
              <a:t>，则将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保存至</a:t>
            </a:r>
            <a:r>
              <a:rPr lang="en-US" altLang="zh-CN" sz="2400" dirty="0" err="1"/>
              <a:t>swx_data</a:t>
            </a:r>
            <a:r>
              <a:rPr lang="zh-CN" altLang="en-US" sz="2400" dirty="0"/>
              <a:t>，并将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清零和</a:t>
            </a:r>
            <a:r>
              <a:rPr lang="en-US" altLang="zh-CN" sz="2400" dirty="0" err="1"/>
              <a:t>swx_vld</a:t>
            </a:r>
            <a:r>
              <a:rPr lang="zh-CN" altLang="en-US" sz="2400" dirty="0"/>
              <a:t>置</a:t>
            </a:r>
            <a:r>
              <a:rPr lang="en-US" altLang="zh-CN" sz="2400" dirty="0"/>
              <a:t> 1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CPU</a:t>
            </a:r>
            <a:r>
              <a:rPr lang="zh-CN" altLang="en-US" sz="2400" dirty="0"/>
              <a:t>读取</a:t>
            </a:r>
            <a:r>
              <a:rPr lang="en-US" altLang="zh-CN" sz="2400" dirty="0" err="1"/>
              <a:t>swx_data</a:t>
            </a:r>
            <a:r>
              <a:rPr lang="zh-CN" altLang="en-US" sz="2400" dirty="0"/>
              <a:t>时，</a:t>
            </a:r>
            <a:r>
              <a:rPr lang="en-US" altLang="zh-CN" sz="2400" dirty="0"/>
              <a:t>PDU</a:t>
            </a:r>
            <a:r>
              <a:rPr lang="zh-CN" altLang="en-US" sz="2400" dirty="0"/>
              <a:t>自动将</a:t>
            </a:r>
            <a:r>
              <a:rPr lang="en-US" altLang="zh-CN" sz="2400" dirty="0" err="1"/>
              <a:t>swx_vld</a:t>
            </a:r>
            <a:r>
              <a:rPr lang="zh-CN" altLang="en-US" sz="2400" dirty="0"/>
              <a:t>清零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29700" name="日期占位符 3">
            <a:extLst>
              <a:ext uri="{FF2B5EF4-FFF2-40B4-BE49-F238E27FC236}">
                <a16:creationId xmlns:a16="http://schemas.microsoft.com/office/drawing/2014/main" id="{595E1AED-DE6B-4013-9069-C422AED1B0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9701" name="页脚占位符 4">
            <a:extLst>
              <a:ext uri="{FF2B5EF4-FFF2-40B4-BE49-F238E27FC236}">
                <a16:creationId xmlns:a16="http://schemas.microsoft.com/office/drawing/2014/main" id="{88DD9BAF-C9C0-40F4-BCF6-D8A2201971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9702" name="灯片编号占位符 5">
            <a:extLst>
              <a:ext uri="{FF2B5EF4-FFF2-40B4-BE49-F238E27FC236}">
                <a16:creationId xmlns:a16="http://schemas.microsoft.com/office/drawing/2014/main" id="{04B37D49-A643-4FD2-A9AD-244F199DB9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320C24-4184-476D-B38B-0B0B5765F1F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pSp>
        <p:nvGrpSpPr>
          <p:cNvPr id="29703" name="组合 117">
            <a:extLst>
              <a:ext uri="{FF2B5EF4-FFF2-40B4-BE49-F238E27FC236}">
                <a16:creationId xmlns:a16="http://schemas.microsoft.com/office/drawing/2014/main" id="{85A7C7D8-500C-4F02-BE4F-C17542B8530B}"/>
              </a:ext>
            </a:extLst>
          </p:cNvPr>
          <p:cNvGrpSpPr>
            <a:grpSpLocks/>
          </p:cNvGrpSpPr>
          <p:nvPr/>
        </p:nvGrpSpPr>
        <p:grpSpPr bwMode="auto">
          <a:xfrm>
            <a:off x="5436096" y="1711325"/>
            <a:ext cx="2903043" cy="4003675"/>
            <a:chOff x="1069341" y="2457066"/>
            <a:chExt cx="2551719" cy="3672234"/>
          </a:xfrm>
        </p:grpSpPr>
        <p:sp>
          <p:nvSpPr>
            <p:cNvPr id="29704" name="文本框 42">
              <a:extLst>
                <a:ext uri="{FF2B5EF4-FFF2-40B4-BE49-F238E27FC236}">
                  <a16:creationId xmlns:a16="http://schemas.microsoft.com/office/drawing/2014/main" id="{04DE744C-10C7-40A6-9695-04A232F0D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639" y="3938648"/>
              <a:ext cx="269209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/>
                <a:t>N</a:t>
              </a:r>
              <a:endParaRPr lang="zh-CN" altLang="en-US" sz="1800" b="0"/>
            </a:p>
          </p:txBody>
        </p:sp>
        <p:sp>
          <p:nvSpPr>
            <p:cNvPr id="29705" name="圆角矩形 10">
              <a:extLst>
                <a:ext uri="{FF2B5EF4-FFF2-40B4-BE49-F238E27FC236}">
                  <a16:creationId xmlns:a16="http://schemas.microsoft.com/office/drawing/2014/main" id="{DA101484-2AA1-42D7-829C-55EB5839E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533" y="5732425"/>
              <a:ext cx="914400" cy="396875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结束</a:t>
              </a:r>
            </a:p>
          </p:txBody>
        </p:sp>
        <p:sp>
          <p:nvSpPr>
            <p:cNvPr id="29706" name="文本框 44">
              <a:extLst>
                <a:ext uri="{FF2B5EF4-FFF2-40B4-BE49-F238E27FC236}">
                  <a16:creationId xmlns:a16="http://schemas.microsoft.com/office/drawing/2014/main" id="{FFF076A6-44A1-4965-A7DA-1D8505EBD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896" y="4653136"/>
              <a:ext cx="622300" cy="28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/>
                <a:t>Y</a:t>
              </a:r>
              <a:endParaRPr lang="zh-CN" altLang="en-US" sz="1800" b="0"/>
            </a:p>
          </p:txBody>
        </p:sp>
        <p:cxnSp>
          <p:nvCxnSpPr>
            <p:cNvPr id="29707" name="直接箭头连接符 13">
              <a:extLst>
                <a:ext uri="{FF2B5EF4-FFF2-40B4-BE49-F238E27FC236}">
                  <a16:creationId xmlns:a16="http://schemas.microsoft.com/office/drawing/2014/main" id="{A296BD35-FEE9-474C-857D-B618A75DD3FD}"/>
                </a:ext>
              </a:extLst>
            </p:cNvPr>
            <p:cNvCxnSpPr>
              <a:cxnSpLocks noChangeShapeType="1"/>
              <a:stCxn id="29711" idx="2"/>
              <a:endCxn id="29712" idx="0"/>
            </p:cNvCxnSpPr>
            <p:nvPr/>
          </p:nvCxnSpPr>
          <p:spPr bwMode="auto">
            <a:xfrm>
              <a:off x="2193323" y="3663172"/>
              <a:ext cx="1" cy="30947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8" name="直接箭头连接符 16">
              <a:extLst>
                <a:ext uri="{FF2B5EF4-FFF2-40B4-BE49-F238E27FC236}">
                  <a16:creationId xmlns:a16="http://schemas.microsoft.com/office/drawing/2014/main" id="{26716325-8C75-49F4-AD69-87E8FE6A0570}"/>
                </a:ext>
              </a:extLst>
            </p:cNvPr>
            <p:cNvCxnSpPr>
              <a:cxnSpLocks noChangeShapeType="1"/>
              <a:stCxn id="29712" idx="2"/>
              <a:endCxn id="29713" idx="0"/>
            </p:cNvCxnSpPr>
            <p:nvPr/>
          </p:nvCxnSpPr>
          <p:spPr bwMode="auto">
            <a:xfrm flipH="1">
              <a:off x="2193322" y="4653136"/>
              <a:ext cx="2" cy="3272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9" name="圆角矩形 20">
              <a:extLst>
                <a:ext uri="{FF2B5EF4-FFF2-40B4-BE49-F238E27FC236}">
                  <a16:creationId xmlns:a16="http://schemas.microsoft.com/office/drawing/2014/main" id="{F3FDEC45-ACC8-4664-BB12-D57E6C75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748" y="2457066"/>
              <a:ext cx="914400" cy="395287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开始</a:t>
              </a:r>
            </a:p>
          </p:txBody>
        </p:sp>
        <p:cxnSp>
          <p:nvCxnSpPr>
            <p:cNvPr id="29710" name="直接箭头连接符 21">
              <a:extLst>
                <a:ext uri="{FF2B5EF4-FFF2-40B4-BE49-F238E27FC236}">
                  <a16:creationId xmlns:a16="http://schemas.microsoft.com/office/drawing/2014/main" id="{4F70F1E0-A2A4-4682-A438-29B3BE9212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09010" y="2852353"/>
              <a:ext cx="0" cy="4318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1" name="文本框 50">
              <a:extLst>
                <a:ext uri="{FF2B5EF4-FFF2-40B4-BE49-F238E27FC236}">
                  <a16:creationId xmlns:a16="http://schemas.microsoft.com/office/drawing/2014/main" id="{6770A95C-704C-4553-B33A-123685DE5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341" y="3284154"/>
              <a:ext cx="2247963" cy="37901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输入</a:t>
              </a:r>
              <a:r>
                <a:rPr lang="en-US" altLang="zh-CN" sz="1800" b="0" dirty="0" err="1"/>
                <a:t>swx_vld</a:t>
              </a:r>
              <a:endParaRPr lang="zh-CN" altLang="en-US" sz="1800" b="0" dirty="0"/>
            </a:p>
          </p:txBody>
        </p:sp>
        <p:sp>
          <p:nvSpPr>
            <p:cNvPr id="29712" name="菱形 51">
              <a:extLst>
                <a:ext uri="{FF2B5EF4-FFF2-40B4-BE49-F238E27FC236}">
                  <a16:creationId xmlns:a16="http://schemas.microsoft.com/office/drawing/2014/main" id="{64155DA9-DE3F-4BB8-8D8A-5787BA76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341" y="3972644"/>
              <a:ext cx="2247966" cy="680492"/>
            </a:xfrm>
            <a:prstGeom prst="diamond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/>
                <a:t>swx_vld</a:t>
              </a:r>
              <a:r>
                <a:rPr lang="en-US" altLang="zh-CN" sz="1800" b="0" dirty="0"/>
                <a:t> = 1?</a:t>
              </a:r>
              <a:endParaRPr lang="zh-CN" altLang="en-US" sz="1800" b="0" dirty="0"/>
            </a:p>
          </p:txBody>
        </p:sp>
        <p:sp>
          <p:nvSpPr>
            <p:cNvPr id="29713" name="文本框 23">
              <a:extLst>
                <a:ext uri="{FF2B5EF4-FFF2-40B4-BE49-F238E27FC236}">
                  <a16:creationId xmlns:a16="http://schemas.microsoft.com/office/drawing/2014/main" id="{DC8224F3-D77A-4622-A7AC-3B583B9A0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341" y="4980386"/>
              <a:ext cx="2247962" cy="3928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输入</a:t>
              </a:r>
              <a:r>
                <a:rPr lang="en-US" altLang="zh-CN" sz="1800" b="0" dirty="0" err="1"/>
                <a:t>swx_data</a:t>
              </a:r>
              <a:endParaRPr lang="zh-CN" altLang="en-US" sz="1800" b="0" dirty="0"/>
            </a:p>
          </p:txBody>
        </p:sp>
        <p:cxnSp>
          <p:nvCxnSpPr>
            <p:cNvPr id="29714" name="直接箭头连接符 27">
              <a:extLst>
                <a:ext uri="{FF2B5EF4-FFF2-40B4-BE49-F238E27FC236}">
                  <a16:creationId xmlns:a16="http://schemas.microsoft.com/office/drawing/2014/main" id="{A72F37A4-64AB-49CB-BB69-8CCE9C47884C}"/>
                </a:ext>
              </a:extLst>
            </p:cNvPr>
            <p:cNvCxnSpPr>
              <a:cxnSpLocks noChangeShapeType="1"/>
              <a:stCxn id="29713" idx="2"/>
              <a:endCxn id="29705" idx="0"/>
            </p:cNvCxnSpPr>
            <p:nvPr/>
          </p:nvCxnSpPr>
          <p:spPr bwMode="auto">
            <a:xfrm>
              <a:off x="2193322" y="5373216"/>
              <a:ext cx="2411" cy="35920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5" name="直接箭头连接符 14">
              <a:extLst>
                <a:ext uri="{FF2B5EF4-FFF2-40B4-BE49-F238E27FC236}">
                  <a16:creationId xmlns:a16="http://schemas.microsoft.com/office/drawing/2014/main" id="{667D104F-ACBA-4EFC-B20C-84D2493287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95736" y="3028902"/>
              <a:ext cx="1425324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6" name="直接箭头连接符 13">
              <a:extLst>
                <a:ext uri="{FF2B5EF4-FFF2-40B4-BE49-F238E27FC236}">
                  <a16:creationId xmlns:a16="http://schemas.microsoft.com/office/drawing/2014/main" id="{4E818ABB-3281-49EF-A60B-6800447D21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21060" y="3028902"/>
              <a:ext cx="0" cy="12839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7" name="直接连接符 82">
              <a:extLst>
                <a:ext uri="{FF2B5EF4-FFF2-40B4-BE49-F238E27FC236}">
                  <a16:creationId xmlns:a16="http://schemas.microsoft.com/office/drawing/2014/main" id="{B9FC19DB-4621-4739-AC33-449F1EF0673A}"/>
                </a:ext>
              </a:extLst>
            </p:cNvPr>
            <p:cNvCxnSpPr>
              <a:cxnSpLocks noChangeShapeType="1"/>
              <a:stCxn id="29712" idx="3"/>
            </p:cNvCxnSpPr>
            <p:nvPr/>
          </p:nvCxnSpPr>
          <p:spPr bwMode="auto">
            <a:xfrm>
              <a:off x="3317307" y="4312890"/>
              <a:ext cx="30375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E36DEBB6-3548-4FFE-B8C0-831582887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9219" name="页脚占位符 1">
            <a:extLst>
              <a:ext uri="{FF2B5EF4-FFF2-40B4-BE49-F238E27FC236}">
                <a16:creationId xmlns:a16="http://schemas.microsoft.com/office/drawing/2014/main" id="{E2319467-17DC-4282-8E49-362C71CFC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9220" name="灯片编号占位符 2">
            <a:extLst>
              <a:ext uri="{FF2B5EF4-FFF2-40B4-BE49-F238E27FC236}">
                <a16:creationId xmlns:a16="http://schemas.microsoft.com/office/drawing/2014/main" id="{F279E030-94D4-41C9-BAC1-408B0087B6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A9F109-6C5B-4210-8130-2CE4395300F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221" name="日期占位符 3">
            <a:extLst>
              <a:ext uri="{FF2B5EF4-FFF2-40B4-BE49-F238E27FC236}">
                <a16:creationId xmlns:a16="http://schemas.microsoft.com/office/drawing/2014/main" id="{52E6FCCE-70B2-4611-96B0-A3B55B540A2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222" name="内容占位符 1">
            <a:extLst>
              <a:ext uri="{FF2B5EF4-FFF2-40B4-BE49-F238E27FC236}">
                <a16:creationId xmlns:a16="http://schemas.microsoft.com/office/drawing/2014/main" id="{385935A6-A3A4-4DD5-BBFC-C4F285AB15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84860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理解单周期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的结构和工作原理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的设计和调试方法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熟练掌握数据通路和控制器的设计和描述方法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57CD4FA0-B3F6-4481-BF3C-3E12E25E2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开关多用途输入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9E6F5696-C849-4715-A9EE-175B13038C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1527175"/>
            <a:ext cx="8003232" cy="131445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利用开关 </a:t>
            </a:r>
            <a:r>
              <a:rPr lang="en-US" altLang="zh-CN" sz="2400" dirty="0"/>
              <a:t>(sw15-0) </a:t>
            </a:r>
            <a:r>
              <a:rPr lang="zh-CN" altLang="en-US" sz="2400" dirty="0"/>
              <a:t>一次输入</a:t>
            </a:r>
            <a:r>
              <a:rPr lang="en-US" altLang="zh-CN" sz="2400" dirty="0"/>
              <a:t>1</a:t>
            </a:r>
            <a:r>
              <a:rPr lang="zh-CN" altLang="en-US" sz="2400" dirty="0"/>
              <a:t>位十六进制数字，按钮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btnl</a:t>
            </a:r>
            <a:r>
              <a:rPr lang="en-US" altLang="zh-CN" sz="2400" dirty="0"/>
              <a:t>) </a:t>
            </a:r>
            <a:r>
              <a:rPr lang="zh-CN" altLang="en-US" sz="2400" dirty="0"/>
              <a:t>一次删除 </a:t>
            </a:r>
            <a:r>
              <a:rPr lang="en-US" altLang="zh-CN" sz="2400" dirty="0"/>
              <a:t>(del) 1</a:t>
            </a:r>
            <a:r>
              <a:rPr lang="zh-CN" altLang="en-US" sz="2400" dirty="0"/>
              <a:t>位十六进制数字，可以编辑多位十六进制数据，同时显示在数码管上</a:t>
            </a:r>
          </a:p>
        </p:txBody>
      </p:sp>
      <p:sp>
        <p:nvSpPr>
          <p:cNvPr id="31748" name="日期占位符 3">
            <a:extLst>
              <a:ext uri="{FF2B5EF4-FFF2-40B4-BE49-F238E27FC236}">
                <a16:creationId xmlns:a16="http://schemas.microsoft.com/office/drawing/2014/main" id="{A74E1FC5-1BA0-4714-BC27-87249CDFFA7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1749" name="页脚占位符 4">
            <a:extLst>
              <a:ext uri="{FF2B5EF4-FFF2-40B4-BE49-F238E27FC236}">
                <a16:creationId xmlns:a16="http://schemas.microsoft.com/office/drawing/2014/main" id="{9122E926-3E99-45AC-8458-A3999132C6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1750" name="灯片编号占位符 5">
            <a:extLst>
              <a:ext uri="{FF2B5EF4-FFF2-40B4-BE49-F238E27FC236}">
                <a16:creationId xmlns:a16="http://schemas.microsoft.com/office/drawing/2014/main" id="{EAE81422-17E8-45B5-ABE6-D2EEEF560A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D8DDFF-A656-4C75-9A3D-766F762010A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6C9478A-A6F7-4FD7-8CA2-636FBCDF4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1572"/>
              </p:ext>
            </p:extLst>
          </p:nvPr>
        </p:nvGraphicFramePr>
        <p:xfrm>
          <a:off x="5724128" y="3033713"/>
          <a:ext cx="2482850" cy="2590798"/>
        </p:xfrm>
        <a:graphic>
          <a:graphicData uri="http://schemas.openxmlformats.org/drawingml/2006/table">
            <a:tbl>
              <a:tblPr/>
              <a:tblGrid>
                <a:gridCol w="1134544">
                  <a:extLst>
                    <a:ext uri="{9D8B030D-6E8A-4147-A177-3AD203B41FA5}">
                      <a16:colId xmlns:a16="http://schemas.microsoft.com/office/drawing/2014/main" val="3036765941"/>
                    </a:ext>
                  </a:extLst>
                </a:gridCol>
                <a:gridCol w="1348306">
                  <a:extLst>
                    <a:ext uri="{9D8B030D-6E8A-4147-A177-3AD203B41FA5}">
                      <a16:colId xmlns:a16="http://schemas.microsoft.com/office/drawing/2014/main" val="1496627223"/>
                    </a:ext>
                  </a:extLst>
                </a:gridCol>
              </a:tblGrid>
              <a:tr h="437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操作次序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数码管显示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968702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(sw1)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00000001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205630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(sw2)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00000012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09310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(sw0)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00000120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744771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del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btnl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00000012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760613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(sw10)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0000012A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596602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(sw11)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000012AB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81126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EA46791-9A65-4744-AAD4-A4C178D52DE3}"/>
              </a:ext>
            </a:extLst>
          </p:cNvPr>
          <p:cNvSpPr txBox="1">
            <a:spLocks/>
          </p:cNvSpPr>
          <p:nvPr/>
        </p:nvSpPr>
        <p:spPr bwMode="auto">
          <a:xfrm>
            <a:off x="457201" y="2841625"/>
            <a:ext cx="5014900" cy="328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200"/>
              </a:spcBef>
              <a:defRPr/>
            </a:pPr>
            <a:r>
              <a:rPr lang="zh-CN" altLang="en-US" sz="2400" kern="0" dirty="0"/>
              <a:t>依据随后按动的功能按钮不同，该数据有不同的</a:t>
            </a:r>
            <a:r>
              <a:rPr lang="zh-CN" altLang="en-US" sz="2400" dirty="0"/>
              <a:t>含义</a:t>
            </a:r>
            <a:endParaRPr lang="en-US" altLang="zh-CN" sz="2400" kern="0" dirty="0"/>
          </a:p>
          <a:p>
            <a:pPr lvl="1">
              <a:spcBef>
                <a:spcPts val="600"/>
              </a:spcBef>
              <a:defRPr/>
            </a:pPr>
            <a:r>
              <a:rPr lang="zh-CN" altLang="en-US" sz="2000" kern="0" dirty="0"/>
              <a:t>断点地址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brk_addr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：在</a:t>
            </a:r>
            <a:r>
              <a:rPr lang="en-US" altLang="zh-CN" sz="2000" kern="0" dirty="0"/>
              <a:t>CPU</a:t>
            </a:r>
            <a:r>
              <a:rPr lang="zh-CN" altLang="en-US" sz="2000" kern="0" dirty="0"/>
              <a:t>停止时，按动连续运行</a:t>
            </a:r>
            <a:r>
              <a:rPr lang="en-US" altLang="zh-CN" sz="2000" kern="0" dirty="0" err="1"/>
              <a:t>cont</a:t>
            </a:r>
            <a:r>
              <a:rPr lang="zh-CN" altLang="en-US" sz="2000" kern="0" dirty="0"/>
              <a:t>按钮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btnd</a:t>
            </a:r>
            <a:r>
              <a:rPr lang="en-US" altLang="zh-CN" sz="2000" kern="0" dirty="0"/>
              <a:t>)</a:t>
            </a:r>
          </a:p>
          <a:p>
            <a:pPr lvl="1">
              <a:spcBef>
                <a:spcPts val="600"/>
              </a:spcBef>
              <a:defRPr/>
            </a:pPr>
            <a:r>
              <a:rPr lang="zh-CN" altLang="en-US" sz="2000" kern="0" dirty="0"/>
              <a:t>查看地址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chk_addr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：在</a:t>
            </a:r>
            <a:r>
              <a:rPr lang="en-US" altLang="zh-CN" sz="2000" kern="0" dirty="0"/>
              <a:t>CPU</a:t>
            </a:r>
            <a:r>
              <a:rPr lang="zh-CN" altLang="en-US" sz="2000" kern="0" dirty="0"/>
              <a:t>停止时，按动查看</a:t>
            </a:r>
            <a:r>
              <a:rPr lang="en-US" altLang="zh-CN" sz="2000" kern="0" dirty="0" err="1"/>
              <a:t>chk</a:t>
            </a:r>
            <a:r>
              <a:rPr lang="zh-CN" altLang="en-US" sz="2000" kern="0" dirty="0"/>
              <a:t>按钮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btnr</a:t>
            </a:r>
            <a:r>
              <a:rPr lang="en-US" altLang="zh-CN" sz="2000" kern="0" dirty="0"/>
              <a:t>)</a:t>
            </a:r>
          </a:p>
          <a:p>
            <a:pPr lvl="1">
              <a:spcBef>
                <a:spcPts val="600"/>
              </a:spcBef>
              <a:defRPr/>
            </a:pPr>
            <a:r>
              <a:rPr lang="zh-CN" altLang="en-US" sz="2000" kern="0" dirty="0"/>
              <a:t>开关输入数据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swx_data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：在</a:t>
            </a:r>
            <a:r>
              <a:rPr lang="en-US" altLang="zh-CN" sz="2000" kern="0" dirty="0"/>
              <a:t>CPU</a:t>
            </a:r>
            <a:r>
              <a:rPr lang="zh-CN" altLang="en-US" sz="2000" kern="0" dirty="0"/>
              <a:t>运行或停止时，按动数据</a:t>
            </a:r>
            <a:r>
              <a:rPr lang="en-US" altLang="zh-CN" sz="2000" kern="0" dirty="0"/>
              <a:t>data</a:t>
            </a:r>
            <a:r>
              <a:rPr lang="zh-CN" altLang="en-US" sz="2000" kern="0" dirty="0"/>
              <a:t>按钮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btnc</a:t>
            </a:r>
            <a:r>
              <a:rPr lang="en-US" altLang="zh-CN" sz="2000" kern="0" dirty="0"/>
              <a:t>)</a:t>
            </a:r>
          </a:p>
          <a:p>
            <a:pPr lvl="1">
              <a:spcBef>
                <a:spcPts val="1200"/>
              </a:spcBef>
              <a:defRPr/>
            </a:pPr>
            <a:endParaRPr lang="zh-CN" altLang="en-US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4F49D02F-FCD9-4BA4-9D26-900F020D3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数码管多用途显示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2412A10E-7771-4604-A844-CB33306B2F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0825"/>
            <a:ext cx="8003232" cy="46053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利用</a:t>
            </a:r>
            <a:r>
              <a:rPr lang="en-US" altLang="zh-CN" sz="2400" dirty="0"/>
              <a:t>8</a:t>
            </a:r>
            <a:r>
              <a:rPr lang="zh-CN" altLang="en-US" sz="2400" dirty="0"/>
              <a:t>个</a:t>
            </a:r>
            <a:r>
              <a:rPr lang="en-US" altLang="zh-CN" sz="2400" dirty="0"/>
              <a:t>7</a:t>
            </a:r>
            <a:r>
              <a:rPr lang="zh-CN" altLang="en-US" sz="2400" dirty="0"/>
              <a:t>段数码管可以显示</a:t>
            </a:r>
            <a:r>
              <a:rPr lang="en-US" altLang="zh-CN" sz="2400" dirty="0"/>
              <a:t>8</a:t>
            </a:r>
            <a:r>
              <a:rPr lang="zh-CN" altLang="en-US" sz="2400" dirty="0"/>
              <a:t>位十六进制数据，即</a:t>
            </a:r>
            <a:r>
              <a:rPr lang="en-US" altLang="zh-CN" sz="2400" dirty="0"/>
              <a:t>32</a:t>
            </a:r>
            <a:r>
              <a:rPr lang="zh-CN" altLang="en-US" sz="2400" dirty="0"/>
              <a:t>位二进制数据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在不同的上下文情况下，该数据有不同的含义，利用三色指示灯</a:t>
            </a:r>
            <a:r>
              <a:rPr lang="en-US" altLang="zh-CN" sz="2400" dirty="0"/>
              <a:t>(led17)</a:t>
            </a:r>
            <a:r>
              <a:rPr lang="zh-CN" altLang="en-US" sz="2400" dirty="0"/>
              <a:t>指示当前数码管显示数据类型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seg_sel</a:t>
            </a:r>
            <a:r>
              <a:rPr lang="en-US" altLang="zh-CN" sz="2400" dirty="0"/>
              <a:t>)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数码管输出数据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seg_data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dirty="0"/>
              <a:t>CPU</a:t>
            </a:r>
            <a:r>
              <a:rPr lang="zh-CN" altLang="en-US" sz="2000" dirty="0"/>
              <a:t>运行时输出到数码管的数据，</a:t>
            </a:r>
            <a:r>
              <a:rPr lang="en-US" altLang="zh-CN" sz="2000" dirty="0"/>
              <a:t>led17=</a:t>
            </a:r>
            <a:r>
              <a:rPr lang="zh-CN" altLang="en-US" sz="2000" dirty="0"/>
              <a:t>蓝色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开关多用途编辑数据：断点地址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brk_addr</a:t>
            </a:r>
            <a:r>
              <a:rPr lang="en-US" altLang="zh-CN" sz="2000" dirty="0"/>
              <a:t>)</a:t>
            </a:r>
            <a:r>
              <a:rPr lang="zh-CN" altLang="en-US" sz="2000" dirty="0"/>
              <a:t>、查看地址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chk_addr</a:t>
            </a:r>
            <a:r>
              <a:rPr lang="en-US" altLang="zh-CN" sz="2000" dirty="0"/>
              <a:t>)</a:t>
            </a:r>
            <a:r>
              <a:rPr lang="zh-CN" altLang="en-US" sz="2000" dirty="0"/>
              <a:t>、开关输入数据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swx_data</a:t>
            </a:r>
            <a:r>
              <a:rPr lang="en-US" altLang="zh-CN" sz="2000" dirty="0"/>
              <a:t>)</a:t>
            </a:r>
            <a:r>
              <a:rPr lang="zh-CN" altLang="en-US" sz="2000" dirty="0"/>
              <a:t> ，</a:t>
            </a:r>
            <a:r>
              <a:rPr lang="en-US" altLang="zh-CN" sz="2000" dirty="0"/>
              <a:t>led17=</a:t>
            </a:r>
            <a:r>
              <a:rPr lang="zh-CN" altLang="en-US" sz="2000" dirty="0"/>
              <a:t>绿色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数据通路状态数据：</a:t>
            </a:r>
            <a:r>
              <a:rPr lang="en-US" altLang="zh-CN" sz="2000" dirty="0"/>
              <a:t>CPU</a:t>
            </a:r>
            <a:r>
              <a:rPr lang="zh-CN" altLang="en-US" sz="2000" dirty="0"/>
              <a:t>停止时，按动查看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</a:t>
            </a:r>
            <a:r>
              <a:rPr lang="en-US" altLang="zh-CN" sz="2000" dirty="0"/>
              <a:t>)</a:t>
            </a:r>
            <a:r>
              <a:rPr lang="zh-CN" altLang="en-US" sz="2000" dirty="0"/>
              <a:t>按钮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btnr</a:t>
            </a:r>
            <a:r>
              <a:rPr lang="en-US" altLang="zh-CN" sz="2000" dirty="0"/>
              <a:t>)</a:t>
            </a:r>
            <a:r>
              <a:rPr lang="zh-CN" altLang="en-US" sz="2000" dirty="0"/>
              <a:t>显示寄存器堆</a:t>
            </a:r>
            <a:r>
              <a:rPr lang="en-US" altLang="zh-CN" sz="2000" dirty="0"/>
              <a:t>RF</a:t>
            </a:r>
            <a:r>
              <a:rPr lang="zh-CN" altLang="en-US" sz="2000" dirty="0"/>
              <a:t>、数据存储器</a:t>
            </a:r>
            <a:r>
              <a:rPr lang="en-US" altLang="zh-CN" sz="2000" dirty="0"/>
              <a:t>DM</a:t>
            </a:r>
            <a:r>
              <a:rPr lang="zh-CN" altLang="en-US" sz="2000" dirty="0"/>
              <a:t>、</a:t>
            </a:r>
            <a:r>
              <a:rPr lang="en-US" altLang="zh-CN" sz="2000" dirty="0"/>
              <a:t>PC</a:t>
            </a:r>
            <a:r>
              <a:rPr lang="zh-CN" altLang="en-US" sz="2000" dirty="0"/>
              <a:t>等内容，</a:t>
            </a:r>
            <a:r>
              <a:rPr lang="en-US" altLang="zh-CN" sz="2000" dirty="0"/>
              <a:t>led17=</a:t>
            </a:r>
            <a:r>
              <a:rPr lang="zh-CN" altLang="en-US" sz="2000" dirty="0"/>
              <a:t>红色</a:t>
            </a:r>
            <a:endParaRPr lang="en-US" altLang="zh-CN" sz="2000" dirty="0"/>
          </a:p>
        </p:txBody>
      </p:sp>
      <p:sp>
        <p:nvSpPr>
          <p:cNvPr id="33796" name="日期占位符 3">
            <a:extLst>
              <a:ext uri="{FF2B5EF4-FFF2-40B4-BE49-F238E27FC236}">
                <a16:creationId xmlns:a16="http://schemas.microsoft.com/office/drawing/2014/main" id="{FA7FC7B4-73D7-4EAC-B346-8D7BDA35F17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3797" name="页脚占位符 4">
            <a:extLst>
              <a:ext uri="{FF2B5EF4-FFF2-40B4-BE49-F238E27FC236}">
                <a16:creationId xmlns:a16="http://schemas.microsoft.com/office/drawing/2014/main" id="{187DA1F4-4D72-49C4-8966-B4FC64318C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3798" name="灯片编号占位符 5">
            <a:extLst>
              <a:ext uri="{FF2B5EF4-FFF2-40B4-BE49-F238E27FC236}">
                <a16:creationId xmlns:a16="http://schemas.microsoft.com/office/drawing/2014/main" id="{A85B2298-B489-4C12-8B02-627D3C4338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969E39-6F3E-426A-A1B5-CEB4E258AEB6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971F72E7-C671-4F42-8850-819182882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模块接口</a:t>
            </a:r>
          </a:p>
        </p:txBody>
      </p:sp>
      <p:sp>
        <p:nvSpPr>
          <p:cNvPr id="41988" name="日期占位符 3">
            <a:extLst>
              <a:ext uri="{FF2B5EF4-FFF2-40B4-BE49-F238E27FC236}">
                <a16:creationId xmlns:a16="http://schemas.microsoft.com/office/drawing/2014/main" id="{44595647-D0AC-467D-B583-3EA2FAE7A4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1989" name="页脚占位符 4">
            <a:extLst>
              <a:ext uri="{FF2B5EF4-FFF2-40B4-BE49-F238E27FC236}">
                <a16:creationId xmlns:a16="http://schemas.microsoft.com/office/drawing/2014/main" id="{ED3B3C4A-205F-48A2-9D4D-BCFE4A2C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1990" name="灯片编号占位符 5">
            <a:extLst>
              <a:ext uri="{FF2B5EF4-FFF2-40B4-BE49-F238E27FC236}">
                <a16:creationId xmlns:a16="http://schemas.microsoft.com/office/drawing/2014/main" id="{56AD137B-105A-4A60-B33C-A688C973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968A8F-0EFA-4B16-A84A-A3E8D0C84F6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43D66CC-CA1E-48F5-A049-E9DF481178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32756"/>
            <a:ext cx="8333874" cy="494046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cpu</a:t>
            </a:r>
            <a:r>
              <a:rPr lang="en-US" altLang="zh-CN" sz="2000" b="0" dirty="0"/>
              <a:t> (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  input </a:t>
            </a:r>
            <a:r>
              <a:rPr lang="en-US" altLang="zh-CN" sz="2000" b="0" dirty="0" err="1">
                <a:solidFill>
                  <a:srgbClr val="FF0000"/>
                </a:solidFill>
              </a:rPr>
              <a:t>rst</a:t>
            </a:r>
            <a:r>
              <a:rPr lang="en-US" altLang="zh-CN" sz="2000" b="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8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//IO_BUS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 </a:t>
            </a:r>
            <a:r>
              <a:rPr lang="en-US" altLang="zh-CN" sz="2000" b="0" dirty="0" err="1"/>
              <a:t>io_addr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外设地址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</a:t>
            </a:r>
            <a:r>
              <a:rPr lang="en-US" altLang="zh-CN" sz="2000" b="0" dirty="0" err="1"/>
              <a:t>ouput</a:t>
            </a:r>
            <a:r>
              <a:rPr lang="en-US" altLang="zh-CN" sz="2000" b="0" dirty="0"/>
              <a:t> [31:0]  </a:t>
            </a:r>
            <a:r>
              <a:rPr lang="en-US" altLang="zh-CN" sz="2000" b="0" dirty="0" err="1"/>
              <a:t>io_dout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向外设输出的数据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 </a:t>
            </a:r>
            <a:r>
              <a:rPr lang="en-US" altLang="zh-CN" sz="2000" b="0" dirty="0" err="1"/>
              <a:t>io_we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向外设输出数据时的写使能信号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 </a:t>
            </a:r>
            <a:r>
              <a:rPr lang="en-US" altLang="zh-CN" sz="2000" b="0" dirty="0" err="1"/>
              <a:t>io_rd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从外设输入数据时的读使能信号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[31:0]  </a:t>
            </a:r>
            <a:r>
              <a:rPr lang="en-US" altLang="zh-CN" sz="2000" b="0" dirty="0" err="1"/>
              <a:t>io_din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来自外设输入的数据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8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//</a:t>
            </a:r>
            <a:r>
              <a:rPr lang="en-US" altLang="zh-CN" sz="2000" b="0" dirty="0" err="1"/>
              <a:t>Debug_BUS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  output [31:0] </a:t>
            </a:r>
            <a:r>
              <a:rPr lang="en-US" altLang="zh-CN" sz="2000" b="0" dirty="0" err="1">
                <a:solidFill>
                  <a:srgbClr val="FF0000"/>
                </a:solidFill>
              </a:rPr>
              <a:t>chk_pc</a:t>
            </a:r>
            <a:r>
              <a:rPr lang="en-US" altLang="zh-CN" sz="2000" b="0" dirty="0">
                <a:solidFill>
                  <a:srgbClr val="FF0000"/>
                </a:solidFill>
              </a:rPr>
              <a:t>, 	//</a:t>
            </a:r>
            <a:r>
              <a:rPr lang="zh-CN" altLang="en-US" sz="2000" b="0" dirty="0">
                <a:solidFill>
                  <a:srgbClr val="FF0000"/>
                </a:solidFill>
              </a:rPr>
              <a:t>监测执行指令地址 </a:t>
            </a:r>
            <a:r>
              <a:rPr lang="en-US" altLang="zh-CN" sz="2000" b="0" dirty="0">
                <a:solidFill>
                  <a:srgbClr val="FF0000"/>
                </a:solidFill>
              </a:rPr>
              <a:t>= </a:t>
            </a:r>
            <a:r>
              <a:rPr lang="en-US" altLang="zh-CN" sz="2000" b="0" dirty="0" err="1">
                <a:solidFill>
                  <a:srgbClr val="FF0000"/>
                </a:solidFill>
              </a:rPr>
              <a:t>npc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</a:t>
            </a:r>
            <a:r>
              <a:rPr lang="en-US" altLang="zh-CN" sz="2000" b="0" dirty="0" err="1"/>
              <a:t>chk_addr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数据通路状态的编码地址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[31:0] </a:t>
            </a:r>
            <a:r>
              <a:rPr lang="en-US" altLang="zh-CN" sz="2000" b="0" dirty="0" err="1"/>
              <a:t>chk_data</a:t>
            </a:r>
            <a:r>
              <a:rPr lang="en-US" altLang="zh-CN" sz="2000" b="0" dirty="0"/>
              <a:t>    //</a:t>
            </a:r>
            <a:r>
              <a:rPr lang="zh-CN" altLang="en-US" sz="2000" b="0" dirty="0"/>
              <a:t>数据通路状态的数据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);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b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054EE153-B5B7-4C46-B861-24A554A22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PDU</a:t>
            </a:r>
            <a:r>
              <a:rPr lang="zh-CN" altLang="en-US" dirty="0"/>
              <a:t>模块接口</a:t>
            </a:r>
          </a:p>
        </p:txBody>
      </p:sp>
      <p:sp>
        <p:nvSpPr>
          <p:cNvPr id="43012" name="日期占位符 3">
            <a:extLst>
              <a:ext uri="{FF2B5EF4-FFF2-40B4-BE49-F238E27FC236}">
                <a16:creationId xmlns:a16="http://schemas.microsoft.com/office/drawing/2014/main" id="{5F8C6F5E-0842-43DD-B813-710C6B6C2E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3013" name="页脚占位符 4">
            <a:extLst>
              <a:ext uri="{FF2B5EF4-FFF2-40B4-BE49-F238E27FC236}">
                <a16:creationId xmlns:a16="http://schemas.microsoft.com/office/drawing/2014/main" id="{1FB0CF0D-3E43-44B3-AC05-06AB6865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3014" name="灯片编号占位符 5">
            <a:extLst>
              <a:ext uri="{FF2B5EF4-FFF2-40B4-BE49-F238E27FC236}">
                <a16:creationId xmlns:a16="http://schemas.microsoft.com/office/drawing/2014/main" id="{8FC35EBE-2D6A-4F0D-9298-1D6B7263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22ECD-C59A-43A5-AA25-0E4867E662C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DCA84D7-2124-4133-8E10-41C0A193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6363"/>
            <a:ext cx="3962400" cy="479742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pdu</a:t>
            </a:r>
            <a:r>
              <a:rPr lang="en-US" altLang="zh-CN" sz="2000" b="0" dirty="0"/>
              <a:t> (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	//clk100mhz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rstn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cpu_resetn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1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input step, 	//</a:t>
            </a:r>
            <a:r>
              <a:rPr lang="en-US" altLang="zh-CN" sz="2000" b="0" dirty="0" err="1"/>
              <a:t>btnu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cont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btnd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chk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btnr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data,	//</a:t>
            </a:r>
            <a:r>
              <a:rPr lang="en-US" altLang="zh-CN" sz="2000" b="0" dirty="0" err="1"/>
              <a:t>btnc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del,	//</a:t>
            </a:r>
            <a:r>
              <a:rPr lang="en-US" altLang="zh-CN" sz="2000" b="0" dirty="0" err="1"/>
              <a:t>btnl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 x,	//sw15-0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1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stop, 		//led16r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output [15:0] led,	//led15-0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an,		//an7-0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[6:0] seg,		//ca-cg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[2:0] </a:t>
            </a:r>
            <a:r>
              <a:rPr lang="en-US" altLang="zh-CN" sz="2000" b="0" dirty="0" err="1"/>
              <a:t>seg_sel</a:t>
            </a:r>
            <a:r>
              <a:rPr lang="en-US" altLang="zh-CN" sz="2000" b="0" dirty="0"/>
              <a:t>, 	//led17</a:t>
            </a:r>
            <a:endParaRPr lang="en-US" altLang="zh-CN" sz="1600" b="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6779B88-2DDD-4F3E-937D-4D3CB86B7FBC}"/>
              </a:ext>
            </a:extLst>
          </p:cNvPr>
          <p:cNvSpPr txBox="1">
            <a:spLocks/>
          </p:cNvSpPr>
          <p:nvPr/>
        </p:nvSpPr>
        <p:spPr bwMode="auto">
          <a:xfrm>
            <a:off x="4675145" y="1376363"/>
            <a:ext cx="4006788" cy="4797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>
                <a:solidFill>
                  <a:srgbClr val="FF0000"/>
                </a:solidFill>
              </a:rPr>
              <a:t>  output </a:t>
            </a:r>
            <a:r>
              <a:rPr lang="en-US" altLang="zh-CN" sz="2000" b="0" kern="0" dirty="0" err="1">
                <a:solidFill>
                  <a:srgbClr val="FF0000"/>
                </a:solidFill>
              </a:rPr>
              <a:t>clk_cpu</a:t>
            </a:r>
            <a:r>
              <a:rPr lang="en-US" altLang="zh-CN" sz="2000" b="0" kern="0" dirty="0">
                <a:solidFill>
                  <a:srgbClr val="FF0000"/>
                </a:solidFill>
              </a:rPr>
              <a:t>,       //</a:t>
            </a:r>
            <a:r>
              <a:rPr lang="en-US" altLang="zh-CN" sz="2000" b="0" kern="0" dirty="0" err="1">
                <a:solidFill>
                  <a:srgbClr val="FF0000"/>
                </a:solidFill>
              </a:rPr>
              <a:t>cpu's</a:t>
            </a:r>
            <a:r>
              <a:rPr lang="en-US" altLang="zh-CN" sz="2000" b="0" kern="0" dirty="0">
                <a:solidFill>
                  <a:srgbClr val="FF0000"/>
                </a:solidFill>
              </a:rPr>
              <a:t> </a:t>
            </a:r>
            <a:r>
              <a:rPr lang="en-US" altLang="zh-CN" sz="2000" b="0" kern="0" dirty="0" err="1">
                <a:solidFill>
                  <a:srgbClr val="FF0000"/>
                </a:solidFill>
              </a:rPr>
              <a:t>clk</a:t>
            </a:r>
            <a:endParaRPr lang="en-US" altLang="zh-CN" sz="2000" b="0" kern="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>
                <a:solidFill>
                  <a:srgbClr val="FF0000"/>
                </a:solidFill>
              </a:rPr>
              <a:t>  output </a:t>
            </a:r>
            <a:r>
              <a:rPr lang="en-US" altLang="zh-CN" sz="2000" b="0" kern="0" dirty="0" err="1">
                <a:solidFill>
                  <a:srgbClr val="FF0000"/>
                </a:solidFill>
              </a:rPr>
              <a:t>rst_cpu</a:t>
            </a:r>
            <a:r>
              <a:rPr lang="en-US" altLang="zh-CN" sz="2000" b="0" kern="0" dirty="0">
                <a:solidFill>
                  <a:srgbClr val="FF0000"/>
                </a:solidFill>
              </a:rPr>
              <a:t>,        //</a:t>
            </a:r>
            <a:r>
              <a:rPr lang="en-US" altLang="zh-CN" sz="2000" b="0" kern="0" dirty="0" err="1">
                <a:solidFill>
                  <a:srgbClr val="FF0000"/>
                </a:solidFill>
              </a:rPr>
              <a:t>cpu's</a:t>
            </a:r>
            <a:r>
              <a:rPr lang="en-US" altLang="zh-CN" sz="2000" b="0" kern="0" dirty="0">
                <a:solidFill>
                  <a:srgbClr val="FF0000"/>
                </a:solidFill>
              </a:rPr>
              <a:t> </a:t>
            </a:r>
            <a:r>
              <a:rPr lang="en-US" altLang="zh-CN" sz="2000" b="0" kern="0" dirty="0" err="1">
                <a:solidFill>
                  <a:srgbClr val="FF0000"/>
                </a:solidFill>
              </a:rPr>
              <a:t>rst</a:t>
            </a:r>
            <a:endParaRPr lang="en-US" altLang="zh-CN" sz="2000" b="0" kern="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//IO_BUS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[7:0] </a:t>
            </a:r>
            <a:r>
              <a:rPr lang="en-US" altLang="zh-CN" sz="2000" b="0" kern="0" dirty="0" err="1"/>
              <a:t>io_addr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[31:0] </a:t>
            </a:r>
            <a:r>
              <a:rPr lang="en-US" altLang="zh-CN" sz="2000" b="0" kern="0" dirty="0" err="1"/>
              <a:t>io_dout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</a:t>
            </a:r>
            <a:r>
              <a:rPr lang="en-US" altLang="zh-CN" sz="2000" b="0" kern="0" dirty="0" err="1"/>
              <a:t>io_we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</a:t>
            </a:r>
            <a:r>
              <a:rPr lang="en-US" altLang="zh-CN" sz="2000" b="0" kern="0" dirty="0" err="1"/>
              <a:t>io_rd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output [31:0] </a:t>
            </a:r>
            <a:r>
              <a:rPr lang="en-US" altLang="zh-CN" sz="2000" b="0" kern="0" dirty="0" err="1"/>
              <a:t>io_din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12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//</a:t>
            </a:r>
            <a:r>
              <a:rPr lang="en-US" altLang="zh-CN" sz="2000" b="0" kern="0" dirty="0" err="1"/>
              <a:t>Debug_BUS</a:t>
            </a:r>
            <a:endParaRPr lang="en-US" altLang="zh-CN" sz="2000" b="0" kern="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0" dirty="0"/>
              <a:t>  </a:t>
            </a:r>
            <a:r>
              <a:rPr lang="en-US" altLang="zh-CN" sz="2000" b="0" dirty="0">
                <a:solidFill>
                  <a:srgbClr val="FF0000"/>
                </a:solidFill>
              </a:rPr>
              <a:t>input [31:0] </a:t>
            </a:r>
            <a:r>
              <a:rPr lang="en-US" altLang="zh-CN" sz="2000" b="0" dirty="0" err="1">
                <a:solidFill>
                  <a:srgbClr val="FF0000"/>
                </a:solidFill>
              </a:rPr>
              <a:t>chk_pc</a:t>
            </a:r>
            <a:r>
              <a:rPr lang="en-US" altLang="zh-CN" sz="2000" b="0" dirty="0"/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[15:0] </a:t>
            </a:r>
            <a:r>
              <a:rPr lang="en-US" altLang="zh-CN" sz="2000" b="0" dirty="0" err="1"/>
              <a:t>chk_addr</a:t>
            </a:r>
            <a:r>
              <a:rPr lang="en-US" altLang="zh-CN" sz="2000" b="0" dirty="0"/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[31:0] </a:t>
            </a:r>
            <a:r>
              <a:rPr lang="en-US" altLang="zh-CN" sz="2000" b="0" dirty="0" err="1"/>
              <a:t>chk_data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kern="0" dirty="0"/>
              <a:t>);</a:t>
            </a:r>
            <a:endParaRPr lang="zh-CN" altLang="en-US" sz="2000" b="0" kern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CDDC7584-2A83-454E-B5C4-EFB354D2E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实验步骤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97B132A3-9502-47F0-9096-0093221EAF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11244" cy="4827587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设计单周期</a:t>
            </a:r>
            <a:r>
              <a:rPr lang="en-US" altLang="zh-CN" sz="2400" dirty="0"/>
              <a:t>CPU</a:t>
            </a:r>
            <a:r>
              <a:rPr lang="zh-CN" altLang="zh-CN" sz="2400" dirty="0"/>
              <a:t>，</a:t>
            </a:r>
            <a:r>
              <a:rPr lang="zh-CN" altLang="en-US" sz="2400" dirty="0"/>
              <a:t>将</a:t>
            </a:r>
            <a:r>
              <a:rPr lang="en-US" altLang="zh-CN" sz="2400" dirty="0"/>
              <a:t>CPU</a:t>
            </a:r>
            <a:r>
              <a:rPr lang="zh-CN" altLang="en-US" sz="2400" dirty="0"/>
              <a:t>和</a:t>
            </a:r>
            <a:r>
              <a:rPr lang="en-US" altLang="zh-CN" sz="2400" dirty="0"/>
              <a:t>PDU</a:t>
            </a:r>
            <a:r>
              <a:rPr lang="zh-CN" altLang="en-US" sz="2400" dirty="0"/>
              <a:t>整合后</a:t>
            </a:r>
            <a:r>
              <a:rPr lang="zh-CN" altLang="zh-CN" sz="2400" dirty="0"/>
              <a:t>下载至</a:t>
            </a:r>
            <a:r>
              <a:rPr lang="en-US" altLang="zh-CN" sz="2400" dirty="0"/>
              <a:t>FPGA</a:t>
            </a:r>
            <a:r>
              <a:rPr lang="zh-CN" altLang="en-US" sz="2400" dirty="0"/>
              <a:t>，进行逐条指令</a:t>
            </a:r>
            <a:r>
              <a:rPr lang="zh-CN" altLang="zh-CN" sz="2400" dirty="0"/>
              <a:t>功能</a:t>
            </a:r>
            <a:r>
              <a:rPr lang="zh-CN" altLang="en-US" sz="2400" dirty="0"/>
              <a:t>测试</a:t>
            </a:r>
            <a:endParaRPr lang="en-US" altLang="zh-CN" sz="24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指令存储器和数据存储器采用</a:t>
            </a:r>
            <a:r>
              <a:rPr lang="en-US" altLang="zh-CN" sz="2000" dirty="0"/>
              <a:t>IP</a:t>
            </a:r>
            <a:r>
              <a:rPr lang="zh-CN" altLang="en-US" sz="2000" dirty="0"/>
              <a:t>例化的分布式存储器，容量均为</a:t>
            </a:r>
            <a:r>
              <a:rPr lang="en-US" altLang="zh-CN" sz="2000" dirty="0"/>
              <a:t>256x32</a:t>
            </a:r>
            <a:r>
              <a:rPr lang="zh-CN" altLang="en-US" sz="2000" dirty="0"/>
              <a:t>位，使用</a:t>
            </a:r>
            <a:r>
              <a:rPr lang="en-US" altLang="zh-CN" sz="2000" dirty="0"/>
              <a:t>LabH3</a:t>
            </a:r>
            <a:r>
              <a:rPr lang="zh-CN" altLang="en-US" sz="2000" dirty="0"/>
              <a:t>实验步骤</a:t>
            </a:r>
            <a:r>
              <a:rPr lang="en-US" altLang="zh-CN" sz="2000" dirty="0"/>
              <a:t>1</a:t>
            </a:r>
            <a:r>
              <a:rPr lang="zh-CN" altLang="en-US" sz="2000" dirty="0"/>
              <a:t>生成的</a:t>
            </a:r>
            <a:r>
              <a:rPr lang="en-US" altLang="zh-CN" sz="2000" dirty="0"/>
              <a:t>COE</a:t>
            </a:r>
            <a:r>
              <a:rPr lang="zh-CN" altLang="en-US" sz="2000" dirty="0"/>
              <a:t>文件初始化</a:t>
            </a:r>
            <a:endParaRPr lang="en-US" altLang="zh-CN" sz="20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寄存器堆和数据存储器各增加一个用于调试的读端口</a:t>
            </a:r>
            <a:endParaRPr lang="en-US" altLang="zh-CN" sz="20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/>
              <a:t>MMIO</a:t>
            </a:r>
            <a:r>
              <a:rPr lang="zh-CN" altLang="en-US" sz="2000" dirty="0"/>
              <a:t>的起始地址为</a:t>
            </a:r>
            <a:r>
              <a:rPr lang="en-US" altLang="zh-CN" sz="2000" dirty="0"/>
              <a:t>0</a:t>
            </a:r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将</a:t>
            </a:r>
            <a:r>
              <a:rPr lang="en-US" altLang="zh-CN" sz="2400" dirty="0"/>
              <a:t>CPU</a:t>
            </a:r>
            <a:r>
              <a:rPr lang="zh-CN" altLang="en-US" sz="2400" dirty="0"/>
              <a:t>和</a:t>
            </a:r>
            <a:r>
              <a:rPr lang="en-US" altLang="zh-CN" sz="2400" dirty="0"/>
              <a:t>PDU</a:t>
            </a:r>
            <a:r>
              <a:rPr lang="zh-CN" altLang="en-US" sz="2400" dirty="0"/>
              <a:t>整合后</a:t>
            </a:r>
            <a:r>
              <a:rPr lang="zh-CN" altLang="zh-CN" sz="2400" dirty="0"/>
              <a:t>下载至</a:t>
            </a:r>
            <a:r>
              <a:rPr lang="en-US" altLang="zh-CN" sz="2400" dirty="0"/>
              <a:t>FPGA</a:t>
            </a:r>
            <a:r>
              <a:rPr lang="zh-CN" altLang="en-US" sz="2400" dirty="0"/>
              <a:t>，进行排序程序</a:t>
            </a:r>
            <a:r>
              <a:rPr lang="zh-CN" altLang="zh-CN" sz="2400" dirty="0"/>
              <a:t>测试</a:t>
            </a:r>
            <a:endParaRPr lang="en-US" altLang="zh-CN" sz="24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使用</a:t>
            </a:r>
            <a:r>
              <a:rPr lang="en-US" altLang="zh-CN" sz="2000" dirty="0"/>
              <a:t>LabH3</a:t>
            </a:r>
            <a:r>
              <a:rPr lang="zh-CN" altLang="en-US" sz="2000" dirty="0"/>
              <a:t>实验步骤</a:t>
            </a:r>
            <a:r>
              <a:rPr lang="en-US" altLang="zh-CN" sz="2000" dirty="0"/>
              <a:t>2</a:t>
            </a:r>
            <a:r>
              <a:rPr lang="zh-CN" altLang="en-US" sz="2000" dirty="0"/>
              <a:t>生成的</a:t>
            </a:r>
            <a:r>
              <a:rPr lang="en-US" altLang="zh-CN" sz="2000" dirty="0"/>
              <a:t>COE</a:t>
            </a:r>
            <a:r>
              <a:rPr lang="zh-CN" altLang="en-US" sz="2000" dirty="0"/>
              <a:t>文件初始化</a:t>
            </a:r>
            <a:endParaRPr lang="en-US" altLang="zh-CN" sz="20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/>
              <a:t>MMIO</a:t>
            </a:r>
            <a:r>
              <a:rPr lang="zh-CN" altLang="en-US" sz="2000" dirty="0"/>
              <a:t>的起始地址为</a:t>
            </a:r>
            <a:r>
              <a:rPr lang="en-US" altLang="zh-CN" sz="2000" dirty="0"/>
              <a:t>0xff00</a:t>
            </a:r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查看电路资源使用情况和电路性能</a:t>
            </a:r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选项：扩展单周期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设计，实现更多条指令功能，并对扩展指令进行下载测试</a:t>
            </a:r>
            <a:endParaRPr lang="en-US" altLang="zh-CN" sz="2400" dirty="0"/>
          </a:p>
        </p:txBody>
      </p:sp>
      <p:sp>
        <p:nvSpPr>
          <p:cNvPr id="44036" name="页脚占位符 1">
            <a:extLst>
              <a:ext uri="{FF2B5EF4-FFF2-40B4-BE49-F238E27FC236}">
                <a16:creationId xmlns:a16="http://schemas.microsoft.com/office/drawing/2014/main" id="{254AD161-D9C9-4B80-BE91-C196463F3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4037" name="灯片编号占位符 2">
            <a:extLst>
              <a:ext uri="{FF2B5EF4-FFF2-40B4-BE49-F238E27FC236}">
                <a16:creationId xmlns:a16="http://schemas.microsoft.com/office/drawing/2014/main" id="{6869C277-0957-41C1-A00B-62D37CCECE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79D2A1-B4C9-4A70-BE8C-3B1E6FD9BFE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4038" name="日期占位符 3">
            <a:extLst>
              <a:ext uri="{FF2B5EF4-FFF2-40B4-BE49-F238E27FC236}">
                <a16:creationId xmlns:a16="http://schemas.microsoft.com/office/drawing/2014/main" id="{8D15CDB4-E382-47BB-B079-6B27563A1FA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3574E13B-2C79-45E0-A30B-98FD3DF5E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5059" name="页脚占位符 1">
            <a:extLst>
              <a:ext uri="{FF2B5EF4-FFF2-40B4-BE49-F238E27FC236}">
                <a16:creationId xmlns:a16="http://schemas.microsoft.com/office/drawing/2014/main" id="{E59F9165-5010-4B95-8B60-EA9A64E0F1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5060" name="灯片编号占位符 2">
            <a:extLst>
              <a:ext uri="{FF2B5EF4-FFF2-40B4-BE49-F238E27FC236}">
                <a16:creationId xmlns:a16="http://schemas.microsoft.com/office/drawing/2014/main" id="{3C65F08E-E4B6-4E67-8A6C-8A8DD0B1CF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9A439F-28A8-45D2-859D-9332AC30EDD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5061" name="日期占位符 3">
            <a:extLst>
              <a:ext uri="{FF2B5EF4-FFF2-40B4-BE49-F238E27FC236}">
                <a16:creationId xmlns:a16="http://schemas.microsoft.com/office/drawing/2014/main" id="{F80FE6CB-9AFC-49E2-9888-57324F91CEC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A2708DE6-3340-4080-B1D9-8B7ACE022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0FDB83AA-E158-45F4-A9BB-D66AE278B3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36688"/>
            <a:ext cx="8077200" cy="15398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设计单周期</a:t>
            </a:r>
            <a:r>
              <a:rPr lang="en-US" altLang="zh-CN" sz="2400" dirty="0"/>
              <a:t>RISC-V CPU</a:t>
            </a:r>
            <a:r>
              <a:rPr lang="zh-CN" altLang="en-US" sz="2400" dirty="0"/>
              <a:t>，可执行以下</a:t>
            </a:r>
            <a:r>
              <a:rPr lang="en-US" altLang="zh-CN" sz="2400" dirty="0"/>
              <a:t>10</a:t>
            </a:r>
            <a:r>
              <a:rPr lang="zh-CN" altLang="en-US" sz="2400" dirty="0"/>
              <a:t>条指令</a:t>
            </a:r>
            <a:endParaRPr lang="en-US" altLang="zh-CN" sz="2400" dirty="0"/>
          </a:p>
          <a:p>
            <a:pPr marL="717550" lvl="1" indent="-363538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add,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, sub, </a:t>
            </a:r>
            <a:r>
              <a:rPr lang="en-US" altLang="zh-CN" sz="2000" dirty="0" err="1"/>
              <a:t>auipc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beq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jalr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配合外设和调试单元</a:t>
            </a:r>
            <a:r>
              <a:rPr lang="en-US" altLang="zh-CN" sz="2400" dirty="0"/>
              <a:t>PDU</a:t>
            </a:r>
            <a:r>
              <a:rPr lang="zh-CN" altLang="en-US" sz="2400" dirty="0"/>
              <a:t>，实现对</a:t>
            </a:r>
            <a:r>
              <a:rPr lang="en-US" altLang="zh-CN" sz="2400" dirty="0"/>
              <a:t>CPU</a:t>
            </a:r>
            <a:r>
              <a:rPr lang="zh-CN" altLang="en-US" sz="2400" dirty="0"/>
              <a:t>的下载测试</a:t>
            </a: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zh-CN" altLang="en-US" sz="2400" dirty="0"/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sz="2400" dirty="0"/>
          </a:p>
          <a:p>
            <a:pPr marL="317500" indent="-363538" eaLnBrk="1" hangingPunct="1">
              <a:spcBef>
                <a:spcPts val="1200"/>
              </a:spcBef>
              <a:buFont typeface="微软雅黑" panose="020B0503020204020204" pitchFamily="34" charset="-122"/>
              <a:buChar char="−"/>
              <a:defRPr/>
            </a:pPr>
            <a:endParaRPr lang="en-US" altLang="zh-CN" sz="2400" dirty="0"/>
          </a:p>
          <a:p>
            <a:pPr marL="444500" lvl="1" indent="0" eaLnBrk="1" hangingPunct="1">
              <a:spcBef>
                <a:spcPts val="1200"/>
              </a:spcBef>
              <a:buFontTx/>
              <a:buNone/>
              <a:defRPr/>
            </a:pPr>
            <a:endParaRPr lang="en-US" altLang="zh-CN" sz="2000" b="1" dirty="0"/>
          </a:p>
          <a:p>
            <a:pPr marL="444500" lvl="1" indent="0" eaLnBrk="1" hangingPunct="1">
              <a:spcBef>
                <a:spcPts val="1200"/>
              </a:spcBef>
              <a:buFontTx/>
              <a:buNone/>
              <a:defRPr/>
            </a:pPr>
            <a:endParaRPr lang="en-US" altLang="zh-CN" sz="2000" b="1" dirty="0"/>
          </a:p>
          <a:p>
            <a:pPr marL="444500" lvl="1" indent="0" eaLnBrk="1" hangingPunct="1">
              <a:spcBef>
                <a:spcPts val="1200"/>
              </a:spcBef>
              <a:buFontTx/>
              <a:buNone/>
              <a:defRPr/>
            </a:pPr>
            <a:endParaRPr lang="en-US" altLang="zh-CN" sz="2000" b="1" dirty="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sz="20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514350" indent="-514350"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zh-CN" altLang="en-US" sz="2400" dirty="0"/>
          </a:p>
        </p:txBody>
      </p:sp>
      <p:sp>
        <p:nvSpPr>
          <p:cNvPr id="11268" name="页脚占位符 1">
            <a:extLst>
              <a:ext uri="{FF2B5EF4-FFF2-40B4-BE49-F238E27FC236}">
                <a16:creationId xmlns:a16="http://schemas.microsoft.com/office/drawing/2014/main" id="{86DFDCF3-CFFF-4C59-8266-BF39A280CC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1269" name="灯片编号占位符 2">
            <a:extLst>
              <a:ext uri="{FF2B5EF4-FFF2-40B4-BE49-F238E27FC236}">
                <a16:creationId xmlns:a16="http://schemas.microsoft.com/office/drawing/2014/main" id="{D7E5AF81-A292-4418-8E4D-DD0CA76FEE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F691F-576E-4A9C-A667-80CF55D7D1E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1270" name="日期占位符 3">
            <a:extLst>
              <a:ext uri="{FF2B5EF4-FFF2-40B4-BE49-F238E27FC236}">
                <a16:creationId xmlns:a16="http://schemas.microsoft.com/office/drawing/2014/main" id="{6E65ED10-DC45-42D5-8820-CF179AA212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621A973-72AA-4D6A-B8E0-276F72BA5AA3}"/>
              </a:ext>
            </a:extLst>
          </p:cNvPr>
          <p:cNvGrpSpPr/>
          <p:nvPr/>
        </p:nvGrpSpPr>
        <p:grpSpPr>
          <a:xfrm>
            <a:off x="1303337" y="3055583"/>
            <a:ext cx="6454775" cy="2940503"/>
            <a:chOff x="1214438" y="3104964"/>
            <a:chExt cx="6454775" cy="2940503"/>
          </a:xfrm>
        </p:grpSpPr>
        <p:sp>
          <p:nvSpPr>
            <p:cNvPr id="58" name="矩形 1">
              <a:extLst>
                <a:ext uri="{FF2B5EF4-FFF2-40B4-BE49-F238E27FC236}">
                  <a16:creationId xmlns:a16="http://schemas.microsoft.com/office/drawing/2014/main" id="{AEE9DA8F-4F26-4C09-AD5C-900A8F233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538" y="3135580"/>
              <a:ext cx="781050" cy="2909887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60" name="文本框 44">
              <a:extLst>
                <a:ext uri="{FF2B5EF4-FFF2-40B4-BE49-F238E27FC236}">
                  <a16:creationId xmlns:a16="http://schemas.microsoft.com/office/drawing/2014/main" id="{6B095215-6BCB-4C77-9A05-F8FC6DED7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213" y="4289692"/>
              <a:ext cx="671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PDU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1DF4CFA2-9C6C-4539-8D52-8F91DAE7CD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16413" y="3440314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84">
              <a:extLst>
                <a:ext uri="{FF2B5EF4-FFF2-40B4-BE49-F238E27FC236}">
                  <a16:creationId xmlns:a16="http://schemas.microsoft.com/office/drawing/2014/main" id="{AF0A3278-675B-45B5-B132-3A5FF5F7C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375" y="3135581"/>
              <a:ext cx="1620838" cy="15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r>
                <a:rPr lang="zh-CN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zh-CN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32">
              <a:extLst>
                <a:ext uri="{FF2B5EF4-FFF2-40B4-BE49-F238E27FC236}">
                  <a16:creationId xmlns:a16="http://schemas.microsoft.com/office/drawing/2014/main" id="{3E0B6E14-7068-4847-AD57-FFF652E34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834" y="3104964"/>
              <a:ext cx="8848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dbg_bus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32">
              <a:extLst>
                <a:ext uri="{FF2B5EF4-FFF2-40B4-BE49-F238E27FC236}">
                  <a16:creationId xmlns:a16="http://schemas.microsoft.com/office/drawing/2014/main" id="{51E33E31-63E3-4188-A247-B7D8D24AE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6398" y="3802417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rst_cpu</a:t>
              </a:r>
              <a:endParaRPr lang="zh-CN" altLang="en-US" sz="1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AA3C9D56-3B86-4962-BE5D-382A6CB6105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3875" y="4114766"/>
              <a:ext cx="1706563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32">
              <a:extLst>
                <a:ext uri="{FF2B5EF4-FFF2-40B4-BE49-F238E27FC236}">
                  <a16:creationId xmlns:a16="http://schemas.microsoft.com/office/drawing/2014/main" id="{BE277255-90AA-4892-80FE-9534C0D2F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3573" y="4126453"/>
              <a:ext cx="7822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clk_cpu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A433B121-A718-446F-A225-9AAD5E37CE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5938" y="4427737"/>
              <a:ext cx="1714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32">
              <a:extLst>
                <a:ext uri="{FF2B5EF4-FFF2-40B4-BE49-F238E27FC236}">
                  <a16:creationId xmlns:a16="http://schemas.microsoft.com/office/drawing/2014/main" id="{79D89B6B-8277-4735-9EAB-50C198ACC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684" y="4917955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092A2D2F-9FA1-4D1D-B2D6-90EFEDB8BC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9588" y="3465780"/>
              <a:ext cx="4857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34">
              <a:extLst>
                <a:ext uri="{FF2B5EF4-FFF2-40B4-BE49-F238E27FC236}">
                  <a16:creationId xmlns:a16="http://schemas.microsoft.com/office/drawing/2014/main" id="{22BEE891-118B-43F4-88BF-C5DB31AE8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188" y="3589605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05FB86C1-2EBE-464E-A02C-C76FA94302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4825" y="5085030"/>
              <a:ext cx="498475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34">
              <a:extLst>
                <a:ext uri="{FF2B5EF4-FFF2-40B4-BE49-F238E27FC236}">
                  <a16:creationId xmlns:a16="http://schemas.microsoft.com/office/drawing/2014/main" id="{379CCF2E-5309-42F7-9299-6122E5CE2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3289567"/>
              <a:ext cx="6032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4" name="TextBox 34">
              <a:extLst>
                <a:ext uri="{FF2B5EF4-FFF2-40B4-BE49-F238E27FC236}">
                  <a16:creationId xmlns:a16="http://schemas.microsoft.com/office/drawing/2014/main" id="{5C0C5350-7628-42C3-A437-F247D5F8B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375" y="4910405"/>
              <a:ext cx="9223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68CBF26D-7149-46F5-B27B-50DEE89C3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2538" y="3281630"/>
              <a:ext cx="4365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09E23078-DF1E-4E18-B338-420DE3D944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9588" y="540094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34">
              <a:extLst>
                <a:ext uri="{FF2B5EF4-FFF2-40B4-BE49-F238E27FC236}">
                  <a16:creationId xmlns:a16="http://schemas.microsoft.com/office/drawing/2014/main" id="{8CFF1D8B-C787-4091-81C8-819B400FD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925" y="5235842"/>
              <a:ext cx="3841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34">
              <a:extLst>
                <a:ext uri="{FF2B5EF4-FFF2-40B4-BE49-F238E27FC236}">
                  <a16:creationId xmlns:a16="http://schemas.microsoft.com/office/drawing/2014/main" id="{2F32129B-C0D5-4C02-A557-A845981E7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3963" y="5239017"/>
              <a:ext cx="12954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4D7A326B-AC58-4099-91DC-AE7A563293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0063" y="57359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34">
              <a:extLst>
                <a:ext uri="{FF2B5EF4-FFF2-40B4-BE49-F238E27FC236}">
                  <a16:creationId xmlns:a16="http://schemas.microsoft.com/office/drawing/2014/main" id="{681AE034-23B9-4A41-8AB0-674F0B6AA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438" y="5581917"/>
              <a:ext cx="12573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574240ED-813E-4576-8293-181C82226C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54350" y="476435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34">
              <a:extLst>
                <a:ext uri="{FF2B5EF4-FFF2-40B4-BE49-F238E27FC236}">
                  <a16:creationId xmlns:a16="http://schemas.microsoft.com/office/drawing/2014/main" id="{73005171-A17E-408E-8E39-8410CF9DD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4580205"/>
              <a:ext cx="52546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5" name="TextBox 34">
              <a:extLst>
                <a:ext uri="{FF2B5EF4-FFF2-40B4-BE49-F238E27FC236}">
                  <a16:creationId xmlns:a16="http://schemas.microsoft.com/office/drawing/2014/main" id="{F327F8EA-D3C5-4FCC-967C-4D2B5CA0E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125" y="4589730"/>
              <a:ext cx="3079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4EB9F596-C3C6-4072-BDFB-B2C15D666E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3713" y="380709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34">
              <a:extLst>
                <a:ext uri="{FF2B5EF4-FFF2-40B4-BE49-F238E27FC236}">
                  <a16:creationId xmlns:a16="http://schemas.microsoft.com/office/drawing/2014/main" id="{0F6AC8E5-4A74-473C-9D6A-CE75CD997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600" y="3636049"/>
              <a:ext cx="6027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4" name="TextBox 34">
              <a:extLst>
                <a:ext uri="{FF2B5EF4-FFF2-40B4-BE49-F238E27FC236}">
                  <a16:creationId xmlns:a16="http://schemas.microsoft.com/office/drawing/2014/main" id="{6F2ECEB8-E2AB-41CD-B01D-8F058BB4E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083" y="3628905"/>
              <a:ext cx="436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cont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4AF56677-807D-4DB6-9F59-0D0C5FF516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5938" y="3800643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32">
              <a:extLst>
                <a:ext uri="{FF2B5EF4-FFF2-40B4-BE49-F238E27FC236}">
                  <a16:creationId xmlns:a16="http://schemas.microsoft.com/office/drawing/2014/main" id="{7963AA55-0F06-4D8E-B785-08276C80B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350" y="3478381"/>
              <a:ext cx="8858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io_bus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1CDD5115-FA04-47A1-B9A9-3E96EAC796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2125" y="44278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34">
              <a:extLst>
                <a:ext uri="{FF2B5EF4-FFF2-40B4-BE49-F238E27FC236}">
                  <a16:creationId xmlns:a16="http://schemas.microsoft.com/office/drawing/2014/main" id="{8976CD80-44B2-420F-8215-455963A2D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775" y="4243655"/>
              <a:ext cx="5889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9" name="TextBox 34">
              <a:extLst>
                <a:ext uri="{FF2B5EF4-FFF2-40B4-BE49-F238E27FC236}">
                  <a16:creationId xmlns:a16="http://schemas.microsoft.com/office/drawing/2014/main" id="{35E71F53-6624-4694-AD8E-E668CBC45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258" y="4252793"/>
              <a:ext cx="4488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1C8BF00F-F8F7-4986-BB44-52178C2B90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2125" y="4140467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34">
              <a:extLst>
                <a:ext uri="{FF2B5EF4-FFF2-40B4-BE49-F238E27FC236}">
                  <a16:creationId xmlns:a16="http://schemas.microsoft.com/office/drawing/2014/main" id="{437ED413-2C27-409B-B995-466CD572B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3946792"/>
              <a:ext cx="5508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2" name="TextBox 34">
              <a:extLst>
                <a:ext uri="{FF2B5EF4-FFF2-40B4-BE49-F238E27FC236}">
                  <a16:creationId xmlns:a16="http://schemas.microsoft.com/office/drawing/2014/main" id="{5D3E5640-E193-4457-8359-4936637DA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325" y="3964255"/>
              <a:ext cx="3587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TextBox 34">
              <a:extLst>
                <a:ext uri="{FF2B5EF4-FFF2-40B4-BE49-F238E27FC236}">
                  <a16:creationId xmlns:a16="http://schemas.microsoft.com/office/drawing/2014/main" id="{6F2B9BAB-AFFD-446A-85A6-2832C5F54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525" y="5586680"/>
              <a:ext cx="282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632EA694-3F01-43D7-BF4B-8443DEA7F351}"/>
                </a:ext>
              </a:extLst>
            </p:cNvPr>
            <p:cNvGrpSpPr/>
            <p:nvPr/>
          </p:nvGrpSpPr>
          <p:grpSpPr>
            <a:xfrm>
              <a:off x="4318000" y="4794187"/>
              <a:ext cx="2954600" cy="1197308"/>
              <a:chOff x="4318000" y="4836709"/>
              <a:chExt cx="2954600" cy="964803"/>
            </a:xfrm>
          </p:grpSpPr>
          <p:sp>
            <p:nvSpPr>
              <p:cNvPr id="145" name="TextBox 34">
                <a:extLst>
                  <a:ext uri="{FF2B5EF4-FFF2-40B4-BE49-F238E27FC236}">
                    <a16:creationId xmlns:a16="http://schemas.microsoft.com/office/drawing/2014/main" id="{4C2D49D0-3739-409A-BF5E-3ED8050A7F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417" y="5278604"/>
                <a:ext cx="371508" cy="242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TextBox 34">
                <a:extLst>
                  <a:ext uri="{FF2B5EF4-FFF2-40B4-BE49-F238E27FC236}">
                    <a16:creationId xmlns:a16="http://schemas.microsoft.com/office/drawing/2014/main" id="{65940A59-336F-4684-AB9E-16689DAB21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8294" y="5059734"/>
                <a:ext cx="308002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led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CA3CF878-34EB-46B4-9162-8C6BAAFCDC0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33875" y="51958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4D80E4CC-B59C-4ED5-98F6-494038A72D5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25938" y="54244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34">
                <a:extLst>
                  <a:ext uri="{FF2B5EF4-FFF2-40B4-BE49-F238E27FC236}">
                    <a16:creationId xmlns:a16="http://schemas.microsoft.com/office/drawing/2014/main" id="{37B07390-4935-4DEA-9229-731A65FCE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5620" y="5070816"/>
                <a:ext cx="949409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(led15-0)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TextBox 34">
                <a:extLst>
                  <a:ext uri="{FF2B5EF4-FFF2-40B4-BE49-F238E27FC236}">
                    <a16:creationId xmlns:a16="http://schemas.microsoft.com/office/drawing/2014/main" id="{0A78C58A-6556-4020-A9DA-2BDA953962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4980" y="5289686"/>
                <a:ext cx="1487620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(an7-0, ca-cg)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TextBox 34">
                <a:extLst>
                  <a:ext uri="{FF2B5EF4-FFF2-40B4-BE49-F238E27FC236}">
                    <a16:creationId xmlns:a16="http://schemas.microsoft.com/office/drawing/2014/main" id="{8280C6D2-B3D2-4B80-81F3-01DC8CA22D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8294" y="4843543"/>
                <a:ext cx="436017" cy="223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stop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2EA42A56-7DF3-4883-B3D0-B6B25774101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25938" y="4970463"/>
                <a:ext cx="498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34">
                <a:extLst>
                  <a:ext uri="{FF2B5EF4-FFF2-40B4-BE49-F238E27FC236}">
                    <a16:creationId xmlns:a16="http://schemas.microsoft.com/office/drawing/2014/main" id="{6D2AA46C-F49B-4650-89F8-25D762FFC0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2609" y="4836709"/>
                <a:ext cx="795408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(led16r)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TextBox 34">
                <a:extLst>
                  <a:ext uri="{FF2B5EF4-FFF2-40B4-BE49-F238E27FC236}">
                    <a16:creationId xmlns:a16="http://schemas.microsoft.com/office/drawing/2014/main" id="{9A567F40-E81D-4532-BA95-C62A014399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417" y="5513431"/>
                <a:ext cx="79508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seg_sel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319594CC-73EC-4898-8DD1-4C6B551FDD7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18000" y="56657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34">
                <a:extLst>
                  <a:ext uri="{FF2B5EF4-FFF2-40B4-BE49-F238E27FC236}">
                    <a16:creationId xmlns:a16="http://schemas.microsoft.com/office/drawing/2014/main" id="{53E272D3-C193-4FCF-8C6E-191FE19CA7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5727" y="5524513"/>
                <a:ext cx="71814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(led17)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DC25E903-CEC4-46F6-BCBC-C772C4D89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运算指令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44744B29-189C-41D3-B3F9-B3C15AA8D6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/>
              <a:t>add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rs2	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+ x[rs2]</a:t>
            </a:r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000" b="0" dirty="0"/>
          </a:p>
          <a:p>
            <a:endParaRPr lang="en-US" altLang="zh-CN" sz="2400" b="0" dirty="0"/>
          </a:p>
          <a:p>
            <a:r>
              <a:rPr lang="en-US" altLang="zh-CN" sz="2400" b="0" dirty="0" err="1"/>
              <a:t>addi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+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) </a:t>
            </a:r>
          </a:p>
        </p:txBody>
      </p:sp>
      <p:sp>
        <p:nvSpPr>
          <p:cNvPr id="17412" name="日期占位符 3">
            <a:extLst>
              <a:ext uri="{FF2B5EF4-FFF2-40B4-BE49-F238E27FC236}">
                <a16:creationId xmlns:a16="http://schemas.microsoft.com/office/drawing/2014/main" id="{AEF73CB2-0A13-43FB-96DB-CE748F5AE9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7413" name="页脚占位符 4">
            <a:extLst>
              <a:ext uri="{FF2B5EF4-FFF2-40B4-BE49-F238E27FC236}">
                <a16:creationId xmlns:a16="http://schemas.microsoft.com/office/drawing/2014/main" id="{A752606D-ABD8-4675-AB7F-64601408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7414" name="灯片编号占位符 5">
            <a:extLst>
              <a:ext uri="{FF2B5EF4-FFF2-40B4-BE49-F238E27FC236}">
                <a16:creationId xmlns:a16="http://schemas.microsoft.com/office/drawing/2014/main" id="{52CD732C-16F4-4F7A-BD07-FF6E5BC0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075B65-6B43-4D84-B09E-5124C19CE05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9463" name="图片 6">
            <a:extLst>
              <a:ext uri="{FF2B5EF4-FFF2-40B4-BE49-F238E27FC236}">
                <a16:creationId xmlns:a16="http://schemas.microsoft.com/office/drawing/2014/main" id="{92161F16-7620-44D6-A50C-71D6FD1D4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09801"/>
            <a:ext cx="7859288" cy="168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图片 6">
            <a:extLst>
              <a:ext uri="{FF2B5EF4-FFF2-40B4-BE49-F238E27FC236}">
                <a16:creationId xmlns:a16="http://schemas.microsoft.com/office/drawing/2014/main" id="{F80C83B5-CD0D-4462-B2E4-57AA4479D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725144"/>
            <a:ext cx="7704720" cy="110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8EBC0973-B34F-40FA-BC94-A47418F0C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1" y="4924329"/>
            <a:ext cx="1548172" cy="24288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28059B51-FCA3-44F7-84D8-D91519072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607" y="4924329"/>
            <a:ext cx="1295400" cy="24288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DD7060DE-3A04-4F85-8870-89016A7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2465388"/>
            <a:ext cx="1431925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4">
            <a:extLst>
              <a:ext uri="{FF2B5EF4-FFF2-40B4-BE49-F238E27FC236}">
                <a16:creationId xmlns:a16="http://schemas.microsoft.com/office/drawing/2014/main" id="{4E42E219-BF6F-4323-AE2E-8B330DC4B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1" y="2465388"/>
            <a:ext cx="1620180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84">
            <a:extLst>
              <a:ext uri="{FF2B5EF4-FFF2-40B4-BE49-F238E27FC236}">
                <a16:creationId xmlns:a16="http://schemas.microsoft.com/office/drawing/2014/main" id="{FAF5FBBF-B68C-4AAD-A1D6-BC0087F4A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196" y="2465388"/>
            <a:ext cx="1331913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015224C6-6D95-4B2D-9112-0062902A2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运算指令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429D4FEA-298E-40DC-98DB-0753CF0C38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458200" cy="460216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0" dirty="0" err="1"/>
              <a:t>srai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(x[rs1] ≫</a:t>
            </a:r>
            <a:r>
              <a:rPr lang="zh-CN" altLang="en-US" sz="2400" b="0" baseline="-25000" dirty="0"/>
              <a:t>𝑠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)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000" b="0" dirty="0"/>
          </a:p>
          <a:p>
            <a:endParaRPr lang="en-US" altLang="zh-CN" sz="1800" b="0" dirty="0"/>
          </a:p>
          <a:p>
            <a:pPr>
              <a:spcBef>
                <a:spcPts val="1200"/>
              </a:spcBef>
            </a:pPr>
            <a:r>
              <a:rPr lang="en-US" altLang="zh-CN" sz="2400" b="0" dirty="0" err="1"/>
              <a:t>lui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   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[31:12] &lt;&lt; 12) </a:t>
            </a:r>
          </a:p>
          <a:p>
            <a:r>
              <a:rPr lang="en-US" altLang="zh-CN" sz="2400" b="0" dirty="0" err="1"/>
              <a:t>auipc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pc +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[31:12] &lt;&lt; 12) </a:t>
            </a:r>
            <a:endParaRPr lang="zh-CN" altLang="en-US" sz="2400" dirty="0"/>
          </a:p>
        </p:txBody>
      </p:sp>
      <p:sp>
        <p:nvSpPr>
          <p:cNvPr id="18436" name="日期占位符 3">
            <a:extLst>
              <a:ext uri="{FF2B5EF4-FFF2-40B4-BE49-F238E27FC236}">
                <a16:creationId xmlns:a16="http://schemas.microsoft.com/office/drawing/2014/main" id="{2005FA66-A202-4A20-B4A2-4AE479B850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8437" name="页脚占位符 4">
            <a:extLst>
              <a:ext uri="{FF2B5EF4-FFF2-40B4-BE49-F238E27FC236}">
                <a16:creationId xmlns:a16="http://schemas.microsoft.com/office/drawing/2014/main" id="{E62BA600-0252-4464-B35E-54080B29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8438" name="灯片编号占位符 5">
            <a:extLst>
              <a:ext uri="{FF2B5EF4-FFF2-40B4-BE49-F238E27FC236}">
                <a16:creationId xmlns:a16="http://schemas.microsoft.com/office/drawing/2014/main" id="{85BFB4AE-528A-44DC-B6D1-5EF1A46C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BC6F9E-4A86-45C4-98D9-942E1E46BB66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8439" name="图片 7">
            <a:extLst>
              <a:ext uri="{FF2B5EF4-FFF2-40B4-BE49-F238E27FC236}">
                <a16:creationId xmlns:a16="http://schemas.microsoft.com/office/drawing/2014/main" id="{6B9DC86E-B03B-4275-9822-AAC19198E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797152"/>
            <a:ext cx="7614170" cy="117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图片 1">
            <a:extLst>
              <a:ext uri="{FF2B5EF4-FFF2-40B4-BE49-F238E27FC236}">
                <a16:creationId xmlns:a16="http://schemas.microsoft.com/office/drawing/2014/main" id="{D4AB1013-0528-4F8D-A897-6722EC9A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176463"/>
            <a:ext cx="7614170" cy="133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1CC59C19-C58D-449F-BEE3-16F8B4CCC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643" y="2363554"/>
            <a:ext cx="1654765" cy="24096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04A7A6A1-7CF7-4499-A6F2-8ADBE1280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212" y="5013176"/>
            <a:ext cx="1692188" cy="22474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D55345D6-D89B-4919-A37A-6A1829644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2361626"/>
            <a:ext cx="129614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9C364BBC-F729-4F44-81FA-698F0A7D4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访存指令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8D455583-92C9-46B3-96C7-2093043798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602163"/>
          </a:xfrm>
        </p:spPr>
        <p:txBody>
          <a:bodyPr/>
          <a:lstStyle/>
          <a:p>
            <a:r>
              <a:rPr lang="en-US" altLang="zh-CN" sz="2400" b="0" dirty="0" err="1"/>
              <a:t>lw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offset(rs1)  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M[x[rs1] + sext(offset)]</a:t>
            </a:r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1800" b="0" dirty="0"/>
          </a:p>
          <a:p>
            <a:r>
              <a:rPr lang="en-US" altLang="zh-CN" sz="2400" b="0" dirty="0" err="1"/>
              <a:t>sw</a:t>
            </a:r>
            <a:r>
              <a:rPr lang="en-US" altLang="zh-CN" sz="2400" b="0" dirty="0"/>
              <a:t> rs2, offset(rs1)    # M[x[rs1]+sext(offset)=x[rs2]</a:t>
            </a:r>
            <a:endParaRPr lang="zh-CN" altLang="en-US" sz="2400" dirty="0"/>
          </a:p>
        </p:txBody>
      </p:sp>
      <p:sp>
        <p:nvSpPr>
          <p:cNvPr id="19460" name="日期占位符 3">
            <a:extLst>
              <a:ext uri="{FF2B5EF4-FFF2-40B4-BE49-F238E27FC236}">
                <a16:creationId xmlns:a16="http://schemas.microsoft.com/office/drawing/2014/main" id="{8AAF7E0C-B3C2-44E8-BA1C-AE22D2820E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1" name="页脚占位符 4">
            <a:extLst>
              <a:ext uri="{FF2B5EF4-FFF2-40B4-BE49-F238E27FC236}">
                <a16:creationId xmlns:a16="http://schemas.microsoft.com/office/drawing/2014/main" id="{9BD38A29-5D08-4D66-A437-C6FCAF01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9462" name="灯片编号占位符 5">
            <a:extLst>
              <a:ext uri="{FF2B5EF4-FFF2-40B4-BE49-F238E27FC236}">
                <a16:creationId xmlns:a16="http://schemas.microsoft.com/office/drawing/2014/main" id="{21B11E3F-130D-4B5D-9B06-1A912019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2133A7-D617-4DF3-8259-1DA50BC67B1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9463" name="图片 6">
            <a:extLst>
              <a:ext uri="{FF2B5EF4-FFF2-40B4-BE49-F238E27FC236}">
                <a16:creationId xmlns:a16="http://schemas.microsoft.com/office/drawing/2014/main" id="{E973DA76-E70C-44D4-94E6-6848270D2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86000"/>
            <a:ext cx="7704211" cy="96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图片 7">
            <a:extLst>
              <a:ext uri="{FF2B5EF4-FFF2-40B4-BE49-F238E27FC236}">
                <a16:creationId xmlns:a16="http://schemas.microsoft.com/office/drawing/2014/main" id="{19F18A7D-ED3F-4A06-9DAD-1DE76B51C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4376739"/>
            <a:ext cx="7651824" cy="100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2DB68371-5FA3-4587-884E-4BBE207AC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228" y="2542457"/>
            <a:ext cx="1714501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7F4357F5-FD08-4D6F-9426-B794DC8EA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541" y="4601818"/>
            <a:ext cx="1692188" cy="25841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EE09157B-11A9-47DD-BE29-216DDF2D1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843" y="2540530"/>
            <a:ext cx="75537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4">
            <a:extLst>
              <a:ext uri="{FF2B5EF4-FFF2-40B4-BE49-F238E27FC236}">
                <a16:creationId xmlns:a16="http://schemas.microsoft.com/office/drawing/2014/main" id="{25C937DF-1DB6-419D-9C1B-E166FCED3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843" y="4607870"/>
            <a:ext cx="75537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5BD61082-A444-46B8-9A3F-449A2FE45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分支指令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E9C508B0-573D-4443-9E98-73B65518F1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994073" cy="18192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0" dirty="0" err="1"/>
              <a:t>beq</a:t>
            </a:r>
            <a:r>
              <a:rPr lang="en-US" altLang="zh-CN" sz="2400" b="0" dirty="0"/>
              <a:t> rs1, rs2, offset   # if (rs1 == rs2) pc += sext(offset)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blt</a:t>
            </a:r>
            <a:r>
              <a:rPr lang="en-US" altLang="zh-CN" sz="2400" b="0" dirty="0"/>
              <a:t> rs1, rs2, offset     # if (rs1 &lt;</a:t>
            </a:r>
            <a:r>
              <a:rPr lang="en-US" altLang="zh-CN" sz="2400" b="0" baseline="-25000" dirty="0"/>
              <a:t> s</a:t>
            </a:r>
            <a:r>
              <a:rPr lang="en-US" altLang="zh-CN" sz="2400" b="0" dirty="0"/>
              <a:t> rs2) pc += sext(offset)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bltu</a:t>
            </a:r>
            <a:r>
              <a:rPr lang="en-US" altLang="zh-CN" sz="2400" b="0" dirty="0"/>
              <a:t> rs1, rs2, offset   # if (rs1 &lt;</a:t>
            </a:r>
            <a:r>
              <a:rPr lang="en-US" altLang="zh-CN" sz="2400" b="0" baseline="-25000" dirty="0"/>
              <a:t> u</a:t>
            </a:r>
            <a:r>
              <a:rPr lang="en-US" altLang="zh-CN" sz="2400" b="0" dirty="0"/>
              <a:t> rs2) pc += sext(offset)</a:t>
            </a:r>
          </a:p>
          <a:p>
            <a:pPr>
              <a:spcBef>
                <a:spcPts val="600"/>
              </a:spcBef>
            </a:pPr>
            <a:endParaRPr lang="zh-CN" altLang="en-US" sz="2400" dirty="0"/>
          </a:p>
        </p:txBody>
      </p:sp>
      <p:sp>
        <p:nvSpPr>
          <p:cNvPr id="20484" name="日期占位符 3">
            <a:extLst>
              <a:ext uri="{FF2B5EF4-FFF2-40B4-BE49-F238E27FC236}">
                <a16:creationId xmlns:a16="http://schemas.microsoft.com/office/drawing/2014/main" id="{41213AB6-51F2-4686-8EF0-E1948CC9CB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页脚占位符 4">
            <a:extLst>
              <a:ext uri="{FF2B5EF4-FFF2-40B4-BE49-F238E27FC236}">
                <a16:creationId xmlns:a16="http://schemas.microsoft.com/office/drawing/2014/main" id="{2B12E5DE-2774-4E6F-94B8-79FDAC4B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0486" name="灯片编号占位符 5">
            <a:extLst>
              <a:ext uri="{FF2B5EF4-FFF2-40B4-BE49-F238E27FC236}">
                <a16:creationId xmlns:a16="http://schemas.microsoft.com/office/drawing/2014/main" id="{98441F31-C7CD-4F32-A881-6CC8D90A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E2280-A6B6-48E1-A0DE-B077AE7D493A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0487" name="图片 6">
            <a:extLst>
              <a:ext uri="{FF2B5EF4-FFF2-40B4-BE49-F238E27FC236}">
                <a16:creationId xmlns:a16="http://schemas.microsoft.com/office/drawing/2014/main" id="{195F9579-500E-43CB-B880-6A60B093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176972"/>
            <a:ext cx="780473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84">
            <a:extLst>
              <a:ext uri="{FF2B5EF4-FFF2-40B4-BE49-F238E27FC236}">
                <a16:creationId xmlns:a16="http://schemas.microsoft.com/office/drawing/2014/main" id="{E957C59F-0FC9-4D13-9BD7-3113B38FE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7026" y="3409123"/>
            <a:ext cx="1434247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4">
            <a:extLst>
              <a:ext uri="{FF2B5EF4-FFF2-40B4-BE49-F238E27FC236}">
                <a16:creationId xmlns:a16="http://schemas.microsoft.com/office/drawing/2014/main" id="{A845B5B3-DB14-4320-BDB3-8659151D3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591" y="3394077"/>
            <a:ext cx="1083365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27C305E6-7C66-4E37-9115-4A1D6480B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跳转指令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F2C194F0-850D-48E8-B843-3FC19406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0" dirty="0" err="1"/>
              <a:t>jal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pc+4; pc += sext(offset) </a:t>
            </a:r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r>
              <a:rPr lang="en-US" altLang="zh-CN" sz="2400" b="0" dirty="0" err="1"/>
              <a:t>jalr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offset(rs1)    # t =pc+4; pc=(x[rs1]+sext(offset))&amp;~1;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]=t </a:t>
            </a:r>
          </a:p>
          <a:p>
            <a:pPr lvl="1">
              <a:defRPr/>
            </a:pPr>
            <a:endParaRPr lang="zh-CN" altLang="en-US" sz="2000" dirty="0"/>
          </a:p>
        </p:txBody>
      </p:sp>
      <p:sp>
        <p:nvSpPr>
          <p:cNvPr id="21508" name="日期占位符 3">
            <a:extLst>
              <a:ext uri="{FF2B5EF4-FFF2-40B4-BE49-F238E27FC236}">
                <a16:creationId xmlns:a16="http://schemas.microsoft.com/office/drawing/2014/main" id="{4EA81D1D-5A3A-4A01-92CF-8AFC9738BA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09" name="页脚占位符 4">
            <a:extLst>
              <a:ext uri="{FF2B5EF4-FFF2-40B4-BE49-F238E27FC236}">
                <a16:creationId xmlns:a16="http://schemas.microsoft.com/office/drawing/2014/main" id="{E9F8DEFC-FF5C-485C-BEC9-D725035C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1510" name="灯片编号占位符 5">
            <a:extLst>
              <a:ext uri="{FF2B5EF4-FFF2-40B4-BE49-F238E27FC236}">
                <a16:creationId xmlns:a16="http://schemas.microsoft.com/office/drawing/2014/main" id="{FDF7F462-D5A1-4F65-B06E-D081D8FA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72DDA-306C-444D-BFED-51088E1B8279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1511" name="图片 6">
            <a:extLst>
              <a:ext uri="{FF2B5EF4-FFF2-40B4-BE49-F238E27FC236}">
                <a16:creationId xmlns:a16="http://schemas.microsoft.com/office/drawing/2014/main" id="{C2D051B1-49E9-4C84-ACD6-D0184BBCA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4864"/>
            <a:ext cx="7609511" cy="102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图片 7">
            <a:extLst>
              <a:ext uri="{FF2B5EF4-FFF2-40B4-BE49-F238E27FC236}">
                <a16:creationId xmlns:a16="http://schemas.microsoft.com/office/drawing/2014/main" id="{C1B86CDE-D0B7-4DC1-B95B-B01DE03D5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7112"/>
            <a:ext cx="7626424" cy="9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B739F759-4D23-4CA8-83FF-AB34C1F2C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18" y="4661454"/>
            <a:ext cx="1672538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FCDB98C8-FB79-488D-B19D-97E9B0F1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722" y="4661454"/>
            <a:ext cx="725307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E0B1CD44-7150-4925-A76B-5B405B095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18" y="2463288"/>
            <a:ext cx="1672538" cy="260034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6">
            <a:extLst>
              <a:ext uri="{FF2B5EF4-FFF2-40B4-BE49-F238E27FC236}">
                <a16:creationId xmlns:a16="http://schemas.microsoft.com/office/drawing/2014/main" id="{DC40EBA2-EA5A-49C0-9F3E-3C3C18C10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422399"/>
            <a:ext cx="8261359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753F7B-7B05-4E3E-BA35-4FD6E9841336}"/>
              </a:ext>
            </a:extLst>
          </p:cNvPr>
          <p:cNvCxnSpPr/>
          <p:nvPr/>
        </p:nvCxnSpPr>
        <p:spPr bwMode="auto">
          <a:xfrm>
            <a:off x="503238" y="3629890"/>
            <a:ext cx="74182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83" name="标题 1">
            <a:extLst>
              <a:ext uri="{FF2B5EF4-FFF2-40B4-BE49-F238E27FC236}">
                <a16:creationId xmlns:a16="http://schemas.microsoft.com/office/drawing/2014/main" id="{EE837C9C-3C0A-45E8-AAFD-BED5709AF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en-US" altLang="zh-CN" dirty="0"/>
              <a:t>RV32I</a:t>
            </a:r>
            <a:r>
              <a:rPr lang="zh-CN" altLang="en-US" dirty="0"/>
              <a:t> 指令编码</a:t>
            </a:r>
          </a:p>
        </p:txBody>
      </p:sp>
      <p:sp>
        <p:nvSpPr>
          <p:cNvPr id="20484" name="日期占位符 3">
            <a:extLst>
              <a:ext uri="{FF2B5EF4-FFF2-40B4-BE49-F238E27FC236}">
                <a16:creationId xmlns:a16="http://schemas.microsoft.com/office/drawing/2014/main" id="{356F52E9-76A8-40B8-B0C1-BA3DBD04BF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页脚占位符 4">
            <a:extLst>
              <a:ext uri="{FF2B5EF4-FFF2-40B4-BE49-F238E27FC236}">
                <a16:creationId xmlns:a16="http://schemas.microsoft.com/office/drawing/2014/main" id="{AC17DFAC-B18E-48D0-A076-5E55B4B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0486" name="灯片编号占位符 5">
            <a:extLst>
              <a:ext uri="{FF2B5EF4-FFF2-40B4-BE49-F238E27FC236}">
                <a16:creationId xmlns:a16="http://schemas.microsoft.com/office/drawing/2014/main" id="{F3F34F91-EE68-45FC-8972-57DAE140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375F9F-4613-4869-A649-2C3CC65CAFF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0487" name="圆角矩形 7">
            <a:extLst>
              <a:ext uri="{FF2B5EF4-FFF2-40B4-BE49-F238E27FC236}">
                <a16:creationId xmlns:a16="http://schemas.microsoft.com/office/drawing/2014/main" id="{9E65E0DE-91C3-4221-A2F6-29E4B042A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431636"/>
            <a:ext cx="8285162" cy="24938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488" name="圆角矩形 7">
            <a:extLst>
              <a:ext uri="{FF2B5EF4-FFF2-40B4-BE49-F238E27FC236}">
                <a16:creationId xmlns:a16="http://schemas.microsoft.com/office/drawing/2014/main" id="{1931DA1E-3E25-4BCD-A912-AB692E66A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629890"/>
            <a:ext cx="8183562" cy="48952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58301</TotalTime>
  <Words>2487</Words>
  <Application>Microsoft Office PowerPoint</Application>
  <PresentationFormat>全屏显示(4:3)</PresentationFormat>
  <Paragraphs>418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宋体</vt:lpstr>
      <vt:lpstr>微软雅黑</vt:lpstr>
      <vt:lpstr>Arial</vt:lpstr>
      <vt:lpstr>Courier New</vt:lpstr>
      <vt:lpstr>Times New Roman</vt:lpstr>
      <vt:lpstr>Office 主题</vt:lpstr>
      <vt:lpstr>实验四  单周期CPU设计</vt:lpstr>
      <vt:lpstr>实验目标</vt:lpstr>
      <vt:lpstr>实验内容</vt:lpstr>
      <vt:lpstr>运算指令</vt:lpstr>
      <vt:lpstr>运算指令 (续)</vt:lpstr>
      <vt:lpstr>访存指令</vt:lpstr>
      <vt:lpstr>分支指令</vt:lpstr>
      <vt:lpstr>跳转指令</vt:lpstr>
      <vt:lpstr>RV32I 指令编码</vt:lpstr>
      <vt:lpstr>RV32I 指令编码 (续)</vt:lpstr>
      <vt:lpstr>单周期CPU数据通路</vt:lpstr>
      <vt:lpstr>单周期CPU数据通路+控制器</vt:lpstr>
      <vt:lpstr>外设和调试单元</vt:lpstr>
      <vt:lpstr>CPU运行调试</vt:lpstr>
      <vt:lpstr>查看数据通路状态</vt:lpstr>
      <vt:lpstr>CPU输入/输出</vt:lpstr>
      <vt:lpstr>I/O端口</vt:lpstr>
      <vt:lpstr>查询式输出过程</vt:lpstr>
      <vt:lpstr>查询式输入过程</vt:lpstr>
      <vt:lpstr>开关多用途输入</vt:lpstr>
      <vt:lpstr>数码管多用途显示</vt:lpstr>
      <vt:lpstr>CPU模块接口</vt:lpstr>
      <vt:lpstr>PDU模块接口</vt:lpstr>
      <vt:lpstr>实验步骤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ZJX</cp:lastModifiedBy>
  <cp:revision>827</cp:revision>
  <cp:lastPrinted>2021-04-23T01:50:42Z</cp:lastPrinted>
  <dcterms:created xsi:type="dcterms:W3CDTF">1601-01-01T00:00:00Z</dcterms:created>
  <dcterms:modified xsi:type="dcterms:W3CDTF">2022-04-13T07:38:12Z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