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735" r:id="rId3"/>
    <p:sldId id="257" r:id="rId4"/>
    <p:sldId id="746" r:id="rId5"/>
    <p:sldId id="307" r:id="rId6"/>
    <p:sldId id="750" r:id="rId7"/>
    <p:sldId id="281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CC00"/>
    <a:srgbClr val="00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4" autoAdjust="0"/>
    <p:restoredTop sz="93875" autoAdjust="0"/>
  </p:normalViewPr>
  <p:slideViewPr>
    <p:cSldViewPr snapToGrid="0">
      <p:cViewPr varScale="1">
        <p:scale>
          <a:sx n="60" d="100"/>
          <a:sy n="60" d="100"/>
        </p:scale>
        <p:origin x="1604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3F2CED5-98E5-48EB-ABE1-6A192C32C1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52B0F6-D9CD-4B5C-BD3C-6610712335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3F3186-92CA-48A7-9412-34CF46BE2C2B}" type="datetimeFigureOut">
              <a:rPr lang="zh-CN" altLang="en-US"/>
              <a:pPr>
                <a:defRPr/>
              </a:pPr>
              <a:t>2022/4/22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72A7F1D-C854-4B32-A38C-CF7C4FE82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03B2100-C88A-4216-893D-A49B1E694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2E382-BAAA-4631-9439-663289EA27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F03E0-7903-456A-913A-8DE48F9EB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E6528C-524D-406B-93F2-E80521BD2E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AA935D5-F287-4C9B-8E71-606CB383A2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C420C160-F993-4C5B-80B2-C9BB34019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433147FB-0BC9-4D91-B075-8F8C66D91A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7A1BBE-B79D-45BD-B726-7C501B181F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F2CC9B63-B0A8-4EB4-AB3C-2436E0D917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BEAC1258-DDFF-407B-8731-7CA51793F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01CB9F42-8384-47B2-9A85-9CDE58D29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12FDE6-AFAA-492F-A6B9-254E5B3476D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A5A74D8A-ADD0-4F6B-9041-EBC96B21D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46739340-564C-4C72-B7E2-9C67E8D8C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8445B84-71C3-45FA-8C5F-50D39329E8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CF628D-5FE3-412B-A863-5664EF4D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14BC79F4-EC1A-4994-B6A6-590B6F6A9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7B37EF0-ECBD-49BB-B75E-C3E0FE31F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控制总线包含读、写、中断请求、</a:t>
            </a:r>
            <a:r>
              <a:rPr lang="en-US" altLang="zh-CN"/>
              <a:t>DMA</a:t>
            </a:r>
            <a:r>
              <a:rPr lang="zh-CN" altLang="en-US"/>
              <a:t>请求、</a:t>
            </a:r>
            <a:r>
              <a:rPr lang="en-US" altLang="zh-CN"/>
              <a:t>DMA</a:t>
            </a:r>
            <a:r>
              <a:rPr lang="zh-CN" altLang="en-US"/>
              <a:t>响应信号等。</a:t>
            </a:r>
            <a:endParaRPr lang="en-US" altLang="zh-CN"/>
          </a:p>
          <a:p>
            <a:r>
              <a:rPr lang="en-US" altLang="zh-CN"/>
              <a:t>I/O</a:t>
            </a:r>
            <a:r>
              <a:rPr lang="zh-CN" altLang="en-US"/>
              <a:t>端口编址方式：统一编址（存储器映像）、独立编址（</a:t>
            </a:r>
            <a:r>
              <a:rPr lang="en-US" altLang="zh-CN"/>
              <a:t>I/O</a:t>
            </a:r>
            <a:r>
              <a:rPr lang="zh-CN" altLang="en-US"/>
              <a:t>映像）。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DFC0813D-8BC7-4458-B4CC-2015512F2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EAA20F-C8EC-4C86-AC81-D70CF4D222E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BE11C986-300B-4E96-A52C-E12FEFA50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4BC2C820-E40E-40EC-97A0-E54B58341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185F260-13FB-402B-BA91-2D78F2AC8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BFCE4B-A030-4869-8D64-4D1D27E5D47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6528C-524D-406B-93F2-E80521BD2E5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9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0F87FBE9-887E-4E92-ABAB-94026C8A072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C5965-9A5E-4D9A-AB16-90B738D57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28E0C-E842-4D56-9302-D8E94BB53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7744B-7993-4639-A5AA-9186E60760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FD86C17-E1C3-4CAF-B7DB-C5BE72B0C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3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A633AC4C-0692-46C1-A291-72B8877FF4D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7129A-FD0D-4252-9AC6-FC0DBA465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493F7-D395-435C-B52F-10A56AA28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F71D29-97D7-4552-A86E-C5DBE12A21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6CB71EF0-C1AE-4650-B6D1-821D46684E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31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0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140BF0-56D8-4F3D-848A-85371C006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F35897-E38D-449C-96F6-E61E86806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8E421BA-09CD-430A-9BB5-BB8F4A69B2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82DFD01-516A-4533-B81C-915844658B5A}" type="datetime1">
              <a:rPr lang="zh-CN" altLang="en-US"/>
              <a:pPr>
                <a:defRPr/>
              </a:pPr>
              <a:t>2022/4/22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A6A0AE5-18AA-47C6-B453-E7BD1BBE56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C030250-439E-4D46-A6D5-EB5D1285C4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4C898F3-230D-44B2-954D-D38D63DDFF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692F86D8-3D9A-49C5-81A1-E1D60BA35EC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3AB4375B-6179-4CEA-B026-D99A1234B1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实验六  综合设计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47B11D8F-17B7-477F-AB1D-0E64C2FF22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9DCAA745-90C7-40FD-AF3E-7831E2FE7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F6B72-0AD5-4018-BD6A-44F6906E705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9B748DDB-B64E-4BA1-A2E6-1575C4FB6F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2022-5-4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A7157CC-F47D-45F0-861D-10EC987F02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D6607BA9-E01A-42C0-87BB-83E1318F4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实验目标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560C3463-119A-4122-BAC8-829E372DB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理解计算机硬件系统的组成结构和工作原理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掌握软硬件综合系统的设计和调试方法</a:t>
            </a:r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51EFFCA1-4548-4A44-8DA7-75A7C63AB4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7" name="灯片编号占位符 2">
            <a:extLst>
              <a:ext uri="{FF2B5EF4-FFF2-40B4-BE49-F238E27FC236}">
                <a16:creationId xmlns:a16="http://schemas.microsoft.com/office/drawing/2014/main" id="{B1CEC8A3-8215-4EB2-A1FD-6CDED7B55D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99EBB7-9662-4544-87CD-4FB29D1DC4B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3860E17B-AA57-4307-BF8C-5E9A0D44F87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2022-5-4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AD6CFCA5-FBAA-4622-971F-AE1B25C3D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7B5C48D-7996-4DD5-8E81-644DF769B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101013" cy="47609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dirty="0"/>
              <a:t>完成一个简单计算机硬件系统及其应用程序的设计</a:t>
            </a:r>
          </a:p>
          <a:p>
            <a:pPr lvl="1" indent="-342900" eaLnBrk="1" hangingPunct="1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en-US" altLang="zh-CN" sz="2000" b="1" dirty="0"/>
              <a:t>CPU</a:t>
            </a:r>
            <a:r>
              <a:rPr lang="zh-CN" altLang="en-US" sz="2000" b="1" dirty="0"/>
              <a:t>：在</a:t>
            </a:r>
            <a:r>
              <a:rPr lang="en-US" altLang="zh-CN" sz="2000" b="1" dirty="0"/>
              <a:t>Lab5</a:t>
            </a:r>
            <a:r>
              <a:rPr lang="zh-CN" altLang="en-US" sz="2000" b="1" dirty="0"/>
              <a:t>设计的基础上，经过改进设计的（例如，扩充指令、中断处理、转移预测、</a:t>
            </a:r>
            <a:r>
              <a:rPr lang="en-US" altLang="zh-CN" sz="2000" b="1" dirty="0"/>
              <a:t>Cache</a:t>
            </a:r>
            <a:r>
              <a:rPr lang="zh-CN" altLang="en-US" sz="2000" b="1" dirty="0"/>
              <a:t>等）</a:t>
            </a:r>
            <a:endParaRPr lang="en-US" altLang="zh-CN" sz="2000" b="1" dirty="0"/>
          </a:p>
          <a:p>
            <a:pPr lvl="1" indent="-342900" eaLnBrk="1" hangingPunct="1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zh-CN" altLang="en-US" sz="2000" b="1" dirty="0"/>
              <a:t>存储器：指令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数据存储器均采用例化存储器</a:t>
            </a:r>
          </a:p>
          <a:p>
            <a:pPr lvl="1" indent="-342900" eaLnBrk="1" hangingPunct="1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zh-CN" altLang="en-US" sz="2000" b="1" dirty="0"/>
              <a:t>外设：拨动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按钮开关、指示灯、数码管、串口通信、定时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计数器、键盘、鼠标、</a:t>
            </a:r>
            <a:r>
              <a:rPr lang="en-US" altLang="zh-CN" sz="2000" b="1" dirty="0"/>
              <a:t>VGA</a:t>
            </a:r>
            <a:r>
              <a:rPr lang="zh-CN" altLang="en-US" sz="2000" b="1" dirty="0"/>
              <a:t>显示等</a:t>
            </a:r>
          </a:p>
          <a:p>
            <a:pPr lvl="1" indent="-342900" eaLnBrk="1" hangingPunct="1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zh-CN" altLang="en-US" sz="2000" b="1" dirty="0"/>
              <a:t>应用程序：求最大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小值、排序、流水灯、串口通信、画图、文本编辑等</a:t>
            </a:r>
            <a:endParaRPr lang="en-US" altLang="zh-CN" sz="2000" b="1" dirty="0"/>
          </a:p>
          <a:p>
            <a:pPr eaLnBrk="1" hangingPunct="1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zh-CN" altLang="en-US" sz="2400" dirty="0"/>
              <a:t>侧重点可以在</a:t>
            </a:r>
            <a:r>
              <a:rPr lang="en-US" altLang="zh-CN" sz="2400" dirty="0"/>
              <a:t>CPU</a:t>
            </a:r>
            <a:r>
              <a:rPr lang="zh-CN" altLang="en-US" sz="2400" dirty="0"/>
              <a:t>的改进，也可以在外设和应用程序</a:t>
            </a:r>
          </a:p>
          <a:p>
            <a:pPr lvl="1" indent="-342900" eaLnBrk="1" hangingPunct="1">
              <a:spcBef>
                <a:spcPts val="1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/>
              <a:t>若改进</a:t>
            </a:r>
            <a:r>
              <a:rPr lang="en-US" altLang="zh-CN" sz="2000" dirty="0"/>
              <a:t>CPU</a:t>
            </a:r>
            <a:r>
              <a:rPr lang="zh-CN" altLang="en-US" sz="2000" dirty="0"/>
              <a:t>，需要设计相应的测试程序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0244" name="页脚占位符 1">
            <a:extLst>
              <a:ext uri="{FF2B5EF4-FFF2-40B4-BE49-F238E27FC236}">
                <a16:creationId xmlns:a16="http://schemas.microsoft.com/office/drawing/2014/main" id="{0AE9A216-14BD-404E-AF94-5C22D27DB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0245" name="灯片编号占位符 2">
            <a:extLst>
              <a:ext uri="{FF2B5EF4-FFF2-40B4-BE49-F238E27FC236}">
                <a16:creationId xmlns:a16="http://schemas.microsoft.com/office/drawing/2014/main" id="{5FB249C9-AE00-46F1-99BB-14CF35279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43412-D28D-484D-9C34-848688C7DE2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6" name="日期占位符 3">
            <a:extLst>
              <a:ext uri="{FF2B5EF4-FFF2-40B4-BE49-F238E27FC236}">
                <a16:creationId xmlns:a16="http://schemas.microsoft.com/office/drawing/2014/main" id="{8A60D0E5-B888-41FF-84AA-25E57CA3341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2022-5-4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979F75F6-EB0A-4AFD-86FF-02C84F391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计算机硬件系统</a:t>
            </a:r>
          </a:p>
        </p:txBody>
      </p:sp>
      <p:sp>
        <p:nvSpPr>
          <p:cNvPr id="12291" name="Line 98">
            <a:extLst>
              <a:ext uri="{FF2B5EF4-FFF2-40B4-BE49-F238E27FC236}">
                <a16:creationId xmlns:a16="http://schemas.microsoft.com/office/drawing/2014/main" id="{A14541E0-28E1-4DA1-BF60-DC0B86B14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088" y="4848225"/>
            <a:ext cx="773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Freeform 162">
            <a:extLst>
              <a:ext uri="{FF2B5EF4-FFF2-40B4-BE49-F238E27FC236}">
                <a16:creationId xmlns:a16="http://schemas.microsoft.com/office/drawing/2014/main" id="{C42A21E9-9FE8-4470-ACEF-47F9CB419EA7}"/>
              </a:ext>
            </a:extLst>
          </p:cNvPr>
          <p:cNvSpPr>
            <a:spLocks/>
          </p:cNvSpPr>
          <p:nvPr/>
        </p:nvSpPr>
        <p:spPr bwMode="auto">
          <a:xfrm>
            <a:off x="3959225" y="1828800"/>
            <a:ext cx="752475" cy="900113"/>
          </a:xfrm>
          <a:custGeom>
            <a:avLst/>
            <a:gdLst>
              <a:gd name="T0" fmla="*/ 2147483646 w 392"/>
              <a:gd name="T1" fmla="*/ 0 h 612"/>
              <a:gd name="T2" fmla="*/ 2147483646 w 392"/>
              <a:gd name="T3" fmla="*/ 0 h 612"/>
              <a:gd name="T4" fmla="*/ 2147483646 w 392"/>
              <a:gd name="T5" fmla="*/ 2147483646 h 612"/>
              <a:gd name="T6" fmla="*/ 0 w 392"/>
              <a:gd name="T7" fmla="*/ 2147483646 h 612"/>
              <a:gd name="T8" fmla="*/ 0 w 392"/>
              <a:gd name="T9" fmla="*/ 2147483646 h 612"/>
              <a:gd name="T10" fmla="*/ 2147483646 w 392"/>
              <a:gd name="T11" fmla="*/ 2147483646 h 612"/>
              <a:gd name="T12" fmla="*/ 2147483646 w 392"/>
              <a:gd name="T13" fmla="*/ 2147483646 h 612"/>
              <a:gd name="T14" fmla="*/ 2147483646 w 392"/>
              <a:gd name="T15" fmla="*/ 2147483646 h 612"/>
              <a:gd name="T16" fmla="*/ 2147483646 w 392"/>
              <a:gd name="T17" fmla="*/ 2147483646 h 612"/>
              <a:gd name="T18" fmla="*/ 2147483646 w 392"/>
              <a:gd name="T19" fmla="*/ 2147483646 h 612"/>
              <a:gd name="T20" fmla="*/ 2147483646 w 392"/>
              <a:gd name="T21" fmla="*/ 2147483646 h 612"/>
              <a:gd name="T22" fmla="*/ 2147483646 w 392"/>
              <a:gd name="T23" fmla="*/ 2147483646 h 612"/>
              <a:gd name="T24" fmla="*/ 2147483646 w 392"/>
              <a:gd name="T25" fmla="*/ 0 h 612"/>
              <a:gd name="T26" fmla="*/ 2147483646 w 392"/>
              <a:gd name="T27" fmla="*/ 0 h 612"/>
              <a:gd name="T28" fmla="*/ 2147483646 w 392"/>
              <a:gd name="T29" fmla="*/ 0 h 612"/>
              <a:gd name="T30" fmla="*/ 2147483646 w 392"/>
              <a:gd name="T31" fmla="*/ 2147483646 h 612"/>
              <a:gd name="T32" fmla="*/ 2147483646 w 392"/>
              <a:gd name="T33" fmla="*/ 2147483646 h 612"/>
              <a:gd name="T34" fmla="*/ 2147483646 w 392"/>
              <a:gd name="T35" fmla="*/ 2147483646 h 612"/>
              <a:gd name="T36" fmla="*/ 2147483646 w 392"/>
              <a:gd name="T37" fmla="*/ 2147483646 h 612"/>
              <a:gd name="T38" fmla="*/ 2147483646 w 392"/>
              <a:gd name="T39" fmla="*/ 2147483646 h 612"/>
              <a:gd name="T40" fmla="*/ 2147483646 w 392"/>
              <a:gd name="T41" fmla="*/ 2147483646 h 612"/>
              <a:gd name="T42" fmla="*/ 2147483646 w 392"/>
              <a:gd name="T43" fmla="*/ 2147483646 h 612"/>
              <a:gd name="T44" fmla="*/ 2147483646 w 392"/>
              <a:gd name="T45" fmla="*/ 2147483646 h 612"/>
              <a:gd name="T46" fmla="*/ 2147483646 w 392"/>
              <a:gd name="T47" fmla="*/ 2147483646 h 612"/>
              <a:gd name="T48" fmla="*/ 2147483646 w 392"/>
              <a:gd name="T49" fmla="*/ 0 h 61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92"/>
              <a:gd name="T76" fmla="*/ 0 h 612"/>
              <a:gd name="T77" fmla="*/ 392 w 392"/>
              <a:gd name="T78" fmla="*/ 612 h 61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92" h="612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606"/>
                </a:lnTo>
                <a:lnTo>
                  <a:pt x="3" y="609"/>
                </a:lnTo>
                <a:lnTo>
                  <a:pt x="6" y="612"/>
                </a:lnTo>
                <a:lnTo>
                  <a:pt x="386" y="612"/>
                </a:lnTo>
                <a:lnTo>
                  <a:pt x="389" y="609"/>
                </a:lnTo>
                <a:lnTo>
                  <a:pt x="392" y="606"/>
                </a:lnTo>
                <a:lnTo>
                  <a:pt x="392" y="6"/>
                </a:lnTo>
                <a:lnTo>
                  <a:pt x="389" y="3"/>
                </a:lnTo>
                <a:lnTo>
                  <a:pt x="386" y="0"/>
                </a:lnTo>
                <a:lnTo>
                  <a:pt x="383" y="0"/>
                </a:lnTo>
                <a:lnTo>
                  <a:pt x="10" y="0"/>
                </a:lnTo>
                <a:lnTo>
                  <a:pt x="10" y="19"/>
                </a:lnTo>
                <a:lnTo>
                  <a:pt x="383" y="19"/>
                </a:lnTo>
                <a:lnTo>
                  <a:pt x="373" y="9"/>
                </a:lnTo>
                <a:lnTo>
                  <a:pt x="373" y="603"/>
                </a:lnTo>
                <a:lnTo>
                  <a:pt x="383" y="593"/>
                </a:lnTo>
                <a:lnTo>
                  <a:pt x="10" y="593"/>
                </a:lnTo>
                <a:lnTo>
                  <a:pt x="19" y="603"/>
                </a:lnTo>
                <a:lnTo>
                  <a:pt x="19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Rectangle 138">
            <a:extLst>
              <a:ext uri="{FF2B5EF4-FFF2-40B4-BE49-F238E27FC236}">
                <a16:creationId xmlns:a16="http://schemas.microsoft.com/office/drawing/2014/main" id="{C019F063-848A-49D3-AD1D-E2F5719A3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1792288"/>
            <a:ext cx="50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BUS</a:t>
            </a:r>
            <a:endParaRPr lang="en-US" altLang="zh-CN" sz="4000"/>
          </a:p>
        </p:txBody>
      </p:sp>
      <p:sp>
        <p:nvSpPr>
          <p:cNvPr id="65" name="箭头: 左右 64">
            <a:extLst>
              <a:ext uri="{FF2B5EF4-FFF2-40B4-BE49-F238E27FC236}">
                <a16:creationId xmlns:a16="http://schemas.microsoft.com/office/drawing/2014/main" id="{0776B211-410E-4AFF-B5A7-1A11D2724B30}"/>
              </a:ext>
            </a:extLst>
          </p:cNvPr>
          <p:cNvSpPr/>
          <p:nvPr/>
        </p:nvSpPr>
        <p:spPr bwMode="auto">
          <a:xfrm>
            <a:off x="4711700" y="2162175"/>
            <a:ext cx="3441700" cy="241300"/>
          </a:xfrm>
          <a:prstGeom prst="leftRightArrow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6" name="箭头: 上下 65">
            <a:extLst>
              <a:ext uri="{FF2B5EF4-FFF2-40B4-BE49-F238E27FC236}">
                <a16:creationId xmlns:a16="http://schemas.microsoft.com/office/drawing/2014/main" id="{BDC0C4F2-298C-4A50-B5E7-DEBECBE10451}"/>
              </a:ext>
            </a:extLst>
          </p:cNvPr>
          <p:cNvSpPr/>
          <p:nvPr/>
        </p:nvSpPr>
        <p:spPr bwMode="auto">
          <a:xfrm>
            <a:off x="5192713" y="2362200"/>
            <a:ext cx="250825" cy="609600"/>
          </a:xfrm>
          <a:prstGeom prst="upDownArrow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296" name="Rectangle 138">
            <a:extLst>
              <a:ext uri="{FF2B5EF4-FFF2-40B4-BE49-F238E27FC236}">
                <a16:creationId xmlns:a16="http://schemas.microsoft.com/office/drawing/2014/main" id="{F7DA1035-BA3F-4CC9-88E4-8175165A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117725"/>
            <a:ext cx="528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CPU</a:t>
            </a:r>
            <a:endParaRPr lang="en-US" altLang="zh-CN" sz="4000"/>
          </a:p>
        </p:txBody>
      </p:sp>
      <p:sp>
        <p:nvSpPr>
          <p:cNvPr id="12297" name="Rectangle 138">
            <a:extLst>
              <a:ext uri="{FF2B5EF4-FFF2-40B4-BE49-F238E27FC236}">
                <a16:creationId xmlns:a16="http://schemas.microsoft.com/office/drawing/2014/main" id="{19F7F67E-AD8E-4119-AF8D-026852D1F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092450"/>
            <a:ext cx="590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MEM</a:t>
            </a:r>
            <a:endParaRPr lang="en-US" altLang="zh-CN" sz="3600"/>
          </a:p>
        </p:txBody>
      </p:sp>
      <p:sp>
        <p:nvSpPr>
          <p:cNvPr id="12298" name="Rectangle 138">
            <a:extLst>
              <a:ext uri="{FF2B5EF4-FFF2-40B4-BE49-F238E27FC236}">
                <a16:creationId xmlns:a16="http://schemas.microsoft.com/office/drawing/2014/main" id="{CBF83AEB-DC7D-4DA2-B140-0B8C63B2F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297180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…</a:t>
            </a:r>
          </a:p>
        </p:txBody>
      </p:sp>
      <p:sp>
        <p:nvSpPr>
          <p:cNvPr id="12299" name="Rectangle 138">
            <a:extLst>
              <a:ext uri="{FF2B5EF4-FFF2-40B4-BE49-F238E27FC236}">
                <a16:creationId xmlns:a16="http://schemas.microsoft.com/office/drawing/2014/main" id="{B28E83FF-413B-4BCA-9202-EE25B45A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5156200"/>
            <a:ext cx="5286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CPU</a:t>
            </a:r>
            <a:endParaRPr lang="en-US" altLang="zh-CN" sz="4000"/>
          </a:p>
        </p:txBody>
      </p:sp>
      <p:sp>
        <p:nvSpPr>
          <p:cNvPr id="12300" name="矩形 81">
            <a:extLst>
              <a:ext uri="{FF2B5EF4-FFF2-40B4-BE49-F238E27FC236}">
                <a16:creationId xmlns:a16="http://schemas.microsoft.com/office/drawing/2014/main" id="{BC3C9488-211C-4AC0-8539-0D311D533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4610100"/>
            <a:ext cx="790575" cy="14049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01" name="Line 98">
            <a:extLst>
              <a:ext uri="{FF2B5EF4-FFF2-40B4-BE49-F238E27FC236}">
                <a16:creationId xmlns:a16="http://schemas.microsoft.com/office/drawing/2014/main" id="{A2739333-A5D5-481F-B2FB-0FFF25DCF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800" y="5314950"/>
            <a:ext cx="773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98">
            <a:extLst>
              <a:ext uri="{FF2B5EF4-FFF2-40B4-BE49-F238E27FC236}">
                <a16:creationId xmlns:a16="http://schemas.microsoft.com/office/drawing/2014/main" id="{F3DC88FC-586B-47F5-8362-82E0ADAAF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0913" y="5770563"/>
            <a:ext cx="774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Rectangle 138">
            <a:extLst>
              <a:ext uri="{FF2B5EF4-FFF2-40B4-BE49-F238E27FC236}">
                <a16:creationId xmlns:a16="http://schemas.microsoft.com/office/drawing/2014/main" id="{4EE697EC-3051-4E3F-9C97-22D954E40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4710113"/>
            <a:ext cx="6921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A-BUS</a:t>
            </a:r>
            <a:endParaRPr lang="en-US" altLang="zh-CN" sz="3600"/>
          </a:p>
        </p:txBody>
      </p:sp>
      <p:sp>
        <p:nvSpPr>
          <p:cNvPr id="12304" name="Rectangle 138">
            <a:extLst>
              <a:ext uri="{FF2B5EF4-FFF2-40B4-BE49-F238E27FC236}">
                <a16:creationId xmlns:a16="http://schemas.microsoft.com/office/drawing/2014/main" id="{BEF525E4-1BAC-4A1E-ACCF-20A5E9FC1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5164138"/>
            <a:ext cx="6921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D-BUS</a:t>
            </a:r>
            <a:endParaRPr lang="en-US" altLang="zh-CN" sz="3600"/>
          </a:p>
        </p:txBody>
      </p:sp>
      <p:sp>
        <p:nvSpPr>
          <p:cNvPr id="12305" name="Rectangle 138">
            <a:extLst>
              <a:ext uri="{FF2B5EF4-FFF2-40B4-BE49-F238E27FC236}">
                <a16:creationId xmlns:a16="http://schemas.microsoft.com/office/drawing/2014/main" id="{8CABCD55-3F95-4CFC-A36F-9EBB4A058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5630863"/>
            <a:ext cx="6921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C-BUS</a:t>
            </a:r>
            <a:endParaRPr lang="en-US" altLang="zh-CN" sz="3600"/>
          </a:p>
        </p:txBody>
      </p:sp>
      <p:sp>
        <p:nvSpPr>
          <p:cNvPr id="97" name="箭头: 上下 96">
            <a:extLst>
              <a:ext uri="{FF2B5EF4-FFF2-40B4-BE49-F238E27FC236}">
                <a16:creationId xmlns:a16="http://schemas.microsoft.com/office/drawing/2014/main" id="{C7303C52-42A5-4EF3-A4D9-B6B7DEDCFDE9}"/>
              </a:ext>
            </a:extLst>
          </p:cNvPr>
          <p:cNvSpPr/>
          <p:nvPr/>
        </p:nvSpPr>
        <p:spPr bwMode="auto">
          <a:xfrm>
            <a:off x="6530975" y="2362200"/>
            <a:ext cx="250825" cy="609600"/>
          </a:xfrm>
          <a:prstGeom prst="upDownArrow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307" name="Rectangle 138">
            <a:extLst>
              <a:ext uri="{FF2B5EF4-FFF2-40B4-BE49-F238E27FC236}">
                <a16:creationId xmlns:a16="http://schemas.microsoft.com/office/drawing/2014/main" id="{CE01D5D1-C004-4B4C-8452-909399A8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3089275"/>
            <a:ext cx="88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I/O</a:t>
            </a:r>
            <a:r>
              <a:rPr lang="zh-CN" altLang="en-US" sz="2000"/>
              <a:t>接口</a:t>
            </a:r>
            <a:endParaRPr lang="en-US" altLang="zh-CN" sz="2000"/>
          </a:p>
        </p:txBody>
      </p:sp>
      <p:sp>
        <p:nvSpPr>
          <p:cNvPr id="12308" name="矩形 99">
            <a:extLst>
              <a:ext uri="{FF2B5EF4-FFF2-40B4-BE49-F238E27FC236}">
                <a16:creationId xmlns:a16="http://schemas.microsoft.com/office/drawing/2014/main" id="{F6D8C867-4A9C-4D39-B33B-A6E1225C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2987675"/>
            <a:ext cx="1049338" cy="4905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09" name="Rectangle 138">
            <a:extLst>
              <a:ext uri="{FF2B5EF4-FFF2-40B4-BE49-F238E27FC236}">
                <a16:creationId xmlns:a16="http://schemas.microsoft.com/office/drawing/2014/main" id="{F9F78596-3DD7-4F9D-916E-E1306EE6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3940175"/>
            <a:ext cx="884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/>
              <a:t>I/O</a:t>
            </a:r>
            <a:r>
              <a:rPr lang="zh-CN" altLang="en-US" sz="2000"/>
              <a:t>设备</a:t>
            </a:r>
            <a:endParaRPr lang="en-US" altLang="zh-CN" sz="2000"/>
          </a:p>
        </p:txBody>
      </p:sp>
      <p:sp>
        <p:nvSpPr>
          <p:cNvPr id="12310" name="矩形 101">
            <a:extLst>
              <a:ext uri="{FF2B5EF4-FFF2-40B4-BE49-F238E27FC236}">
                <a16:creationId xmlns:a16="http://schemas.microsoft.com/office/drawing/2014/main" id="{66C9D7E9-36C8-4FFB-A3C9-FD8BF69DD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3854450"/>
            <a:ext cx="1049338" cy="47625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11" name="Line 98">
            <a:extLst>
              <a:ext uri="{FF2B5EF4-FFF2-40B4-BE49-F238E27FC236}">
                <a16:creationId xmlns:a16="http://schemas.microsoft.com/office/drawing/2014/main" id="{17E389D2-02CC-4B94-8D9C-06912B2B7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3473450"/>
            <a:ext cx="0" cy="388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内容占位符 2">
            <a:extLst>
              <a:ext uri="{FF2B5EF4-FFF2-40B4-BE49-F238E27FC236}">
                <a16:creationId xmlns:a16="http://schemas.microsoft.com/office/drawing/2014/main" id="{8821A4DE-578E-48D6-8929-10F20C0F1E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0988"/>
            <a:ext cx="2967038" cy="49260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/>
              <a:t>单周期</a:t>
            </a:r>
            <a:r>
              <a:rPr lang="en-US" altLang="zh-CN" sz="2400"/>
              <a:t>/</a:t>
            </a:r>
            <a:r>
              <a:rPr lang="zh-CN" altLang="en-US" sz="2400"/>
              <a:t>多周期</a:t>
            </a:r>
            <a:r>
              <a:rPr lang="en-US" altLang="zh-CN" sz="2400"/>
              <a:t>/</a:t>
            </a:r>
            <a:r>
              <a:rPr lang="zh-CN" altLang="en-US" sz="2400"/>
              <a:t>流水线 </a:t>
            </a:r>
            <a:r>
              <a:rPr lang="en-US" altLang="zh-CN" sz="2400"/>
              <a:t>CPU</a:t>
            </a:r>
          </a:p>
          <a:p>
            <a:pPr>
              <a:spcBef>
                <a:spcPts val="600"/>
              </a:spcBef>
            </a:pPr>
            <a:r>
              <a:rPr lang="en-US" altLang="zh-CN" sz="2400"/>
              <a:t>ROM</a:t>
            </a:r>
            <a:r>
              <a:rPr lang="zh-CN" altLang="en-US" sz="2400"/>
              <a:t>和</a:t>
            </a:r>
            <a:r>
              <a:rPr lang="en-US" altLang="zh-CN" sz="2400"/>
              <a:t>RAM</a:t>
            </a:r>
          </a:p>
          <a:p>
            <a:pPr>
              <a:spcBef>
                <a:spcPts val="600"/>
              </a:spcBef>
            </a:pPr>
            <a:r>
              <a:rPr lang="zh-CN" altLang="en-US" sz="2400"/>
              <a:t>总线 </a:t>
            </a:r>
            <a:r>
              <a:rPr lang="en-US" altLang="zh-CN" sz="2400"/>
              <a:t>BUS</a:t>
            </a:r>
          </a:p>
          <a:p>
            <a:pPr lvl="1">
              <a:spcBef>
                <a:spcPct val="0"/>
              </a:spcBef>
            </a:pPr>
            <a:r>
              <a:rPr lang="zh-CN" altLang="en-US" sz="2000"/>
              <a:t>地址总线 </a:t>
            </a:r>
            <a:r>
              <a:rPr lang="en-US" altLang="zh-CN" sz="2000"/>
              <a:t>A-BUS</a:t>
            </a:r>
          </a:p>
          <a:p>
            <a:pPr lvl="1">
              <a:spcBef>
                <a:spcPct val="0"/>
              </a:spcBef>
            </a:pPr>
            <a:r>
              <a:rPr lang="zh-CN" altLang="en-US" sz="2000"/>
              <a:t>数据总线 </a:t>
            </a:r>
            <a:r>
              <a:rPr lang="en-US" altLang="zh-CN" sz="2000"/>
              <a:t>D-BUS</a:t>
            </a:r>
          </a:p>
          <a:p>
            <a:pPr lvl="1">
              <a:spcBef>
                <a:spcPct val="0"/>
              </a:spcBef>
            </a:pPr>
            <a:r>
              <a:rPr lang="zh-CN" altLang="en-US" sz="2000"/>
              <a:t>控制总线 </a:t>
            </a:r>
            <a:r>
              <a:rPr lang="en-US" altLang="zh-CN" sz="2000"/>
              <a:t>C-BUS</a:t>
            </a:r>
          </a:p>
          <a:p>
            <a:pPr>
              <a:spcBef>
                <a:spcPts val="600"/>
              </a:spcBef>
            </a:pPr>
            <a:r>
              <a:rPr lang="en-US" altLang="zh-CN" sz="2400"/>
              <a:t>I/O</a:t>
            </a:r>
            <a:r>
              <a:rPr lang="zh-CN" altLang="en-US" sz="2400"/>
              <a:t>接口</a:t>
            </a:r>
            <a:endParaRPr lang="en-US" altLang="zh-CN" sz="2400"/>
          </a:p>
          <a:p>
            <a:pPr lvl="1">
              <a:spcBef>
                <a:spcPct val="0"/>
              </a:spcBef>
            </a:pPr>
            <a:r>
              <a:rPr lang="zh-CN" altLang="en-US" sz="2000"/>
              <a:t>并行开关和</a:t>
            </a:r>
            <a:r>
              <a:rPr lang="en-US" altLang="zh-CN" sz="2000"/>
              <a:t>LED</a:t>
            </a:r>
          </a:p>
          <a:p>
            <a:pPr lvl="1">
              <a:spcBef>
                <a:spcPct val="0"/>
              </a:spcBef>
            </a:pPr>
            <a:r>
              <a:rPr lang="zh-CN" altLang="en-US" sz="2000"/>
              <a:t>异步串行通信</a:t>
            </a:r>
            <a:endParaRPr lang="en-US" altLang="zh-CN" sz="2000"/>
          </a:p>
          <a:p>
            <a:pPr lvl="1">
              <a:spcBef>
                <a:spcPct val="0"/>
              </a:spcBef>
            </a:pPr>
            <a:r>
              <a:rPr lang="zh-CN" altLang="en-US" sz="2000"/>
              <a:t>定时</a:t>
            </a:r>
            <a:r>
              <a:rPr lang="en-US" altLang="zh-CN" sz="2000"/>
              <a:t>/</a:t>
            </a:r>
            <a:r>
              <a:rPr lang="zh-CN" altLang="en-US" sz="2000"/>
              <a:t>计数器</a:t>
            </a:r>
            <a:endParaRPr lang="en-US" altLang="zh-CN" sz="2000"/>
          </a:p>
          <a:p>
            <a:pPr lvl="1">
              <a:spcBef>
                <a:spcPct val="0"/>
              </a:spcBef>
            </a:pPr>
            <a:r>
              <a:rPr lang="en-US" altLang="zh-CN" sz="2000"/>
              <a:t>VGA</a:t>
            </a:r>
            <a:r>
              <a:rPr lang="zh-CN" altLang="en-US" sz="2000"/>
              <a:t>显示器</a:t>
            </a:r>
            <a:endParaRPr lang="en-US" altLang="zh-CN" sz="2000"/>
          </a:p>
          <a:p>
            <a:pPr lvl="1">
              <a:spcBef>
                <a:spcPct val="0"/>
              </a:spcBef>
            </a:pPr>
            <a:r>
              <a:rPr lang="en-US" altLang="zh-CN" sz="2000"/>
              <a:t>……</a:t>
            </a:r>
          </a:p>
          <a:p>
            <a:pPr>
              <a:spcBef>
                <a:spcPct val="0"/>
              </a:spcBef>
            </a:pPr>
            <a:endParaRPr lang="zh-CN" altLang="en-US" sz="2400"/>
          </a:p>
        </p:txBody>
      </p:sp>
      <p:sp>
        <p:nvSpPr>
          <p:cNvPr id="12313" name="矩形 106">
            <a:extLst>
              <a:ext uri="{FF2B5EF4-FFF2-40B4-BE49-F238E27FC236}">
                <a16:creationId xmlns:a16="http://schemas.microsoft.com/office/drawing/2014/main" id="{95ADA7A2-E096-49C0-A8F9-C91CF4124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2986088"/>
            <a:ext cx="889000" cy="4921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14" name="矩形 108">
            <a:extLst>
              <a:ext uri="{FF2B5EF4-FFF2-40B4-BE49-F238E27FC236}">
                <a16:creationId xmlns:a16="http://schemas.microsoft.com/office/drawing/2014/main" id="{6EFC5E98-07CF-4CCC-9699-0FDE7519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1676400"/>
            <a:ext cx="4495800" cy="2022475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15" name="页脚占位符 1">
            <a:extLst>
              <a:ext uri="{FF2B5EF4-FFF2-40B4-BE49-F238E27FC236}">
                <a16:creationId xmlns:a16="http://schemas.microsoft.com/office/drawing/2014/main" id="{99D22AC4-16AA-42C6-830B-21CBB57932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316" name="灯片编号占位符 2">
            <a:extLst>
              <a:ext uri="{FF2B5EF4-FFF2-40B4-BE49-F238E27FC236}">
                <a16:creationId xmlns:a16="http://schemas.microsoft.com/office/drawing/2014/main" id="{3A4E47F6-158D-4D98-AF70-892F474A3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4625B9-9BF2-4B4C-821A-A3E25F07ECF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317" name="日期占位符 3">
            <a:extLst>
              <a:ext uri="{FF2B5EF4-FFF2-40B4-BE49-F238E27FC236}">
                <a16:creationId xmlns:a16="http://schemas.microsoft.com/office/drawing/2014/main" id="{52A19A99-6B6E-41A1-840B-BF1A81A8BC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2022-5-4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6541BF-D706-4FC5-9DAF-0ACD10A7A80F}"/>
              </a:ext>
            </a:extLst>
          </p:cNvPr>
          <p:cNvCxnSpPr>
            <a:cxnSpLocks/>
          </p:cNvCxnSpPr>
          <p:nvPr/>
        </p:nvCxnSpPr>
        <p:spPr bwMode="auto">
          <a:xfrm>
            <a:off x="4748213" y="3246438"/>
            <a:ext cx="0" cy="836612"/>
          </a:xfrm>
          <a:prstGeom prst="line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1" name="标题 1">
            <a:extLst>
              <a:ext uri="{FF2B5EF4-FFF2-40B4-BE49-F238E27FC236}">
                <a16:creationId xmlns:a16="http://schemas.microsoft.com/office/drawing/2014/main" id="{D7FAB8A1-BC1E-4897-90B1-E3E9A28E1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/>
              <a:t>总线的一种简单实现</a:t>
            </a:r>
          </a:p>
        </p:txBody>
      </p:sp>
      <p:sp>
        <p:nvSpPr>
          <p:cNvPr id="17412" name="文本框 44">
            <a:extLst>
              <a:ext uri="{FF2B5EF4-FFF2-40B4-BE49-F238E27FC236}">
                <a16:creationId xmlns:a16="http://schemas.microsoft.com/office/drawing/2014/main" id="{8C3A73AA-1BB4-4502-BAB6-1A03EFF8E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979613"/>
            <a:ext cx="881063" cy="17192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CPU</a:t>
            </a:r>
            <a:endParaRPr lang="zh-CN" altLang="en-US" sz="1800"/>
          </a:p>
        </p:txBody>
      </p:sp>
      <p:sp>
        <p:nvSpPr>
          <p:cNvPr id="17413" name="TextBox 34">
            <a:extLst>
              <a:ext uri="{FF2B5EF4-FFF2-40B4-BE49-F238E27FC236}">
                <a16:creationId xmlns:a16="http://schemas.microsoft.com/office/drawing/2014/main" id="{083F7F11-A68F-4448-9999-27C469DC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1992313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/>
              <a:t>地址</a:t>
            </a:r>
          </a:p>
        </p:txBody>
      </p:sp>
      <p:sp>
        <p:nvSpPr>
          <p:cNvPr id="17414" name="TextBox 34">
            <a:extLst>
              <a:ext uri="{FF2B5EF4-FFF2-40B4-BE49-F238E27FC236}">
                <a16:creationId xmlns:a16="http://schemas.microsoft.com/office/drawing/2014/main" id="{DEF776E7-ECD3-488C-9A30-90479AE48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2001838"/>
            <a:ext cx="36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addr</a:t>
            </a:r>
            <a:endParaRPr lang="zh-CN" altLang="en-US" sz="1800" b="0"/>
          </a:p>
        </p:txBody>
      </p:sp>
      <p:sp>
        <p:nvSpPr>
          <p:cNvPr id="17415" name="TextBox 34">
            <a:extLst>
              <a:ext uri="{FF2B5EF4-FFF2-40B4-BE49-F238E27FC236}">
                <a16:creationId xmlns:a16="http://schemas.microsoft.com/office/drawing/2014/main" id="{6ECD90E1-C862-4B1E-87CF-C87A3FAC9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2397125"/>
            <a:ext cx="36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dout</a:t>
            </a:r>
            <a:endParaRPr lang="zh-CN" altLang="en-US" sz="1800" b="0"/>
          </a:p>
        </p:txBody>
      </p:sp>
      <p:sp>
        <p:nvSpPr>
          <p:cNvPr id="17416" name="TextBox 34">
            <a:extLst>
              <a:ext uri="{FF2B5EF4-FFF2-40B4-BE49-F238E27FC236}">
                <a16:creationId xmlns:a16="http://schemas.microsoft.com/office/drawing/2014/main" id="{A1C4A488-0178-403D-BC22-3BBDF540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2722563"/>
            <a:ext cx="36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din</a:t>
            </a:r>
            <a:endParaRPr lang="zh-CN" altLang="en-US" sz="1800" b="0"/>
          </a:p>
        </p:txBody>
      </p:sp>
      <p:sp>
        <p:nvSpPr>
          <p:cNvPr id="17417" name="TextBox 34">
            <a:extLst>
              <a:ext uri="{FF2B5EF4-FFF2-40B4-BE49-F238E27FC236}">
                <a16:creationId xmlns:a16="http://schemas.microsoft.com/office/drawing/2014/main" id="{E7EB6F0C-3614-46BD-A8A6-388D9E8E9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3035300"/>
            <a:ext cx="371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/>
              <a:t>we</a:t>
            </a:r>
            <a:endParaRPr lang="zh-CN" altLang="en-US" sz="1800" b="0" dirty="0"/>
          </a:p>
        </p:txBody>
      </p:sp>
      <p:sp>
        <p:nvSpPr>
          <p:cNvPr id="17418" name="TextBox 34">
            <a:extLst>
              <a:ext uri="{FF2B5EF4-FFF2-40B4-BE49-F238E27FC236}">
                <a16:creationId xmlns:a16="http://schemas.microsoft.com/office/drawing/2014/main" id="{BC4436BC-11E9-4A79-A8B8-F1C0B2C8B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2559050"/>
            <a:ext cx="3698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/>
              <a:t>数据</a:t>
            </a:r>
          </a:p>
        </p:txBody>
      </p:sp>
      <p:sp>
        <p:nvSpPr>
          <p:cNvPr id="17419" name="TextBox 34">
            <a:extLst>
              <a:ext uri="{FF2B5EF4-FFF2-40B4-BE49-F238E27FC236}">
                <a16:creationId xmlns:a16="http://schemas.microsoft.com/office/drawing/2014/main" id="{ED618733-C9DF-4396-B8D5-C61559305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3216275"/>
            <a:ext cx="3698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/>
              <a:t>控制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A1F47C6-E796-4863-84B1-7980A530305E}"/>
              </a:ext>
            </a:extLst>
          </p:cNvPr>
          <p:cNvCxnSpPr>
            <a:cxnSpLocks/>
          </p:cNvCxnSpPr>
          <p:nvPr/>
        </p:nvCxnSpPr>
        <p:spPr bwMode="auto">
          <a:xfrm>
            <a:off x="2339975" y="2203450"/>
            <a:ext cx="0" cy="1870075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32E5E56-249C-4A3D-A9EE-A9A9EE767D6B}"/>
              </a:ext>
            </a:extLst>
          </p:cNvPr>
          <p:cNvCxnSpPr>
            <a:cxnSpLocks/>
          </p:cNvCxnSpPr>
          <p:nvPr/>
        </p:nvCxnSpPr>
        <p:spPr bwMode="auto">
          <a:xfrm>
            <a:off x="1776413" y="2200275"/>
            <a:ext cx="5483225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9CB0995-2113-4EB0-9EA4-8563F2478CEB}"/>
              </a:ext>
            </a:extLst>
          </p:cNvPr>
          <p:cNvCxnSpPr>
            <a:cxnSpLocks/>
          </p:cNvCxnSpPr>
          <p:nvPr/>
        </p:nvCxnSpPr>
        <p:spPr bwMode="auto">
          <a:xfrm>
            <a:off x="1776413" y="2908300"/>
            <a:ext cx="5483225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0F6F992-75CC-4394-9077-170D1829FC7C}"/>
              </a:ext>
            </a:extLst>
          </p:cNvPr>
          <p:cNvCxnSpPr>
            <a:cxnSpLocks/>
          </p:cNvCxnSpPr>
          <p:nvPr/>
        </p:nvCxnSpPr>
        <p:spPr bwMode="auto">
          <a:xfrm>
            <a:off x="1776413" y="2573338"/>
            <a:ext cx="5483225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147544C-7BEA-410E-BEE4-B65EB2854C5B}"/>
              </a:ext>
            </a:extLst>
          </p:cNvPr>
          <p:cNvCxnSpPr>
            <a:cxnSpLocks/>
          </p:cNvCxnSpPr>
          <p:nvPr/>
        </p:nvCxnSpPr>
        <p:spPr bwMode="auto">
          <a:xfrm>
            <a:off x="1776413" y="3246438"/>
            <a:ext cx="5483225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43E68B1-5846-49D6-B633-30F9727B7B33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1775" y="2895600"/>
            <a:ext cx="0" cy="1177925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26" name="组合 19">
            <a:extLst>
              <a:ext uri="{FF2B5EF4-FFF2-40B4-BE49-F238E27FC236}">
                <a16:creationId xmlns:a16="http://schemas.microsoft.com/office/drawing/2014/main" id="{C9441E31-94E2-4B75-898E-5F9CF0E5E30F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4059238"/>
            <a:ext cx="1984375" cy="1439862"/>
            <a:chOff x="1939349" y="3754586"/>
            <a:chExt cx="2287583" cy="1440296"/>
          </a:xfrm>
        </p:grpSpPr>
        <p:sp>
          <p:nvSpPr>
            <p:cNvPr id="17453" name="文本框 44">
              <a:extLst>
                <a:ext uri="{FF2B5EF4-FFF2-40B4-BE49-F238E27FC236}">
                  <a16:creationId xmlns:a16="http://schemas.microsoft.com/office/drawing/2014/main" id="{A0CEB2F7-5345-4FB6-8201-51FDB0827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328" y="3754586"/>
              <a:ext cx="2100624" cy="6788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36000" rIns="36000" bIns="3600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总线控制器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5ABFA46-4ABB-46EC-8A4F-6C6CF3C30A7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20092" y="4669262"/>
              <a:ext cx="45733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5" name="TextBox 34">
              <a:extLst>
                <a:ext uri="{FF2B5EF4-FFF2-40B4-BE49-F238E27FC236}">
                  <a16:creationId xmlns:a16="http://schemas.microsoft.com/office/drawing/2014/main" id="{3EE3AB0A-14A8-4F33-9224-F2844BEDA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349" y="4881710"/>
              <a:ext cx="3683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en0</a:t>
              </a:r>
              <a:endParaRPr lang="zh-CN" altLang="en-US" sz="1800" b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91358EF-D0B2-48F7-99F5-E836A3314286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996790" y="4662910"/>
              <a:ext cx="44145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7" name="TextBox 34">
              <a:extLst>
                <a:ext uri="{FF2B5EF4-FFF2-40B4-BE49-F238E27FC236}">
                  <a16:creationId xmlns:a16="http://schemas.microsoft.com/office/drawing/2014/main" id="{E915970C-A38B-4C95-9CDF-4038DC5ED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5745" y="4877670"/>
              <a:ext cx="3683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en1</a:t>
              </a:r>
              <a:endParaRPr lang="zh-CN" altLang="en-US" sz="1800" b="0"/>
            </a:p>
          </p:txBody>
        </p:sp>
        <p:sp>
          <p:nvSpPr>
            <p:cNvPr id="17458" name="TextBox 34">
              <a:extLst>
                <a:ext uri="{FF2B5EF4-FFF2-40B4-BE49-F238E27FC236}">
                  <a16:creationId xmlns:a16="http://schemas.microsoft.com/office/drawing/2014/main" id="{D6912DD1-918A-4FFC-B3C8-978079AC1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729" y="4438794"/>
              <a:ext cx="5349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…</a:t>
              </a:r>
              <a:endParaRPr lang="zh-CN" altLang="en-US" sz="2000" b="0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8AE5B2E-E04B-41E4-9F13-9E2FE13602F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443752" y="4648617"/>
              <a:ext cx="4573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60" name="TextBox 34">
              <a:extLst>
                <a:ext uri="{FF2B5EF4-FFF2-40B4-BE49-F238E27FC236}">
                  <a16:creationId xmlns:a16="http://schemas.microsoft.com/office/drawing/2014/main" id="{A683AB73-15BE-4B10-BEF6-EEAC385F2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624" y="4881711"/>
              <a:ext cx="3683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din0</a:t>
              </a:r>
              <a:endParaRPr lang="zh-CN" altLang="en-US" sz="1800" b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46AF6BC-E663-48F6-8467-D713293C8626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098489" y="4642266"/>
              <a:ext cx="44145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62" name="TextBox 34">
              <a:extLst>
                <a:ext uri="{FF2B5EF4-FFF2-40B4-BE49-F238E27FC236}">
                  <a16:creationId xmlns:a16="http://schemas.microsoft.com/office/drawing/2014/main" id="{47022F93-815E-4944-9C3C-85F939DC5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254" y="4886907"/>
              <a:ext cx="3683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din1</a:t>
              </a:r>
              <a:endParaRPr lang="zh-CN" altLang="en-US" sz="1800" b="0"/>
            </a:p>
          </p:txBody>
        </p:sp>
        <p:sp>
          <p:nvSpPr>
            <p:cNvPr id="17463" name="TextBox 34">
              <a:extLst>
                <a:ext uri="{FF2B5EF4-FFF2-40B4-BE49-F238E27FC236}">
                  <a16:creationId xmlns:a16="http://schemas.microsoft.com/office/drawing/2014/main" id="{D961D4A7-8696-45D5-8E51-3D2E070EA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945" y="4438795"/>
              <a:ext cx="5349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…</a:t>
              </a:r>
              <a:endParaRPr lang="zh-CN" altLang="en-US" sz="2000" b="0"/>
            </a:p>
          </p:txBody>
        </p:sp>
      </p:grpSp>
      <p:sp>
        <p:nvSpPr>
          <p:cNvPr id="17427" name="文本框 44">
            <a:extLst>
              <a:ext uri="{FF2B5EF4-FFF2-40B4-BE49-F238E27FC236}">
                <a16:creationId xmlns:a16="http://schemas.microsoft.com/office/drawing/2014/main" id="{DE433B84-4F56-43AC-8323-5666D150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070350"/>
            <a:ext cx="1476375" cy="6794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MEM </a:t>
            </a:r>
            <a:r>
              <a:rPr lang="en-US" altLang="zh-CN" sz="2000"/>
              <a:t>or I/O</a:t>
            </a:r>
            <a:endParaRPr lang="zh-CN" altLang="en-US" sz="2000"/>
          </a:p>
        </p:txBody>
      </p:sp>
      <p:sp>
        <p:nvSpPr>
          <p:cNvPr id="17428" name="TextBox 34">
            <a:extLst>
              <a:ext uri="{FF2B5EF4-FFF2-40B4-BE49-F238E27FC236}">
                <a16:creationId xmlns:a16="http://schemas.microsoft.com/office/drawing/2014/main" id="{EAAC0012-798A-4850-8078-46167E4B6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51863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en0</a:t>
            </a:r>
            <a:endParaRPr lang="zh-CN" altLang="en-US" sz="1800" b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499CF09-5804-41BD-948C-654078E9C092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886200" y="4967288"/>
            <a:ext cx="44132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0" name="TextBox 34">
            <a:extLst>
              <a:ext uri="{FF2B5EF4-FFF2-40B4-BE49-F238E27FC236}">
                <a16:creationId xmlns:a16="http://schemas.microsoft.com/office/drawing/2014/main" id="{1677976C-180C-46E0-8605-D1EE693B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51863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din0</a:t>
            </a:r>
            <a:endParaRPr lang="zh-CN" altLang="en-US" sz="1800" b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8E148EB-41E6-4F1E-8B80-79E4C67A69D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510087" y="4967288"/>
            <a:ext cx="44132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9FD85EF-125B-4672-B5BC-F0917F604321}"/>
              </a:ext>
            </a:extLst>
          </p:cNvPr>
          <p:cNvCxnSpPr>
            <a:cxnSpLocks/>
          </p:cNvCxnSpPr>
          <p:nvPr/>
        </p:nvCxnSpPr>
        <p:spPr bwMode="auto">
          <a:xfrm>
            <a:off x="4108450" y="2193925"/>
            <a:ext cx="0" cy="1871663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BF6DC8E1-6C50-4E42-8EB6-015122C85990}"/>
              </a:ext>
            </a:extLst>
          </p:cNvPr>
          <p:cNvCxnSpPr>
            <a:cxnSpLocks/>
          </p:cNvCxnSpPr>
          <p:nvPr/>
        </p:nvCxnSpPr>
        <p:spPr bwMode="auto">
          <a:xfrm>
            <a:off x="4467225" y="2566988"/>
            <a:ext cx="0" cy="1497012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4">
            <a:extLst>
              <a:ext uri="{FF2B5EF4-FFF2-40B4-BE49-F238E27FC236}">
                <a16:creationId xmlns:a16="http://schemas.microsoft.com/office/drawing/2014/main" id="{C776A57E-A4CC-4708-8120-C200D236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4184650"/>
            <a:ext cx="46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/>
              <a:t>…</a:t>
            </a:r>
            <a:endParaRPr lang="zh-CN" altLang="en-US" b="0"/>
          </a:p>
        </p:txBody>
      </p:sp>
      <p:sp>
        <p:nvSpPr>
          <p:cNvPr id="17435" name="文本框 44">
            <a:extLst>
              <a:ext uri="{FF2B5EF4-FFF2-40B4-BE49-F238E27FC236}">
                <a16:creationId xmlns:a16="http://schemas.microsoft.com/office/drawing/2014/main" id="{B0BD92D7-0F8A-4784-9F00-DB292A489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4068763"/>
            <a:ext cx="1524000" cy="6794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MEM </a:t>
            </a:r>
            <a:r>
              <a:rPr lang="en-US" altLang="zh-CN" sz="2000"/>
              <a:t>or I/O</a:t>
            </a:r>
            <a:endParaRPr lang="zh-CN" altLang="en-US" sz="2000"/>
          </a:p>
        </p:txBody>
      </p:sp>
      <p:sp>
        <p:nvSpPr>
          <p:cNvPr id="17436" name="TextBox 34">
            <a:extLst>
              <a:ext uri="{FF2B5EF4-FFF2-40B4-BE49-F238E27FC236}">
                <a16:creationId xmlns:a16="http://schemas.microsoft.com/office/drawing/2014/main" id="{AE060AF1-AD5F-4D50-B848-93AB0C200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5195888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en1</a:t>
            </a:r>
            <a:endParaRPr lang="zh-CN" altLang="en-US" sz="1800" b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F678EB3-A56B-4256-BFB8-AECDF5B0CB45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86412" y="4976813"/>
            <a:ext cx="44132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8" name="TextBox 34">
            <a:extLst>
              <a:ext uri="{FF2B5EF4-FFF2-40B4-BE49-F238E27FC236}">
                <a16:creationId xmlns:a16="http://schemas.microsoft.com/office/drawing/2014/main" id="{D1070D4E-5674-4A18-BD19-2D93CAC43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888" y="5195888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din1</a:t>
            </a:r>
            <a:endParaRPr lang="zh-CN" altLang="en-US" sz="1800" b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DBC04CB-4E2A-4E28-BA60-CC51A700A7D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210300" y="4967288"/>
            <a:ext cx="44132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20010B7-738B-4EBA-9D21-207D9815A695}"/>
              </a:ext>
            </a:extLst>
          </p:cNvPr>
          <p:cNvCxnSpPr>
            <a:cxnSpLocks/>
          </p:cNvCxnSpPr>
          <p:nvPr/>
        </p:nvCxnSpPr>
        <p:spPr bwMode="auto">
          <a:xfrm>
            <a:off x="5808663" y="2193925"/>
            <a:ext cx="0" cy="1870075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4A671B7-E9F3-43C7-A984-D3CA7C3F5A5A}"/>
              </a:ext>
            </a:extLst>
          </p:cNvPr>
          <p:cNvCxnSpPr>
            <a:cxnSpLocks/>
          </p:cNvCxnSpPr>
          <p:nvPr/>
        </p:nvCxnSpPr>
        <p:spPr bwMode="auto">
          <a:xfrm>
            <a:off x="6167438" y="2576513"/>
            <a:ext cx="0" cy="1497012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05412CC-83B8-46AC-9767-49D5343F7EDA}"/>
              </a:ext>
            </a:extLst>
          </p:cNvPr>
          <p:cNvCxnSpPr>
            <a:cxnSpLocks/>
          </p:cNvCxnSpPr>
          <p:nvPr/>
        </p:nvCxnSpPr>
        <p:spPr bwMode="auto">
          <a:xfrm>
            <a:off x="6450013" y="3246438"/>
            <a:ext cx="0" cy="836612"/>
          </a:xfrm>
          <a:prstGeom prst="line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3" name="页脚占位符 1">
            <a:extLst>
              <a:ext uri="{FF2B5EF4-FFF2-40B4-BE49-F238E27FC236}">
                <a16:creationId xmlns:a16="http://schemas.microsoft.com/office/drawing/2014/main" id="{990D2AB2-3231-4460-AE94-CEDAED083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44" name="灯片编号占位符 2">
            <a:extLst>
              <a:ext uri="{FF2B5EF4-FFF2-40B4-BE49-F238E27FC236}">
                <a16:creationId xmlns:a16="http://schemas.microsoft.com/office/drawing/2014/main" id="{E23E1127-BAE0-43C7-AC0E-D1604E568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805219-5C58-48ED-A58D-374BD4618AD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45" name="日期占位符 3">
            <a:extLst>
              <a:ext uri="{FF2B5EF4-FFF2-40B4-BE49-F238E27FC236}">
                <a16:creationId xmlns:a16="http://schemas.microsoft.com/office/drawing/2014/main" id="{76D5DC9A-1004-43AE-8B2B-D7BC89FB32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2022-5-4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46" name="TextBox 34">
            <a:extLst>
              <a:ext uri="{FF2B5EF4-FFF2-40B4-BE49-F238E27FC236}">
                <a16:creationId xmlns:a16="http://schemas.microsoft.com/office/drawing/2014/main" id="{49495B5D-9923-4159-8E64-A6578BE76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3340100"/>
            <a:ext cx="371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rd</a:t>
            </a:r>
            <a:endParaRPr lang="zh-CN" altLang="en-US" sz="1800" b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F1F45FE-9870-4CBA-9CD7-B7047FD0D343}"/>
              </a:ext>
            </a:extLst>
          </p:cNvPr>
          <p:cNvCxnSpPr>
            <a:cxnSpLocks/>
          </p:cNvCxnSpPr>
          <p:nvPr/>
        </p:nvCxnSpPr>
        <p:spPr bwMode="auto">
          <a:xfrm>
            <a:off x="1776413" y="3509963"/>
            <a:ext cx="5483225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398C08C-65BC-483E-9CCE-DD6CADF8AB22}"/>
              </a:ext>
            </a:extLst>
          </p:cNvPr>
          <p:cNvCxnSpPr>
            <a:cxnSpLocks/>
          </p:cNvCxnSpPr>
          <p:nvPr/>
        </p:nvCxnSpPr>
        <p:spPr bwMode="auto">
          <a:xfrm>
            <a:off x="6650038" y="3509963"/>
            <a:ext cx="0" cy="573087"/>
          </a:xfrm>
          <a:prstGeom prst="line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F880BF3-EFE6-41F7-9EC3-819C325AF133}"/>
              </a:ext>
            </a:extLst>
          </p:cNvPr>
          <p:cNvCxnSpPr>
            <a:cxnSpLocks/>
          </p:cNvCxnSpPr>
          <p:nvPr/>
        </p:nvCxnSpPr>
        <p:spPr bwMode="auto">
          <a:xfrm>
            <a:off x="4948238" y="3509963"/>
            <a:ext cx="0" cy="573087"/>
          </a:xfrm>
          <a:prstGeom prst="line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0" name="TextBox 34">
            <a:extLst>
              <a:ext uri="{FF2B5EF4-FFF2-40B4-BE49-F238E27FC236}">
                <a16:creationId xmlns:a16="http://schemas.microsoft.com/office/drawing/2014/main" id="{0133E975-113E-45D5-819A-08FE6171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3619500"/>
            <a:ext cx="36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ah</a:t>
            </a:r>
            <a:endParaRPr lang="zh-CN" altLang="en-US" sz="1800" b="0"/>
          </a:p>
        </p:txBody>
      </p:sp>
      <p:sp>
        <p:nvSpPr>
          <p:cNvPr id="17451" name="TextBox 34">
            <a:extLst>
              <a:ext uri="{FF2B5EF4-FFF2-40B4-BE49-F238E27FC236}">
                <a16:creationId xmlns:a16="http://schemas.microsoft.com/office/drawing/2014/main" id="{F5BB236E-CF50-4235-B4A9-6BCB6AE9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3641725"/>
            <a:ext cx="36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al</a:t>
            </a:r>
            <a:endParaRPr lang="zh-CN" altLang="en-US" sz="1800" b="0"/>
          </a:p>
        </p:txBody>
      </p:sp>
      <p:sp>
        <p:nvSpPr>
          <p:cNvPr id="17452" name="TextBox 34">
            <a:extLst>
              <a:ext uri="{FF2B5EF4-FFF2-40B4-BE49-F238E27FC236}">
                <a16:creationId xmlns:a16="http://schemas.microsoft.com/office/drawing/2014/main" id="{28E7C123-3C7A-42C6-AAB5-A85518B74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3633788"/>
            <a:ext cx="36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al</a:t>
            </a:r>
            <a:endParaRPr lang="zh-CN" altLang="en-US" sz="1800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9EBD597-B359-4716-90C0-3EB5C10A7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dirty="0"/>
              <a:t>实验检查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2DD4DB3B-BB4C-45C0-91AB-6502BE8AC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3999"/>
            <a:ext cx="8229600" cy="45885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两人一组合作完成，采用答辩形式检查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准备材料：录制演示视频 </a:t>
            </a:r>
            <a:r>
              <a:rPr lang="en-US" altLang="zh-CN" sz="2000" dirty="0"/>
              <a:t>(MP4) </a:t>
            </a:r>
            <a:r>
              <a:rPr lang="zh-CN" altLang="en-US" sz="2000" dirty="0"/>
              <a:t>和制作答辩报告 </a:t>
            </a:r>
            <a:r>
              <a:rPr lang="en-US" altLang="zh-CN" sz="2000" dirty="0"/>
              <a:t>(PPT)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答辩时间：</a:t>
            </a:r>
            <a:r>
              <a:rPr lang="en-US" altLang="zh-CN" sz="2000" dirty="0"/>
              <a:t>10</a:t>
            </a:r>
            <a:r>
              <a:rPr lang="zh-CN" altLang="en-US" sz="2000" dirty="0"/>
              <a:t>分钟，其中</a:t>
            </a:r>
            <a:r>
              <a:rPr lang="en-US" altLang="zh-CN" sz="2000" dirty="0"/>
              <a:t>8</a:t>
            </a:r>
            <a:r>
              <a:rPr lang="zh-CN" altLang="en-US" sz="2000" dirty="0"/>
              <a:t>分钟讲解和演示，</a:t>
            </a:r>
            <a:r>
              <a:rPr lang="en-US" altLang="zh-CN" sz="2000" dirty="0"/>
              <a:t>2</a:t>
            </a:r>
            <a:r>
              <a:rPr lang="zh-CN" altLang="en-US" sz="2000" dirty="0"/>
              <a:t>分钟问答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评委：老师、助教和全体学生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endParaRPr lang="en-US" altLang="zh-CN" sz="2000" dirty="0"/>
          </a:p>
        </p:txBody>
      </p:sp>
      <p:sp>
        <p:nvSpPr>
          <p:cNvPr id="22532" name="页脚占位符 1">
            <a:extLst>
              <a:ext uri="{FF2B5EF4-FFF2-40B4-BE49-F238E27FC236}">
                <a16:creationId xmlns:a16="http://schemas.microsoft.com/office/drawing/2014/main" id="{B24EA803-83BD-440E-A65C-E37175050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3" name="灯片编号占位符 2">
            <a:extLst>
              <a:ext uri="{FF2B5EF4-FFF2-40B4-BE49-F238E27FC236}">
                <a16:creationId xmlns:a16="http://schemas.microsoft.com/office/drawing/2014/main" id="{A1A5A484-CAC9-457D-87D4-42351D4ED8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C8FF36-DB2B-49CF-9F51-C99E69C2B23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4" name="日期占位符 3">
            <a:extLst>
              <a:ext uri="{FF2B5EF4-FFF2-40B4-BE49-F238E27FC236}">
                <a16:creationId xmlns:a16="http://schemas.microsoft.com/office/drawing/2014/main" id="{6D918131-9BF9-485E-B24E-B0D4F3B09C7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2022-5-4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17306147-256B-4349-A38C-6D03FA173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23555" name="页脚占位符 1">
            <a:extLst>
              <a:ext uri="{FF2B5EF4-FFF2-40B4-BE49-F238E27FC236}">
                <a16:creationId xmlns:a16="http://schemas.microsoft.com/office/drawing/2014/main" id="{7E1DFB08-5BEB-4CC1-BF50-853870811B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6" name="灯片编号占位符 2">
            <a:extLst>
              <a:ext uri="{FF2B5EF4-FFF2-40B4-BE49-F238E27FC236}">
                <a16:creationId xmlns:a16="http://schemas.microsoft.com/office/drawing/2014/main" id="{FF1FFE99-303C-4ECB-B08F-C5BFD05C8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4D02D-2E62-42DB-9AA8-22BC0B7826E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7" name="日期占位符 3">
            <a:extLst>
              <a:ext uri="{FF2B5EF4-FFF2-40B4-BE49-F238E27FC236}">
                <a16:creationId xmlns:a16="http://schemas.microsoft.com/office/drawing/2014/main" id="{3FCC4517-265C-4430-A1E9-3687F995BD1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2022-5-4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39993</TotalTime>
  <Words>440</Words>
  <Application>Microsoft Office PowerPoint</Application>
  <PresentationFormat>全屏显示(4:3)</PresentationFormat>
  <Paragraphs>99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Times New Roman</vt:lpstr>
      <vt:lpstr>等线</vt:lpstr>
      <vt:lpstr>Calibri</vt:lpstr>
      <vt:lpstr>微软雅黑</vt:lpstr>
      <vt:lpstr>Wingdings</vt:lpstr>
      <vt:lpstr>Office 主题</vt:lpstr>
      <vt:lpstr>实验六  综合设计</vt:lpstr>
      <vt:lpstr>实验目标</vt:lpstr>
      <vt:lpstr>实验内容</vt:lpstr>
      <vt:lpstr>计算机硬件系统</vt:lpstr>
      <vt:lpstr>总线的一种简单实现</vt:lpstr>
      <vt:lpstr>实验检查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564</cp:revision>
  <cp:lastPrinted>1601-01-01T00:00:00Z</cp:lastPrinted>
  <dcterms:created xsi:type="dcterms:W3CDTF">1601-01-01T00:00:00Z</dcterms:created>
  <dcterms:modified xsi:type="dcterms:W3CDTF">2022-04-28T08:04:51Z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