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  <p:sldMasterId id="2147483651" r:id="rId2"/>
    <p:sldMasterId id="2147483666" r:id="rId3"/>
    <p:sldMasterId id="2147483660" r:id="rId4"/>
    <p:sldMasterId id="2147483684" r:id="rId5"/>
  </p:sldMasterIdLst>
  <p:notesMasterIdLst>
    <p:notesMasterId r:id="rId26"/>
  </p:notesMasterIdLst>
  <p:handoutMasterIdLst>
    <p:handoutMasterId r:id="rId27"/>
  </p:handoutMasterIdLst>
  <p:sldIdLst>
    <p:sldId id="276" r:id="rId6"/>
    <p:sldId id="311" r:id="rId7"/>
    <p:sldId id="312" r:id="rId8"/>
    <p:sldId id="324" r:id="rId9"/>
    <p:sldId id="323" r:id="rId10"/>
    <p:sldId id="325" r:id="rId11"/>
    <p:sldId id="326" r:id="rId12"/>
    <p:sldId id="327" r:id="rId13"/>
    <p:sldId id="328" r:id="rId14"/>
    <p:sldId id="329" r:id="rId15"/>
    <p:sldId id="318" r:id="rId16"/>
    <p:sldId id="330" r:id="rId17"/>
    <p:sldId id="322" r:id="rId18"/>
    <p:sldId id="331" r:id="rId19"/>
    <p:sldId id="316" r:id="rId20"/>
    <p:sldId id="317" r:id="rId21"/>
    <p:sldId id="319" r:id="rId22"/>
    <p:sldId id="320" r:id="rId23"/>
    <p:sldId id="332" r:id="rId24"/>
    <p:sldId id="310" r:id="rId25"/>
  </p:sldIdLst>
  <p:sldSz cx="12192000" cy="6858000"/>
  <p:notesSz cx="6797675" cy="9928225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白色底模版" id="{1E4DF0ED-CE56-2D49-8495-3FE327BE4EE4}">
          <p14:sldIdLst>
            <p14:sldId id="276"/>
            <p14:sldId id="311"/>
            <p14:sldId id="312"/>
            <p14:sldId id="324"/>
            <p14:sldId id="323"/>
            <p14:sldId id="325"/>
            <p14:sldId id="326"/>
            <p14:sldId id="327"/>
            <p14:sldId id="328"/>
            <p14:sldId id="329"/>
            <p14:sldId id="318"/>
            <p14:sldId id="330"/>
            <p14:sldId id="322"/>
            <p14:sldId id="331"/>
            <p14:sldId id="316"/>
            <p14:sldId id="317"/>
            <p14:sldId id="319"/>
            <p14:sldId id="320"/>
            <p14:sldId id="332"/>
            <p14:sldId id="310"/>
          </p14:sldIdLst>
        </p14:section>
        <p14:section name="灰色底模版" id="{26ADB505-C079-41C8-BAD0-B77A23657DB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0000"/>
    <a:srgbClr val="00FFE6"/>
    <a:srgbClr val="F76400"/>
    <a:srgbClr val="24292B"/>
    <a:srgbClr val="DDDDDD"/>
    <a:srgbClr val="9DA2A5"/>
    <a:srgbClr val="000000"/>
    <a:srgbClr val="FF6D09"/>
    <a:srgbClr val="D0D0D0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4" autoAdjust="0"/>
    <p:restoredTop sz="90952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12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8C00A-5630-EE46-A769-773D61E4C6CB}" type="datetimeFigureOut">
              <a:t>2024/6/14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92FEE-B3F1-8C46-A907-8E4F752A60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5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7FD19-5982-7546-B80D-BBC12E3CC828}" type="datetimeFigureOut">
              <a:t>2024/6/14</a:t>
            </a:fld>
            <a:endParaRPr lang="en-US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39D64-7E45-4A42-9094-50CC329BEA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1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Element: </a:t>
            </a:r>
            <a:r>
              <a:rPr lang="en-US" altLang="zh-CN" dirty="0" err="1"/>
              <a:t>CoreConfig</a:t>
            </a:r>
            <a:r>
              <a:rPr lang="en-US" altLang="zh-CN" dirty="0"/>
              <a:t>, Core Dynamic,  Scheduler, </a:t>
            </a:r>
            <a:r>
              <a:rPr lang="en-US" altLang="zh-CN" dirty="0" err="1"/>
              <a:t>IdleTask,KernelApp</a:t>
            </a:r>
            <a:r>
              <a:rPr lang="en-US" altLang="zh-CN" dirty="0"/>
              <a:t>, Hook, App, Resource, </a:t>
            </a:r>
            <a:r>
              <a:rPr lang="en-US" altLang="zh-CN" dirty="0" err="1"/>
              <a:t>HwConfig,Stack</a:t>
            </a:r>
            <a:r>
              <a:rPr lang="en-US" altLang="zh-CN" dirty="0"/>
              <a:t>, protection, </a:t>
            </a:r>
            <a:r>
              <a:rPr lang="en-US" altLang="zh-CN" dirty="0" err="1"/>
              <a:t>Ioc</a:t>
            </a:r>
            <a:r>
              <a:rPr lang="en-US" altLang="zh-CN" dirty="0"/>
              <a:t>, Barrier, thread, </a:t>
            </a:r>
            <a:r>
              <a:rPr lang="en-US" altLang="zh-CN" dirty="0" err="1"/>
              <a:t>isr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9D64-7E45-4A42-9094-50CC329BEA09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6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Alarm </a:t>
            </a:r>
            <a:r>
              <a:rPr lang="zh-CN" altLang="en-US" dirty="0"/>
              <a:t>和</a:t>
            </a:r>
            <a:r>
              <a:rPr lang="en-US" altLang="zh-CN" dirty="0"/>
              <a:t>Event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altLang="zh-CN" dirty="0"/>
              <a:t>Alarm</a:t>
            </a:r>
            <a:r>
              <a:rPr lang="zh-CN" altLang="en-US" dirty="0"/>
              <a:t>动作中可以发生</a:t>
            </a:r>
            <a:r>
              <a:rPr lang="en-US" altLang="zh-CN" dirty="0"/>
              <a:t>Event</a:t>
            </a:r>
          </a:p>
          <a:p>
            <a:r>
              <a:rPr lang="en-US" altLang="zh-CN" dirty="0"/>
              <a:t>Alarm </a:t>
            </a:r>
            <a:r>
              <a:rPr lang="zh-CN" altLang="en-US" dirty="0"/>
              <a:t>和</a:t>
            </a:r>
            <a:r>
              <a:rPr lang="en-US" altLang="zh-CN" dirty="0"/>
              <a:t>Task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altLang="zh-CN" dirty="0"/>
              <a:t>Alarm</a:t>
            </a:r>
            <a:r>
              <a:rPr lang="zh-CN" altLang="en-US" dirty="0"/>
              <a:t>所属与</a:t>
            </a:r>
            <a:r>
              <a:rPr lang="en-US" altLang="zh-CN" dirty="0"/>
              <a:t>Task</a:t>
            </a:r>
            <a:r>
              <a:rPr lang="zh-CN" altLang="en-US" dirty="0"/>
              <a:t>，调用</a:t>
            </a:r>
            <a:r>
              <a:rPr lang="en-US" altLang="zh-CN" dirty="0"/>
              <a:t>Task</a:t>
            </a:r>
            <a:r>
              <a:rPr lang="zh-CN" altLang="en-US" dirty="0"/>
              <a:t>后，</a:t>
            </a:r>
            <a:r>
              <a:rPr lang="en-US" altLang="zh-CN" dirty="0"/>
              <a:t>Alarm</a:t>
            </a:r>
            <a:r>
              <a:rPr lang="zh-CN" altLang="en-US" dirty="0"/>
              <a:t>如果</a:t>
            </a:r>
            <a:r>
              <a:rPr lang="en-US" altLang="zh-CN" dirty="0"/>
              <a:t>Counter</a:t>
            </a:r>
            <a:r>
              <a:rPr lang="zh-CN" altLang="en-US" dirty="0"/>
              <a:t>到达，则发生</a:t>
            </a:r>
            <a:r>
              <a:rPr lang="en-US" altLang="zh-CN" dirty="0"/>
              <a:t>Alarm</a:t>
            </a:r>
            <a:r>
              <a:rPr lang="zh-CN" altLang="en-US" dirty="0"/>
              <a:t>动作</a:t>
            </a:r>
            <a:endParaRPr lang="en-US" altLang="zh-CN" dirty="0"/>
          </a:p>
          <a:p>
            <a:r>
              <a:rPr lang="en-US" altLang="zh-CN" dirty="0"/>
              <a:t>Alarm </a:t>
            </a:r>
            <a:r>
              <a:rPr lang="zh-CN" altLang="en-US" dirty="0"/>
              <a:t>和</a:t>
            </a:r>
            <a:r>
              <a:rPr lang="en-US" altLang="zh-CN" dirty="0"/>
              <a:t>Counter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altLang="zh-CN" dirty="0"/>
              <a:t>Counter</a:t>
            </a:r>
            <a:r>
              <a:rPr lang="zh-CN" altLang="en-US" dirty="0"/>
              <a:t>到达后，执行</a:t>
            </a:r>
            <a:r>
              <a:rPr lang="en-US" altLang="zh-CN" dirty="0"/>
              <a:t>Alarm</a:t>
            </a:r>
            <a:r>
              <a:rPr lang="zh-CN" altLang="en-US" dirty="0"/>
              <a:t>动作，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9D64-7E45-4A42-9094-50CC329BEA09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9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9D64-7E45-4A42-9094-50CC329BEA09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3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Event </a:t>
            </a:r>
            <a:r>
              <a:rPr lang="zh-CN" altLang="en-US" dirty="0"/>
              <a:t>和</a:t>
            </a:r>
            <a:r>
              <a:rPr lang="en-US" altLang="zh-CN" dirty="0"/>
              <a:t>Task</a:t>
            </a:r>
          </a:p>
          <a:p>
            <a:r>
              <a:rPr lang="en-US" altLang="zh-CN" dirty="0" err="1"/>
              <a:t>SchT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9D64-7E45-4A42-9094-50CC329BEA09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1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Event </a:t>
            </a:r>
            <a:r>
              <a:rPr lang="zh-CN" altLang="en-US" dirty="0"/>
              <a:t>如何调用</a:t>
            </a:r>
            <a:r>
              <a:rPr lang="en-US" altLang="zh-CN" dirty="0"/>
              <a:t>Runnable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9D64-7E45-4A42-9094-50CC329BEA09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7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er">
    <p:bg>
      <p:bgPr>
        <a:solidFill>
          <a:srgbClr val="242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450219" y="1918186"/>
            <a:ext cx="10263430" cy="87960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800" cap="all" spc="220" baseline="0">
                <a:latin typeface="Arial" panose="020B0604020202020204" pitchFamily="34" charset="0"/>
                <a:ea typeface="微软雅黑" panose="020B0503020204020204" pitchFamily="34" charset="-122"/>
                <a:cs typeface="Lynkco Type" pitchFamily="2" charset="0"/>
              </a:defRPr>
            </a:lvl1pPr>
          </a:lstStyle>
          <a:p>
            <a:r>
              <a:rPr lang="sv-SE" dirty="0"/>
              <a:t>PRESENTATION TITLE </a:t>
            </a:r>
            <a:r>
              <a:rPr lang="zh-CN" altLang="en-US" dirty="0"/>
              <a:t>文件标题</a:t>
            </a:r>
            <a:endParaRPr lang="en-US" dirty="0"/>
          </a:p>
        </p:txBody>
      </p:sp>
      <p:sp>
        <p:nvSpPr>
          <p:cNvPr id="34" name="Platshållare för text 33"/>
          <p:cNvSpPr>
            <a:spLocks noGrp="1"/>
          </p:cNvSpPr>
          <p:nvPr>
            <p:ph type="body" sz="quarter" idx="14" hasCustomPrompt="1"/>
          </p:nvPr>
        </p:nvSpPr>
        <p:spPr>
          <a:xfrm>
            <a:off x="450219" y="2934268"/>
            <a:ext cx="5472697" cy="3559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1" i="0" cap="all" spc="200" baseline="0"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sv-SE" altLang="zh-CN" dirty="0"/>
              <a:t>Department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660AD9-D14F-4618-9455-D194E7159D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2" t="29280" r="28536" b="29577"/>
          <a:stretch/>
        </p:blipFill>
        <p:spPr>
          <a:xfrm>
            <a:off x="276047" y="337127"/>
            <a:ext cx="2581452" cy="879605"/>
          </a:xfrm>
          <a:prstGeom prst="rect">
            <a:avLst/>
          </a:prstGeom>
        </p:spPr>
      </p:pic>
      <p:sp>
        <p:nvSpPr>
          <p:cNvPr id="6" name="Platshållare för text 33">
            <a:extLst>
              <a:ext uri="{FF2B5EF4-FFF2-40B4-BE49-F238E27FC236}">
                <a16:creationId xmlns:a16="http://schemas.microsoft.com/office/drawing/2014/main" id="{6667B8C6-4966-4E7E-A925-82BE470457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218" y="3452940"/>
            <a:ext cx="5472697" cy="3559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 b="1" i="0" cap="all" spc="200" baseline="0"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sv-SE" altLang="zh-CN" dirty="0"/>
              <a:t>date YYYY-MM-DD</a:t>
            </a:r>
          </a:p>
        </p:txBody>
      </p:sp>
    </p:spTree>
    <p:extLst>
      <p:ext uri="{BB962C8B-B14F-4D97-AF65-F5344CB8AC3E}">
        <p14:creationId xmlns:p14="http://schemas.microsoft.com/office/powerpoint/2010/main" val="1979456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白色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FCCFBDBC-1CE2-46CB-B7FF-4BE57E7B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4072" y="6331347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6649FBD-AA3B-4ABA-A69A-4F42B8F9DCD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7" name="Platshållare för text 4">
            <a:extLst>
              <a:ext uri="{FF2B5EF4-FFF2-40B4-BE49-F238E27FC236}">
                <a16:creationId xmlns:a16="http://schemas.microsoft.com/office/drawing/2014/main" id="{BD9DC38D-1A37-497E-A6D7-DDF57800F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306286"/>
            <a:ext cx="11165305" cy="4818735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cap="none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8" name="Platshållare för text 6">
            <a:extLst>
              <a:ext uri="{FF2B5EF4-FFF2-40B4-BE49-F238E27FC236}">
                <a16:creationId xmlns:a16="http://schemas.microsoft.com/office/drawing/2014/main" id="{8A12D829-A6D1-4CA2-844A-BE49743F49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11165304" cy="652761"/>
          </a:xfrm>
          <a:prstGeom prst="rect">
            <a:avLst/>
          </a:prstGeom>
        </p:spPr>
        <p:txBody>
          <a:bodyPr/>
          <a:lstStyle>
            <a:lvl1pPr algn="l">
              <a:defRPr sz="2800" b="1" i="0" cap="none" spc="200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3F99971-20B4-4712-A183-5231FD834810}"/>
              </a:ext>
            </a:extLst>
          </p:cNvPr>
          <p:cNvCxnSpPr/>
          <p:nvPr userDrawn="1"/>
        </p:nvCxnSpPr>
        <p:spPr>
          <a:xfrm>
            <a:off x="1991410" y="6204378"/>
            <a:ext cx="9720000" cy="29462"/>
          </a:xfrm>
          <a:prstGeom prst="line">
            <a:avLst/>
          </a:prstGeom>
          <a:ln>
            <a:solidFill>
              <a:srgbClr val="24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8D9D39C-3E1F-43AF-A167-883BD3E792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7740" t="26768" r="27260" b="26351"/>
          <a:stretch/>
        </p:blipFill>
        <p:spPr>
          <a:xfrm>
            <a:off x="413359" y="5928599"/>
            <a:ext cx="1540701" cy="57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2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er">
    <p:bg>
      <p:bgPr>
        <a:solidFill>
          <a:srgbClr val="242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/>
          <p:cNvSpPr txBox="1"/>
          <p:nvPr userDrawn="1"/>
        </p:nvSpPr>
        <p:spPr>
          <a:xfrm>
            <a:off x="227013" y="2562202"/>
            <a:ext cx="11737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6600" b="0" i="0" spc="200" baseline="0" dirty="0">
                <a:latin typeface="Arial" panose="020B0604020202020204" pitchFamily="34" charset="0"/>
                <a:ea typeface="微软雅黑" panose="020B0503020204020204" pitchFamily="34" charset="-122"/>
                <a:cs typeface="Sofia Pro Extra Light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7724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">
    <p:bg>
      <p:bgPr>
        <a:solidFill>
          <a:srgbClr val="242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text 4"/>
          <p:cNvSpPr>
            <a:spLocks noGrp="1"/>
          </p:cNvSpPr>
          <p:nvPr>
            <p:ph type="body" sz="quarter" idx="10"/>
          </p:nvPr>
        </p:nvSpPr>
        <p:spPr>
          <a:xfrm>
            <a:off x="513348" y="1306286"/>
            <a:ext cx="11165305" cy="4818735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cap="none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8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11165304" cy="652761"/>
          </a:xfrm>
          <a:prstGeom prst="rect">
            <a:avLst/>
          </a:prstGeom>
        </p:spPr>
        <p:txBody>
          <a:bodyPr/>
          <a:lstStyle>
            <a:lvl1pPr algn="l">
              <a:defRPr sz="2800" b="1" i="0" cap="none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60F0C2FE-CE3D-4677-B193-497B722A6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3344" y="6335229"/>
            <a:ext cx="198311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sv-SE" dirty="0"/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9B7FBE63-066C-43A8-B1E8-5CFC7BA85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4072" y="6331347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6649FBD-AA3B-4ABA-A69A-4F42B8F9DCDB}" type="slidenum">
              <a:rPr lang="sv-SE" smtClean="0"/>
              <a:pPr/>
              <a:t>‹#›</a:t>
            </a:fld>
            <a:endParaRPr lang="sv-SE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523099A-72A4-47F2-8799-3525E7A1BE50}"/>
              </a:ext>
            </a:extLst>
          </p:cNvPr>
          <p:cNvCxnSpPr/>
          <p:nvPr userDrawn="1"/>
        </p:nvCxnSpPr>
        <p:spPr>
          <a:xfrm>
            <a:off x="1991410" y="6204378"/>
            <a:ext cx="9720000" cy="29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B9BC5618-32F4-4E06-8EE9-F2BCA61BAC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761" t="20099" r="21159" b="24955"/>
          <a:stretch/>
        </p:blipFill>
        <p:spPr>
          <a:xfrm>
            <a:off x="221467" y="5833023"/>
            <a:ext cx="1872000" cy="65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0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r">
    <p:bg>
      <p:bgPr>
        <a:solidFill>
          <a:srgbClr val="242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/>
          <p:cNvSpPr txBox="1"/>
          <p:nvPr userDrawn="1"/>
        </p:nvSpPr>
        <p:spPr>
          <a:xfrm>
            <a:off x="227013" y="2562202"/>
            <a:ext cx="11737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6600" b="0" i="0" spc="200" baseline="0" dirty="0">
                <a:latin typeface="Arial" panose="020B0604020202020204" pitchFamily="34" charset="0"/>
                <a:ea typeface="微软雅黑" panose="020B0503020204020204" pitchFamily="34" charset="-122"/>
                <a:cs typeface="Sofia Pro Extra Light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39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/>
          <p:cNvSpPr txBox="1"/>
          <p:nvPr userDrawn="1"/>
        </p:nvSpPr>
        <p:spPr>
          <a:xfrm>
            <a:off x="640080" y="2560351"/>
            <a:ext cx="5017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200" b="0" i="0" spc="200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Sofia Pro Extra Light" charset="0"/>
              </a:rPr>
              <a:t>AGENDA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803932" y="313923"/>
            <a:ext cx="5440155" cy="5540721"/>
          </a:xfrm>
          <a:prstGeom prst="rect">
            <a:avLst/>
          </a:prstGeom>
        </p:spPr>
        <p:txBody>
          <a:bodyPr anchor="ctr" anchorCtr="0"/>
          <a:lstStyle>
            <a:lvl1pPr marL="285750" indent="-285750">
              <a:lnSpc>
                <a:spcPct val="150000"/>
              </a:lnSpc>
              <a:buFont typeface="Arial" charset="0"/>
              <a:buChar char="•"/>
              <a:defRPr sz="18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 charset="-122"/>
              </a:defRPr>
            </a:lvl1pPr>
          </a:lstStyle>
          <a:p>
            <a:pPr lvl="0"/>
            <a:r>
              <a:rPr lang="en-US" dirty="0"/>
              <a:t>CHAPTER 1</a:t>
            </a:r>
          </a:p>
          <a:p>
            <a:pPr lvl="0"/>
            <a:r>
              <a:rPr lang="en-US" dirty="0"/>
              <a:t>CHAPTER 2</a:t>
            </a:r>
          </a:p>
          <a:p>
            <a:pPr lvl="0"/>
            <a:r>
              <a:rPr lang="en-US" dirty="0"/>
              <a:t>CHAPTER 3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24CC16D-D57D-4A07-8AD6-4CBF4E83E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3344" y="6335229"/>
            <a:ext cx="198311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sv-SE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07AD6512-E4CA-4F7E-899B-050B1D527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4072" y="6331347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6649FBD-AA3B-4ABA-A69A-4F42B8F9DCDB}" type="slidenum">
              <a:rPr lang="sv-SE" smtClean="0"/>
              <a:pPr/>
              <a:t>‹#›</a:t>
            </a:fld>
            <a:endParaRPr lang="sv-SE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C2E6982-F1F6-4064-857D-730F59137877}"/>
              </a:ext>
            </a:extLst>
          </p:cNvPr>
          <p:cNvCxnSpPr/>
          <p:nvPr userDrawn="1"/>
        </p:nvCxnSpPr>
        <p:spPr>
          <a:xfrm>
            <a:off x="1991410" y="6204378"/>
            <a:ext cx="9720000" cy="29462"/>
          </a:xfrm>
          <a:prstGeom prst="line">
            <a:avLst/>
          </a:prstGeom>
          <a:ln>
            <a:solidFill>
              <a:srgbClr val="24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E38082AF-FE08-4A11-A9EC-77A1908114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7740" t="26768" r="27260" b="26351"/>
          <a:stretch/>
        </p:blipFill>
        <p:spPr>
          <a:xfrm>
            <a:off x="413359" y="5928599"/>
            <a:ext cx="1540701" cy="57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0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bg>
      <p:bgPr>
        <a:solidFill>
          <a:srgbClr val="242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/>
          <p:cNvSpPr txBox="1"/>
          <p:nvPr userDrawn="1"/>
        </p:nvSpPr>
        <p:spPr>
          <a:xfrm>
            <a:off x="640080" y="2560351"/>
            <a:ext cx="5017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200" b="0" i="0" spc="200" baseline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Sofia Pro Extra Light" charset="0"/>
              </a:rPr>
              <a:t>AGENDA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803932" y="451709"/>
            <a:ext cx="5440155" cy="5540721"/>
          </a:xfrm>
          <a:prstGeom prst="rect">
            <a:avLst/>
          </a:prstGeom>
        </p:spPr>
        <p:txBody>
          <a:bodyPr anchor="ctr" anchorCtr="0"/>
          <a:lstStyle>
            <a:lvl1pPr marL="285750" indent="-285750">
              <a:lnSpc>
                <a:spcPct val="150000"/>
              </a:lnSpc>
              <a:buClr>
                <a:srgbClr val="F76400"/>
              </a:buClr>
              <a:buFont typeface="Arial" charset="0"/>
              <a:buChar char="•"/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 charset="-122"/>
              </a:defRPr>
            </a:lvl1pPr>
          </a:lstStyle>
          <a:p>
            <a:pPr lvl="0"/>
            <a:r>
              <a:rPr lang="en-US" altLang="zh-CN" dirty="0"/>
              <a:t>CHAPTER 1</a:t>
            </a:r>
          </a:p>
          <a:p>
            <a:pPr lvl="0"/>
            <a:r>
              <a:rPr lang="en-US" altLang="zh-CN" dirty="0"/>
              <a:t>CHAPTER 2</a:t>
            </a:r>
          </a:p>
          <a:p>
            <a:pPr lvl="0"/>
            <a:r>
              <a:rPr lang="en-US" altLang="zh-CN" dirty="0"/>
              <a:t>CHAPTER 3</a:t>
            </a:r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13344" y="6335229"/>
            <a:ext cx="198311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sv-SE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24072" y="6331347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6649FBD-AA3B-4ABA-A69A-4F42B8F9DCDB}" type="slidenum">
              <a:rPr lang="sv-SE" smtClean="0"/>
              <a:pPr/>
              <a:t>‹#›</a:t>
            </a:fld>
            <a:endParaRPr lang="sv-SE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A77282F-FEE2-41F8-A7D2-3C4ED9C40E96}"/>
              </a:ext>
            </a:extLst>
          </p:cNvPr>
          <p:cNvCxnSpPr/>
          <p:nvPr userDrawn="1"/>
        </p:nvCxnSpPr>
        <p:spPr>
          <a:xfrm>
            <a:off x="1991410" y="6204378"/>
            <a:ext cx="9720000" cy="29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2F86647F-DC2F-41FF-A677-9824320966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761" t="20099" r="21159" b="24955"/>
          <a:stretch/>
        </p:blipFill>
        <p:spPr>
          <a:xfrm>
            <a:off x="221467" y="5833023"/>
            <a:ext cx="1872000" cy="65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62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endi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69961" y="3658672"/>
            <a:ext cx="3684760" cy="47309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3000"/>
              </a:lnSpc>
              <a:defRPr sz="1800" cap="all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ynkco Type" pitchFamily="2" charset="0"/>
              </a:defRPr>
            </a:lvl1pPr>
          </a:lstStyle>
          <a:p>
            <a:r>
              <a:rPr lang="sv-SE" dirty="0"/>
              <a:t>NOTE</a:t>
            </a:r>
            <a:endParaRPr lang="en-US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803932" y="451709"/>
            <a:ext cx="5440155" cy="5540721"/>
          </a:xfrm>
          <a:prstGeom prst="rect">
            <a:avLst/>
          </a:prstGeom>
        </p:spPr>
        <p:txBody>
          <a:bodyPr anchor="ctr" anchorCtr="0"/>
          <a:lstStyle>
            <a:lvl1pPr marL="285750" indent="-285750">
              <a:lnSpc>
                <a:spcPts val="2000"/>
              </a:lnSpc>
              <a:buFont typeface="Arial" charset="0"/>
              <a:buChar char="•"/>
              <a:defRPr sz="18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 charset="-122"/>
              </a:defRPr>
            </a:lvl1pPr>
          </a:lstStyle>
          <a:p>
            <a:pPr lvl="0"/>
            <a:r>
              <a:rPr lang="en-US" dirty="0"/>
              <a:t>Click here</a:t>
            </a:r>
          </a:p>
        </p:txBody>
      </p:sp>
      <p:sp>
        <p:nvSpPr>
          <p:cNvPr id="13" name="textruta 2">
            <a:extLst>
              <a:ext uri="{FF2B5EF4-FFF2-40B4-BE49-F238E27FC236}">
                <a16:creationId xmlns:a16="http://schemas.microsoft.com/office/drawing/2014/main" id="{98636841-E0A5-4502-A3E1-11257AB5CD68}"/>
              </a:ext>
            </a:extLst>
          </p:cNvPr>
          <p:cNvSpPr txBox="1"/>
          <p:nvPr userDrawn="1"/>
        </p:nvSpPr>
        <p:spPr>
          <a:xfrm>
            <a:off x="640080" y="2560351"/>
            <a:ext cx="5017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200" b="0" i="0" spc="200" baseline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Sofia Pro Extra Light" charset="0"/>
              </a:rPr>
              <a:t>APPENDIX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B3EBC1E-3DF9-4C6A-9A7C-7C6842CB0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3344" y="6335229"/>
            <a:ext cx="198311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sv-SE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8C48DA93-F2A9-4E07-AB53-2CE051947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4072" y="6331347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6649FBD-AA3B-4ABA-A69A-4F42B8F9DCDB}" type="slidenum">
              <a:rPr lang="sv-SE" smtClean="0"/>
              <a:pPr/>
              <a:t>‹#›</a:t>
            </a:fld>
            <a:endParaRPr lang="sv-SE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FB0111A-0035-4098-B18F-6501C07C75C5}"/>
              </a:ext>
            </a:extLst>
          </p:cNvPr>
          <p:cNvCxnSpPr/>
          <p:nvPr userDrawn="1"/>
        </p:nvCxnSpPr>
        <p:spPr>
          <a:xfrm>
            <a:off x="1991410" y="6204378"/>
            <a:ext cx="9720000" cy="29462"/>
          </a:xfrm>
          <a:prstGeom prst="line">
            <a:avLst/>
          </a:prstGeom>
          <a:ln>
            <a:solidFill>
              <a:srgbClr val="24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A3E8E22A-D2D4-401A-A783-2ACD13089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7740" t="26768" r="27260" b="26351"/>
          <a:stretch/>
        </p:blipFill>
        <p:spPr>
          <a:xfrm>
            <a:off x="413359" y="5928599"/>
            <a:ext cx="1540701" cy="57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6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pendix">
    <p:bg>
      <p:bgPr>
        <a:solidFill>
          <a:srgbClr val="242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69961" y="3658672"/>
            <a:ext cx="3684760" cy="47309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3000"/>
              </a:lnSpc>
              <a:defRPr sz="1800" cap="all" spc="15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ynkco Type" pitchFamily="2" charset="0"/>
              </a:defRPr>
            </a:lvl1pPr>
          </a:lstStyle>
          <a:p>
            <a:r>
              <a:rPr lang="sv-SE" dirty="0"/>
              <a:t>NOTE</a:t>
            </a:r>
            <a:endParaRPr lang="en-US" dirty="0"/>
          </a:p>
        </p:txBody>
      </p:sp>
      <p:sp>
        <p:nvSpPr>
          <p:cNvPr id="3" name="textruta 2"/>
          <p:cNvSpPr txBox="1"/>
          <p:nvPr userDrawn="1"/>
        </p:nvSpPr>
        <p:spPr>
          <a:xfrm>
            <a:off x="640080" y="2560351"/>
            <a:ext cx="5017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200" b="0" i="0" spc="200" baseline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803932" y="451709"/>
            <a:ext cx="5440155" cy="5540721"/>
          </a:xfrm>
          <a:prstGeom prst="rect">
            <a:avLst/>
          </a:prstGeom>
        </p:spPr>
        <p:txBody>
          <a:bodyPr anchor="ctr" anchorCtr="0"/>
          <a:lstStyle>
            <a:lvl1pPr marL="285750" indent="-285750">
              <a:lnSpc>
                <a:spcPts val="2000"/>
              </a:lnSpc>
              <a:buClr>
                <a:srgbClr val="F76400"/>
              </a:buClr>
              <a:buFont typeface="Arial" charset="0"/>
              <a:buChar char="•"/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 charset="-122"/>
              </a:defRPr>
            </a:lvl1pPr>
          </a:lstStyle>
          <a:p>
            <a:pPr lvl="0"/>
            <a:r>
              <a:rPr lang="en-US" dirty="0"/>
              <a:t>Click here</a:t>
            </a:r>
          </a:p>
        </p:txBody>
      </p:sp>
      <p:sp>
        <p:nvSpPr>
          <p:cNvPr id="21" name="Footer Placeholder 1">
            <a:extLst>
              <a:ext uri="{FF2B5EF4-FFF2-40B4-BE49-F238E27FC236}">
                <a16:creationId xmlns:a16="http://schemas.microsoft.com/office/drawing/2014/main" id="{7BAAC3AE-2D00-4256-A872-D3BD6D00F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3344" y="6335229"/>
            <a:ext cx="198311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sv-SE" dirty="0"/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9CF39A75-C9CE-4A8F-87F5-DCB05D382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4072" y="6331347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6649FBD-AA3B-4ABA-A69A-4F42B8F9DCDB}" type="slidenum">
              <a:rPr lang="sv-SE" smtClean="0"/>
              <a:pPr/>
              <a:t>‹#›</a:t>
            </a:fld>
            <a:endParaRPr lang="sv-SE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ECD1992-AD37-4016-A72F-D59507EE19B8}"/>
              </a:ext>
            </a:extLst>
          </p:cNvPr>
          <p:cNvCxnSpPr/>
          <p:nvPr userDrawn="1"/>
        </p:nvCxnSpPr>
        <p:spPr>
          <a:xfrm>
            <a:off x="1991410" y="6204378"/>
            <a:ext cx="9720000" cy="29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745CF0A6-8B6A-4901-8AB8-79D1460E5B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761" t="20099" r="21159" b="24955"/>
          <a:stretch/>
        </p:blipFill>
        <p:spPr>
          <a:xfrm>
            <a:off x="221467" y="5833023"/>
            <a:ext cx="1872000" cy="65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19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y section starter 2">
    <p:bg>
      <p:bgPr>
        <a:solidFill>
          <a:srgbClr val="9DA2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5142367"/>
            <a:ext cx="11165304" cy="461727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2400"/>
              </a:lnSpc>
              <a:defRPr sz="2800" b="0" i="0" cap="all" spc="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ynkco Type" pitchFamily="2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en-US" dirty="0"/>
              <a:t>SUB-HEADER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4501" y="104499"/>
            <a:ext cx="11974287" cy="6642000"/>
          </a:xfrm>
          <a:prstGeom prst="rect">
            <a:avLst/>
          </a:prstGeom>
          <a:noFill/>
          <a:ln w="228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513348" y="1403284"/>
            <a:ext cx="11165304" cy="315649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10000"/>
              </a:lnSpc>
              <a:defRPr sz="4800" b="0" i="0" cap="all" spc="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ynkco Type" pitchFamily="2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388297-A173-4604-994E-3F238261EB1B}"/>
              </a:ext>
            </a:extLst>
          </p:cNvPr>
          <p:cNvCxnSpPr/>
          <p:nvPr userDrawn="1"/>
        </p:nvCxnSpPr>
        <p:spPr>
          <a:xfrm>
            <a:off x="1991410" y="6204378"/>
            <a:ext cx="9720000" cy="29462"/>
          </a:xfrm>
          <a:prstGeom prst="line">
            <a:avLst/>
          </a:prstGeom>
          <a:ln>
            <a:solidFill>
              <a:srgbClr val="24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38FF41E8-9488-491F-9CF4-03FDE5BE12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7740" t="26768" r="27260" b="26351"/>
          <a:stretch/>
        </p:blipFill>
        <p:spPr>
          <a:xfrm>
            <a:off x="413359" y="5928599"/>
            <a:ext cx="1540701" cy="57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0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Grey section starter 2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5142367"/>
            <a:ext cx="11165304" cy="461727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2400"/>
              </a:lnSpc>
              <a:defRPr sz="2800" b="0" i="0" cap="all" spc="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ynkco Type" pitchFamily="2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en-US" dirty="0"/>
              <a:t>SUB-HEADER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4501" y="104499"/>
            <a:ext cx="11974287" cy="6642000"/>
          </a:xfrm>
          <a:prstGeom prst="rect">
            <a:avLst/>
          </a:prstGeom>
          <a:noFill/>
          <a:ln w="228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513348" y="1403284"/>
            <a:ext cx="11165304" cy="315649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10000"/>
              </a:lnSpc>
              <a:defRPr sz="4800" b="0" i="0" cap="all" spc="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ynkco Type" pitchFamily="2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68E6F6-DF47-475C-8AEC-3B400FED4C5C}"/>
              </a:ext>
            </a:extLst>
          </p:cNvPr>
          <p:cNvCxnSpPr/>
          <p:nvPr userDrawn="1"/>
        </p:nvCxnSpPr>
        <p:spPr>
          <a:xfrm>
            <a:off x="1991410" y="6204378"/>
            <a:ext cx="9720000" cy="29462"/>
          </a:xfrm>
          <a:prstGeom prst="line">
            <a:avLst/>
          </a:prstGeom>
          <a:ln>
            <a:solidFill>
              <a:srgbClr val="24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5DFACEE8-831A-4574-A103-22B079B11D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7740" t="26768" r="27260" b="26351"/>
          <a:stretch/>
        </p:blipFill>
        <p:spPr>
          <a:xfrm>
            <a:off x="413359" y="5928599"/>
            <a:ext cx="1540701" cy="57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51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色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FCCFBDBC-1CE2-46CB-B7FF-4BE57E7B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4072" y="6331347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6649FBD-AA3B-4ABA-A69A-4F42B8F9DCD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7" name="Platshållare för text 4">
            <a:extLst>
              <a:ext uri="{FF2B5EF4-FFF2-40B4-BE49-F238E27FC236}">
                <a16:creationId xmlns:a16="http://schemas.microsoft.com/office/drawing/2014/main" id="{BD9DC38D-1A37-497E-A6D7-DDF57800F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306286"/>
            <a:ext cx="11165305" cy="4818735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cap="none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8" name="Platshållare för text 6">
            <a:extLst>
              <a:ext uri="{FF2B5EF4-FFF2-40B4-BE49-F238E27FC236}">
                <a16:creationId xmlns:a16="http://schemas.microsoft.com/office/drawing/2014/main" id="{8A12D829-A6D1-4CA2-844A-BE49743F49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11165304" cy="652761"/>
          </a:xfrm>
          <a:prstGeom prst="rect">
            <a:avLst/>
          </a:prstGeom>
        </p:spPr>
        <p:txBody>
          <a:bodyPr/>
          <a:lstStyle>
            <a:lvl1pPr algn="l">
              <a:defRPr sz="2800" b="1" i="0" cap="none" spc="200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6A352C-68AD-413E-B881-494BE98C1230}"/>
              </a:ext>
            </a:extLst>
          </p:cNvPr>
          <p:cNvCxnSpPr/>
          <p:nvPr userDrawn="1"/>
        </p:nvCxnSpPr>
        <p:spPr>
          <a:xfrm>
            <a:off x="1991410" y="6204378"/>
            <a:ext cx="9720000" cy="29462"/>
          </a:xfrm>
          <a:prstGeom prst="line">
            <a:avLst/>
          </a:prstGeom>
          <a:ln>
            <a:solidFill>
              <a:srgbClr val="24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9480150E-1BCB-4B8D-A511-E5E72108D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7740" t="26768" r="27260" b="26351"/>
          <a:stretch/>
        </p:blipFill>
        <p:spPr>
          <a:xfrm>
            <a:off x="413359" y="5928599"/>
            <a:ext cx="1540701" cy="57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5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6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ofia Pro Extra Light" charset="0"/>
          <a:ea typeface="Sofia Pro Extra Light" charset="0"/>
          <a:cs typeface="Sofia Pro Extra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b="0" i="0" kern="1200">
          <a:solidFill>
            <a:schemeClr val="tx1"/>
          </a:solidFill>
          <a:latin typeface="Sofia Pro Extra Light" charset="0"/>
          <a:ea typeface="Sofia Pro Extra Light" charset="0"/>
          <a:cs typeface="Sofia Pro Extra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537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4178">
          <p15:clr>
            <a:srgbClr val="F26B43"/>
          </p15:clr>
        </p15:guide>
        <p15:guide id="6" orient="horz" pos="14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13343" y="6233631"/>
            <a:ext cx="382846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rgbClr val="262729"/>
                </a:solidFill>
                <a:latin typeface="Sofia Pro Extra Light"/>
              </a:defRPr>
            </a:lvl1pPr>
          </a:lstStyle>
          <a:p>
            <a:endParaRPr lang="sv-SE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24072" y="6244263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rgbClr val="262729"/>
                </a:solidFill>
                <a:latin typeface="Sofia Pro Extra Light"/>
              </a:defRPr>
            </a:lvl1pPr>
          </a:lstStyle>
          <a:p>
            <a:fld id="{46649FBD-AA3B-4ABA-A69A-4F42B8F9DCD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9357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2" r:id="rId2"/>
    <p:sldLayoutId id="2147483659" r:id="rId3"/>
    <p:sldLayoutId id="214748368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ofia Pro Extra Light" charset="0"/>
          <a:ea typeface="Sofia Pro Extra Light" charset="0"/>
          <a:cs typeface="Sofia Pro Extra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b="0" i="0" kern="1200">
          <a:solidFill>
            <a:schemeClr val="tx1"/>
          </a:solidFill>
          <a:latin typeface="Sofia Pro Extra Light" charset="0"/>
          <a:ea typeface="Sofia Pro Extra Light" charset="0"/>
          <a:cs typeface="Sofia Pro Extra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537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4178">
          <p15:clr>
            <a:srgbClr val="F26B43"/>
          </p15:clr>
        </p15:guide>
        <p15:guide id="6" orient="horz" pos="14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67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ofia Pro Extra Light" charset="0"/>
          <a:ea typeface="Sofia Pro Extra Light" charset="0"/>
          <a:cs typeface="Sofia Pro Extra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b="0" i="0" kern="1200">
          <a:solidFill>
            <a:schemeClr val="tx1"/>
          </a:solidFill>
          <a:latin typeface="Sofia Pro Extra Light" charset="0"/>
          <a:ea typeface="Sofia Pro Extra Light" charset="0"/>
          <a:cs typeface="Sofia Pro Extra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537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4178">
          <p15:clr>
            <a:srgbClr val="F26B43"/>
          </p15:clr>
        </p15:guide>
        <p15:guide id="6" orient="horz" pos="14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57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9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ofia Pro Extra Light" charset="0"/>
          <a:ea typeface="Sofia Pro Extra Light" charset="0"/>
          <a:cs typeface="Sofia Pro Extra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b="0" i="0" kern="1200">
          <a:solidFill>
            <a:schemeClr val="tx1"/>
          </a:solidFill>
          <a:latin typeface="Sofia Pro Extra Light" charset="0"/>
          <a:ea typeface="Sofia Pro Extra Light" charset="0"/>
          <a:cs typeface="Sofia Pro Extra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537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4178">
          <p15:clr>
            <a:srgbClr val="F26B43"/>
          </p15:clr>
        </p15:guide>
        <p15:guide id="6" orient="horz" pos="14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42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09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ofia Pro Extra Light" charset="0"/>
          <a:ea typeface="Sofia Pro Extra Light" charset="0"/>
          <a:cs typeface="Sofia Pro Extra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b="0" i="0" kern="1200">
          <a:solidFill>
            <a:schemeClr val="tx1"/>
          </a:solidFill>
          <a:latin typeface="Sofia Pro Extra Light" charset="0"/>
          <a:ea typeface="Sofia Pro Extra Light" charset="0"/>
          <a:cs typeface="Sofia Pro Extra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537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4178">
          <p15:clr>
            <a:srgbClr val="F26B43"/>
          </p15:clr>
        </p15:guide>
        <p15:guide id="6" orient="horz" pos="1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9DB9E07-067E-4BEA-9C30-54DC2F0C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285" y="1754284"/>
            <a:ext cx="10263430" cy="2455407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AUTOSAR OS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FC428E-4C75-4D81-9CF0-CEF2F55C7B25}"/>
              </a:ext>
            </a:extLst>
          </p:cNvPr>
          <p:cNvSpPr txBox="1"/>
          <p:nvPr/>
        </p:nvSpPr>
        <p:spPr>
          <a:xfrm>
            <a:off x="8660921" y="5108442"/>
            <a:ext cx="234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Sofia Pro Extra Light" charset="0"/>
                <a:ea typeface="Sofia Pro Extra Light" charset="0"/>
                <a:cs typeface="Sofia Pro Extra Light" charset="0"/>
              </a:rPr>
              <a:t>作者：宏泽</a:t>
            </a:r>
            <a:endParaRPr lang="en-US" altLang="zh-CN" dirty="0">
              <a:latin typeface="Sofia Pro Extra Light" charset="0"/>
              <a:ea typeface="Sofia Pro Extra Light" charset="0"/>
              <a:cs typeface="Sofia Pro Extra Light" charset="0"/>
            </a:endParaRPr>
          </a:p>
          <a:p>
            <a:r>
              <a:rPr lang="zh-CN" altLang="en-US" dirty="0">
                <a:latin typeface="Sofia Pro Extra Light" charset="0"/>
                <a:ea typeface="Sofia Pro Extra Light" charset="0"/>
                <a:cs typeface="Sofia Pro Extra Light" charset="0"/>
              </a:rPr>
              <a:t>日期：</a:t>
            </a:r>
            <a:endParaRPr lang="zh-CN" altLang="en-US" b="0" i="0" dirty="0">
              <a:latin typeface="Sofia Pro Extra Light" charset="0"/>
              <a:ea typeface="Sofia Pro Extra Light" charset="0"/>
              <a:cs typeface="Sofia Pro Extr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40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C81BE7-E486-4DD4-B248-B6419A3D4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649FBD-AA3B-4ABA-A69A-4F42B8F9DCDB}" type="slidenum">
              <a:rPr lang="sv-SE" smtClean="0"/>
              <a:pPr/>
              <a:t>10</a:t>
            </a:fld>
            <a:endParaRPr lang="sv-SE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336AB-B55D-42C9-B4E7-30A3EE7C8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类中断：可调用</a:t>
            </a:r>
            <a:r>
              <a:rPr lang="en-US" altLang="zh-CN" dirty="0"/>
              <a:t>OS</a:t>
            </a:r>
            <a:r>
              <a:rPr lang="zh-CN" altLang="en-US" dirty="0"/>
              <a:t>系统服务，如激活</a:t>
            </a:r>
            <a:r>
              <a:rPr lang="en-US" altLang="zh-CN" dirty="0"/>
              <a:t>Task</a:t>
            </a:r>
            <a:r>
              <a:rPr lang="zh-CN" altLang="en-US" dirty="0"/>
              <a:t>或设置</a:t>
            </a:r>
            <a:r>
              <a:rPr lang="en-US" altLang="zh-CN" dirty="0"/>
              <a:t>Event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118DF4-08FE-4C90-8CFE-5FBDE00373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ISR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47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FAA378-A0AE-4123-A483-2C643C68B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649FBD-AA3B-4ABA-A69A-4F42B8F9DCDB}" type="slidenum">
              <a:rPr lang="sv-SE" smtClean="0"/>
              <a:pPr/>
              <a:t>11</a:t>
            </a:fld>
            <a:endParaRPr lang="sv-SE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61957F-DEAD-4C35-8B54-AE16AC1636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306286"/>
            <a:ext cx="11176628" cy="4818735"/>
          </a:xfrm>
        </p:spPr>
        <p:txBody>
          <a:bodyPr/>
          <a:lstStyle/>
          <a:p>
            <a:r>
              <a:rPr lang="zh-CN" altLang="en-US" dirty="0"/>
              <a:t>元素间触发关系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7B19A1-792B-4132-93EC-A190A1015D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OS-Application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A4AD29-4439-40F0-8FD3-1B099E0DD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147" y="593458"/>
            <a:ext cx="8399343" cy="537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E0A659-4AA0-4A93-A187-43B0F22CE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649FBD-AA3B-4ABA-A69A-4F42B8F9DCDB}" type="slidenum">
              <a:rPr lang="sv-SE" smtClean="0"/>
              <a:pPr/>
              <a:t>12</a:t>
            </a:fld>
            <a:endParaRPr lang="sv-SE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72E45D-5A0B-43F9-B78C-920520FA4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Os_Application</a:t>
            </a:r>
            <a:r>
              <a:rPr lang="zh-CN" altLang="en-US" dirty="0"/>
              <a:t>是如何在</a:t>
            </a:r>
            <a:r>
              <a:rPr lang="en-US" altLang="zh-CN" dirty="0"/>
              <a:t>Core</a:t>
            </a:r>
            <a:r>
              <a:rPr lang="zh-CN" altLang="en-US" dirty="0"/>
              <a:t>上运行的？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0B835E-A580-4DEF-8004-29140AF60D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OS_Application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99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82A044-08F2-48F1-83AE-3A1EC7CB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649FBD-AA3B-4ABA-A69A-4F42B8F9DCDB}" type="slidenum">
              <a:rPr lang="sv-SE" smtClean="0"/>
              <a:pPr/>
              <a:t>13</a:t>
            </a:fld>
            <a:endParaRPr lang="sv-SE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64D77D-1324-4A4F-962E-39FAE5564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 spcCol="720000"/>
          <a:lstStyle/>
          <a:p>
            <a:r>
              <a:rPr lang="en-US" altLang="zh-CN" sz="1400" dirty="0"/>
              <a:t>OS Core</a:t>
            </a:r>
            <a:r>
              <a:rPr lang="zh-CN" altLang="en-US" sz="1400" dirty="0"/>
              <a:t>启动原理：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只有</a:t>
            </a:r>
            <a:r>
              <a:rPr lang="en-US" altLang="zh-CN" sz="1400" dirty="0"/>
              <a:t>1</a:t>
            </a:r>
            <a:r>
              <a:rPr lang="zh-CN" altLang="en-US" sz="1400" dirty="0"/>
              <a:t>个核作为</a:t>
            </a:r>
            <a:r>
              <a:rPr lang="en-US" altLang="zh-CN" sz="1400" dirty="0"/>
              <a:t>master</a:t>
            </a:r>
            <a:r>
              <a:rPr lang="zh-CN" altLang="en-US" sz="1400" dirty="0"/>
              <a:t>核，通常</a:t>
            </a:r>
            <a:r>
              <a:rPr lang="en-US" altLang="zh-CN" sz="1400" dirty="0"/>
              <a:t>Core 0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master</a:t>
            </a:r>
            <a:r>
              <a:rPr lang="zh-CN" altLang="en-US" sz="1400" dirty="0"/>
              <a:t>核可以唤起其他</a:t>
            </a:r>
            <a:r>
              <a:rPr lang="en-US" altLang="zh-CN" sz="1400" dirty="0"/>
              <a:t>slave</a:t>
            </a:r>
            <a:r>
              <a:rPr lang="zh-CN" altLang="en-US" sz="1400" dirty="0"/>
              <a:t>核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如果</a:t>
            </a:r>
            <a:r>
              <a:rPr lang="en-US" altLang="zh-CN" sz="1400" dirty="0"/>
              <a:t>slave</a:t>
            </a:r>
            <a:r>
              <a:rPr lang="zh-CN" altLang="en-US" sz="1400" dirty="0"/>
              <a:t>核是自动启动的，将设置等待位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如果</a:t>
            </a:r>
            <a:r>
              <a:rPr lang="en-US" altLang="zh-CN" sz="1400" dirty="0"/>
              <a:t>slave</a:t>
            </a:r>
            <a:r>
              <a:rPr lang="zh-CN" altLang="en-US" sz="1400" dirty="0"/>
              <a:t>核不是自动启动，需要通过核内部的寄存器使能启动</a:t>
            </a:r>
            <a:endParaRPr lang="en-US" altLang="zh-CN" sz="1400" dirty="0"/>
          </a:p>
          <a:p>
            <a:pPr marL="1028700" lvl="1" indent="-342900">
              <a:buFont typeface="+mj-ea"/>
              <a:buAutoNum type="circleNumDbPlain"/>
            </a:pPr>
            <a:r>
              <a:rPr lang="en-US" altLang="zh-CN" sz="1400" dirty="0"/>
              <a:t>PC</a:t>
            </a:r>
            <a:r>
              <a:rPr lang="zh-CN" altLang="en-US" sz="1400" dirty="0"/>
              <a:t>内放置起始地址</a:t>
            </a:r>
            <a:r>
              <a:rPr lang="en-US" altLang="zh-CN" sz="1400" dirty="0"/>
              <a:t>_start_core1</a:t>
            </a:r>
          </a:p>
          <a:p>
            <a:pPr marL="1028700" lvl="1" indent="-342900">
              <a:buFont typeface="+mj-ea"/>
              <a:buAutoNum type="circleNumDbPlain"/>
            </a:pPr>
            <a:r>
              <a:rPr lang="en-US" altLang="zh-CN" sz="1400" dirty="0"/>
              <a:t>System Control </a:t>
            </a:r>
            <a:r>
              <a:rPr lang="en-US" altLang="zh-CN" sz="1400" dirty="0" err="1"/>
              <a:t>Register.BHALT</a:t>
            </a:r>
            <a:r>
              <a:rPr lang="en-US" altLang="zh-CN" sz="1400" dirty="0"/>
              <a:t> </a:t>
            </a:r>
            <a:r>
              <a:rPr lang="zh-CN" altLang="en-US" sz="1400" dirty="0"/>
              <a:t>置</a:t>
            </a:r>
            <a:r>
              <a:rPr lang="en-US" altLang="zh-CN" sz="1400" dirty="0"/>
              <a:t>0</a:t>
            </a:r>
            <a:r>
              <a:rPr lang="zh-CN" altLang="en-US" sz="1400" dirty="0"/>
              <a:t>，可使</a:t>
            </a:r>
            <a:r>
              <a:rPr lang="en-US" altLang="zh-CN" sz="1400" dirty="0"/>
              <a:t>core</a:t>
            </a:r>
            <a:r>
              <a:rPr lang="zh-CN" altLang="en-US" sz="1400" dirty="0"/>
              <a:t>从起始地址启动</a:t>
            </a:r>
            <a:endParaRPr lang="en-US" altLang="zh-CN" sz="1400" dirty="0"/>
          </a:p>
          <a:p>
            <a:pPr lvl="1" indent="0">
              <a:buNone/>
            </a:pPr>
            <a:endParaRPr lang="en-US" altLang="zh-CN" sz="1400" dirty="0"/>
          </a:p>
          <a:p>
            <a:pPr lvl="1" indent="0">
              <a:buNone/>
            </a:pPr>
            <a:endParaRPr lang="en-US" altLang="zh-CN" sz="14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9AC81F-39EC-4D33-9248-C527165988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多核启动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858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3D4DD1F-4B92-4C52-A49A-A57B26149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649FBD-AA3B-4ABA-A69A-4F42B8F9DCDB}" type="slidenum">
              <a:rPr lang="sv-SE" smtClean="0"/>
              <a:pPr/>
              <a:t>14</a:t>
            </a:fld>
            <a:endParaRPr lang="sv-SE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62C88-FBFF-4870-BA06-67728480F2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9" y="1306286"/>
            <a:ext cx="5739670" cy="481873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/>
              <a:t>Master Core</a:t>
            </a:r>
            <a:r>
              <a:rPr lang="zh-CN" altLang="en-US" dirty="0"/>
              <a:t>启动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唤醒其他</a:t>
            </a:r>
            <a:r>
              <a:rPr lang="en-US" altLang="zh-CN" dirty="0"/>
              <a:t>Slave Core</a:t>
            </a:r>
            <a:r>
              <a:rPr lang="zh-CN" altLang="en-US" dirty="0"/>
              <a:t>，每个</a:t>
            </a:r>
            <a:r>
              <a:rPr lang="en-US" altLang="zh-CN" dirty="0" err="1"/>
              <a:t>Core.SYSCON.BHLT</a:t>
            </a:r>
            <a:r>
              <a:rPr lang="en-US" altLang="zh-CN" dirty="0"/>
              <a:t> = 0</a:t>
            </a:r>
            <a:r>
              <a:rPr lang="zh-CN" altLang="en-US" dirty="0"/>
              <a:t>，</a:t>
            </a:r>
            <a:r>
              <a:rPr lang="en-US" altLang="zh-CN" dirty="0"/>
              <a:t>Core</a:t>
            </a:r>
            <a:r>
              <a:rPr lang="zh-CN" altLang="en-US" dirty="0"/>
              <a:t>启动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启动</a:t>
            </a:r>
            <a:r>
              <a:rPr lang="en-US" altLang="zh-CN" dirty="0" err="1"/>
              <a:t>Os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将线程初始化到</a:t>
            </a:r>
            <a:r>
              <a:rPr lang="en-US" altLang="zh-CN" dirty="0" err="1"/>
              <a:t>Os_Init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切换上下文进入</a:t>
            </a:r>
            <a:r>
              <a:rPr lang="en-US" altLang="zh-CN" dirty="0" err="1"/>
              <a:t>Os_Init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初始化中，将所有</a:t>
            </a:r>
            <a:r>
              <a:rPr lang="en-US" altLang="zh-CN" dirty="0"/>
              <a:t>Task</a:t>
            </a:r>
            <a:r>
              <a:rPr lang="zh-CN" altLang="en-US" dirty="0"/>
              <a:t>，</a:t>
            </a:r>
            <a:r>
              <a:rPr lang="en-US" altLang="zh-CN" dirty="0" err="1"/>
              <a:t>SchT</a:t>
            </a:r>
            <a:r>
              <a:rPr lang="zh-CN" altLang="en-US" dirty="0"/>
              <a:t>，</a:t>
            </a:r>
            <a:r>
              <a:rPr lang="en-US" altLang="zh-CN" dirty="0"/>
              <a:t>Alarm</a:t>
            </a:r>
            <a:r>
              <a:rPr lang="zh-CN" altLang="en-US" dirty="0"/>
              <a:t>，</a:t>
            </a:r>
            <a:r>
              <a:rPr lang="en-US" altLang="zh-CN" dirty="0"/>
              <a:t>Counter</a:t>
            </a:r>
            <a:r>
              <a:rPr lang="zh-CN" altLang="en-US" dirty="0"/>
              <a:t>，</a:t>
            </a:r>
            <a:r>
              <a:rPr lang="en-US" altLang="zh-CN" dirty="0" err="1"/>
              <a:t>Isr</a:t>
            </a:r>
            <a:r>
              <a:rPr lang="zh-CN" altLang="en-US" dirty="0"/>
              <a:t>初始化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开始</a:t>
            </a:r>
            <a:r>
              <a:rPr lang="en-US" altLang="zh-CN" dirty="0"/>
              <a:t>OS</a:t>
            </a:r>
            <a:r>
              <a:rPr lang="zh-CN" altLang="en-US" dirty="0"/>
              <a:t>运行阻塞，等待其他核完成</a:t>
            </a:r>
            <a:r>
              <a:rPr lang="en-US" altLang="zh-CN" dirty="0" err="1"/>
              <a:t>Os</a:t>
            </a:r>
            <a:r>
              <a:rPr lang="zh-CN" altLang="en-US" dirty="0"/>
              <a:t>任务初始化，到达第一次同步点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同步后，启动</a:t>
            </a:r>
            <a:r>
              <a:rPr lang="en-US" altLang="zh-CN" dirty="0" err="1"/>
              <a:t>startupHook</a:t>
            </a:r>
            <a:r>
              <a:rPr lang="zh-CN" altLang="en-US" dirty="0"/>
              <a:t>，启动</a:t>
            </a:r>
            <a:r>
              <a:rPr lang="en-US" altLang="zh-CN" dirty="0" err="1"/>
              <a:t>Os_App</a:t>
            </a:r>
            <a:r>
              <a:rPr lang="zh-CN" altLang="en-US" dirty="0"/>
              <a:t>，等待其他核完成</a:t>
            </a:r>
            <a:r>
              <a:rPr lang="en-US" altLang="zh-CN" dirty="0"/>
              <a:t>App</a:t>
            </a:r>
            <a:r>
              <a:rPr lang="zh-CN" altLang="en-US" dirty="0"/>
              <a:t>启动，到达第二次同步点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同步完成后，启动第一个</a:t>
            </a:r>
            <a:r>
              <a:rPr lang="en-US" altLang="zh-CN" dirty="0"/>
              <a:t>Task</a:t>
            </a:r>
            <a:r>
              <a:rPr lang="zh-CN" altLang="en-US" dirty="0"/>
              <a:t>：</a:t>
            </a:r>
            <a:r>
              <a:rPr lang="en-US" altLang="zh-CN" dirty="0" err="1"/>
              <a:t>Init_Task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F98396-E17A-47CF-8152-DD0BDCD252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多核启动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BA45A9-FBDF-4D66-9D30-D7D2A58B4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26" y="1290223"/>
            <a:ext cx="5320145" cy="213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7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C48296-F549-4F73-937F-9A516A03F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649FBD-AA3B-4ABA-A69A-4F42B8F9DCDB}" type="slidenum">
              <a:rPr lang="sv-SE" smtClean="0"/>
              <a:pPr/>
              <a:t>15</a:t>
            </a:fld>
            <a:endParaRPr lang="sv-SE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6DC20-156A-4875-A1FA-659162C69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D464D0-5873-40F9-A877-23F37B0980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启动第一个任务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122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BD6048-EEAA-4E1D-B75B-00ECC446F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649FBD-AA3B-4ABA-A69A-4F42B8F9DCDB}" type="slidenum">
              <a:rPr lang="sv-SE" smtClean="0"/>
              <a:pPr/>
              <a:t>16</a:t>
            </a:fld>
            <a:endParaRPr lang="sv-SE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1D829-0521-410E-884A-200800E0AD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上下文（线程）切换原理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Counter</a:t>
            </a:r>
            <a:r>
              <a:rPr lang="zh-CN" altLang="en-US" dirty="0"/>
              <a:t>中断</a:t>
            </a:r>
            <a:r>
              <a:rPr lang="en-US" altLang="zh-CN" dirty="0"/>
              <a:t>ISR</a:t>
            </a:r>
            <a:r>
              <a:rPr lang="zh-CN" altLang="en-US" dirty="0"/>
              <a:t>原理及运行逻辑关系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Os_Application</a:t>
            </a:r>
            <a:r>
              <a:rPr lang="zh-CN" altLang="en-US" dirty="0"/>
              <a:t>各元素关系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D6AA6B-82D7-4839-8617-CE381734C6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运行原理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4172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BC1335-2D45-4673-813C-F81D7450D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649FBD-AA3B-4ABA-A69A-4F42B8F9DCDB}" type="slidenum">
              <a:rPr lang="sv-SE" smtClean="0"/>
              <a:pPr/>
              <a:t>17</a:t>
            </a:fld>
            <a:endParaRPr lang="sv-SE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A0A994-428C-485B-B3C9-07DB44EC68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9D9C0-83E5-47A0-A052-594422031B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任务激活</a:t>
            </a:r>
            <a:r>
              <a:rPr lang="en-US" altLang="zh-CN" dirty="0"/>
              <a:t>/</a:t>
            </a:r>
            <a:r>
              <a:rPr lang="zh-CN" altLang="en-US" dirty="0"/>
              <a:t>切换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787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14A7AE-4198-4CD7-8C8E-86D3DDA6C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649FBD-AA3B-4ABA-A69A-4F42B8F9DCDB}" type="slidenum">
              <a:rPr lang="sv-SE" smtClean="0"/>
              <a:pPr/>
              <a:t>18</a:t>
            </a:fld>
            <a:endParaRPr lang="sv-SE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CF940-7614-4969-9675-DEFE2B3CA5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DEA485-8DD5-4B2A-8A14-3FD8E7B86D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核间通讯</a:t>
            </a:r>
            <a:r>
              <a:rPr lang="en-US" altLang="zh-CN" dirty="0"/>
              <a:t>IOC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15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F4FA5A-A7DB-4862-9CDF-0A8810D3F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649FBD-AA3B-4ABA-A69A-4F42B8F9DCDB}" type="slidenum">
              <a:rPr lang="sv-SE" smtClean="0"/>
              <a:pPr/>
              <a:t>19</a:t>
            </a:fld>
            <a:endParaRPr lang="sv-SE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E9EA5-6B17-4FA2-9F6B-31C06C8D4C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C832B-1F4F-4BEF-8E96-322B5D76F7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Memory protection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12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C767752-733C-4827-88A3-79456DE0AA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架构关系</a:t>
            </a:r>
            <a:endParaRPr lang="en-US" altLang="zh-CN" dirty="0"/>
          </a:p>
          <a:p>
            <a:r>
              <a:rPr lang="en-US" altLang="zh-CN" dirty="0"/>
              <a:t>OS-Core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OS-Application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多核启动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启动第一个任务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运行原理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任务激活</a:t>
            </a:r>
            <a:r>
              <a:rPr lang="en-US" altLang="zh-CN" dirty="0"/>
              <a:t>/</a:t>
            </a:r>
            <a:r>
              <a:rPr lang="zh-CN" altLang="en-US" dirty="0"/>
              <a:t>切换</a:t>
            </a:r>
            <a:endParaRPr lang="en-US" altLang="zh-CN" dirty="0"/>
          </a:p>
          <a:p>
            <a:r>
              <a:rPr lang="zh-CN" altLang="en-US" dirty="0"/>
              <a:t>核间通讯</a:t>
            </a:r>
            <a:r>
              <a:rPr lang="en-US" altLang="zh-CN" dirty="0"/>
              <a:t>IOC</a:t>
            </a:r>
          </a:p>
          <a:p>
            <a:r>
              <a:rPr lang="en-US" altLang="zh-CN" dirty="0"/>
              <a:t>Timer-&gt;Task</a:t>
            </a:r>
            <a:r>
              <a:rPr lang="zh-CN" altLang="en-US" dirty="0"/>
              <a:t>如何实现</a:t>
            </a:r>
          </a:p>
        </p:txBody>
      </p:sp>
    </p:spTree>
    <p:extLst>
      <p:ext uri="{BB962C8B-B14F-4D97-AF65-F5344CB8AC3E}">
        <p14:creationId xmlns:p14="http://schemas.microsoft.com/office/powerpoint/2010/main" val="429071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06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2E899A-F888-43F3-B537-C7035B01D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649FBD-AA3B-4ABA-A69A-4F42B8F9DCDB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D7AEBB-B5E3-4F5E-848A-2A9E2C655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139884"/>
            <a:ext cx="4829616" cy="498513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/>
              <a:t>System Service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MCU hardware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AC070A-7A3E-44E1-8A6B-6BF012DDC2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架构关系</a:t>
            </a:r>
          </a:p>
        </p:txBody>
      </p:sp>
      <p:pic>
        <p:nvPicPr>
          <p:cNvPr id="7170" name="Picture 2" descr="https://pic3.zhimg.com/v2-5d09aadb5ccc776930ad6352921303f2_r.jpg">
            <a:extLst>
              <a:ext uri="{FF2B5EF4-FFF2-40B4-BE49-F238E27FC236}">
                <a16:creationId xmlns:a16="http://schemas.microsoft.com/office/drawing/2014/main" id="{1706B624-353E-4B9E-83C3-496FFE329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65" y="146875"/>
            <a:ext cx="8273301" cy="588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3AD16ED-51E8-4E3D-A4B5-D4DAE89C5BCA}"/>
              </a:ext>
            </a:extLst>
          </p:cNvPr>
          <p:cNvSpPr/>
          <p:nvPr/>
        </p:nvSpPr>
        <p:spPr>
          <a:xfrm>
            <a:off x="3989294" y="1792645"/>
            <a:ext cx="233082" cy="3083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8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696A29-E2CB-489E-AD50-C10F439F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649FBD-AA3B-4ABA-A69A-4F42B8F9DCDB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B2FA3D-55EE-48AF-AF4C-B425CA31A7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/>
              <a:t>OS-Core</a:t>
            </a:r>
            <a:r>
              <a:rPr lang="zh-CN" altLang="en-US" dirty="0"/>
              <a:t>管理</a:t>
            </a:r>
            <a:r>
              <a:rPr lang="en-US" altLang="zh-CN" dirty="0"/>
              <a:t>Core</a:t>
            </a:r>
            <a:r>
              <a:rPr lang="zh-CN" altLang="en-US" dirty="0"/>
              <a:t>运行的内存，起始位置，启动方式，</a:t>
            </a:r>
            <a:r>
              <a:rPr lang="en-US" altLang="zh-CN" dirty="0"/>
              <a:t>hook</a:t>
            </a:r>
            <a:r>
              <a:rPr lang="zh-CN" altLang="en-US" dirty="0"/>
              <a:t>信息，</a:t>
            </a:r>
            <a:r>
              <a:rPr lang="en-US" altLang="zh-CN" dirty="0"/>
              <a:t>app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OS-Core</a:t>
            </a:r>
            <a:r>
              <a:rPr lang="zh-CN" altLang="en-US" dirty="0"/>
              <a:t>需与芯片的内核匹配，是物理内核的抽象表现，可调用内核</a:t>
            </a:r>
            <a:r>
              <a:rPr lang="en-US" altLang="zh-CN" dirty="0"/>
              <a:t>CPU</a:t>
            </a:r>
            <a:r>
              <a:rPr lang="zh-CN" altLang="en-US" dirty="0"/>
              <a:t>寄存器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OS_Core</a:t>
            </a:r>
            <a:r>
              <a:rPr lang="zh-CN" altLang="en-US" dirty="0"/>
              <a:t>以</a:t>
            </a:r>
            <a:r>
              <a:rPr lang="en-US" altLang="zh-CN" dirty="0" err="1"/>
              <a:t>OS_Application</a:t>
            </a:r>
            <a:r>
              <a:rPr lang="zh-CN" altLang="en-US" dirty="0"/>
              <a:t>为单元运行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7CC2D5-FA48-4EB0-A97F-A1A7B47CFF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OS-Core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B02828-78B4-4245-A335-F065C9510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12" t="6982" r="-2418" b="26183"/>
          <a:stretch/>
        </p:blipFill>
        <p:spPr>
          <a:xfrm>
            <a:off x="4976262" y="2162499"/>
            <a:ext cx="6817869" cy="39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7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5DAFD0-B7C2-478A-ABE2-E042ACAC9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649FBD-AA3B-4ABA-A69A-4F42B8F9DCDB}" type="slidenum">
              <a:rPr lang="sv-SE" smtClean="0"/>
              <a:pPr/>
              <a:t>5</a:t>
            </a:fld>
            <a:endParaRPr lang="sv-SE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146C9-1743-4188-8431-D42C251900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9" y="1306286"/>
            <a:ext cx="10825211" cy="4818735"/>
          </a:xfrm>
        </p:spPr>
        <p:txBody>
          <a:bodyPr numCol="2" spcCol="720000"/>
          <a:lstStyle/>
          <a:p>
            <a:pPr marL="342900" indent="-342900">
              <a:buAutoNum type="arabicPeriod"/>
            </a:pPr>
            <a:r>
              <a:rPr lang="zh-CN" altLang="en-US" sz="1400" dirty="0"/>
              <a:t>可操作元素：</a:t>
            </a:r>
            <a:endParaRPr lang="en-US" altLang="zh-CN" sz="1400" dirty="0"/>
          </a:p>
          <a:p>
            <a:pPr marL="1143000" lvl="1" indent="-457200">
              <a:buFont typeface="+mj-ea"/>
              <a:buAutoNum type="circleNumDbPlain"/>
            </a:pPr>
            <a:r>
              <a:rPr lang="en-US" altLang="zh-CN" sz="1400" dirty="0"/>
              <a:t>Task</a:t>
            </a:r>
          </a:p>
          <a:p>
            <a:pPr marL="1143000" lvl="1" indent="-457200">
              <a:buFont typeface="+mj-ea"/>
              <a:buAutoNum type="circleNumDbPlain"/>
            </a:pPr>
            <a:r>
              <a:rPr lang="en-US" altLang="zh-CN" sz="1400" dirty="0"/>
              <a:t>Schedule Table, </a:t>
            </a:r>
          </a:p>
          <a:p>
            <a:pPr marL="1143000" lvl="1" indent="-457200">
              <a:buFont typeface="+mj-ea"/>
              <a:buAutoNum type="circleNumDbPlain"/>
            </a:pPr>
            <a:r>
              <a:rPr lang="en-US" altLang="zh-CN" sz="1400" dirty="0"/>
              <a:t>ISR, </a:t>
            </a:r>
          </a:p>
          <a:p>
            <a:pPr marL="1143000" lvl="1" indent="-457200">
              <a:buFont typeface="+mj-ea"/>
              <a:buAutoNum type="circleNumDbPlain"/>
            </a:pPr>
            <a:r>
              <a:rPr lang="en-US" altLang="zh-CN" sz="1400" dirty="0"/>
              <a:t>Alarm, </a:t>
            </a:r>
          </a:p>
          <a:p>
            <a:pPr marL="1143000" lvl="1" indent="-457200">
              <a:buFont typeface="+mj-ea"/>
              <a:buAutoNum type="circleNumDbPlain"/>
            </a:pPr>
            <a:r>
              <a:rPr lang="en-US" altLang="zh-CN" sz="1400" dirty="0"/>
              <a:t>Counter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OS_APP </a:t>
            </a:r>
            <a:r>
              <a:rPr lang="zh-CN" altLang="en-US" sz="1400" dirty="0"/>
              <a:t>类型</a:t>
            </a:r>
            <a:r>
              <a:rPr lang="en-US" altLang="zh-CN" sz="1400" dirty="0"/>
              <a:t>:</a:t>
            </a:r>
          </a:p>
          <a:p>
            <a:pPr marL="1028700" lvl="1" indent="-342900">
              <a:buFont typeface="+mj-ea"/>
              <a:buAutoNum type="circleNumDbPlain"/>
            </a:pPr>
            <a:r>
              <a:rPr lang="en-US" altLang="zh-CN" sz="1400" u="sng" dirty="0"/>
              <a:t>Trusted</a:t>
            </a:r>
            <a:r>
              <a:rPr lang="en-US" altLang="zh-CN" sz="1400" dirty="0"/>
              <a:t> OS-Applications: </a:t>
            </a:r>
            <a:r>
              <a:rPr lang="zh-CN" altLang="en-US" sz="1400" dirty="0"/>
              <a:t>运行时</a:t>
            </a:r>
            <a:r>
              <a:rPr lang="zh-CN" altLang="en-US" sz="1400" dirty="0">
                <a:solidFill>
                  <a:srgbClr val="FF0000"/>
                </a:solidFill>
              </a:rPr>
              <a:t>无需</a:t>
            </a:r>
            <a:r>
              <a:rPr lang="zh-CN" altLang="en-US" sz="1400" dirty="0"/>
              <a:t>内存保护及时间保护</a:t>
            </a:r>
            <a:endParaRPr lang="en-US" altLang="zh-CN" sz="1400" dirty="0"/>
          </a:p>
          <a:p>
            <a:pPr marL="1028700" lvl="1" indent="-342900">
              <a:buFont typeface="+mj-ea"/>
              <a:buAutoNum type="circleNumDbPlain"/>
            </a:pPr>
            <a:r>
              <a:rPr lang="en-US" altLang="zh-CN" sz="1400" u="sng" dirty="0"/>
              <a:t>Non-Trusted</a:t>
            </a:r>
            <a:r>
              <a:rPr lang="en-US" altLang="zh-CN" sz="1400" dirty="0"/>
              <a:t> OS-Applications:</a:t>
            </a:r>
            <a:r>
              <a:rPr lang="zh-CN" altLang="en-US" sz="1400" dirty="0"/>
              <a:t>运行时</a:t>
            </a:r>
            <a:r>
              <a:rPr lang="zh-CN" altLang="en-US" sz="1400" dirty="0">
                <a:solidFill>
                  <a:srgbClr val="FF0000"/>
                </a:solidFill>
              </a:rPr>
              <a:t>需</a:t>
            </a:r>
            <a:r>
              <a:rPr lang="zh-CN" altLang="en-US" sz="1400" dirty="0"/>
              <a:t>内存保护及时间保护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OS_APP </a:t>
            </a:r>
            <a:r>
              <a:rPr lang="zh-CN" altLang="en-US" sz="1400" dirty="0"/>
              <a:t>运行状态</a:t>
            </a:r>
            <a:r>
              <a:rPr lang="en-US" altLang="zh-CN" sz="1400" dirty="0"/>
              <a:t>:</a:t>
            </a:r>
          </a:p>
          <a:p>
            <a:pPr marL="1028700" lvl="1" indent="-342900">
              <a:buAutoNum type="arabicPeriod"/>
            </a:pPr>
            <a:r>
              <a:rPr lang="en-US" altLang="zh-CN" sz="1400" dirty="0"/>
              <a:t>APPLICATION_ACCESSIBLE</a:t>
            </a:r>
            <a:r>
              <a:rPr lang="zh-CN" altLang="en-US" sz="1400" dirty="0"/>
              <a:t>：</a:t>
            </a:r>
            <a:r>
              <a:rPr lang="en-US" altLang="zh-CN" sz="1400" dirty="0"/>
              <a:t>Active and accessible</a:t>
            </a:r>
          </a:p>
          <a:p>
            <a:pPr marL="1028700" lvl="1" indent="-342900">
              <a:buAutoNum type="arabicPeriod"/>
            </a:pPr>
            <a:r>
              <a:rPr lang="en-US" altLang="zh-CN" sz="1400" dirty="0"/>
              <a:t>APPLICATION_RESTARTING</a:t>
            </a:r>
            <a:r>
              <a:rPr lang="zh-CN" altLang="en-US" sz="1400" dirty="0"/>
              <a:t>：</a:t>
            </a:r>
            <a:r>
              <a:rPr lang="en-US" altLang="zh-CN" sz="1400" dirty="0"/>
              <a:t>Currently in restart phase</a:t>
            </a:r>
          </a:p>
          <a:p>
            <a:pPr marL="1028700" lvl="1" indent="-342900">
              <a:buAutoNum type="arabicPeriod"/>
            </a:pPr>
            <a:r>
              <a:rPr lang="en-US" altLang="zh-CN" sz="1400" dirty="0"/>
              <a:t>APPLICATION_TERMINATED</a:t>
            </a:r>
            <a:r>
              <a:rPr lang="zh-CN" altLang="en-US" sz="1400" dirty="0"/>
              <a:t>：</a:t>
            </a:r>
            <a:r>
              <a:rPr lang="en-US" altLang="zh-CN" sz="1400" dirty="0"/>
              <a:t>Terminated and not accessible</a:t>
            </a:r>
          </a:p>
          <a:p>
            <a:pPr marL="1028700" lvl="1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lvl="1" indent="0">
              <a:buNone/>
            </a:pPr>
            <a:endParaRPr lang="en-US" altLang="zh-CN" sz="1400" dirty="0"/>
          </a:p>
          <a:p>
            <a:pPr lvl="1" indent="0">
              <a:buNone/>
            </a:pPr>
            <a:endParaRPr lang="en-US" altLang="zh-CN" sz="14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300B43-7B4C-4A72-BD32-C878FB544E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OS-Application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91B943-3D27-4EEB-9538-3B4FE5251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01" t="6698" r="18043" b="25012"/>
          <a:stretch/>
        </p:blipFill>
        <p:spPr>
          <a:xfrm>
            <a:off x="5429960" y="732980"/>
            <a:ext cx="6514992" cy="527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A76A92-AA2C-4DFB-BE3C-88A69873A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649FBD-AA3B-4ABA-A69A-4F42B8F9DCDB}" type="slidenum">
              <a:rPr lang="sv-SE" smtClean="0"/>
              <a:pPr/>
              <a:t>6</a:t>
            </a:fld>
            <a:endParaRPr lang="sv-SE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3250F2-AE9E-47BC-97C0-BC1446EF5F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9" y="1306286"/>
            <a:ext cx="5204058" cy="481873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sz="1400" dirty="0"/>
              <a:t>实现逻辑：</a:t>
            </a:r>
            <a:endParaRPr lang="en-US" altLang="zh-CN" sz="1400" dirty="0"/>
          </a:p>
          <a:p>
            <a:pPr marL="1028700" lvl="1" indent="-342900">
              <a:buAutoNum type="circleNumDbPlain"/>
            </a:pPr>
            <a:r>
              <a:rPr lang="en-US" altLang="zh-CN" sz="1400" dirty="0"/>
              <a:t>Hardware Counter</a:t>
            </a:r>
            <a:r>
              <a:rPr lang="zh-CN" altLang="en-US" sz="1400" dirty="0"/>
              <a:t>使用芯片内部定时器</a:t>
            </a:r>
            <a:endParaRPr lang="en-US" altLang="zh-CN" sz="1400" dirty="0"/>
          </a:p>
          <a:p>
            <a:pPr marL="1485900" lvl="2" indent="-342900">
              <a:buFont typeface="+mj-lt"/>
              <a:buAutoNum type="alphaLcParenR"/>
            </a:pPr>
            <a:r>
              <a:rPr lang="en-US" altLang="zh-CN" sz="1400" dirty="0"/>
              <a:t>GPT </a:t>
            </a:r>
          </a:p>
          <a:p>
            <a:pPr marL="1485900" lvl="2" indent="-342900">
              <a:buFont typeface="+mj-lt"/>
              <a:buAutoNum type="alphaLcParenR"/>
            </a:pPr>
            <a:r>
              <a:rPr lang="en-US" altLang="zh-CN" sz="1400" dirty="0"/>
              <a:t>STM timer</a:t>
            </a:r>
            <a:r>
              <a:rPr lang="zh-CN" altLang="en-US" sz="1400" dirty="0"/>
              <a:t>（</a:t>
            </a:r>
            <a:r>
              <a:rPr lang="en-US" altLang="zh-CN" sz="1400" dirty="0"/>
              <a:t>10ns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1028700" lvl="1" indent="-342900">
              <a:buAutoNum type="circleNumDbPlain"/>
            </a:pPr>
            <a:r>
              <a:rPr lang="en-US" altLang="zh-CN" sz="1400" dirty="0"/>
              <a:t>Software Counter</a:t>
            </a:r>
            <a:r>
              <a:rPr lang="zh-CN" altLang="en-US" sz="1400" dirty="0"/>
              <a:t>使用软件计数器</a:t>
            </a:r>
            <a:endParaRPr lang="en-US" altLang="zh-CN" sz="1400" dirty="0"/>
          </a:p>
          <a:p>
            <a:pPr marL="1485900" lvl="2" indent="-342900">
              <a:buFont typeface="+mj-lt"/>
              <a:buAutoNum type="alphaLcParenR"/>
            </a:pPr>
            <a:r>
              <a:rPr lang="zh-CN" altLang="en-US" sz="1400" dirty="0"/>
              <a:t>使用</a:t>
            </a:r>
            <a:r>
              <a:rPr lang="en-US" altLang="zh-CN" sz="1400" dirty="0"/>
              <a:t>API</a:t>
            </a:r>
            <a:r>
              <a:rPr lang="zh-CN" altLang="en-US" sz="1400" dirty="0"/>
              <a:t>函数</a:t>
            </a:r>
            <a:r>
              <a:rPr lang="en-US" altLang="zh-CN" sz="1400" dirty="0" err="1"/>
              <a:t>IncrementCounter</a:t>
            </a:r>
            <a:r>
              <a:rPr lang="en-US" altLang="zh-CN" sz="1400" dirty="0"/>
              <a:t>()</a:t>
            </a:r>
            <a:r>
              <a:rPr lang="zh-CN" altLang="en-US" sz="1400" dirty="0"/>
              <a:t>实现，每次</a:t>
            </a:r>
            <a:r>
              <a:rPr lang="en-US" altLang="zh-CN" sz="1400" dirty="0"/>
              <a:t>+1</a:t>
            </a:r>
          </a:p>
          <a:p>
            <a:pPr marL="342900" indent="-342900">
              <a:buAutoNum type="arabicPeriod"/>
            </a:pPr>
            <a:r>
              <a:rPr lang="zh-CN" altLang="en-US" sz="1400" dirty="0"/>
              <a:t>功能描述：</a:t>
            </a:r>
            <a:endParaRPr lang="en-US" altLang="zh-CN" sz="1400" dirty="0"/>
          </a:p>
          <a:p>
            <a:pPr marL="1028700" lvl="1" indent="-342900">
              <a:buFont typeface="+mj-ea"/>
              <a:buAutoNum type="circleNumDbPlain"/>
            </a:pPr>
            <a:r>
              <a:rPr lang="zh-CN" altLang="en-US" sz="1400" dirty="0"/>
              <a:t>为</a:t>
            </a:r>
            <a:r>
              <a:rPr lang="en-US" altLang="zh-CN" sz="1400" dirty="0"/>
              <a:t>Alarm</a:t>
            </a:r>
            <a:r>
              <a:rPr lang="zh-CN" altLang="en-US" sz="1400" dirty="0"/>
              <a:t>，</a:t>
            </a:r>
            <a:r>
              <a:rPr lang="en-US" altLang="zh-CN" sz="1400" dirty="0"/>
              <a:t>Schedule Table</a:t>
            </a:r>
            <a:r>
              <a:rPr lang="zh-CN" altLang="en-US" sz="1400" dirty="0"/>
              <a:t>提供计数，可以根据设置触发</a:t>
            </a:r>
            <a:r>
              <a:rPr lang="en-US" altLang="zh-CN" sz="1400" dirty="0"/>
              <a:t>Event</a:t>
            </a:r>
            <a:r>
              <a:rPr lang="zh-CN" altLang="en-US" sz="1400" dirty="0"/>
              <a:t>或激活</a:t>
            </a:r>
            <a:r>
              <a:rPr lang="en-US" altLang="zh-CN" sz="1400" dirty="0"/>
              <a:t>Task</a:t>
            </a:r>
          </a:p>
          <a:p>
            <a:pPr marL="1028700" lvl="1" indent="-342900">
              <a:buFont typeface="+mj-ea"/>
              <a:buAutoNum type="circleNumDbPlain"/>
            </a:pPr>
            <a:r>
              <a:rPr lang="zh-CN" altLang="en-US" sz="1400" dirty="0"/>
              <a:t>多个</a:t>
            </a:r>
            <a:r>
              <a:rPr lang="en-US" altLang="zh-CN" sz="1400" dirty="0"/>
              <a:t>Alarm</a:t>
            </a:r>
            <a:r>
              <a:rPr lang="zh-CN" altLang="en-US" sz="1400" dirty="0"/>
              <a:t>可以使用同一个</a:t>
            </a:r>
            <a:r>
              <a:rPr lang="en-US" altLang="zh-CN" sz="1400" dirty="0"/>
              <a:t>Counter</a:t>
            </a:r>
            <a:r>
              <a:rPr lang="zh-CN" altLang="en-US" sz="1400" dirty="0"/>
              <a:t>，每个</a:t>
            </a:r>
            <a:r>
              <a:rPr lang="en-US" altLang="zh-CN" sz="1400" dirty="0"/>
              <a:t>Schedule Table</a:t>
            </a:r>
            <a:r>
              <a:rPr lang="zh-CN" altLang="en-US" sz="1400" dirty="0"/>
              <a:t>只能使用</a:t>
            </a:r>
            <a:r>
              <a:rPr lang="en-US" altLang="zh-CN" sz="1400" dirty="0"/>
              <a:t>1</a:t>
            </a:r>
            <a:r>
              <a:rPr lang="zh-CN" altLang="en-US" sz="1400" dirty="0"/>
              <a:t>个</a:t>
            </a:r>
            <a:r>
              <a:rPr lang="en-US" altLang="zh-CN" sz="1400" dirty="0"/>
              <a:t>Counter</a:t>
            </a:r>
          </a:p>
          <a:p>
            <a:pPr marL="1028700" lvl="1" indent="-342900">
              <a:buFont typeface="+mj-ea"/>
              <a:buAutoNum type="circleNumDbPlain"/>
            </a:pPr>
            <a:r>
              <a:rPr lang="zh-CN" altLang="en-US" sz="1400" dirty="0"/>
              <a:t>每个</a:t>
            </a:r>
            <a:r>
              <a:rPr lang="en-US" altLang="zh-CN" sz="1400" dirty="0"/>
              <a:t>Application</a:t>
            </a:r>
            <a:r>
              <a:rPr lang="zh-CN" altLang="en-US" sz="1400" dirty="0"/>
              <a:t>可以使用多个</a:t>
            </a:r>
            <a:r>
              <a:rPr lang="en-US" altLang="zh-CN" sz="1400" dirty="0"/>
              <a:t>Counter</a:t>
            </a:r>
            <a:r>
              <a:rPr lang="zh-CN" altLang="en-US" sz="1400" dirty="0"/>
              <a:t>，但</a:t>
            </a:r>
            <a:r>
              <a:rPr lang="en-US" altLang="zh-CN" sz="1400" dirty="0"/>
              <a:t>Counter</a:t>
            </a:r>
            <a:r>
              <a:rPr lang="zh-CN" altLang="en-US" sz="1400" dirty="0"/>
              <a:t>基准来源于同一个定时器</a:t>
            </a:r>
            <a:endParaRPr lang="en-US" altLang="zh-CN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计数器中断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zh-CN" altLang="en-US" sz="1400" dirty="0"/>
              <a:t>用于操作计数器</a:t>
            </a:r>
            <a:endParaRPr lang="en-US" altLang="zh-CN" sz="1400" dirty="0"/>
          </a:p>
          <a:p>
            <a:r>
              <a:rPr lang="en-US" altLang="zh-CN" sz="1400" dirty="0"/>
              <a:t>	CounterIsr_SystemTimer_Core0</a:t>
            </a:r>
            <a:endParaRPr lang="zh-CN" altLang="en-US" sz="14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25FF83-D9C0-4A91-A428-396BB60E1A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r>
              <a:rPr lang="zh-CN" altLang="en-US" dirty="0"/>
              <a:t>元素</a:t>
            </a:r>
            <a:r>
              <a:rPr lang="en-US" altLang="zh-CN" dirty="0"/>
              <a:t> -- Counter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7059A9D-93B5-4A31-9228-CAEDC19C1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05" t="10251" r="24763" b="25669"/>
          <a:stretch/>
        </p:blipFill>
        <p:spPr>
          <a:xfrm>
            <a:off x="5813658" y="943276"/>
            <a:ext cx="5875077" cy="51817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0A9699-34B3-4393-BCAF-1773F6E1C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00" t="11590" r="35935" b="26279"/>
          <a:stretch/>
        </p:blipFill>
        <p:spPr>
          <a:xfrm>
            <a:off x="6414731" y="850680"/>
            <a:ext cx="4509155" cy="515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6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E3E79-96EB-48E7-9748-AF814AB7F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649FBD-AA3B-4ABA-A69A-4F42B8F9DCDB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5B9D8D-5774-4E5A-AC24-FDBE90D3C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306286"/>
            <a:ext cx="5271435" cy="4818735"/>
          </a:xfrm>
        </p:spPr>
        <p:txBody>
          <a:bodyPr numCol="1" spcCol="1440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Alarm</a:t>
            </a:r>
            <a:r>
              <a:rPr lang="zh-CN" altLang="en-US" dirty="0"/>
              <a:t>由</a:t>
            </a:r>
            <a:r>
              <a:rPr lang="en-US" altLang="zh-CN" dirty="0"/>
              <a:t>Counter</a:t>
            </a:r>
            <a:r>
              <a:rPr lang="zh-CN" altLang="en-US" dirty="0"/>
              <a:t>触发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Alarm</a:t>
            </a:r>
            <a:r>
              <a:rPr lang="zh-CN" altLang="en-US" dirty="0"/>
              <a:t>指定当达到特定的计数器时要发生的动作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sz="1400" dirty="0"/>
              <a:t>激活</a:t>
            </a:r>
            <a:r>
              <a:rPr lang="en-US" altLang="zh-CN" sz="1400" dirty="0"/>
              <a:t>Task</a:t>
            </a:r>
          </a:p>
          <a:p>
            <a:pPr marL="342900" indent="-342900">
              <a:buAutoNum type="arabicPeriod"/>
            </a:pPr>
            <a:r>
              <a:rPr lang="zh-CN" altLang="en-US" sz="1400" dirty="0"/>
              <a:t>触发</a:t>
            </a:r>
            <a:r>
              <a:rPr lang="en-US" altLang="zh-CN" sz="1400" dirty="0"/>
              <a:t>Event</a:t>
            </a:r>
            <a:r>
              <a:rPr lang="zh-CN" altLang="en-US" sz="1400" dirty="0"/>
              <a:t>：</a:t>
            </a:r>
            <a:r>
              <a:rPr lang="en-US" altLang="zh-CN" sz="1400" dirty="0" err="1"/>
              <a:t>OsAlarmSetEvent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调用</a:t>
            </a:r>
            <a:r>
              <a:rPr lang="en-US" altLang="zh-CN" sz="1400" dirty="0"/>
              <a:t>callback</a:t>
            </a:r>
          </a:p>
          <a:p>
            <a:pPr marL="342900" indent="-342900">
              <a:buAutoNum type="arabicPeriod"/>
            </a:pPr>
            <a:r>
              <a:rPr lang="zh-CN" altLang="en-US" sz="1400" dirty="0"/>
              <a:t>驱动软件计数器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Alarm</a:t>
            </a:r>
            <a:r>
              <a:rPr lang="zh-CN" altLang="en-US" dirty="0"/>
              <a:t>使能方式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sz="1400" dirty="0" err="1"/>
              <a:t>Os</a:t>
            </a:r>
            <a:r>
              <a:rPr lang="zh-CN" altLang="en-US" sz="1400" dirty="0"/>
              <a:t>启动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Task</a:t>
            </a:r>
            <a:r>
              <a:rPr lang="zh-CN" altLang="en-US" sz="1400" dirty="0"/>
              <a:t>内使能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AUTOSAR </a:t>
            </a:r>
            <a:r>
              <a:rPr lang="zh-CN" altLang="en-US" dirty="0"/>
              <a:t>中，</a:t>
            </a:r>
            <a:r>
              <a:rPr lang="en-US" altLang="zh-CN" dirty="0"/>
              <a:t>Alarm</a:t>
            </a:r>
            <a:r>
              <a:rPr lang="zh-CN" altLang="en-US" dirty="0"/>
              <a:t>执行方式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sz="1400" dirty="0" err="1"/>
              <a:t>SetRelAlarm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 err="1"/>
              <a:t>SetAbsAlarm</a:t>
            </a:r>
            <a:endParaRPr lang="en-US" altLang="zh-CN" sz="1400" dirty="0"/>
          </a:p>
          <a:p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9C65B5-CDEF-45A8-AD3C-EAD4F73EB2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r>
              <a:rPr lang="zh-CN" altLang="en-US" dirty="0"/>
              <a:t>元素</a:t>
            </a:r>
            <a:r>
              <a:rPr lang="en-US" altLang="zh-CN" dirty="0"/>
              <a:t> -- Alarm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949E00-3174-4211-AE24-2938A1D6F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57" t="13529" r="33528" b="24673"/>
          <a:stretch/>
        </p:blipFill>
        <p:spPr>
          <a:xfrm>
            <a:off x="5593729" y="2153889"/>
            <a:ext cx="6073543" cy="397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0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692093-0E84-452E-AB65-0F2BE9830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649FBD-AA3B-4ABA-A69A-4F42B8F9DCDB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E567DA-872D-4204-983E-29B0E1B858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306286"/>
            <a:ext cx="4095597" cy="4818735"/>
          </a:xfrm>
        </p:spPr>
        <p:txBody>
          <a:bodyPr/>
          <a:lstStyle/>
          <a:p>
            <a:pPr marL="342900" indent="-342900">
              <a:buFont typeface="Arial" charset="0"/>
              <a:buAutoNum type="arabicPeriod"/>
            </a:pPr>
            <a:r>
              <a:rPr lang="en-US" altLang="zh-CN" sz="1400" dirty="0"/>
              <a:t>Schedule Table </a:t>
            </a:r>
            <a:r>
              <a:rPr lang="zh-CN" altLang="en-US" sz="1400" dirty="0"/>
              <a:t>由</a:t>
            </a:r>
            <a:r>
              <a:rPr lang="en-US" altLang="zh-CN" sz="1400" dirty="0"/>
              <a:t>Counter</a:t>
            </a:r>
            <a:r>
              <a:rPr lang="zh-CN" altLang="en-US" sz="1400" dirty="0"/>
              <a:t>驱动，包含多个触发点（</a:t>
            </a:r>
            <a:r>
              <a:rPr lang="en-US" altLang="zh-CN" sz="1400" dirty="0"/>
              <a:t>Expiry point</a:t>
            </a:r>
            <a:r>
              <a:rPr lang="zh-CN" altLang="en-US" sz="1400" dirty="0"/>
              <a:t>），当</a:t>
            </a:r>
            <a:r>
              <a:rPr lang="en-US" altLang="zh-CN" sz="1400" dirty="0"/>
              <a:t>Counter</a:t>
            </a:r>
            <a:r>
              <a:rPr lang="zh-CN" altLang="en-US" sz="1400" dirty="0"/>
              <a:t>到达</a:t>
            </a:r>
            <a:r>
              <a:rPr lang="en-US" altLang="zh-CN" sz="1400" dirty="0"/>
              <a:t>Expiry point</a:t>
            </a:r>
            <a:r>
              <a:rPr lang="zh-CN" altLang="en-US" sz="1400" dirty="0"/>
              <a:t>，触发</a:t>
            </a:r>
            <a:r>
              <a:rPr lang="en-US" altLang="zh-CN" sz="1400" dirty="0"/>
              <a:t>Expiry point</a:t>
            </a:r>
            <a:r>
              <a:rPr lang="zh-CN" altLang="en-US" sz="1400" dirty="0"/>
              <a:t>设定好的动作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Expiry point</a:t>
            </a:r>
            <a:r>
              <a:rPr lang="zh-CN" altLang="en-US" sz="1400" dirty="0"/>
              <a:t>可执行</a:t>
            </a:r>
            <a:r>
              <a:rPr lang="en-US" altLang="zh-CN" sz="1400" dirty="0"/>
              <a:t>: </a:t>
            </a:r>
          </a:p>
          <a:p>
            <a:pPr marL="1028700" lvl="1" indent="-342900">
              <a:buFont typeface="+mj-ea"/>
              <a:buAutoNum type="circleNumDbPlain"/>
            </a:pPr>
            <a:r>
              <a:rPr lang="zh-CN" altLang="en-US" sz="1400" dirty="0"/>
              <a:t>据初始点一定时间的点</a:t>
            </a:r>
            <a:r>
              <a:rPr lang="en-US" altLang="zh-CN" sz="1400" dirty="0"/>
              <a:t>(Offset)</a:t>
            </a:r>
          </a:p>
          <a:p>
            <a:pPr marL="1028700" lvl="1" indent="-342900">
              <a:buFont typeface="+mj-ea"/>
              <a:buAutoNum type="circleNumDbPlain"/>
            </a:pPr>
            <a:r>
              <a:rPr lang="zh-CN" altLang="en-US" sz="1400" dirty="0"/>
              <a:t>包括至少一个动作</a:t>
            </a:r>
            <a:endParaRPr lang="en-US" altLang="zh-CN" sz="1400" dirty="0"/>
          </a:p>
          <a:p>
            <a:pPr marL="1485900" lvl="2" indent="-342900">
              <a:buFont typeface="+mj-lt"/>
              <a:buAutoNum type="alphaLcPeriod"/>
            </a:pPr>
            <a:r>
              <a:rPr lang="zh-CN" altLang="en-US" sz="1400" dirty="0"/>
              <a:t>激活</a:t>
            </a:r>
            <a:r>
              <a:rPr lang="en-US" altLang="zh-CN" sz="1400" dirty="0"/>
              <a:t>Task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pPr marL="1485900" lvl="2" indent="-342900">
              <a:buFont typeface="+mj-lt"/>
              <a:buAutoNum type="alphaLcPeriod"/>
            </a:pPr>
            <a:r>
              <a:rPr lang="zh-CN" altLang="en-US" sz="1400" dirty="0"/>
              <a:t>触发</a:t>
            </a:r>
            <a:r>
              <a:rPr lang="en-US" altLang="zh-CN" sz="1400" dirty="0"/>
              <a:t>Event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pPr marL="1485900" lvl="2" indent="-342900">
              <a:buFont typeface="+mj-lt"/>
              <a:buAutoNum type="alphaLcPeriod"/>
            </a:pPr>
            <a:r>
              <a:rPr lang="zh-CN" altLang="en-US" sz="1400" dirty="0"/>
              <a:t>调用</a:t>
            </a:r>
            <a:r>
              <a:rPr lang="en-US" altLang="zh-CN" sz="1400" dirty="0"/>
              <a:t>Callback</a:t>
            </a:r>
          </a:p>
          <a:p>
            <a:pPr marL="1028700" lvl="1" indent="-342900">
              <a:buFont typeface="+mj-ea"/>
              <a:buAutoNum type="circleNumDbPlain"/>
            </a:pPr>
            <a:r>
              <a:rPr lang="zh-CN" altLang="en-US" sz="1400" dirty="0"/>
              <a:t>优先激活</a:t>
            </a:r>
            <a:r>
              <a:rPr lang="en-US" altLang="zh-CN" sz="1400" dirty="0"/>
              <a:t>Task</a:t>
            </a:r>
            <a:r>
              <a:rPr lang="zh-CN" altLang="en-US" sz="1400" dirty="0"/>
              <a:t>，随后设置</a:t>
            </a:r>
            <a:r>
              <a:rPr lang="en-US" altLang="zh-CN" sz="1400" dirty="0"/>
              <a:t>Event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Schedule Table</a:t>
            </a:r>
            <a:r>
              <a:rPr lang="zh-CN" altLang="en-US" sz="1400" dirty="0"/>
              <a:t>调度方式</a:t>
            </a:r>
            <a:endParaRPr lang="en-US" altLang="zh-CN" sz="1400" dirty="0"/>
          </a:p>
          <a:p>
            <a:pPr marL="1028700" lvl="1" indent="-342900">
              <a:buFont typeface="+mj-ea"/>
              <a:buAutoNum type="circleNumDbPlain"/>
            </a:pPr>
            <a:r>
              <a:rPr lang="zh-CN" altLang="en-US" sz="1400" dirty="0"/>
              <a:t>单次</a:t>
            </a:r>
            <a:endParaRPr lang="en-US" altLang="zh-CN" sz="1400" dirty="0"/>
          </a:p>
          <a:p>
            <a:pPr marL="1028700" lvl="1" indent="-342900">
              <a:buFont typeface="+mj-ea"/>
              <a:buAutoNum type="circleNumDbPlain"/>
            </a:pPr>
            <a:r>
              <a:rPr lang="zh-CN" altLang="en-US" sz="1400" dirty="0"/>
              <a:t>循环</a:t>
            </a:r>
            <a:endParaRPr lang="en-US" altLang="zh-CN" sz="14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A4F4D5-5549-4625-807F-BEE2472E09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Schedule Table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0EB99B-BE6F-44CD-BA44-D5DF0046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444" y="161528"/>
            <a:ext cx="5678228" cy="26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5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465CA8-C9D2-4DAA-8EE4-A48F00204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649FBD-AA3B-4ABA-A69A-4F42B8F9DCDB}" type="slidenum">
              <a:rPr lang="sv-SE" smtClean="0"/>
              <a:pPr/>
              <a:t>9</a:t>
            </a:fld>
            <a:endParaRPr lang="sv-SE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711DE-67FB-4430-B7B0-E6ED8BA61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sz="1400" dirty="0"/>
              <a:t>Task </a:t>
            </a:r>
            <a:r>
              <a:rPr lang="zh-CN" altLang="en-US" sz="1400" dirty="0"/>
              <a:t>类型：</a:t>
            </a:r>
            <a:endParaRPr lang="en-US" altLang="zh-CN" sz="1400" dirty="0"/>
          </a:p>
          <a:p>
            <a:pPr marL="1028700" lvl="1" indent="-342900">
              <a:buAutoNum type="arabicPeriod"/>
            </a:pPr>
            <a:r>
              <a:rPr lang="zh-CN" altLang="en-US" sz="1400" dirty="0"/>
              <a:t>基本任务：</a:t>
            </a:r>
            <a:endParaRPr lang="en-US" altLang="zh-CN" sz="1400" dirty="0"/>
          </a:p>
          <a:p>
            <a:pPr marL="1485900" lvl="2" indent="-342900">
              <a:buAutoNum type="arabicPeriod"/>
            </a:pPr>
            <a:r>
              <a:rPr lang="zh-CN" altLang="en-US" sz="1400" dirty="0"/>
              <a:t>任务状态机：就绪态，运行态，阻塞态</a:t>
            </a:r>
            <a:endParaRPr lang="en-US" altLang="zh-CN" sz="1400" dirty="0"/>
          </a:p>
          <a:p>
            <a:pPr marL="1485900" lvl="2" indent="-342900">
              <a:buAutoNum type="arabicPeriod"/>
            </a:pPr>
            <a:r>
              <a:rPr lang="zh-CN" altLang="en-US" sz="1400" dirty="0"/>
              <a:t>执行一次后终止任务</a:t>
            </a:r>
            <a:endParaRPr lang="en-US" altLang="zh-CN" sz="1400" dirty="0"/>
          </a:p>
          <a:p>
            <a:pPr marL="1028700" lvl="1" indent="-342900">
              <a:buFont typeface="Arial"/>
              <a:buAutoNum type="arabicPeriod"/>
            </a:pPr>
            <a:r>
              <a:rPr lang="zh-CN" altLang="en-US" sz="1400" dirty="0"/>
              <a:t>扩展任务：</a:t>
            </a:r>
            <a:endParaRPr lang="en-US" altLang="zh-CN" sz="1400" dirty="0"/>
          </a:p>
          <a:p>
            <a:pPr marL="1485900" lvl="2" indent="-342900">
              <a:buFont typeface="Arial"/>
              <a:buAutoNum type="arabicPeriod"/>
            </a:pPr>
            <a:r>
              <a:rPr lang="zh-CN" altLang="en-US" sz="1400" dirty="0"/>
              <a:t>任务状态机：就绪态，运行态，阻塞态，</a:t>
            </a:r>
            <a:r>
              <a:rPr lang="zh-CN" altLang="en-US" sz="1400" dirty="0">
                <a:solidFill>
                  <a:srgbClr val="FF0000"/>
                </a:solidFill>
              </a:rPr>
              <a:t>等待态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1485900" lvl="2" indent="-342900">
              <a:buFont typeface="Arial"/>
              <a:buAutoNum type="arabicPeriod"/>
            </a:pPr>
            <a:r>
              <a:rPr lang="zh-CN" altLang="en-US" sz="1400" dirty="0"/>
              <a:t>等待事件发生，从等待进入到就绪</a:t>
            </a:r>
            <a:endParaRPr lang="en-US" altLang="zh-CN" sz="1400" dirty="0"/>
          </a:p>
          <a:p>
            <a:pPr marL="342900" indent="-342900">
              <a:buFont typeface="Arial"/>
              <a:buAutoNum type="arabicPeriod"/>
            </a:pPr>
            <a:r>
              <a:rPr lang="zh-CN" altLang="en-US" sz="1400" dirty="0"/>
              <a:t>调度策略：</a:t>
            </a:r>
            <a:endParaRPr lang="en-US" altLang="zh-CN" sz="1400" dirty="0"/>
          </a:p>
          <a:p>
            <a:pPr marL="1028700" lvl="1" indent="-342900">
              <a:buFont typeface="Arial"/>
              <a:buAutoNum type="arabicPeriod"/>
            </a:pPr>
            <a:r>
              <a:rPr lang="zh-CN" altLang="en-US" sz="1400" dirty="0"/>
              <a:t>优先级制度：每个</a:t>
            </a:r>
            <a:r>
              <a:rPr lang="en-US" altLang="zh-CN" sz="1400" dirty="0"/>
              <a:t>Task</a:t>
            </a:r>
            <a:r>
              <a:rPr lang="zh-CN" altLang="en-US" sz="1400" dirty="0"/>
              <a:t>有预设的优先级，高优先级可抢占低优先级</a:t>
            </a:r>
            <a:endParaRPr lang="en-US" altLang="zh-CN" sz="1400" dirty="0"/>
          </a:p>
          <a:p>
            <a:pPr marL="1028700" lvl="1" indent="-342900">
              <a:buFont typeface="Arial"/>
              <a:buAutoNum type="arabicPeriod"/>
            </a:pPr>
            <a:r>
              <a:rPr lang="zh-CN" altLang="en-US" sz="1400" dirty="0"/>
              <a:t>完全抢占：所有</a:t>
            </a:r>
            <a:r>
              <a:rPr lang="en-US" altLang="zh-CN" sz="1400" dirty="0"/>
              <a:t>Task</a:t>
            </a:r>
            <a:r>
              <a:rPr lang="zh-CN" altLang="en-US" sz="1400" dirty="0"/>
              <a:t>均可抢占</a:t>
            </a:r>
            <a:endParaRPr lang="en-US" altLang="zh-CN" sz="1400" dirty="0"/>
          </a:p>
          <a:p>
            <a:pPr marL="1028700" lvl="1" indent="-342900">
              <a:buFont typeface="Arial"/>
              <a:buAutoNum type="arabicPeriod"/>
            </a:pPr>
            <a:r>
              <a:rPr lang="zh-CN" altLang="en-US" sz="1400" dirty="0"/>
              <a:t>非抢占：所有</a:t>
            </a:r>
            <a:r>
              <a:rPr lang="en-US" altLang="zh-CN" sz="1400" dirty="0"/>
              <a:t>Task</a:t>
            </a:r>
            <a:r>
              <a:rPr lang="zh-CN" altLang="en-US" sz="1400" dirty="0"/>
              <a:t>均不可抢占</a:t>
            </a:r>
            <a:endParaRPr lang="en-US" altLang="zh-CN" sz="1400" dirty="0"/>
          </a:p>
          <a:p>
            <a:pPr marL="1028700" lvl="1" indent="-342900">
              <a:buFont typeface="Arial"/>
              <a:buAutoNum type="arabicPeriod"/>
            </a:pPr>
            <a:r>
              <a:rPr lang="zh-CN" altLang="en-US" sz="1400" dirty="0"/>
              <a:t>混合抢占：部分</a:t>
            </a:r>
            <a:r>
              <a:rPr lang="en-US" altLang="zh-CN" sz="1400" dirty="0"/>
              <a:t>Task</a:t>
            </a:r>
            <a:r>
              <a:rPr lang="zh-CN" altLang="en-US" sz="1400" dirty="0"/>
              <a:t>可抢占</a:t>
            </a:r>
            <a:endParaRPr lang="en-US" altLang="zh-CN" sz="1400" dirty="0"/>
          </a:p>
          <a:p>
            <a:pPr marL="342900" indent="-342900">
              <a:buFont typeface="Arial"/>
              <a:buAutoNum type="arabicPeriod"/>
            </a:pPr>
            <a:r>
              <a:rPr lang="en-US" altLang="zh-CN" sz="1400" dirty="0"/>
              <a:t>Task</a:t>
            </a:r>
            <a:r>
              <a:rPr lang="zh-CN" altLang="en-US" sz="1400" dirty="0"/>
              <a:t>切换时，需要释放共享资源权限</a:t>
            </a:r>
            <a:endParaRPr lang="en-US" altLang="zh-CN" sz="1400" dirty="0"/>
          </a:p>
          <a:p>
            <a:pPr marL="342900" indent="-342900">
              <a:buFont typeface="Arial"/>
              <a:buAutoNum type="arabicPeriod"/>
            </a:pPr>
            <a:r>
              <a:rPr lang="zh-CN" altLang="en-US" sz="1400" dirty="0"/>
              <a:t>执行</a:t>
            </a:r>
            <a:r>
              <a:rPr lang="en-US" altLang="zh-CN" sz="1400" dirty="0"/>
              <a:t>Runnable</a:t>
            </a:r>
            <a:r>
              <a:rPr lang="zh-CN" altLang="en-US" sz="1400" dirty="0"/>
              <a:t>的载体</a:t>
            </a:r>
            <a:endParaRPr lang="en-US" altLang="zh-CN" sz="14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9E028C-9672-4AE8-A502-C239E23E01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</a:p>
          <a:p>
            <a:endParaRPr lang="zh-CN" altLang="en-US" dirty="0"/>
          </a:p>
        </p:txBody>
      </p:sp>
      <p:pic>
        <p:nvPicPr>
          <p:cNvPr id="1026" name="Picture 2" descr="计算机生成了可选文字:&#10;阻塞&#10;启动&#10;基本任务状态机&#10;被抢占&#10;等待&#10;矿展了&#10;图5基本任务与扩展任务状态切换图">
            <a:extLst>
              <a:ext uri="{FF2B5EF4-FFF2-40B4-BE49-F238E27FC236}">
                <a16:creationId xmlns:a16="http://schemas.microsoft.com/office/drawing/2014/main" id="{79A1E800-0A4E-4915-A441-55F7C44B8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0"/>
          <a:stretch/>
        </p:blipFill>
        <p:spPr bwMode="auto">
          <a:xfrm>
            <a:off x="8552468" y="1346210"/>
            <a:ext cx="3245832" cy="238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611245"/>
      </p:ext>
    </p:extLst>
  </p:cSld>
  <p:clrMapOvr>
    <a:masterClrMapping/>
  </p:clrMapOvr>
</p:sld>
</file>

<file path=ppt/theme/theme1.xml><?xml version="1.0" encoding="utf-8"?>
<a:theme xmlns:a="http://schemas.openxmlformats.org/drawingml/2006/main" name="Starter + Ender">
  <a:themeElements>
    <a:clrScheme name="自定义 1">
      <a:dk1>
        <a:srgbClr val="111313"/>
      </a:dk1>
      <a:lt1>
        <a:srgbClr val="FFFFFF"/>
      </a:lt1>
      <a:dk2>
        <a:srgbClr val="6C737F"/>
      </a:dk2>
      <a:lt2>
        <a:srgbClr val="E7E6E6"/>
      </a:lt2>
      <a:accent1>
        <a:srgbClr val="F76400"/>
      </a:accent1>
      <a:accent2>
        <a:srgbClr val="893257"/>
      </a:accent2>
      <a:accent3>
        <a:srgbClr val="1EF1C6"/>
      </a:accent3>
      <a:accent4>
        <a:srgbClr val="339586"/>
      </a:accent4>
      <a:accent5>
        <a:srgbClr val="00B7F0"/>
      </a:accent5>
      <a:accent6>
        <a:srgbClr val="874E9D"/>
      </a:accent6>
      <a:hlink>
        <a:srgbClr val="6D6D6D"/>
      </a:hlink>
      <a:folHlink>
        <a:srgbClr val="6D6D6D"/>
      </a:folHlink>
    </a:clrScheme>
    <a:fontScheme name="自定义 1">
      <a:majorFont>
        <a:latin typeface="Arial 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0" i="0">
            <a:latin typeface="Sofia Pro Extra Light" charset="0"/>
            <a:ea typeface="Sofia Pro Extra Light" charset="0"/>
            <a:cs typeface="Sofia Pro Extra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ynkCo_template_FINAL0926" id="{84602DCD-CFAE-4793-A187-1DDE0A6C23CE}" vid="{FA75502B-CF73-4934-BF3B-61535F2340F5}"/>
    </a:ext>
  </a:extLst>
</a:theme>
</file>

<file path=ppt/theme/theme2.xml><?xml version="1.0" encoding="utf-8"?>
<a:theme xmlns:a="http://schemas.openxmlformats.org/drawingml/2006/main" name="Agenda + Appendix">
  <a:themeElements>
    <a:clrScheme name="自定义 1">
      <a:dk1>
        <a:srgbClr val="111313"/>
      </a:dk1>
      <a:lt1>
        <a:srgbClr val="FFFFFF"/>
      </a:lt1>
      <a:dk2>
        <a:srgbClr val="6C737F"/>
      </a:dk2>
      <a:lt2>
        <a:srgbClr val="E7E6E6"/>
      </a:lt2>
      <a:accent1>
        <a:srgbClr val="F76400"/>
      </a:accent1>
      <a:accent2>
        <a:srgbClr val="00FFE6"/>
      </a:accent2>
      <a:accent3>
        <a:srgbClr val="1EF1C6"/>
      </a:accent3>
      <a:accent4>
        <a:srgbClr val="339586"/>
      </a:accent4>
      <a:accent5>
        <a:srgbClr val="00B7F0"/>
      </a:accent5>
      <a:accent6>
        <a:srgbClr val="874E9D"/>
      </a:accent6>
      <a:hlink>
        <a:srgbClr val="6D6D6D"/>
      </a:hlink>
      <a:folHlink>
        <a:srgbClr val="6D6D6D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ynkCo_template_FINAL0926" id="{84602DCD-CFAE-4793-A187-1DDE0A6C23CE}" vid="{BCD7300E-D30D-4AD9-BD84-5A10C6CD3328}"/>
    </a:ext>
  </a:extLst>
</a:theme>
</file>

<file path=ppt/theme/theme3.xml><?xml version="1.0" encoding="utf-8"?>
<a:theme xmlns:a="http://schemas.openxmlformats.org/drawingml/2006/main" name="Section starters">
  <a:themeElements>
    <a:clrScheme name="">
      <a:dk1>
        <a:srgbClr val="111313"/>
      </a:dk1>
      <a:lt1>
        <a:srgbClr val="FFFFFF"/>
      </a:lt1>
      <a:dk2>
        <a:srgbClr val="6C737F"/>
      </a:dk2>
      <a:lt2>
        <a:srgbClr val="E7E6E6"/>
      </a:lt2>
      <a:accent1>
        <a:srgbClr val="DC185C"/>
      </a:accent1>
      <a:accent2>
        <a:srgbClr val="893257"/>
      </a:accent2>
      <a:accent3>
        <a:srgbClr val="1EF1C6"/>
      </a:accent3>
      <a:accent4>
        <a:srgbClr val="339586"/>
      </a:accent4>
      <a:accent5>
        <a:srgbClr val="00B7F0"/>
      </a:accent5>
      <a:accent6>
        <a:srgbClr val="874E9D"/>
      </a:accent6>
      <a:hlink>
        <a:srgbClr val="6D6D6D"/>
      </a:hlink>
      <a:folHlink>
        <a:srgbClr val="6D6D6D"/>
      </a:folHlink>
    </a:clrScheme>
    <a:fontScheme name="自定义 1">
      <a:majorFont>
        <a:latin typeface="Arial 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ynkCo_template_FINAL0926" id="{84602DCD-CFAE-4793-A187-1DDE0A6C23CE}" vid="{126DFF44-7F5E-4D72-974B-256C945B9564}"/>
    </a:ext>
  </a:extLst>
</a:theme>
</file>

<file path=ppt/theme/theme4.xml><?xml version="1.0" encoding="utf-8"?>
<a:theme xmlns:a="http://schemas.openxmlformats.org/drawingml/2006/main" name="Text (white)">
  <a:themeElements>
    <a:clrScheme name="自定义 2">
      <a:dk1>
        <a:srgbClr val="3A3838"/>
      </a:dk1>
      <a:lt1>
        <a:srgbClr val="FFFFFF"/>
      </a:lt1>
      <a:dk2>
        <a:srgbClr val="6C737F"/>
      </a:dk2>
      <a:lt2>
        <a:srgbClr val="E7E6E6"/>
      </a:lt2>
      <a:accent1>
        <a:srgbClr val="F76400"/>
      </a:accent1>
      <a:accent2>
        <a:srgbClr val="FFA161"/>
      </a:accent2>
      <a:accent3>
        <a:srgbClr val="FFC095"/>
      </a:accent3>
      <a:accent4>
        <a:srgbClr val="00BFAC"/>
      </a:accent4>
      <a:accent5>
        <a:srgbClr val="65FFEF"/>
      </a:accent5>
      <a:accent6>
        <a:srgbClr val="CCFFFA"/>
      </a:accent6>
      <a:hlink>
        <a:srgbClr val="6D6D6D"/>
      </a:hlink>
      <a:folHlink>
        <a:srgbClr val="6D6D6D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ynkCo_template_FINAL0926" id="{84602DCD-CFAE-4793-A187-1DDE0A6C23CE}" vid="{B70984C6-0469-4877-A99A-BDAF952D931F}"/>
    </a:ext>
  </a:extLst>
</a:theme>
</file>

<file path=ppt/theme/theme5.xml><?xml version="1.0" encoding="utf-8"?>
<a:theme xmlns:a="http://schemas.openxmlformats.org/drawingml/2006/main" name="Text (black)">
  <a:themeElements>
    <a:clrScheme name="自定义 2">
      <a:dk1>
        <a:srgbClr val="3A3838"/>
      </a:dk1>
      <a:lt1>
        <a:srgbClr val="FFFFFF"/>
      </a:lt1>
      <a:dk2>
        <a:srgbClr val="6C737F"/>
      </a:dk2>
      <a:lt2>
        <a:srgbClr val="E7E6E6"/>
      </a:lt2>
      <a:accent1>
        <a:srgbClr val="F76400"/>
      </a:accent1>
      <a:accent2>
        <a:srgbClr val="FFA161"/>
      </a:accent2>
      <a:accent3>
        <a:srgbClr val="FFC095"/>
      </a:accent3>
      <a:accent4>
        <a:srgbClr val="00BFAC"/>
      </a:accent4>
      <a:accent5>
        <a:srgbClr val="65FFEF"/>
      </a:accent5>
      <a:accent6>
        <a:srgbClr val="CCFFFA"/>
      </a:accent6>
      <a:hlink>
        <a:srgbClr val="6D6D6D"/>
      </a:hlink>
      <a:folHlink>
        <a:srgbClr val="6D6D6D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ynkCo_template_FINAL0926" id="{84602DCD-CFAE-4793-A187-1DDE0A6C23CE}" vid="{99C0262D-6614-4B52-9F47-98B5D42E11F6}"/>
    </a:ext>
  </a:extLst>
</a:theme>
</file>

<file path=ppt/theme/theme6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LYNK &amp; CO 模板</Template>
  <TotalTime>48076</TotalTime>
  <Words>858</Words>
  <Application>Microsoft Office PowerPoint</Application>
  <PresentationFormat>宽屏</PresentationFormat>
  <Paragraphs>153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Lynkco Type</vt:lpstr>
      <vt:lpstr>Sofia Pro Extra Light</vt:lpstr>
      <vt:lpstr>DengXian</vt:lpstr>
      <vt:lpstr>Microsoft YaHei</vt:lpstr>
      <vt:lpstr>Microsoft YaHei</vt:lpstr>
      <vt:lpstr>Arial</vt:lpstr>
      <vt:lpstr>Calibri</vt:lpstr>
      <vt:lpstr>Starter + Ender</vt:lpstr>
      <vt:lpstr>Agenda + Appendix</vt:lpstr>
      <vt:lpstr>Section starters</vt:lpstr>
      <vt:lpstr>Text (white)</vt:lpstr>
      <vt:lpstr>Text (black)</vt:lpstr>
      <vt:lpstr>AUTOSAR OS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尤佳敏</dc:creator>
  <cp:lastModifiedBy>宏泽(宏泽)</cp:lastModifiedBy>
  <cp:revision>2571</cp:revision>
  <cp:lastPrinted>2019-09-27T00:45:54Z</cp:lastPrinted>
  <dcterms:created xsi:type="dcterms:W3CDTF">2017-05-23T07:34:06Z</dcterms:created>
  <dcterms:modified xsi:type="dcterms:W3CDTF">2024-06-15T02:58:40Z</dcterms:modified>
</cp:coreProperties>
</file>