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Montserrat"/>
      <p:regular r:id="rId23"/>
      <p:bold r:id="rId24"/>
    </p:embeddedFont>
    <p:embeddedFont>
      <p:font typeface="Oswald"/>
      <p:regular r:id="rId25"/>
      <p:bold r:id="rId2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82AD40C-9C0D-40A8-907E-1CBE1071A4D9}">
  <a:tblStyle styleId="{782AD40C-9C0D-40A8-907E-1CBE1071A4D9}" styleName="Table_0"/>
  <a:tblStyle styleId="{D90AECE7-0D29-460A-9C5B-4EE7DD198C4D}" styleName="Table_1"/>
  <a:tblStyle styleId="{82E7BDA6-C572-42D5-A935-3CBDB380B993}" styleName="Table_2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4286250" y="0"/>
            <a:ext cx="723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4358475" y="0"/>
            <a:ext cx="3853199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44250" y="3550650"/>
            <a:ext cx="4910100" cy="577799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11700" y="999925"/>
            <a:ext cx="8520599" cy="214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accent5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rot="5400000">
            <a:off x="4550700" y="-498599"/>
            <a:ext cx="42600" cy="845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234050"/>
            <a:ext cx="3999899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234050"/>
            <a:ext cx="3999899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0816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lao-tseu-is-alive/mynotebooks/blob/master/python_testing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ry.jupyter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ry.jupyter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ry.jupyter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ry.jupyter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Mise en situation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44250" y="3550650"/>
            <a:ext cx="4910100" cy="577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Goéland dev Team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Expliquez la différence entre  closure et clojure :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Connaissances jointures sql  :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Quelle sera la différence dans les résultats de ces 2 requêtes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OrgUnit 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OUTER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Employe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Employe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IdUO 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OrgUnit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IdUO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OrgUnit 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Employe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Employe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IdUO 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OrgUnit</a:t>
            </a: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IdUO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ORGUNIT :										   EMPLOYE 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br>
              <a:rPr i="1" lang="en" sz="800">
                <a:latin typeface="Consolas"/>
                <a:ea typeface="Consolas"/>
                <a:cs typeface="Consolas"/>
                <a:sym typeface="Consolas"/>
              </a:rPr>
            </a:br>
            <a:br>
              <a:rPr i="1" lang="en" sz="800"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16" name="Shape 116"/>
          <p:cNvGraphicFramePr/>
          <p:nvPr/>
        </p:nvGraphicFramePr>
        <p:xfrm>
          <a:off x="471475" y="25920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{782AD40C-9C0D-40A8-907E-1CBE1071A4D9}</a:tableStyleId>
              </a:tblPr>
              <a:tblGrid>
                <a:gridCol w="707350"/>
                <a:gridCol w="2647425"/>
                <a:gridCol w="1121625"/>
              </a:tblGrid>
              <a:tr h="460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IdUO (int)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NomUO (varchar)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IdUOParent (int)</a:t>
                      </a:r>
                    </a:p>
                  </a:txBody>
                  <a:tcPr marT="9525" marB="9525" marR="9525" marL="9525"/>
                </a:tc>
              </a:tr>
              <a:tr h="247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Ville de Lausanne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NULL</a:t>
                      </a:r>
                    </a:p>
                  </a:txBody>
                  <a:tcPr marT="9525" marB="9525" marR="9525" marL="9525"/>
                </a:tc>
              </a:tr>
              <a:tr h="247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Direction des travaux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T="9525" marB="9525" marR="9525" marL="9525"/>
                </a:tc>
              </a:tr>
              <a:tr h="460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 de la coordination et du cadastre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T="9525" marB="9525" marR="9525" marL="9525"/>
                </a:tc>
              </a:tr>
              <a:tr h="247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Goéland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</a:p>
                  </a:txBody>
                  <a:tcPr marT="9525" marB="9525" marR="9525" marL="9525"/>
                </a:tc>
              </a:tr>
            </a:tbl>
          </a:graphicData>
        </a:graphic>
      </p:graphicFrame>
      <p:graphicFrame>
        <p:nvGraphicFramePr>
          <p:cNvPr id="117" name="Shape 117"/>
          <p:cNvGraphicFramePr/>
          <p:nvPr/>
        </p:nvGraphicFramePr>
        <p:xfrm>
          <a:off x="5679900" y="27360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{D90AECE7-0D29-460A-9C5B-4EE7DD198C4D}</a:tableStyleId>
              </a:tblPr>
              <a:tblGrid>
                <a:gridCol w="742950"/>
                <a:gridCol w="923925"/>
                <a:gridCol w="1095375"/>
                <a:gridCol w="371475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IdEmp (int)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 (varchar)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Prenom (varchar)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IdUO</a:t>
                      </a:r>
                    </a:p>
                  </a:txBody>
                  <a:tcPr marT="9525" marB="9525" marR="9525" marL="9525"/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Naegele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Christian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</a:t>
                      </a:r>
                    </a:p>
                  </a:txBody>
                  <a:tcPr marT="9525" marB="9525" marR="9525" marL="9525"/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Gil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Carlos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</a:t>
                      </a:r>
                    </a:p>
                  </a:txBody>
                  <a:tcPr marT="9525" marB="9525" marR="9525" marL="9525"/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10958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Pittet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Maurice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</a:t>
                      </a:r>
                    </a:p>
                  </a:txBody>
                  <a:tcPr marT="9525" marB="9525" marR="9525" marL="9525"/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11828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Deillon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Yves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</a:p>
                  </a:txBody>
                  <a:tcPr marT="9525" marB="9525" marR="9525" marL="9525"/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Français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Olivier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T="9525" marB="9525" marR="9525" marL="9525"/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</a:tr>
            </a:tbl>
          </a:graphicData>
        </a:graphic>
      </p:graphicFrame>
      <p:sp>
        <p:nvSpPr>
          <p:cNvPr id="118" name="Shape 118"/>
          <p:cNvSpPr txBox="1"/>
          <p:nvPr/>
        </p:nvSpPr>
        <p:spPr>
          <a:xfrm>
            <a:off x="5832300" y="28884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connaissance SQL :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br>
              <a:rPr i="1" lang="en" sz="800">
                <a:latin typeface="Consolas"/>
                <a:ea typeface="Consolas"/>
                <a:cs typeface="Consolas"/>
                <a:sym typeface="Consolas"/>
              </a:rPr>
            </a:br>
            <a:br>
              <a:rPr i="1" lang="en" sz="800"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902" y="817074"/>
            <a:ext cx="4859325" cy="3205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" name="Shape 126"/>
          <p:cNvGraphicFramePr/>
          <p:nvPr/>
        </p:nvGraphicFramePr>
        <p:xfrm>
          <a:off x="533675" y="38311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{82E7BDA6-C572-42D5-A935-3CBDB380B993}</a:tableStyleId>
              </a:tblPr>
              <a:tblGrid>
                <a:gridCol w="542925"/>
                <a:gridCol w="1590675"/>
                <a:gridCol w="762000"/>
                <a:gridCol w="857250"/>
                <a:gridCol w="1524000"/>
              </a:tblGrid>
              <a:tr h="314325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Table bati_adr (POINTS en violet)</a:t>
                      </a:r>
                    </a:p>
                  </a:txBody>
                  <a:tcPr marT="91425" marB="91425" marR="44450" marL="44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44450" marL="44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Table urba_ilot (POLYGONE en vert)</a:t>
                      </a:r>
                    </a:p>
                  </a:txBody>
                  <a:tcPr marT="91425" marB="91425" marR="44450" marL="44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gid</a:t>
                      </a:r>
                    </a:p>
                  </a:txBody>
                  <a:tcPr marT="91425" marB="91425" marR="44450" marL="44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the_geom</a:t>
                      </a:r>
                    </a:p>
                  </a:txBody>
                  <a:tcPr marT="91425" marB="91425" marR="44450" marL="44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44450" marL="44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gid</a:t>
                      </a:r>
                    </a:p>
                  </a:txBody>
                  <a:tcPr marT="91425" marB="91425" marR="44450" marL="44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geom</a:t>
                      </a:r>
                    </a:p>
                  </a:txBody>
                  <a:tcPr marT="91425" marB="91425" marR="44450" marL="44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</a:tbl>
          </a:graphicData>
        </a:graphic>
      </p:graphicFrame>
      <p:sp>
        <p:nvSpPr>
          <p:cNvPr id="127" name="Shape 127"/>
          <p:cNvSpPr txBox="1"/>
          <p:nvPr/>
        </p:nvSpPr>
        <p:spPr>
          <a:xfrm>
            <a:off x="413700" y="9199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Formuler une requête spatiale qui comptent  les points qui sont à l’intérieur du polygone 602 (GID=602)  selon le schéma ci dessous :</a:t>
            </a:r>
          </a:p>
          <a:p>
            <a:pPr indent="0" lvl="0" marL="2286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2286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Structure des tables :</a:t>
            </a:r>
          </a:p>
          <a:p>
            <a:pPr indent="0" lvl="0" marL="2286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Réponses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95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5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https://github.com/lao-tseu-is-alive/mynotebooks/blob/master/python_testing.ipynb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5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 count(*) from bati_adr where st_within(the_geom,(select geom from urba_ilots where gid=602 )) is TRUE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select count(*) from bati_adr where st_contains((select geom from urba_ilots where gid=602 ), the_geom) is TRUE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résultat:5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Récupérez des sources depuis github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vous allez collaborer sur le projet XXXX sur le github de YYYY en local</a:t>
            </a:r>
            <a:br>
              <a:rPr lang="en"/>
            </a:br>
            <a:r>
              <a:rPr lang="en"/>
              <a:t>comment procédez-vous ? pourquoi 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Qu’est-ce qui est affiché par la dernière ligne 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Account: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__init__(self, id):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self.id = id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id = 666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acc = Account(123)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print(acc.id)</a:t>
            </a:r>
          </a:p>
          <a:p>
            <a:pPr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#pourquoi 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Qu’est-ce qui est affiché par la dernière ligne 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confusion = {}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confusion[1] = 1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confusion['1'] = 2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confusion[1.0] = 4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sum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for k in confusion: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sum += confusion[k]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print(sum)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#pourquoi 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Qu’est-ce qui est affiché par la dernière ligne 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x = True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y = False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z = False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x or y and z: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print "yes"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else: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print "no"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#pourquoi 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Classer la liste par ordre décroissant de quantité :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inventaire = [("pommes", 22),("melons", 4),("poires", 18),("fraises", 76),("prunes", 51)]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vous pouvez écrire votre code dans : </a:t>
            </a:r>
            <a:r>
              <a:rPr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https://try.jupyter.org/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calculer la somme d’une liste des nombres impairs :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liste = [2,1,1,2,4,1,3]</a:t>
            </a:r>
          </a:p>
          <a:p>
            <a:pPr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1) Comment en une ligne calculer la somme des nombres impairs d’une liste 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2) Transformez cette liste pour qu'il ne reste que des éléments unique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vous pouvez écrire votre code dans : </a:t>
            </a:r>
            <a:r>
              <a:rPr lang="en" sz="12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https://try.jupyter.org/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Meilleur pratique pour ouvrir un fichier: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1) Comment ouvrir un fichier en écriture en traitant les exceptions possibles ?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latin typeface="Consolas"/>
                <a:ea typeface="Consolas"/>
                <a:cs typeface="Consolas"/>
                <a:sym typeface="Consolas"/>
              </a:rPr>
              <a:t>Pour cet exemple utilisez comme nom de fichier : test.txt et </a:t>
            </a:r>
            <a:br>
              <a:rPr i="1"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200">
                <a:latin typeface="Consolas"/>
                <a:ea typeface="Consolas"/>
                <a:cs typeface="Consolas"/>
                <a:sym typeface="Consolas"/>
              </a:rPr>
              <a:t>le code doit afficher le nom et le nombre de lignes sur 6 chiffres : </a:t>
            </a: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FILE : test.txt contains 000003 lines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2) Depuis Python 2.5 quel mot-clé permet une syntaxe plus concise pour ouvrir un fichier sans avoir à le refermer?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vous pouvez écrire/tester votre code dans : </a:t>
            </a:r>
            <a:r>
              <a:rPr lang="en" sz="12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https://try.jupyter.org/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avec un kernel Python 2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800">
                <a:latin typeface="Consolas"/>
                <a:ea typeface="Consolas"/>
                <a:cs typeface="Consolas"/>
                <a:sym typeface="Consolas"/>
              </a:rPr>
              <a:t>pour créer le fichier vous pouvez utiliser %%writefile test.txt dans la cellule précédente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Connaissances web framework python :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1) citer 5 web frameworks python, lesquels connaissez-vous ?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2) Quels sont les fonctions essentielles d’un web framework 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3) quels sont les avantages / inconvénients de ces frameworks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vous pouvez écrire votre code dans : </a:t>
            </a:r>
            <a:r>
              <a:rPr lang="en" sz="12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https://try.jupyter.org/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br>
              <a:rPr i="1" lang="en" sz="800">
                <a:latin typeface="Consolas"/>
                <a:ea typeface="Consolas"/>
                <a:cs typeface="Consolas"/>
                <a:sym typeface="Consolas"/>
              </a:rPr>
            </a:br>
            <a:br>
              <a:rPr i="1" lang="en" sz="800"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