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Montserrat SemiBold"/>
      <p:regular r:id="rId11"/>
      <p:bold r:id="rId12"/>
      <p:italic r:id="rId13"/>
      <p:boldItalic r:id="rId14"/>
    </p:embeddedFont>
    <p:embeddedFont>
      <p:font typeface="Poppins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 Light"/>
      <p:regular r:id="rId23"/>
      <p:bold r:id="rId24"/>
      <p:italic r:id="rId25"/>
      <p:boldItalic r:id="rId26"/>
    </p:embeddedFont>
    <p:embeddedFont>
      <p:font typeface="Open Sans Medium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Light-bold.fntdata"/><Relationship Id="rId23" Type="http://schemas.openxmlformats.org/officeDocument/2006/relationships/font" Target="fonts/LatoL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Light-boldItalic.fntdata"/><Relationship Id="rId25" Type="http://schemas.openxmlformats.org/officeDocument/2006/relationships/font" Target="fonts/LatoLight-italic.fntdata"/><Relationship Id="rId28" Type="http://schemas.openxmlformats.org/officeDocument/2006/relationships/font" Target="fonts/OpenSansMedium-bold.fntdata"/><Relationship Id="rId27" Type="http://schemas.openxmlformats.org/officeDocument/2006/relationships/font" Target="fonts/OpenSans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OpenSansMedium-boldItalic.fntdata"/><Relationship Id="rId11" Type="http://schemas.openxmlformats.org/officeDocument/2006/relationships/font" Target="fonts/MontserratSemiBold-regular.fntdata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font" Target="fonts/MontserratSemiBold-italic.fntdata"/><Relationship Id="rId12" Type="http://schemas.openxmlformats.org/officeDocument/2006/relationships/font" Target="fonts/MontserratSemiBold-bold.fntdata"/><Relationship Id="rId34" Type="http://schemas.openxmlformats.org/officeDocument/2006/relationships/font" Target="fonts/OpenSans-boldItalic.fntdata"/><Relationship Id="rId15" Type="http://schemas.openxmlformats.org/officeDocument/2006/relationships/font" Target="fonts/Poppins-regular.fntdata"/><Relationship Id="rId14" Type="http://schemas.openxmlformats.org/officeDocument/2006/relationships/font" Target="fonts/MontserratSemiBold-boldItalic.fntdata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SLIDES_API49235433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SLIDES_API4923543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SLIDES_API103117856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SLIDES_API103117856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SLIDES_API103117856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SLIDES_API103117856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SLIDES_API103117856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SLIDES_API103117856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/>
          <p:nvPr>
            <p:ph idx="2" type="pic"/>
          </p:nvPr>
        </p:nvSpPr>
        <p:spPr>
          <a:xfrm>
            <a:off x="5756411" y="66975"/>
            <a:ext cx="3387600" cy="5076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6"/>
          <p:cNvSpPr/>
          <p:nvPr>
            <p:ph idx="2" type="pic"/>
          </p:nvPr>
        </p:nvSpPr>
        <p:spPr>
          <a:xfrm>
            <a:off x="0" y="57700"/>
            <a:ext cx="3393900" cy="5085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7"/>
          <p:cNvSpPr/>
          <p:nvPr>
            <p:ph idx="2" type="pic"/>
          </p:nvPr>
        </p:nvSpPr>
        <p:spPr>
          <a:xfrm>
            <a:off x="0" y="57700"/>
            <a:ext cx="3393900" cy="5085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3" name="Google Shape;73;p17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5" name="Google Shape;75;p17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6" name="Google Shape;76;p17"/>
          <p:cNvSpPr txBox="1"/>
          <p:nvPr>
            <p:ph idx="3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8"/>
          <p:cNvSpPr/>
          <p:nvPr>
            <p:ph idx="2" type="pic"/>
          </p:nvPr>
        </p:nvSpPr>
        <p:spPr>
          <a:xfrm>
            <a:off x="5750100" y="57700"/>
            <a:ext cx="3393900" cy="5085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1" name="Google Shape;81;p18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3" name="Google Shape;83;p18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4" name="Google Shape;84;p18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9"/>
          <p:cNvSpPr/>
          <p:nvPr>
            <p:ph idx="2" type="pic"/>
          </p:nvPr>
        </p:nvSpPr>
        <p:spPr>
          <a:xfrm>
            <a:off x="5750100" y="57700"/>
            <a:ext cx="3393900" cy="5085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8" name="Google Shape;88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9" name="Google Shape;89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1" name="Google Shape;91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2" name="Google Shape;92;p19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3" name="Google Shape;93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4" name="Google Shape;94;p19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83075" y="17983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2" type="subTitle"/>
          </p:nvPr>
        </p:nvSpPr>
        <p:spPr>
          <a:xfrm>
            <a:off x="3284763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3" type="subTitle"/>
          </p:nvPr>
        </p:nvSpPr>
        <p:spPr>
          <a:xfrm>
            <a:off x="6186450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1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6"/>
          <p:cNvSpPr/>
          <p:nvPr/>
        </p:nvSpPr>
        <p:spPr>
          <a:xfrm>
            <a:off x="2902137" y="2119803"/>
            <a:ext cx="1623325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736306" y="1917864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4" name="Google Shape;154;p27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5" name="Google Shape;155;p27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6" name="Google Shape;156;p27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7" name="Google Shape;157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58" name="Google Shape;158;p27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59" name="Google Shape;159;p27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3102288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1600"/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1600"/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1600"/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1600"/>
            </a:p>
          </p:txBody>
        </p:sp>
        <p:sp>
          <p:nvSpPr>
            <p:cNvPr id="168" name="Google Shape;168;p27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sz="1600"/>
            </a:p>
          </p:txBody>
        </p:sp>
      </p:grpSp>
      <p:sp>
        <p:nvSpPr>
          <p:cNvPr id="169" name="Google Shape;169;p27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3" name="Google Shape;173;p28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4" name="Google Shape;174;p28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5" name="Google Shape;175;p28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28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7" name="Google Shape;177;p28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8" name="Google Shape;178;p28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9" name="Google Shape;179;p28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0"/>
            <a:ext cx="9144000" cy="6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/>
        </p:nvSpPr>
        <p:spPr>
          <a:xfrm>
            <a:off x="1683250" y="628950"/>
            <a:ext cx="54222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Pedestrian Detection Based on YOLO Network Model </a:t>
            </a:r>
            <a:endParaRPr sz="3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2719050" y="2722225"/>
            <a:ext cx="37059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Name -</a:t>
            </a: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Marium Khan Momo 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ID -</a:t>
            </a: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23273010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Course - </a:t>
            </a: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CSE718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Course Instructor -</a:t>
            </a: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Annajiat Alim Rasel</a:t>
            </a: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Group No. -</a:t>
            </a: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Research Assistants -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Ehsanur Rahman Rhythm, Sania Azhmee Bhuiyan, Humaion Kabir Mehedi, Adib Muhammad Amit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Motivation: </a:t>
            </a:r>
            <a:r>
              <a:rPr lang="en"/>
              <a:t>Introduce an enhanced pedestrian detection technique using YOLO v2 network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Contribution:</a:t>
            </a:r>
            <a:r>
              <a:rPr lang="en"/>
              <a:t> Improve pedestrian detection accuracy by modifying YOLO network and adding passthrough layers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Methodology:</a:t>
            </a:r>
            <a:r>
              <a:rPr lang="en"/>
              <a:t> Include three passthrough layers in the YOLO v2 network to connect shallow and deep layer pedestrian attributes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Conclusion:</a:t>
            </a:r>
            <a:r>
              <a:rPr lang="en"/>
              <a:t> YOLO-R network model provides superior results in terms of Precision, Recall, and IOU on the INRIA dataset</a:t>
            </a:r>
            <a:endParaRPr/>
          </a:p>
        </p:txBody>
      </p:sp>
      <p:sp>
        <p:nvSpPr>
          <p:cNvPr id="191" name="Google Shape;191;p30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 First Limitation:</a:t>
            </a:r>
            <a:r>
              <a:rPr lang="en"/>
              <a:t> YOLO may be less effective for accurate pedestrian recognition when temporal information is critical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 Second Limitation:</a:t>
            </a:r>
            <a:r>
              <a:rPr lang="en"/>
              <a:t> YOLO may have trouble accurately localizing and differentiating closely spaced or overlapping pedestrians</a:t>
            </a:r>
            <a:endParaRPr/>
          </a:p>
        </p:txBody>
      </p:sp>
      <p:sp>
        <p:nvSpPr>
          <p:cNvPr id="197" name="Google Shape;197;p31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Applications: </a:t>
            </a:r>
            <a:r>
              <a:rPr lang="en"/>
              <a:t>Realtime pedestrian identification in surveillance or autonomous vehicle systems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Future Work:</a:t>
            </a:r>
            <a:r>
              <a:rPr lang="en"/>
              <a:t> Enhance model precision and velocity, evaluate across different datasets and realworld situations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Further Research: </a:t>
            </a:r>
            <a:r>
              <a:rPr lang="en"/>
              <a:t>Improve monitoring of pedestrians over time, handle dynamic scenes, integrate temporal information and context awareness into YOLO models</a:t>
            </a:r>
            <a:endParaRPr/>
          </a:p>
        </p:txBody>
      </p:sp>
      <p:sp>
        <p:nvSpPr>
          <p:cNvPr id="203" name="Google Shape;203;p32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Contrast Light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