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>
        <p:scale>
          <a:sx n="400" d="100"/>
          <a:sy n="400" d="100"/>
        </p:scale>
        <p:origin x="-5448" y="-6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43FE0-EE00-9AA5-77CD-70722D4B1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D21438-8869-2C59-8420-4F8F85EE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7CE86-6817-9414-62F9-0683C03F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484F8-11A9-27FC-40B3-AFCA38D9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70980-287A-87E4-CD6F-4580CAE2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2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08121-376A-7DE0-2315-4DE41EBB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42554-933D-F321-ABB1-32561AC9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20CB7-F613-EEEC-B17E-6B96A907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69B3B-D8FB-544E-2B26-8BDAEDF2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BA90A-57D5-380A-7FF3-2E6CC969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6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C3162-EF89-3C73-2113-AD9F1CB6B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286A64-4B56-2764-48CB-919EFB46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82276-8281-0F5E-EF70-5F3D6C0B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F8EA1-6480-B11A-7410-F69CE39C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9C504-E302-510E-4F5E-12D7247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01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7AE17-69E4-E2A7-2D11-55112C83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D3016-838F-26CD-B0DD-01170B5B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F226F-8D55-6403-EB92-9EBB13A2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D60A2-776F-976B-B50A-61CEC00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B3A62-A05F-A3E4-A1DA-52569DC2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9DF3B-7809-EF85-9EDA-10533DA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EC2A4-6058-44C9-9314-C076AF73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91B09-E92A-2BF3-4CDC-6A339CFE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2F79-8435-5EDF-B5CB-1B8A207E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519D1-E5F1-AC45-4CB5-9FC64583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3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D3AAE-3C89-5E9B-452A-2A331C87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5932C-254D-09B9-650D-8FF38A6D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D4DEC-BE51-2792-FE83-55201C9F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4973C-B073-CBB1-C646-577749BA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28ADA-6C87-7BDB-878F-0E56CC6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D6637-5CC8-F4D8-FFFE-036A877D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90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25A28-E509-80F2-B4D1-2DDFE47C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6000B-B449-2765-8A78-E26B568F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625030-4F59-512D-2393-C76CCEBC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91930A-3825-F014-0D31-A68C30BA4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B73E84-363E-F337-54ED-6EFD6DB87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975E79-2818-78CC-7BC9-06727331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C09872-F586-99F9-C4F5-21F00126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E9F65D-ECE4-180B-FA0D-2C4DCF9D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E18F-BB3D-4950-A927-1093FA7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457BA8-1C04-3DA7-D4FA-D433F9F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158A18-3A12-931D-A6D1-9DAB4121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7CDBE2-F78B-039C-AAAE-709CF33E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5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CDFEC-3B15-B59E-F1D8-F203DD5B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CC622-FBC5-21E2-1108-408DA7E0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CD272-69C6-86CD-7E58-E9AC16C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3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BAD10-AEFA-1816-177B-2697C115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EF191-FE87-3942-E1D9-D1880314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CF742-F039-C8BA-73E5-E1E40AC4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6F8575-51DC-78FA-5840-86C78A5E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7BE347-6265-F0F7-53C5-996A8E8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5698D-F70C-7D67-969F-79526835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9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3911-8DAA-5360-B3ED-41317D6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E93DC-619D-16FE-7B78-C726C5DD5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B7E4C-8EB1-F6E0-3E7E-052E3F0B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FABB5-2EED-57DF-0896-29EE8710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8EA2F-C1C0-CE36-D8B1-738B0AD1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B9B06-E407-13FF-B776-D5B72F2B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268764-FD7D-9E1F-EDAC-82E8BFE4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1064C-B539-C6AD-F2F7-570FFA25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0835A-623D-6526-2666-B56275723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897C-5ED4-40F8-9389-6DDE7197C6AC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1E875-0F43-82CA-E950-79A7A7F37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F7519-AD97-00F4-A8A9-6AF19EA4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C4C2-20D2-44A9-9DAA-392DF66F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3B5DBE-4A87-3FFF-702D-CA0F88B82D55}"/>
              </a:ext>
            </a:extLst>
          </p:cNvPr>
          <p:cNvSpPr/>
          <p:nvPr/>
        </p:nvSpPr>
        <p:spPr>
          <a:xfrm>
            <a:off x="3359086" y="1008672"/>
            <a:ext cx="1206631" cy="5250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STM32H743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0F86B14-A573-0C85-4381-D4F80807321A}"/>
              </a:ext>
            </a:extLst>
          </p:cNvPr>
          <p:cNvSpPr/>
          <p:nvPr/>
        </p:nvSpPr>
        <p:spPr>
          <a:xfrm>
            <a:off x="1283774" y="3680150"/>
            <a:ext cx="762000" cy="441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IMU</a:t>
            </a:r>
            <a:br>
              <a:rPr lang="de-DE" sz="1200" dirty="0"/>
            </a:br>
            <a:r>
              <a:rPr lang="de-DE" sz="1200" dirty="0"/>
              <a:t>BMI270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690C8F-14CF-E594-9FA6-CF2533EC2D0B}"/>
              </a:ext>
            </a:extLst>
          </p:cNvPr>
          <p:cNvSpPr/>
          <p:nvPr/>
        </p:nvSpPr>
        <p:spPr>
          <a:xfrm>
            <a:off x="5682758" y="2461423"/>
            <a:ext cx="997670" cy="728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LEDs:</a:t>
            </a:r>
          </a:p>
          <a:p>
            <a:r>
              <a:rPr lang="de-DE" sz="1200" dirty="0"/>
              <a:t>3V3 (r)</a:t>
            </a:r>
          </a:p>
          <a:p>
            <a:r>
              <a:rPr lang="de-DE" sz="1200" dirty="0"/>
              <a:t>FC stat1 (g)</a:t>
            </a:r>
          </a:p>
          <a:p>
            <a:r>
              <a:rPr lang="de-DE" sz="1200" dirty="0"/>
              <a:t>FC stat2 (b)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DE1751-C5C8-BC96-B3A0-0B88A516A21B}"/>
              </a:ext>
            </a:extLst>
          </p:cNvPr>
          <p:cNvSpPr/>
          <p:nvPr/>
        </p:nvSpPr>
        <p:spPr>
          <a:xfrm>
            <a:off x="1048104" y="4232186"/>
            <a:ext cx="997670" cy="371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OSD</a:t>
            </a:r>
            <a:br>
              <a:rPr lang="de-DE" sz="1200" dirty="0"/>
            </a:br>
            <a:r>
              <a:rPr lang="de-DE" sz="1200" dirty="0"/>
              <a:t>MAX7456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1DD82-861D-7EA7-034D-B88B53C52DF0}"/>
              </a:ext>
            </a:extLst>
          </p:cNvPr>
          <p:cNvSpPr/>
          <p:nvPr/>
        </p:nvSpPr>
        <p:spPr>
          <a:xfrm>
            <a:off x="5682758" y="1915019"/>
            <a:ext cx="997670" cy="199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BEEPER</a:t>
            </a:r>
            <a:endParaRPr lang="de-DE" sz="1200" dirty="0">
              <a:solidFill>
                <a:srgbClr val="0070C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3A98DB2-DE09-2E87-003E-BDE654BF66DB}"/>
              </a:ext>
            </a:extLst>
          </p:cNvPr>
          <p:cNvCxnSpPr/>
          <p:nvPr/>
        </p:nvCxnSpPr>
        <p:spPr>
          <a:xfrm>
            <a:off x="2210293" y="3933989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79C8D6F-C412-4FE9-7166-2FB32D656E2A}"/>
              </a:ext>
            </a:extLst>
          </p:cNvPr>
          <p:cNvSpPr txBox="1"/>
          <p:nvPr/>
        </p:nvSpPr>
        <p:spPr>
          <a:xfrm>
            <a:off x="2365445" y="3737596"/>
            <a:ext cx="4831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SPI1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7DDBC9C-B4A1-2760-2C7E-9A2A5ED52F24}"/>
              </a:ext>
            </a:extLst>
          </p:cNvPr>
          <p:cNvCxnSpPr/>
          <p:nvPr/>
        </p:nvCxnSpPr>
        <p:spPr>
          <a:xfrm>
            <a:off x="2147448" y="4483958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F426273-7E9B-51FE-BFE0-14EAC90CA02D}"/>
              </a:ext>
            </a:extLst>
          </p:cNvPr>
          <p:cNvSpPr txBox="1"/>
          <p:nvPr/>
        </p:nvSpPr>
        <p:spPr>
          <a:xfrm>
            <a:off x="2431040" y="4289631"/>
            <a:ext cx="4831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SPI2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8C148F-B280-222D-1566-8A30C37DD613}"/>
              </a:ext>
            </a:extLst>
          </p:cNvPr>
          <p:cNvSpPr/>
          <p:nvPr/>
        </p:nvSpPr>
        <p:spPr>
          <a:xfrm>
            <a:off x="728377" y="4731704"/>
            <a:ext cx="1317397" cy="430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FLASH</a:t>
            </a:r>
            <a:br>
              <a:rPr lang="de-DE" sz="1200" dirty="0"/>
            </a:br>
            <a:r>
              <a:rPr lang="de-DE" sz="1200" dirty="0"/>
              <a:t>W25N01G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9C7589A-36B7-4B19-9B99-33865C3A8C4D}"/>
              </a:ext>
            </a:extLst>
          </p:cNvPr>
          <p:cNvCxnSpPr/>
          <p:nvPr/>
        </p:nvCxnSpPr>
        <p:spPr>
          <a:xfrm>
            <a:off x="2143521" y="4983477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CA0FCFC-78BC-F3DB-A579-A6A0BBC42AF3}"/>
              </a:ext>
            </a:extLst>
          </p:cNvPr>
          <p:cNvSpPr txBox="1"/>
          <p:nvPr/>
        </p:nvSpPr>
        <p:spPr>
          <a:xfrm>
            <a:off x="2427113" y="4789150"/>
            <a:ext cx="553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SPI3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600F00A-C286-5F96-DF4E-8723AACC92B0}"/>
              </a:ext>
            </a:extLst>
          </p:cNvPr>
          <p:cNvSpPr/>
          <p:nvPr/>
        </p:nvSpPr>
        <p:spPr>
          <a:xfrm>
            <a:off x="5682758" y="5785038"/>
            <a:ext cx="997670" cy="3619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SWD </a:t>
            </a:r>
            <a:r>
              <a:rPr lang="de-DE" sz="1200" b="1" dirty="0" err="1">
                <a:solidFill>
                  <a:schemeClr val="tx1"/>
                </a:solidFill>
              </a:rPr>
              <a:t>debug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2EBAB10-5B7F-CE74-E6A4-E702BF7515F5}"/>
              </a:ext>
            </a:extLst>
          </p:cNvPr>
          <p:cNvSpPr/>
          <p:nvPr/>
        </p:nvSpPr>
        <p:spPr>
          <a:xfrm>
            <a:off x="5675327" y="1296426"/>
            <a:ext cx="997670" cy="223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PWM1-8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83E89C7-20C3-F378-F74D-DDA9494BE51D}"/>
              </a:ext>
            </a:extLst>
          </p:cNvPr>
          <p:cNvSpPr/>
          <p:nvPr/>
        </p:nvSpPr>
        <p:spPr>
          <a:xfrm>
            <a:off x="5675327" y="1566661"/>
            <a:ext cx="997670" cy="210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ADC 1-4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82B29F7-E9BD-F561-8917-BE9ED77C12E5}"/>
              </a:ext>
            </a:extLst>
          </p:cNvPr>
          <p:cNvSpPr/>
          <p:nvPr/>
        </p:nvSpPr>
        <p:spPr>
          <a:xfrm>
            <a:off x="5682758" y="2156504"/>
            <a:ext cx="1390456" cy="199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WS2811 LED PWM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929B324-37FB-6722-FFA4-B0EEB9FCD156}"/>
              </a:ext>
            </a:extLst>
          </p:cNvPr>
          <p:cNvSpPr/>
          <p:nvPr/>
        </p:nvSpPr>
        <p:spPr>
          <a:xfrm>
            <a:off x="5682757" y="4733931"/>
            <a:ext cx="1206631" cy="361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(FD-) CAN</a:t>
            </a:r>
            <a:br>
              <a:rPr lang="de-DE" sz="1200" dirty="0"/>
            </a:br>
            <a:r>
              <a:rPr lang="de-DE" sz="1200" dirty="0"/>
              <a:t>TJA1057GTK/3Z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AC8125-AD24-522B-FF85-4DAC463AEDC7}"/>
              </a:ext>
            </a:extLst>
          </p:cNvPr>
          <p:cNvSpPr/>
          <p:nvPr/>
        </p:nvSpPr>
        <p:spPr>
          <a:xfrm>
            <a:off x="1048104" y="5278239"/>
            <a:ext cx="997670" cy="361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BARO</a:t>
            </a:r>
          </a:p>
          <a:p>
            <a:r>
              <a:rPr lang="de-DE" sz="1200" dirty="0"/>
              <a:t>DPS310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E31DB9-59CD-CC0F-7C49-E82C9A466A6E}"/>
              </a:ext>
            </a:extLst>
          </p:cNvPr>
          <p:cNvSpPr/>
          <p:nvPr/>
        </p:nvSpPr>
        <p:spPr>
          <a:xfrm>
            <a:off x="1048104" y="5785038"/>
            <a:ext cx="997670" cy="361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MAG</a:t>
            </a:r>
          </a:p>
          <a:p>
            <a:r>
              <a:rPr lang="de-DE" sz="1200" dirty="0"/>
              <a:t>HMC5883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74531C1-8AED-2160-E54A-DDF454234CEF}"/>
              </a:ext>
            </a:extLst>
          </p:cNvPr>
          <p:cNvSpPr/>
          <p:nvPr/>
        </p:nvSpPr>
        <p:spPr>
          <a:xfrm>
            <a:off x="5680402" y="5254900"/>
            <a:ext cx="997670" cy="361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USB-C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7F489AA-B74B-82C9-3B48-07A52B2D326C}"/>
              </a:ext>
            </a:extLst>
          </p:cNvPr>
          <p:cNvSpPr/>
          <p:nvPr/>
        </p:nvSpPr>
        <p:spPr>
          <a:xfrm>
            <a:off x="5675327" y="991005"/>
            <a:ext cx="997670" cy="2419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UART 1-8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E0BD6A1-45C9-E225-C6B7-6E39BB7C31D7}"/>
              </a:ext>
            </a:extLst>
          </p:cNvPr>
          <p:cNvSpPr/>
          <p:nvPr/>
        </p:nvSpPr>
        <p:spPr>
          <a:xfrm>
            <a:off x="5680402" y="4099467"/>
            <a:ext cx="997670" cy="255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Ext. SPI ?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D3DF0B9-661C-2D73-8743-358A1C145E5A}"/>
              </a:ext>
            </a:extLst>
          </p:cNvPr>
          <p:cNvSpPr/>
          <p:nvPr/>
        </p:nvSpPr>
        <p:spPr>
          <a:xfrm>
            <a:off x="5680402" y="3736414"/>
            <a:ext cx="997670" cy="255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Ext. I2C</a:t>
            </a:r>
            <a:endParaRPr lang="de-DE" sz="1200" dirty="0">
              <a:solidFill>
                <a:srgbClr val="0070C0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772DCB7-5658-816C-C75C-1BABE0D1C817}"/>
              </a:ext>
            </a:extLst>
          </p:cNvPr>
          <p:cNvCxnSpPr/>
          <p:nvPr/>
        </p:nvCxnSpPr>
        <p:spPr>
          <a:xfrm>
            <a:off x="2187677" y="5560619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CD9BF26-2284-374C-0197-4BBBA0A3F7B4}"/>
              </a:ext>
            </a:extLst>
          </p:cNvPr>
          <p:cNvSpPr txBox="1"/>
          <p:nvPr/>
        </p:nvSpPr>
        <p:spPr>
          <a:xfrm>
            <a:off x="2381453" y="5355951"/>
            <a:ext cx="553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I2C 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EE0D592-0C7C-B9B2-ACE3-73206E13AB17}"/>
              </a:ext>
            </a:extLst>
          </p:cNvPr>
          <p:cNvCxnSpPr/>
          <p:nvPr/>
        </p:nvCxnSpPr>
        <p:spPr>
          <a:xfrm>
            <a:off x="2141928" y="6040733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42FB3CE-C2CB-FFCF-354E-7B9D8066A122}"/>
              </a:ext>
            </a:extLst>
          </p:cNvPr>
          <p:cNvSpPr txBox="1"/>
          <p:nvPr/>
        </p:nvSpPr>
        <p:spPr>
          <a:xfrm>
            <a:off x="2425520" y="5846406"/>
            <a:ext cx="553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I2C 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4BACA9-41A4-A958-3E2F-66DAF90832B7}"/>
              </a:ext>
            </a:extLst>
          </p:cNvPr>
          <p:cNvSpPr/>
          <p:nvPr/>
        </p:nvSpPr>
        <p:spPr>
          <a:xfrm>
            <a:off x="5675327" y="3279174"/>
            <a:ext cx="997670" cy="180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Boot Switch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347405E-FD79-7BEF-37C9-EA3FE09A0092}"/>
              </a:ext>
            </a:extLst>
          </p:cNvPr>
          <p:cNvSpPr txBox="1"/>
          <p:nvPr/>
        </p:nvSpPr>
        <p:spPr>
          <a:xfrm>
            <a:off x="66294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MoGliFC</a:t>
            </a:r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D1FA31E-DE45-E15A-DA19-A94354A03C67}"/>
              </a:ext>
            </a:extLst>
          </p:cNvPr>
          <p:cNvSpPr/>
          <p:nvPr/>
        </p:nvSpPr>
        <p:spPr>
          <a:xfrm>
            <a:off x="9728573" y="1784532"/>
            <a:ext cx="1583591" cy="2301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bg1"/>
                </a:solidFill>
              </a:rPr>
              <a:t>LDO MCU 5V-&gt;3.3V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76A6618-5225-0DC0-05B0-A787BE6EC07A}"/>
              </a:ext>
            </a:extLst>
          </p:cNvPr>
          <p:cNvSpPr/>
          <p:nvPr/>
        </p:nvSpPr>
        <p:spPr>
          <a:xfrm>
            <a:off x="9728573" y="2126083"/>
            <a:ext cx="1583591" cy="2301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bg1"/>
                </a:solidFill>
              </a:rPr>
              <a:t>LDO SENS 5V-&gt;3.3V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A5E308D-81ED-4089-C3B1-838FBABCE4E4}"/>
              </a:ext>
            </a:extLst>
          </p:cNvPr>
          <p:cNvSpPr/>
          <p:nvPr/>
        </p:nvSpPr>
        <p:spPr>
          <a:xfrm>
            <a:off x="8190254" y="1391588"/>
            <a:ext cx="997671" cy="385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bg1"/>
                </a:solidFill>
              </a:rPr>
              <a:t>BEC 6s-&gt;5V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7954C82-E939-D26B-1316-6CBC44E83CDE}"/>
              </a:ext>
            </a:extLst>
          </p:cNvPr>
          <p:cNvSpPr/>
          <p:nvPr/>
        </p:nvSpPr>
        <p:spPr>
          <a:xfrm>
            <a:off x="8190253" y="725204"/>
            <a:ext cx="997671" cy="385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bg1"/>
                </a:solidFill>
              </a:rPr>
              <a:t>BEC 6s-&gt;10V</a:t>
            </a:r>
            <a:endParaRPr lang="de-DE" sz="1000" dirty="0">
              <a:solidFill>
                <a:schemeClr val="bg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11C866B-D56C-C570-6A2A-2DB6BDC6EF85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9187925" y="1584405"/>
            <a:ext cx="540648" cy="3152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B8039480-982B-17DA-3AB7-A4F1B0E4B550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9187925" y="1584405"/>
            <a:ext cx="540648" cy="6567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89D50217-4E9C-DA44-8AD7-A829D138E21E}"/>
              </a:ext>
            </a:extLst>
          </p:cNvPr>
          <p:cNvSpPr/>
          <p:nvPr/>
        </p:nvSpPr>
        <p:spPr>
          <a:xfrm>
            <a:off x="8190254" y="2723195"/>
            <a:ext cx="997670" cy="385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bg1"/>
                </a:solidFill>
              </a:rPr>
              <a:t>BEC VX 6s-&gt;5V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184442-EAA1-C466-3EEF-8EE14254B7F8}"/>
              </a:ext>
            </a:extLst>
          </p:cNvPr>
          <p:cNvSpPr/>
          <p:nvPr/>
        </p:nvSpPr>
        <p:spPr>
          <a:xfrm>
            <a:off x="9641115" y="3006249"/>
            <a:ext cx="779235" cy="3856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>
                <a:solidFill>
                  <a:schemeClr val="tx1"/>
                </a:solidFill>
              </a:rPr>
              <a:t>Servo</a:t>
            </a:r>
            <a:r>
              <a:rPr lang="de-DE" sz="1000" b="1" dirty="0">
                <a:solidFill>
                  <a:schemeClr val="tx1"/>
                </a:solidFill>
              </a:rPr>
              <a:t> Out</a:t>
            </a:r>
            <a:br>
              <a:rPr lang="de-DE" sz="1000" b="1" dirty="0">
                <a:solidFill>
                  <a:schemeClr val="tx1"/>
                </a:solidFill>
              </a:rPr>
            </a:br>
            <a:r>
              <a:rPr lang="de-DE" sz="1000" b="1" dirty="0">
                <a:solidFill>
                  <a:schemeClr val="tx1"/>
                </a:solidFill>
              </a:rPr>
              <a:t>1-8</a:t>
            </a:r>
            <a:endParaRPr lang="de-DE" sz="1000" dirty="0">
              <a:solidFill>
                <a:srgbClr val="0070C0"/>
              </a:solidFill>
            </a:endParaRP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571DC15-8B88-1355-7B4E-72B10B9974BA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9187924" y="2916012"/>
            <a:ext cx="453191" cy="2830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Gerader Verbinder 3075">
            <a:extLst>
              <a:ext uri="{FF2B5EF4-FFF2-40B4-BE49-F238E27FC236}">
                <a16:creationId xmlns:a16="http://schemas.microsoft.com/office/drawing/2014/main" id="{1C650BB9-2813-994D-1D1B-75EAA2DBC5F1}"/>
              </a:ext>
            </a:extLst>
          </p:cNvPr>
          <p:cNvCxnSpPr/>
          <p:nvPr/>
        </p:nvCxnSpPr>
        <p:spPr>
          <a:xfrm>
            <a:off x="4649836" y="3884818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feld 3076">
            <a:extLst>
              <a:ext uri="{FF2B5EF4-FFF2-40B4-BE49-F238E27FC236}">
                <a16:creationId xmlns:a16="http://schemas.microsoft.com/office/drawing/2014/main" id="{C9C63A3E-59B8-582E-4365-C7D908357B41}"/>
              </a:ext>
            </a:extLst>
          </p:cNvPr>
          <p:cNvSpPr txBox="1"/>
          <p:nvPr/>
        </p:nvSpPr>
        <p:spPr>
          <a:xfrm>
            <a:off x="4843612" y="3680150"/>
            <a:ext cx="553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I2C 2</a:t>
            </a:r>
          </a:p>
        </p:txBody>
      </p:sp>
      <p:cxnSp>
        <p:nvCxnSpPr>
          <p:cNvPr id="3078" name="Gerader Verbinder 3077">
            <a:extLst>
              <a:ext uri="{FF2B5EF4-FFF2-40B4-BE49-F238E27FC236}">
                <a16:creationId xmlns:a16="http://schemas.microsoft.com/office/drawing/2014/main" id="{77480917-111A-FA05-8CE4-B6A1A80E82F9}"/>
              </a:ext>
            </a:extLst>
          </p:cNvPr>
          <p:cNvCxnSpPr/>
          <p:nvPr/>
        </p:nvCxnSpPr>
        <p:spPr>
          <a:xfrm>
            <a:off x="4649836" y="4887610"/>
            <a:ext cx="95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Rechteck 3081">
            <a:extLst>
              <a:ext uri="{FF2B5EF4-FFF2-40B4-BE49-F238E27FC236}">
                <a16:creationId xmlns:a16="http://schemas.microsoft.com/office/drawing/2014/main" id="{7D0FE3B8-5B63-1E02-CC6C-992FF10B389E}"/>
              </a:ext>
            </a:extLst>
          </p:cNvPr>
          <p:cNvSpPr/>
          <p:nvPr/>
        </p:nvSpPr>
        <p:spPr>
          <a:xfrm>
            <a:off x="1143659" y="1059888"/>
            <a:ext cx="990556" cy="827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ELRS ?</a:t>
            </a:r>
          </a:p>
        </p:txBody>
      </p:sp>
      <p:sp>
        <p:nvSpPr>
          <p:cNvPr id="3083" name="Rechteck 3082">
            <a:extLst>
              <a:ext uri="{FF2B5EF4-FFF2-40B4-BE49-F238E27FC236}">
                <a16:creationId xmlns:a16="http://schemas.microsoft.com/office/drawing/2014/main" id="{90697189-DF26-BE2D-D704-2104B3101BB6}"/>
              </a:ext>
            </a:extLst>
          </p:cNvPr>
          <p:cNvSpPr/>
          <p:nvPr/>
        </p:nvSpPr>
        <p:spPr>
          <a:xfrm>
            <a:off x="1143659" y="2068549"/>
            <a:ext cx="990556" cy="441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42030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B83C4A5-9586-015E-CAB3-2C870B64FB44}"/>
              </a:ext>
            </a:extLst>
          </p:cNvPr>
          <p:cNvSpPr txBox="1"/>
          <p:nvPr/>
        </p:nvSpPr>
        <p:spPr>
          <a:xfrm>
            <a:off x="66294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https://www.mateksys.com/?portfolio=h743-wlite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5F7DBF-369C-A614-4874-BF5D44F7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70" y="1595157"/>
            <a:ext cx="4339409" cy="52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39560D-C172-8D47-E7FE-4372D7FE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6" y="2695566"/>
            <a:ext cx="2955828" cy="42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E086A6F-AB9D-B7EA-08D6-DB108C36F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56292"/>
              </p:ext>
            </p:extLst>
          </p:nvPr>
        </p:nvGraphicFramePr>
        <p:xfrm>
          <a:off x="9538331" y="184666"/>
          <a:ext cx="2167897" cy="4853553"/>
        </p:xfrm>
        <a:graphic>
          <a:graphicData uri="http://schemas.openxmlformats.org/drawingml/2006/table">
            <a:tbl>
              <a:tblPr/>
              <a:tblGrid>
                <a:gridCol w="357591">
                  <a:extLst>
                    <a:ext uri="{9D8B030D-6E8A-4147-A177-3AD203B41FA5}">
                      <a16:colId xmlns:a16="http://schemas.microsoft.com/office/drawing/2014/main" val="1637056622"/>
                    </a:ext>
                  </a:extLst>
                </a:gridCol>
                <a:gridCol w="357591">
                  <a:extLst>
                    <a:ext uri="{9D8B030D-6E8A-4147-A177-3AD203B41FA5}">
                      <a16:colId xmlns:a16="http://schemas.microsoft.com/office/drawing/2014/main" val="2160537261"/>
                    </a:ext>
                  </a:extLst>
                </a:gridCol>
                <a:gridCol w="290543">
                  <a:extLst>
                    <a:ext uri="{9D8B030D-6E8A-4147-A177-3AD203B41FA5}">
                      <a16:colId xmlns:a16="http://schemas.microsoft.com/office/drawing/2014/main" val="308622651"/>
                    </a:ext>
                  </a:extLst>
                </a:gridCol>
                <a:gridCol w="404322">
                  <a:extLst>
                    <a:ext uri="{9D8B030D-6E8A-4147-A177-3AD203B41FA5}">
                      <a16:colId xmlns:a16="http://schemas.microsoft.com/office/drawing/2014/main" val="2639562523"/>
                    </a:ext>
                  </a:extLst>
                </a:gridCol>
                <a:gridCol w="404322">
                  <a:extLst>
                    <a:ext uri="{9D8B030D-6E8A-4147-A177-3AD203B41FA5}">
                      <a16:colId xmlns:a16="http://schemas.microsoft.com/office/drawing/2014/main" val="15828435"/>
                    </a:ext>
                  </a:extLst>
                </a:gridCol>
                <a:gridCol w="353528">
                  <a:extLst>
                    <a:ext uri="{9D8B030D-6E8A-4147-A177-3AD203B41FA5}">
                      <a16:colId xmlns:a16="http://schemas.microsoft.com/office/drawing/2014/main" val="2186796047"/>
                    </a:ext>
                  </a:extLst>
                </a:gridCol>
              </a:tblGrid>
              <a:tr h="95715">
                <a:tc gridSpan="6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INAV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0289"/>
                  </a:ext>
                </a:extLst>
              </a:tr>
              <a:tr h="95715">
                <a:tc rowSpan="1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PWM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TIM3_CH3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Fixed Wing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Motor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433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3.3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TIM3_CH4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0300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rowSpan="10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Fixed Wing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Servo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54128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72126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7784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9964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7474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7092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S9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87193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5716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TIM15_CH1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83884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TIM15_CH2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65160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LED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TIM1_CH1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2812LED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2785"/>
                  </a:ext>
                </a:extLst>
              </a:tr>
              <a:tr h="213517">
                <a:tc rowSpan="6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ADC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Vbat pad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1K:20K divider builtin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0~36V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400">
                          <a:effectLst/>
                          <a:latin typeface="inherit"/>
                        </a:rPr>
                        <a:t>Vbat ADC</a:t>
                      </a:r>
                      <a:br>
                        <a:rPr lang="fr-FR" sz="400">
                          <a:effectLst/>
                          <a:latin typeface="inherit"/>
                        </a:rPr>
                      </a:br>
                      <a:r>
                        <a:rPr lang="fr-FR" sz="400">
                          <a:effectLst/>
                          <a:latin typeface="inherit"/>
                        </a:rPr>
                        <a:t>ADC_CHANNEL_1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b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scale 2100</a:t>
                      </a:r>
                      <a:endParaRPr lang="de-DE" sz="400">
                        <a:effectLst/>
                        <a:latin typeface="inherit"/>
                      </a:endParaRP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95161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Curr Pad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0~3.3V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Current ADC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ADC_CHANNEL_2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scale 150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30664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RSSI Pad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0~3.3V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RSSI ADC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ADC_CHANNEL_3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Analog RSSI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29717"/>
                  </a:ext>
                </a:extLst>
              </a:tr>
              <a:tr h="21351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400">
                          <a:effectLst/>
                          <a:latin typeface="inherit"/>
                        </a:rPr>
                        <a:t>AirS Pad</a:t>
                      </a:r>
                      <a:br>
                        <a:rPr lang="en-US" sz="400">
                          <a:effectLst/>
                          <a:latin typeface="inherit"/>
                        </a:rPr>
                      </a:br>
                      <a:r>
                        <a:rPr lang="en-US" sz="400">
                          <a:effectLst/>
                          <a:latin typeface="inherit"/>
                        </a:rPr>
                        <a:t>20K:20K divider builtin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0~6.6V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400">
                          <a:effectLst/>
                          <a:latin typeface="inherit"/>
                        </a:rPr>
                        <a:t>AirS ADC</a:t>
                      </a:r>
                      <a:br>
                        <a:rPr lang="en-US" sz="400">
                          <a:effectLst/>
                          <a:latin typeface="inherit"/>
                        </a:rPr>
                      </a:br>
                      <a:r>
                        <a:rPr lang="en-US" sz="400">
                          <a:effectLst/>
                          <a:latin typeface="inherit"/>
                        </a:rPr>
                        <a:t>ADC_CHANNEL_4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Analog Airspeed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380"/>
                  </a:ext>
                </a:extLst>
              </a:tr>
              <a:tr h="31003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VB2 Pad</a:t>
                      </a:r>
                      <a:br>
                        <a:rPr lang="de-DE" sz="400" dirty="0">
                          <a:effectLst/>
                          <a:latin typeface="inherit"/>
                        </a:rPr>
                      </a:br>
                      <a:r>
                        <a:rPr lang="de-DE" sz="400" dirty="0">
                          <a:effectLst/>
                          <a:latin typeface="inherit"/>
                        </a:rPr>
                        <a:t>1K:20K </a:t>
                      </a:r>
                      <a:r>
                        <a:rPr lang="de-DE" sz="400" dirty="0" err="1">
                          <a:effectLst/>
                          <a:latin typeface="inherit"/>
                        </a:rPr>
                        <a:t>divider</a:t>
                      </a:r>
                      <a:r>
                        <a:rPr lang="de-DE" sz="400" dirty="0">
                          <a:effectLst/>
                          <a:latin typeface="inherit"/>
                        </a:rPr>
                        <a:t> </a:t>
                      </a:r>
                      <a:r>
                        <a:rPr lang="de-DE" sz="400" dirty="0" err="1">
                          <a:effectLst/>
                          <a:latin typeface="inherit"/>
                        </a:rPr>
                        <a:t>builtin</a:t>
                      </a:r>
                      <a:endParaRPr lang="de-DE" sz="400" dirty="0">
                        <a:effectLst/>
                        <a:latin typeface="inherit"/>
                      </a:endParaRP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0~69V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ADC_CHANNEL_5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scale 2100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9536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CU2 Pad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PA7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0~3.3V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ADC_CHANNEL_6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spare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94774"/>
                  </a:ext>
                </a:extLst>
              </a:tr>
              <a:tr h="390222">
                <a:tc rowSpan="5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I2C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I2C1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CL1/DA1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PB6/PB7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pl-PL" sz="400" dirty="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Compass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QMC5883 / HMC5883</a:t>
                      </a:r>
                      <a:br>
                        <a:rPr lang="de-DE" sz="400" dirty="0">
                          <a:effectLst/>
                          <a:latin typeface="inherit"/>
                        </a:rPr>
                      </a:br>
                      <a:r>
                        <a:rPr lang="de-DE" sz="400" dirty="0">
                          <a:effectLst/>
                          <a:latin typeface="inherit"/>
                        </a:rPr>
                        <a:t>IST8310 / IST8308</a:t>
                      </a:r>
                      <a:br>
                        <a:rPr lang="de-DE" sz="400" dirty="0">
                          <a:effectLst/>
                          <a:latin typeface="inherit"/>
                        </a:rPr>
                      </a:br>
                      <a:r>
                        <a:rPr lang="de-DE" sz="400" dirty="0">
                          <a:effectLst/>
                          <a:latin typeface="inherit"/>
                        </a:rPr>
                        <a:t>MAG3110 / LIS3MDL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7556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OLED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0.96″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0069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a-DK" sz="400">
                          <a:effectLst/>
                          <a:latin typeface="inherit"/>
                        </a:rPr>
                        <a:t>I2C2</a:t>
                      </a:r>
                      <a:br>
                        <a:rPr lang="da-DK" sz="400">
                          <a:effectLst/>
                          <a:latin typeface="inherit"/>
                        </a:rPr>
                      </a:br>
                      <a:r>
                        <a:rPr lang="da-DK" sz="400">
                          <a:effectLst/>
                          <a:latin typeface="inherit"/>
                        </a:rPr>
                        <a:t>CL2/DA2 on JST-GH-4P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PB10/PB11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onboard Barometer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DPS310, Add: 0x76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58115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Digital Airspeed sensor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MS4525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97463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Temperature sensor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400">
                        <a:effectLst/>
                        <a:latin typeface="inherit"/>
                      </a:endParaRP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9453"/>
                  </a:ext>
                </a:extLst>
              </a:tr>
              <a:tr h="95715">
                <a:tc rowSpan="10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USB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PA11/PA12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USB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400">
                        <a:effectLst/>
                        <a:latin typeface="inherit"/>
                      </a:endParaRP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09786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TX1 RX1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PA9/PA10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USART1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telem2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3894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TX2 RX2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PD5/PD6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USART2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GPS1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465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TX3 RX3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PD8/PD9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USART3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GPS2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5744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TX4 RX4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PB9/PB8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USER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102619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TX6 RX6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PC6/PC7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TX6 &amp; RX6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CRSF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76383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UART6_RX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SBUS/IBUS/DSM/PPM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1779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UART6_TX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FPORT/SRXL2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5078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RX7 TX7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PE7/PE8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3.3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telem1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3519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TX8 RX8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PE1/PE0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USER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0619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5742924-1381-8958-DABF-F7A5EEF67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5815584" cy="23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8E9DC1-57D8-FFCD-6FE5-6178A1C0E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6"/>
          <a:stretch/>
        </p:blipFill>
        <p:spPr bwMode="auto">
          <a:xfrm>
            <a:off x="265176" y="491865"/>
            <a:ext cx="3968496" cy="20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0A40BF5-E058-3788-B234-CF068D0784D5}"/>
              </a:ext>
            </a:extLst>
          </p:cNvPr>
          <p:cNvSpPr txBox="1"/>
          <p:nvPr/>
        </p:nvSpPr>
        <p:spPr>
          <a:xfrm>
            <a:off x="84582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https://www.mateksys.com/?portfolio=h743-wing-v2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FC87CA-B8B8-53DC-0AC4-0294F450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3034"/>
            <a:ext cx="5103878" cy="20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C20EB1-F183-E2D7-0670-3F2926B8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2556"/>
            <a:ext cx="491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DCF7275-22CB-3D5B-4D3A-68300616BF17}"/>
              </a:ext>
            </a:extLst>
          </p:cNvPr>
          <p:cNvGraphicFramePr>
            <a:graphicFrameLocks noGrp="1"/>
          </p:cNvGraphicFramePr>
          <p:nvPr/>
        </p:nvGraphicFramePr>
        <p:xfrm>
          <a:off x="5012051" y="1619689"/>
          <a:ext cx="2167897" cy="4763210"/>
        </p:xfrm>
        <a:graphic>
          <a:graphicData uri="http://schemas.openxmlformats.org/drawingml/2006/table">
            <a:tbl>
              <a:tblPr/>
              <a:tblGrid>
                <a:gridCol w="357591">
                  <a:extLst>
                    <a:ext uri="{9D8B030D-6E8A-4147-A177-3AD203B41FA5}">
                      <a16:colId xmlns:a16="http://schemas.microsoft.com/office/drawing/2014/main" val="3662098205"/>
                    </a:ext>
                  </a:extLst>
                </a:gridCol>
                <a:gridCol w="357591">
                  <a:extLst>
                    <a:ext uri="{9D8B030D-6E8A-4147-A177-3AD203B41FA5}">
                      <a16:colId xmlns:a16="http://schemas.microsoft.com/office/drawing/2014/main" val="156294979"/>
                    </a:ext>
                  </a:extLst>
                </a:gridCol>
                <a:gridCol w="290543">
                  <a:extLst>
                    <a:ext uri="{9D8B030D-6E8A-4147-A177-3AD203B41FA5}">
                      <a16:colId xmlns:a16="http://schemas.microsoft.com/office/drawing/2014/main" val="1168232683"/>
                    </a:ext>
                  </a:extLst>
                </a:gridCol>
                <a:gridCol w="404322">
                  <a:extLst>
                    <a:ext uri="{9D8B030D-6E8A-4147-A177-3AD203B41FA5}">
                      <a16:colId xmlns:a16="http://schemas.microsoft.com/office/drawing/2014/main" val="3410806033"/>
                    </a:ext>
                  </a:extLst>
                </a:gridCol>
                <a:gridCol w="404322">
                  <a:extLst>
                    <a:ext uri="{9D8B030D-6E8A-4147-A177-3AD203B41FA5}">
                      <a16:colId xmlns:a16="http://schemas.microsoft.com/office/drawing/2014/main" val="2955660886"/>
                    </a:ext>
                  </a:extLst>
                </a:gridCol>
                <a:gridCol w="353528">
                  <a:extLst>
                    <a:ext uri="{9D8B030D-6E8A-4147-A177-3AD203B41FA5}">
                      <a16:colId xmlns:a16="http://schemas.microsoft.com/office/drawing/2014/main" val="1355928205"/>
                    </a:ext>
                  </a:extLst>
                </a:gridCol>
              </a:tblGrid>
              <a:tr h="95715">
                <a:tc gridSpan="6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INAV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5885"/>
                  </a:ext>
                </a:extLst>
              </a:tr>
              <a:tr h="95715">
                <a:tc rowSpan="1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PWM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TIM3_CH3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Fixed Wing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Motor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75488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3.3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TIM3_CH4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64248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rowSpan="10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Fixed Wing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Servo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0472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1216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8379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TIM5_CH4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2577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7427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40478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S9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12003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PD15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TIM4_CH4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89382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TIM15_CH1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2465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S12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TIM15_CH2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2720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LED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 dirty="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TIM1_CH1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2812LED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59723"/>
                  </a:ext>
                </a:extLst>
              </a:tr>
              <a:tr h="213517">
                <a:tc rowSpan="6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ADC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Vbat pad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1K:10K divider builtin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0~36V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400">
                          <a:effectLst/>
                          <a:latin typeface="inherit"/>
                        </a:rPr>
                        <a:t>Vbat ADC</a:t>
                      </a:r>
                      <a:br>
                        <a:rPr lang="fr-FR" sz="400">
                          <a:effectLst/>
                          <a:latin typeface="inherit"/>
                        </a:rPr>
                      </a:br>
                      <a:r>
                        <a:rPr lang="fr-FR" sz="400">
                          <a:effectLst/>
                          <a:latin typeface="inherit"/>
                        </a:rPr>
                        <a:t>ADC_CHANNEL_1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scale 1100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45857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Curr Pad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0~3.3V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Current ADC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ADC_CHANNEL_2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scale 150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14284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RSSI Pad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0~3.3V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RSSI ADC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ADC_CHANNEL_3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Analog RSSI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86048"/>
                  </a:ext>
                </a:extLst>
              </a:tr>
              <a:tr h="21351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400">
                          <a:effectLst/>
                          <a:latin typeface="inherit"/>
                        </a:rPr>
                        <a:t>AirS Pad</a:t>
                      </a:r>
                      <a:br>
                        <a:rPr lang="en-US" sz="400">
                          <a:effectLst/>
                          <a:latin typeface="inherit"/>
                        </a:rPr>
                      </a:br>
                      <a:r>
                        <a:rPr lang="en-US" sz="400">
                          <a:effectLst/>
                          <a:latin typeface="inherit"/>
                        </a:rPr>
                        <a:t>20K:20K divider builtin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0~6.6V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400">
                          <a:effectLst/>
                          <a:latin typeface="inherit"/>
                        </a:rPr>
                        <a:t>AirS ADC</a:t>
                      </a:r>
                      <a:br>
                        <a:rPr lang="en-US" sz="400">
                          <a:effectLst/>
                          <a:latin typeface="inherit"/>
                        </a:rPr>
                      </a:br>
                      <a:r>
                        <a:rPr lang="en-US" sz="400">
                          <a:effectLst/>
                          <a:latin typeface="inherit"/>
                        </a:rPr>
                        <a:t>ADC_CHANNEL_4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Analog Airspeed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19594"/>
                  </a:ext>
                </a:extLst>
              </a:tr>
              <a:tr h="21351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VB2 Pad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1K:20K divider builtin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0~69V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ADC_CHANNEL_5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scale 2100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0296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CU2 Pad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0~3.3V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ADC_CHANNEL_6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spare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39664"/>
                  </a:ext>
                </a:extLst>
              </a:tr>
              <a:tr h="390222">
                <a:tc rowSpan="5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I2C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I2C1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CL1/DA1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PB6/PB7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Compass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QMC5883 / HMC5883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IST8310 / IST8308</a:t>
                      </a:r>
                      <a:br>
                        <a:rPr lang="de-DE" sz="400">
                          <a:effectLst/>
                          <a:latin typeface="inherit"/>
                        </a:rPr>
                      </a:br>
                      <a:r>
                        <a:rPr lang="de-DE" sz="400">
                          <a:effectLst/>
                          <a:latin typeface="inherit"/>
                        </a:rPr>
                        <a:t>MAG3110 / LIS3MDL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55451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OLED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0.96″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025533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a-DK" sz="400">
                          <a:effectLst/>
                          <a:latin typeface="inherit"/>
                        </a:rPr>
                        <a:t>I2C2</a:t>
                      </a:r>
                      <a:br>
                        <a:rPr lang="da-DK" sz="400">
                          <a:effectLst/>
                          <a:latin typeface="inherit"/>
                        </a:rPr>
                      </a:br>
                      <a:r>
                        <a:rPr lang="da-DK" sz="400">
                          <a:effectLst/>
                          <a:latin typeface="inherit"/>
                        </a:rPr>
                        <a:t>CL2/DA2 on JST-GH-4P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PB10/PB11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onboard Barometer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DPS310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85309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Digital Airspeed sensor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MS4525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00044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Temperature sensor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400">
                        <a:effectLst/>
                        <a:latin typeface="inherit"/>
                      </a:endParaRP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4382"/>
                  </a:ext>
                </a:extLst>
              </a:tr>
              <a:tr h="95715">
                <a:tc rowSpan="10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USB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PA11/PA12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USB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400">
                        <a:effectLst/>
                        <a:latin typeface="inherit"/>
                      </a:endParaRP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3619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TX1 RX1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PA9/PA10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USART1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telem2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5272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TX2 RX2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PD5/PD6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USART2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GPS1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25783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TX3 RX3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PD8/PD9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USART3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GPS2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03838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TX4 RX4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PB9/PB8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UART4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USER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8402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TX6 RX6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PC6/PC7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TX6 &amp; RX6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CRSF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3887"/>
                  </a:ext>
                </a:extLst>
              </a:tr>
              <a:tr h="15461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UART6_RX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SBUS/IBUS/DSM/PPM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10467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UART6_TX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FPORT/SRXL2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81725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RX7 TX7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PE7/PE8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3.3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UART7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telem1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88072"/>
                  </a:ext>
                </a:extLst>
              </a:tr>
              <a:tr h="95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TX8 RX8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PE1/PE0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400">
                          <a:effectLst/>
                          <a:latin typeface="inherit"/>
                        </a:rPr>
                        <a:t>5 V tolerant I/O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>
                          <a:effectLst/>
                          <a:latin typeface="inherit"/>
                        </a:rPr>
                        <a:t>UART8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400" dirty="0">
                          <a:effectLst/>
                          <a:latin typeface="inherit"/>
                        </a:rPr>
                        <a:t>USER</a:t>
                      </a:r>
                    </a:p>
                  </a:txBody>
                  <a:tcPr marL="24542" marR="24542" marT="18407" marB="18407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3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3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3D68F26-68EA-806D-BCE2-E74687C0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68" y="791577"/>
            <a:ext cx="9603856" cy="38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F6116CC-2CA4-845A-7AE1-84A4F5F5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182687"/>
            <a:ext cx="1219200" cy="12668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AE9565C-704B-27C8-FAFB-4CCC0078448E}"/>
              </a:ext>
            </a:extLst>
          </p:cNvPr>
          <p:cNvSpPr txBox="1"/>
          <p:nvPr/>
        </p:nvSpPr>
        <p:spPr>
          <a:xfrm>
            <a:off x="863600" y="3556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D40FD0-C4F6-B630-EA52-F2F90DE0AFC9}"/>
              </a:ext>
            </a:extLst>
          </p:cNvPr>
          <p:cNvSpPr txBox="1"/>
          <p:nvPr/>
        </p:nvSpPr>
        <p:spPr>
          <a:xfrm>
            <a:off x="8464226" y="613846"/>
            <a:ext cx="5885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555555"/>
                </a:solidFill>
                <a:effectLst/>
                <a:highlight>
                  <a:srgbClr val="F5F5F5"/>
                </a:highlight>
                <a:latin typeface="Ubuntu" panose="020B0504030602030204" pitchFamily="34" charset="0"/>
              </a:rPr>
              <a:t> </a:t>
            </a:r>
            <a:r>
              <a:rPr lang="de-DE" b="0" i="0" dirty="0" err="1">
                <a:solidFill>
                  <a:srgbClr val="555555"/>
                </a:solidFill>
                <a:effectLst/>
                <a:highlight>
                  <a:srgbClr val="F5F5F5"/>
                </a:highlight>
                <a:latin typeface="Ubuntu" panose="020B0504030602030204" pitchFamily="34" charset="0"/>
              </a:rPr>
              <a:t>Pixhawk</a:t>
            </a:r>
            <a:r>
              <a:rPr lang="de-DE" dirty="0">
                <a:solidFill>
                  <a:srgbClr val="555555"/>
                </a:solidFill>
                <a:highlight>
                  <a:srgbClr val="F5F5F5"/>
                </a:highlight>
                <a:latin typeface="Ubuntu" panose="020B0504030602030204" pitchFamily="34" charset="0"/>
              </a:rPr>
              <a:t>: </a:t>
            </a:r>
            <a:r>
              <a:rPr lang="de-DE" b="0" i="0" dirty="0">
                <a:solidFill>
                  <a:srgbClr val="555555"/>
                </a:solidFill>
                <a:effectLst/>
                <a:highlight>
                  <a:srgbClr val="F5F5F5"/>
                </a:highlight>
                <a:latin typeface="Ubuntu" panose="020B0504030602030204" pitchFamily="34" charset="0"/>
              </a:rPr>
              <a:t>TJA1051TK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A33334-CAAE-B2C2-99B6-A575F3CD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26" y="983178"/>
            <a:ext cx="4598073" cy="19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58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Breitbild</PresentationFormat>
  <Paragraphs>338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Ubuntu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Singer</dc:creator>
  <cp:lastModifiedBy>Manuel Singer</cp:lastModifiedBy>
  <cp:revision>25</cp:revision>
  <dcterms:created xsi:type="dcterms:W3CDTF">2024-07-07T11:34:44Z</dcterms:created>
  <dcterms:modified xsi:type="dcterms:W3CDTF">2024-07-19T08:00:53Z</dcterms:modified>
</cp:coreProperties>
</file>