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  <p:sldId id="262" r:id="rId11"/>
  </p:sldIdLst>
  <p:sldSz cx="13208000" cy="9906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91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9B60C6C-B483-4F78-9C0F-676B4939D1B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5699D76-BDD5-464D-B755-E6EF8B1E48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4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99D76-BDD5-464D-B755-E6EF8B1E481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4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100667"/>
            <a:ext cx="1926769" cy="7704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68286" y="1100667"/>
            <a:ext cx="11143595" cy="7704668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002" y="1875536"/>
            <a:ext cx="7924800" cy="4702048"/>
          </a:xfrm>
        </p:spPr>
        <p:txBody>
          <a:bodyPr anchor="b">
            <a:normAutofit/>
          </a:bodyPr>
          <a:lstStyle>
            <a:lvl1pPr algn="l">
              <a:defRPr sz="7800" spc="-144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1683" y="6745911"/>
            <a:ext cx="7924800" cy="1320800"/>
          </a:xfrm>
        </p:spPr>
        <p:txBody>
          <a:bodyPr anchor="t">
            <a:normAutofit/>
          </a:bodyPr>
          <a:lstStyle>
            <a:lvl1pPr marL="0" indent="0" algn="l">
              <a:buNone/>
              <a:defRPr sz="2889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889"/>
            </a:lvl3pPr>
            <a:lvl4pPr marL="1981139" indent="0" algn="ctr">
              <a:buNone/>
              <a:defRPr sz="2889"/>
            </a:lvl4pPr>
            <a:lvl5pPr marL="2641519" indent="0" algn="ctr">
              <a:buNone/>
              <a:defRPr sz="2889"/>
            </a:lvl5pPr>
            <a:lvl6pPr marL="3301898" indent="0" algn="ctr">
              <a:buNone/>
              <a:defRPr sz="2889"/>
            </a:lvl6pPr>
            <a:lvl7pPr marL="3962278" indent="0" algn="ctr">
              <a:buNone/>
              <a:defRPr sz="2889"/>
            </a:lvl7pPr>
            <a:lvl8pPr marL="4622658" indent="0" algn="ctr">
              <a:buNone/>
              <a:defRPr sz="2889"/>
            </a:lvl8pPr>
            <a:lvl9pPr marL="5283037" indent="0" algn="ctr">
              <a:buNone/>
              <a:defRPr sz="28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37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66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750" y="1430867"/>
            <a:ext cx="3054350" cy="715433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0238" y="1254760"/>
            <a:ext cx="7924800" cy="739648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68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707" y="1086678"/>
            <a:ext cx="7924800" cy="75579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44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38" y="1875536"/>
            <a:ext cx="7924800" cy="4702048"/>
          </a:xfrm>
        </p:spPr>
        <p:txBody>
          <a:bodyPr anchor="b">
            <a:normAutofit/>
          </a:bodyPr>
          <a:lstStyle>
            <a:lvl1pPr>
              <a:defRPr sz="7800" b="0" spc="-144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0050" y="6749288"/>
            <a:ext cx="7924800" cy="1320800"/>
          </a:xfrm>
        </p:spPr>
        <p:txBody>
          <a:bodyPr anchor="t">
            <a:normAutofit/>
          </a:bodyPr>
          <a:lstStyle>
            <a:lvl1pPr marL="0" indent="0">
              <a:buNone/>
              <a:defRPr sz="2889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3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0238" y="1254760"/>
            <a:ext cx="3764280" cy="7396480"/>
          </a:xfrm>
        </p:spPr>
        <p:txBody>
          <a:bodyPr/>
          <a:lstStyle>
            <a:lvl1pPr>
              <a:defRPr sz="2744"/>
            </a:lvl1pPr>
            <a:lvl2pPr>
              <a:defRPr sz="2455"/>
            </a:lvl2pPr>
            <a:lvl3pPr>
              <a:defRPr sz="2167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9630" y="1254760"/>
            <a:ext cx="3764280" cy="7396480"/>
          </a:xfrm>
        </p:spPr>
        <p:txBody>
          <a:bodyPr/>
          <a:lstStyle>
            <a:lvl1pPr>
              <a:defRPr sz="2744"/>
            </a:lvl1pPr>
            <a:lvl2pPr>
              <a:defRPr sz="2455"/>
            </a:lvl2pPr>
            <a:lvl3pPr>
              <a:defRPr sz="2167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97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0238" y="1478513"/>
            <a:ext cx="3764280" cy="116670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7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2744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0238" y="2789130"/>
            <a:ext cx="3764280" cy="5811520"/>
          </a:xfrm>
        </p:spPr>
        <p:txBody>
          <a:bodyPr/>
          <a:lstStyle>
            <a:lvl1pPr>
              <a:defRPr sz="2744"/>
            </a:lvl1pPr>
            <a:lvl2pPr>
              <a:defRPr sz="2455"/>
            </a:lvl2pPr>
            <a:lvl3pPr>
              <a:defRPr sz="2167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70001" y="1478515"/>
            <a:ext cx="3764280" cy="11745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7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2744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70001" y="2789130"/>
            <a:ext cx="3764280" cy="5811520"/>
          </a:xfrm>
        </p:spPr>
        <p:txBody>
          <a:bodyPr/>
          <a:lstStyle>
            <a:lvl1pPr>
              <a:defRPr sz="2744"/>
            </a:lvl1pPr>
            <a:lvl2pPr>
              <a:defRPr sz="2455"/>
            </a:lvl2pPr>
            <a:lvl3pPr>
              <a:defRPr sz="2167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7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01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68" y="1651000"/>
            <a:ext cx="3070860" cy="3169920"/>
          </a:xfrm>
        </p:spPr>
        <p:txBody>
          <a:bodyPr anchor="b">
            <a:normAutofit/>
          </a:bodyPr>
          <a:lstStyle>
            <a:lvl1pPr>
              <a:defRPr sz="4044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238" y="1254760"/>
            <a:ext cx="7924800" cy="7396480"/>
          </a:xfrm>
        </p:spPr>
        <p:txBody>
          <a:bodyPr/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368" y="4820920"/>
            <a:ext cx="3070860" cy="369824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156"/>
              </a:spcBef>
              <a:buNone/>
              <a:defRPr sz="1806">
                <a:solidFill>
                  <a:srgbClr val="FFFFFF"/>
                </a:solidFill>
              </a:defRPr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7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68" y="1651000"/>
            <a:ext cx="3070860" cy="3169920"/>
          </a:xfrm>
        </p:spPr>
        <p:txBody>
          <a:bodyPr anchor="b">
            <a:normAutofit/>
          </a:bodyPr>
          <a:lstStyle>
            <a:lvl1pPr>
              <a:defRPr sz="4044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68198" y="1108494"/>
            <a:ext cx="8791500" cy="770026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368" y="4825314"/>
            <a:ext cx="3070860" cy="369824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156"/>
              </a:spcBef>
              <a:buNone/>
              <a:defRPr sz="1806">
                <a:solidFill>
                  <a:srgbClr val="FFFFFF"/>
                </a:solidFill>
              </a:defRPr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90693" y="9181397"/>
            <a:ext cx="6404144" cy="527403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096264"/>
            <a:ext cx="3730557" cy="7700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995" y="1623322"/>
            <a:ext cx="3193106" cy="6646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2800519" y="1096264"/>
            <a:ext cx="416052" cy="770026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707" y="1248156"/>
            <a:ext cx="7924800" cy="739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337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48E37-7568-4AD3-8CF2-72840B427BA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707" y="9181397"/>
            <a:ext cx="640414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315" y="9181397"/>
            <a:ext cx="165850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89" b="1">
                <a:solidFill>
                  <a:schemeClr val="accent1"/>
                </a:solidFill>
              </a:defRPr>
            </a:lvl1pPr>
          </a:lstStyle>
          <a:p>
            <a:fld id="{C7B82165-D5CE-436C-B034-3943BC20D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13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4333" kern="1200" spc="-87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64152" indent="-264152" algn="l" defTabSz="1320759" rtl="0" eaLnBrk="1" latinLnBrk="0" hangingPunct="1">
        <a:lnSpc>
          <a:spcPct val="90000"/>
        </a:lnSpc>
        <a:spcBef>
          <a:spcPts val="1733"/>
        </a:spcBef>
        <a:buClr>
          <a:schemeClr val="accent1"/>
        </a:buClr>
        <a:buFont typeface="Wingdings 2" pitchFamily="18" charset="2"/>
        <a:buChar char=""/>
        <a:defRPr sz="274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0" indent="-264152" algn="l" defTabSz="1320759" rtl="0" eaLnBrk="1" latinLnBrk="0" hangingPunct="1">
        <a:lnSpc>
          <a:spcPct val="90000"/>
        </a:lnSpc>
        <a:spcBef>
          <a:spcPts val="361"/>
        </a:spcBef>
        <a:spcAft>
          <a:spcPts val="361"/>
        </a:spcAft>
        <a:buClr>
          <a:schemeClr val="accent1"/>
        </a:buClr>
        <a:buFont typeface="Wingdings 2" pitchFamily="18" charset="2"/>
        <a:buChar char=""/>
        <a:defRPr sz="245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650949" indent="-264152" algn="l" defTabSz="1320759" rtl="0" eaLnBrk="1" latinLnBrk="0" hangingPunct="1">
        <a:lnSpc>
          <a:spcPct val="90000"/>
        </a:lnSpc>
        <a:spcBef>
          <a:spcPts val="361"/>
        </a:spcBef>
        <a:spcAft>
          <a:spcPts val="361"/>
        </a:spcAft>
        <a:buClr>
          <a:schemeClr val="accent1"/>
        </a:buClr>
        <a:buFont typeface="Wingdings 2" pitchFamily="18" charset="2"/>
        <a:buChar char=""/>
        <a:defRPr sz="21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311329" indent="-264152" algn="l" defTabSz="1320759" rtl="0" eaLnBrk="1" latinLnBrk="0" hangingPunct="1">
        <a:lnSpc>
          <a:spcPct val="90000"/>
        </a:lnSpc>
        <a:spcBef>
          <a:spcPts val="361"/>
        </a:spcBef>
        <a:spcAft>
          <a:spcPts val="361"/>
        </a:spcAft>
        <a:buClr>
          <a:schemeClr val="accent1"/>
        </a:buClr>
        <a:buFont typeface="Wingdings 2" pitchFamily="18" charset="2"/>
        <a:buChar char=""/>
        <a:defRPr sz="18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971709" indent="-264152" algn="l" defTabSz="1320759" rtl="0" eaLnBrk="1" latinLnBrk="0" hangingPunct="1">
        <a:lnSpc>
          <a:spcPct val="90000"/>
        </a:lnSpc>
        <a:spcBef>
          <a:spcPts val="361"/>
        </a:spcBef>
        <a:spcAft>
          <a:spcPts val="361"/>
        </a:spcAft>
        <a:buClr>
          <a:schemeClr val="accent1"/>
        </a:buClr>
        <a:buFont typeface="Wingdings 2" pitchFamily="18" charset="2"/>
        <a:buChar char=""/>
        <a:defRPr sz="18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361"/>
        </a:spcBef>
        <a:spcAft>
          <a:spcPts val="361"/>
        </a:spcAft>
        <a:buClr>
          <a:schemeClr val="accent1"/>
        </a:buClr>
        <a:buFont typeface="Wingdings 2" pitchFamily="18" charset="2"/>
        <a:buChar char=""/>
        <a:defRPr sz="18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361"/>
        </a:spcBef>
        <a:spcAft>
          <a:spcPts val="361"/>
        </a:spcAft>
        <a:buClr>
          <a:schemeClr val="accent1"/>
        </a:buClr>
        <a:buFont typeface="Wingdings 2" pitchFamily="18" charset="2"/>
        <a:buChar char=""/>
        <a:defRPr sz="18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361"/>
        </a:spcBef>
        <a:spcAft>
          <a:spcPts val="361"/>
        </a:spcAft>
        <a:buClr>
          <a:schemeClr val="accent1"/>
        </a:buClr>
        <a:buFont typeface="Wingdings 2" pitchFamily="18" charset="2"/>
        <a:buChar char=""/>
        <a:defRPr sz="18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361"/>
        </a:spcBef>
        <a:spcAft>
          <a:spcPts val="361"/>
        </a:spcAft>
        <a:buClr>
          <a:schemeClr val="accent1"/>
        </a:buClr>
        <a:buFont typeface="Wingdings 2" pitchFamily="18" charset="2"/>
        <a:buChar char=""/>
        <a:defRPr sz="187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iNavFlight/inav/release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iNavFlight/ina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NavFlight/inav/blob/master/docs/development/IDE%20-%20Visual%20Studio%20Code%20with%20Windows%2010.md" TargetMode="External"/><Relationship Id="rId5" Type="http://schemas.openxmlformats.org/officeDocument/2006/relationships/hyperlink" Target="https://github.com/iNavFlight/inav/blob/master/docs/development/Building%20in%20Windows%2010%20or%2011%20with%20Linux%20Subsystem.md" TargetMode="External"/><Relationship Id="rId4" Type="http://schemas.openxmlformats.org/officeDocument/2006/relationships/hyperlink" Target="https://github.com/iNavFlight/inav/tree/master/docs/developm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3CEA0A0-2E55-9C1A-8595-57CF9697DB10}"/>
              </a:ext>
            </a:extLst>
          </p:cNvPr>
          <p:cNvSpPr txBox="1"/>
          <p:nvPr/>
        </p:nvSpPr>
        <p:spPr>
          <a:xfrm>
            <a:off x="2238759" y="62988"/>
            <a:ext cx="1408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6E740-FD93-6F69-9D8B-C14EC3BE1571}"/>
              </a:ext>
            </a:extLst>
          </p:cNvPr>
          <p:cNvSpPr txBox="1"/>
          <p:nvPr/>
        </p:nvSpPr>
        <p:spPr>
          <a:xfrm>
            <a:off x="2238759" y="1270552"/>
            <a:ext cx="9919169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STM32F405RGT6, 1MB </a:t>
            </a:r>
            <a:r>
              <a:rPr lang="de-DE" sz="1200" dirty="0" err="1">
                <a:latin typeface="open sans" panose="020B0606030504020204" pitchFamily="34" charset="0"/>
              </a:rPr>
              <a:t>flash</a:t>
            </a:r>
            <a:endParaRPr lang="de-DE" sz="1200" dirty="0"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6-axis inertial </a:t>
            </a:r>
            <a:r>
              <a:rPr lang="de-DE" sz="1200" dirty="0" err="1">
                <a:latin typeface="open sans" panose="020B0606030504020204" pitchFamily="34" charset="0"/>
              </a:rPr>
              <a:t>sensor</a:t>
            </a:r>
            <a:r>
              <a:rPr lang="de-DE" sz="1200" dirty="0">
                <a:latin typeface="open sans" panose="020B0606030504020204" pitchFamily="34" charset="0"/>
              </a:rPr>
              <a:t> (IMU)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Barometer and </a:t>
            </a:r>
            <a:r>
              <a:rPr lang="de-DE" sz="1200" dirty="0" err="1">
                <a:latin typeface="open sans" panose="020B0606030504020204" pitchFamily="34" charset="0"/>
              </a:rPr>
              <a:t>magnetometer</a:t>
            </a:r>
            <a:endParaRPr lang="de-DE" sz="1200" dirty="0"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5V BEC </a:t>
            </a:r>
            <a:r>
              <a:rPr lang="de-DE" sz="1200" dirty="0" err="1">
                <a:latin typeface="open sans" panose="020B0606030504020204" pitchFamily="34" charset="0"/>
              </a:rPr>
              <a:t>input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Dual BEC </a:t>
            </a:r>
            <a:r>
              <a:rPr lang="de-DE" sz="1200" dirty="0" err="1">
                <a:latin typeface="open sans" panose="020B0606030504020204" pitchFamily="34" charset="0"/>
              </a:rPr>
              <a:t>capable</a:t>
            </a:r>
            <a:r>
              <a:rPr lang="de-DE" sz="1200" dirty="0">
                <a:latin typeface="open sans" panose="020B0606030504020204" pitchFamily="34" charset="0"/>
              </a:rPr>
              <a:t> (</a:t>
            </a:r>
            <a:r>
              <a:rPr lang="de-DE" sz="1200" dirty="0" err="1">
                <a:latin typeface="open sans" panose="020B0606030504020204" pitchFamily="34" charset="0"/>
              </a:rPr>
              <a:t>selectable</a:t>
            </a:r>
            <a:r>
              <a:rPr lang="de-DE" sz="1200" dirty="0">
                <a:latin typeface="open sans" panose="020B0606030504020204" pitchFamily="34" charset="0"/>
              </a:rPr>
              <a:t>): BEC1: S1-S5 </a:t>
            </a:r>
            <a:r>
              <a:rPr lang="de-DE" sz="1200" dirty="0" err="1">
                <a:latin typeface="open sans" panose="020B0606030504020204" pitchFamily="34" charset="0"/>
              </a:rPr>
              <a:t>or</a:t>
            </a:r>
            <a:r>
              <a:rPr lang="de-DE" sz="1200" dirty="0">
                <a:latin typeface="open sans" panose="020B0606030504020204" pitchFamily="34" charset="0"/>
              </a:rPr>
              <a:t> S1-S8, BEC2: S6-S8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Analog VTX </a:t>
            </a:r>
            <a:r>
              <a:rPr lang="de-DE" sz="1200" dirty="0" err="1">
                <a:latin typeface="open sans" panose="020B0606030504020204" pitchFamily="34" charset="0"/>
              </a:rPr>
              <a:t>overlay</a:t>
            </a:r>
            <a:r>
              <a:rPr lang="de-DE" sz="1200" dirty="0"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max. 6 </a:t>
            </a:r>
            <a:r>
              <a:rPr lang="de-DE" sz="1200" dirty="0" err="1">
                <a:latin typeface="open sans" panose="020B0606030504020204" pitchFamily="34" charset="0"/>
              </a:rPr>
              <a:t>motors</a:t>
            </a:r>
            <a:r>
              <a:rPr lang="de-DE" sz="1200" dirty="0">
                <a:latin typeface="open sans" panose="020B0606030504020204" pitchFamily="34" charset="0"/>
              </a:rPr>
              <a:t> + 3servos in INAV/BF </a:t>
            </a:r>
            <a:r>
              <a:rPr lang="de-DE" sz="1200" dirty="0" err="1">
                <a:latin typeface="open sans" panose="020B0606030504020204" pitchFamily="34" charset="0"/>
              </a:rPr>
              <a:t>multirotor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  <a:r>
              <a:rPr lang="de-DE" sz="1200" dirty="0" err="1">
                <a:latin typeface="open sans" panose="020B0606030504020204" pitchFamily="34" charset="0"/>
              </a:rPr>
              <a:t>mixer</a:t>
            </a:r>
            <a:r>
              <a:rPr lang="de-DE" sz="1200" dirty="0"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DJI HD System support (</a:t>
            </a:r>
            <a:r>
              <a:rPr lang="de-DE" sz="1200" dirty="0" err="1">
                <a:latin typeface="open sans" panose="020B0606030504020204" pitchFamily="34" charset="0"/>
              </a:rPr>
              <a:t>Caddx</a:t>
            </a:r>
            <a:r>
              <a:rPr lang="de-DE" sz="1200" dirty="0">
                <a:latin typeface="open sans" panose="020B0606030504020204" pitchFamily="34" charset="0"/>
              </a:rPr>
              <a:t> Vista &amp; Air Unit)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SBUS support (</a:t>
            </a:r>
            <a:r>
              <a:rPr lang="de-DE" sz="1200" dirty="0" err="1">
                <a:latin typeface="open sans" panose="020B0606030504020204" pitchFamily="34" charset="0"/>
              </a:rPr>
              <a:t>selectable</a:t>
            </a:r>
            <a:r>
              <a:rPr lang="de-DE" sz="1200" dirty="0">
                <a:latin typeface="open sans" panose="020B0606030504020204" pitchFamily="34" charset="0"/>
              </a:rPr>
              <a:t>, RX2)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USB-C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 err="1">
                <a:latin typeface="open sans" panose="020B0606030504020204" pitchFamily="34" charset="0"/>
              </a:rPr>
              <a:t>Protection</a:t>
            </a:r>
            <a:r>
              <a:rPr lang="de-DE" sz="1200" dirty="0">
                <a:latin typeface="open sans" panose="020B0606030504020204" pitchFamily="34" charset="0"/>
              </a:rPr>
              <a:t>/</a:t>
            </a:r>
            <a:r>
              <a:rPr lang="de-DE" sz="1200" dirty="0" err="1">
                <a:latin typeface="open sans" panose="020B0606030504020204" pitchFamily="34" charset="0"/>
              </a:rPr>
              <a:t>extender</a:t>
            </a:r>
            <a:r>
              <a:rPr lang="de-DE" sz="1200" dirty="0">
                <a:latin typeface="open sans" panose="020B0606030504020204" pitchFamily="34" charset="0"/>
              </a:rPr>
              <a:t> PCBs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 err="1">
                <a:latin typeface="open sans" panose="020B0606030504020204" pitchFamily="34" charset="0"/>
              </a:rPr>
              <a:t>No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  <a:r>
              <a:rPr lang="de-DE" sz="1200" dirty="0" err="1">
                <a:latin typeface="open sans" panose="020B0606030504020204" pitchFamily="34" charset="0"/>
              </a:rPr>
              <a:t>BlackBox</a:t>
            </a:r>
            <a:r>
              <a:rPr lang="de-DE" sz="1200" dirty="0">
                <a:latin typeface="open sans" panose="020B0606030504020204" pitchFamily="34" charset="0"/>
              </a:rPr>
              <a:t> (Flash/SD)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de-DE" sz="1200" dirty="0"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MCU: STM32F405RGT6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IMU: BOSCH BM088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Magnetometer: HMC5883L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OSD: AT7456E, DJI OSD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Baro: Infineon DPS310 (I2C)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5x UARTs (</a:t>
            </a:r>
            <a:r>
              <a:rPr lang="de-DE" sz="1200" dirty="0" err="1">
                <a:latin typeface="open sans" panose="020B0606030504020204" pitchFamily="34" charset="0"/>
              </a:rPr>
              <a:t>eg</a:t>
            </a:r>
            <a:r>
              <a:rPr lang="de-DE" sz="1200" dirty="0">
                <a:latin typeface="open sans" panose="020B0606030504020204" pitchFamily="34" charset="0"/>
              </a:rPr>
              <a:t>. RX, SBUS, DJI, ESC </a:t>
            </a:r>
            <a:r>
              <a:rPr lang="de-DE" sz="1200" dirty="0" err="1">
                <a:latin typeface="open sans" panose="020B0606030504020204" pitchFamily="34" charset="0"/>
              </a:rPr>
              <a:t>telemetry</a:t>
            </a:r>
            <a:r>
              <a:rPr lang="de-DE" sz="1200" dirty="0">
                <a:latin typeface="open sans" panose="020B0606030504020204" pitchFamily="34" charset="0"/>
              </a:rPr>
              <a:t>),  1x </a:t>
            </a:r>
            <a:r>
              <a:rPr lang="de-DE" sz="1200" dirty="0" err="1">
                <a:latin typeface="open sans" panose="020B0606030504020204" pitchFamily="34" charset="0"/>
              </a:rPr>
              <a:t>Softserial_Tx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  <a:r>
              <a:rPr lang="de-DE" sz="1200" dirty="0" err="1">
                <a:latin typeface="open sans" panose="020B0606030504020204" pitchFamily="34" charset="0"/>
              </a:rPr>
              <a:t>option</a:t>
            </a:r>
            <a:endParaRPr lang="de-DE" sz="1200" dirty="0"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10x PWM </a:t>
            </a:r>
            <a:r>
              <a:rPr lang="de-DE" sz="1200" dirty="0" err="1">
                <a:latin typeface="open sans" panose="020B0606030504020204" pitchFamily="34" charset="0"/>
              </a:rPr>
              <a:t>outputs</a:t>
            </a:r>
            <a:r>
              <a:rPr lang="de-DE" sz="1200" dirty="0">
                <a:latin typeface="open sans" panose="020B0606030504020204" pitchFamily="34" charset="0"/>
              </a:rPr>
              <a:t>  (6x </a:t>
            </a:r>
            <a:r>
              <a:rPr lang="de-DE" sz="1200" dirty="0" err="1">
                <a:latin typeface="open sans" panose="020B0606030504020204" pitchFamily="34" charset="0"/>
              </a:rPr>
              <a:t>Dshot</a:t>
            </a:r>
            <a:r>
              <a:rPr lang="de-DE" sz="1200" dirty="0">
                <a:latin typeface="open sans" panose="020B0606030504020204" pitchFamily="34" charset="0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1x I2C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4x ADC (VBAT, </a:t>
            </a:r>
            <a:r>
              <a:rPr lang="de-DE" sz="1200" dirty="0" err="1">
                <a:latin typeface="open sans" panose="020B0606030504020204" pitchFamily="34" charset="0"/>
              </a:rPr>
              <a:t>Current</a:t>
            </a:r>
            <a:r>
              <a:rPr lang="de-DE" sz="1200" dirty="0">
                <a:latin typeface="open sans" panose="020B0606030504020204" pitchFamily="34" charset="0"/>
              </a:rPr>
              <a:t>, RSSI, </a:t>
            </a:r>
            <a:r>
              <a:rPr lang="de-DE" sz="1200" dirty="0" err="1">
                <a:latin typeface="open sans" panose="020B0606030504020204" pitchFamily="34" charset="0"/>
              </a:rPr>
              <a:t>Airspeed</a:t>
            </a:r>
            <a:r>
              <a:rPr lang="de-DE" sz="1200" dirty="0">
                <a:latin typeface="open sans" panose="020B0606030504020204" pitchFamily="34" charset="0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2x PINIO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3x LEDs </a:t>
            </a:r>
            <a:r>
              <a:rPr lang="de-DE" sz="1200" dirty="0" err="1">
                <a:latin typeface="open sans" panose="020B0606030504020204" pitchFamily="34" charset="0"/>
              </a:rPr>
              <a:t>for</a:t>
            </a:r>
            <a:r>
              <a:rPr lang="de-DE" sz="1200" dirty="0">
                <a:latin typeface="open sans" panose="020B0606030504020204" pitchFamily="34" charset="0"/>
              </a:rPr>
              <a:t> FC STATUS (Blue, Green) and 3.3V </a:t>
            </a:r>
            <a:r>
              <a:rPr lang="de-DE" sz="1200" dirty="0" err="1">
                <a:latin typeface="open sans" panose="020B0606030504020204" pitchFamily="34" charset="0"/>
              </a:rPr>
              <a:t>indicator</a:t>
            </a:r>
            <a:r>
              <a:rPr lang="de-DE" sz="1200" dirty="0">
                <a:latin typeface="open sans" panose="020B0606030504020204" pitchFamily="34" charset="0"/>
              </a:rPr>
              <a:t> (</a:t>
            </a:r>
            <a:r>
              <a:rPr lang="de-DE" sz="1200" dirty="0" err="1">
                <a:latin typeface="open sans" panose="020B0606030504020204" pitchFamily="34" charset="0"/>
              </a:rPr>
              <a:t>Red</a:t>
            </a:r>
            <a:r>
              <a:rPr lang="de-DE" sz="1200" dirty="0">
                <a:latin typeface="open sans" panose="020B0606030504020204" pitchFamily="34" charset="0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RGB </a:t>
            </a:r>
            <a:r>
              <a:rPr lang="de-DE" sz="1200" dirty="0" err="1">
                <a:latin typeface="open sans" panose="020B0606030504020204" pitchFamily="34" charset="0"/>
              </a:rPr>
              <a:t>led</a:t>
            </a:r>
            <a:r>
              <a:rPr lang="de-DE" sz="1200" dirty="0">
                <a:latin typeface="open sans" panose="020B0606030504020204" pitchFamily="34" charset="0"/>
              </a:rPr>
              <a:t> support (WS2812)</a:t>
            </a:r>
          </a:p>
          <a:p>
            <a:pPr algn="l" fontAlgn="base"/>
            <a:endParaRPr lang="de-DE" sz="1200" b="1" dirty="0">
              <a:latin typeface="open sans" panose="020B0606030504020204" pitchFamily="34" charset="0"/>
            </a:endParaRPr>
          </a:p>
          <a:p>
            <a:pPr algn="l" fontAlgn="base"/>
            <a:endParaRPr lang="de-DE" sz="1200" b="1" dirty="0"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Input: 5V (</a:t>
            </a:r>
            <a:r>
              <a:rPr lang="de-DE" sz="1200" dirty="0" err="1">
                <a:latin typeface="open sans" panose="020B0606030504020204" pitchFamily="34" charset="0"/>
              </a:rPr>
              <a:t>from</a:t>
            </a:r>
            <a:r>
              <a:rPr lang="de-DE" sz="1200" dirty="0">
                <a:latin typeface="open sans" panose="020B0606030504020204" pitchFamily="34" charset="0"/>
              </a:rPr>
              <a:t> BEC </a:t>
            </a:r>
            <a:r>
              <a:rPr lang="de-DE" sz="1200" dirty="0" err="1">
                <a:latin typeface="open sans" panose="020B0606030504020204" pitchFamily="34" charset="0"/>
              </a:rPr>
              <a:t>or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  <a:r>
              <a:rPr lang="de-DE" sz="1200" dirty="0" err="1">
                <a:latin typeface="open sans" panose="020B0606030504020204" pitchFamily="34" charset="0"/>
              </a:rPr>
              <a:t>MomoRC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  <a:r>
              <a:rPr lang="de-DE" sz="1200" dirty="0" err="1">
                <a:latin typeface="open sans" panose="020B0606030504020204" pitchFamily="34" charset="0"/>
              </a:rPr>
              <a:t>adapter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  <a:r>
              <a:rPr lang="de-DE" sz="1200" dirty="0" err="1">
                <a:latin typeface="open sans" panose="020B0606030504020204" pitchFamily="34" charset="0"/>
              </a:rPr>
              <a:t>board</a:t>
            </a:r>
            <a:r>
              <a:rPr lang="de-DE" sz="1200" dirty="0">
                <a:latin typeface="open sans" panose="020B0606030504020204" pitchFamily="34" charset="0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LDO: 3.3V 600mA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 err="1">
                <a:latin typeface="open sans" panose="020B0606030504020204" pitchFamily="34" charset="0"/>
              </a:rPr>
              <a:t>Battery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  <a:r>
              <a:rPr lang="de-DE" sz="1200" dirty="0" err="1">
                <a:latin typeface="open sans" panose="020B0606030504020204" pitchFamily="34" charset="0"/>
              </a:rPr>
              <a:t>Voltage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  <a:r>
              <a:rPr lang="de-DE" sz="1200" dirty="0" err="1">
                <a:latin typeface="open sans" panose="020B0606030504020204" pitchFamily="34" charset="0"/>
              </a:rPr>
              <a:t>sensing</a:t>
            </a:r>
            <a:r>
              <a:rPr lang="de-DE" sz="1200" dirty="0">
                <a:latin typeface="open sans" panose="020B0606030504020204" pitchFamily="34" charset="0"/>
              </a:rPr>
              <a:t>: 2K:12K (INAV </a:t>
            </a:r>
            <a:r>
              <a:rPr lang="de-DE" sz="1200" dirty="0" err="1">
                <a:latin typeface="open sans" panose="020B0606030504020204" pitchFamily="34" charset="0"/>
              </a:rPr>
              <a:t>scale</a:t>
            </a:r>
            <a:r>
              <a:rPr lang="de-DE" sz="1200" dirty="0">
                <a:latin typeface="open sans" panose="020B0606030504020204" pitchFamily="34" charset="0"/>
              </a:rPr>
              <a:t> 700)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Supports external </a:t>
            </a:r>
            <a:r>
              <a:rPr lang="de-DE" sz="1200" dirty="0" err="1">
                <a:latin typeface="open sans" panose="020B0606030504020204" pitchFamily="34" charset="0"/>
              </a:rPr>
              <a:t>current</a:t>
            </a:r>
            <a:r>
              <a:rPr lang="de-DE" sz="1200" dirty="0">
                <a:latin typeface="open sans" panose="020B0606030504020204" pitchFamily="34" charset="0"/>
              </a:rPr>
              <a:t> </a:t>
            </a:r>
            <a:r>
              <a:rPr lang="de-DE" sz="1200" dirty="0" err="1">
                <a:latin typeface="open sans" panose="020B0606030504020204" pitchFamily="34" charset="0"/>
              </a:rPr>
              <a:t>sensor</a:t>
            </a:r>
            <a:endParaRPr lang="de-DE" sz="1200" dirty="0">
              <a:latin typeface="open sans" panose="020B0606030504020204" pitchFamily="34" charset="0"/>
            </a:endParaRPr>
          </a:p>
          <a:p>
            <a:pPr algn="l" fontAlgn="base"/>
            <a:endParaRPr lang="de-DE" sz="1200" b="1" dirty="0">
              <a:latin typeface="open sans" panose="020B0606030504020204" pitchFamily="34" charset="0"/>
            </a:endParaRPr>
          </a:p>
          <a:p>
            <a:pPr algn="l" fontAlgn="base"/>
            <a:endParaRPr lang="de-DE" sz="1200" b="1" dirty="0"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>
                <a:latin typeface="open sans" panose="020B0606030504020204" pitchFamily="34" charset="0"/>
              </a:rPr>
              <a:t>INAV: MOMOFC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 err="1">
                <a:latin typeface="open sans" panose="020B0606030504020204" pitchFamily="34" charset="0"/>
              </a:rPr>
              <a:t>BetaFlight</a:t>
            </a:r>
            <a:r>
              <a:rPr lang="de-DE" sz="1200" dirty="0">
                <a:latin typeface="open sans" panose="020B0606030504020204" pitchFamily="34" charset="0"/>
              </a:rPr>
              <a:t>: COMPILEYOURSELF</a:t>
            </a:r>
          </a:p>
          <a:p>
            <a:pPr algn="l" fontAlgn="base"/>
            <a:endParaRPr lang="de-DE" sz="1200" b="1" dirty="0">
              <a:latin typeface="open sans" panose="020B0606030504020204" pitchFamily="34" charset="0"/>
            </a:endParaRPr>
          </a:p>
          <a:p>
            <a:pPr algn="l" fontAlgn="base"/>
            <a:endParaRPr lang="de-DE" sz="1200" b="1" dirty="0"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 err="1">
                <a:latin typeface="open sans" panose="020B0606030504020204" pitchFamily="34" charset="0"/>
              </a:rPr>
              <a:t>Mounting</a:t>
            </a:r>
            <a:r>
              <a:rPr lang="de-DE" sz="1200" dirty="0">
                <a:latin typeface="open sans" panose="020B0606030504020204" pitchFamily="34" charset="0"/>
              </a:rPr>
              <a:t>: 25/35 x 35mm, </a:t>
            </a:r>
            <a:r>
              <a:rPr lang="el-GR" sz="1200" dirty="0">
                <a:latin typeface="open sans" panose="020B0606030504020204" pitchFamily="34" charset="0"/>
              </a:rPr>
              <a:t>Φ</a:t>
            </a:r>
            <a:r>
              <a:rPr lang="de-DE" sz="1200" dirty="0">
                <a:latin typeface="open sans" panose="020B0606030504020204" pitchFamily="34" charset="0"/>
              </a:rPr>
              <a:t>2.5mm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 err="1">
                <a:latin typeface="open sans" panose="020B0606030504020204" pitchFamily="34" charset="0"/>
              </a:rPr>
              <a:t>Dimensions</a:t>
            </a:r>
            <a:r>
              <a:rPr lang="de-DE" sz="1200" dirty="0">
                <a:latin typeface="open sans" panose="020B0606030504020204" pitchFamily="34" charset="0"/>
              </a:rPr>
              <a:t>: 40 x 40 x 5 mm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sz="1200" dirty="0" err="1">
                <a:latin typeface="open sans" panose="020B0606030504020204" pitchFamily="34" charset="0"/>
              </a:rPr>
              <a:t>Weight</a:t>
            </a:r>
            <a:r>
              <a:rPr lang="de-DE" sz="1200" dirty="0">
                <a:latin typeface="open sans" panose="020B0606030504020204" pitchFamily="34" charset="0"/>
              </a:rPr>
              <a:t>: 7g</a:t>
            </a:r>
          </a:p>
          <a:p>
            <a:pPr algn="l" fontAlgn="base"/>
            <a:endParaRPr lang="de-DE" sz="12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 fontAlgn="base"/>
            <a:endParaRPr lang="de-DE" sz="1200" dirty="0">
              <a:solidFill>
                <a:srgbClr val="66666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320E98C-48D1-451D-54A2-022B5927C5BB}"/>
              </a:ext>
            </a:extLst>
          </p:cNvPr>
          <p:cNvSpPr txBox="1"/>
          <p:nvPr/>
        </p:nvSpPr>
        <p:spPr>
          <a:xfrm>
            <a:off x="-351095" y="1270552"/>
            <a:ext cx="2052670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de-DE" sz="1600" b="1" dirty="0">
                <a:solidFill>
                  <a:srgbClr val="222222"/>
                </a:solidFill>
                <a:latin typeface="open sans" panose="020B0606030504020204" pitchFamily="34" charset="0"/>
              </a:rPr>
              <a:t>Features</a:t>
            </a: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24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r>
              <a:rPr lang="de-DE" sz="1600" b="1" dirty="0" err="1">
                <a:solidFill>
                  <a:srgbClr val="222222"/>
                </a:solidFill>
                <a:latin typeface="open sans" panose="020B0606030504020204" pitchFamily="34" charset="0"/>
              </a:rPr>
              <a:t>Specifications</a:t>
            </a:r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24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r>
              <a:rPr lang="de-DE" sz="1600" b="1" dirty="0">
                <a:solidFill>
                  <a:srgbClr val="222222"/>
                </a:solidFill>
                <a:latin typeface="open sans" panose="020B0606030504020204" pitchFamily="34" charset="0"/>
              </a:rPr>
              <a:t>Power</a:t>
            </a:r>
          </a:p>
          <a:p>
            <a:pPr algn="r" fontAlgn="base"/>
            <a:endParaRPr lang="de-DE" sz="1600" b="1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2000" b="1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algn="r" fontAlgn="base"/>
            <a:r>
              <a:rPr lang="de-DE" sz="1600" b="1" dirty="0">
                <a:solidFill>
                  <a:srgbClr val="222222"/>
                </a:solidFill>
                <a:latin typeface="open sans" panose="020B0606030504020204" pitchFamily="34" charset="0"/>
              </a:rPr>
              <a:t>Firmware</a:t>
            </a:r>
          </a:p>
          <a:p>
            <a:pPr algn="r" fontAlgn="base"/>
            <a:endParaRPr lang="de-DE" sz="24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8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r>
              <a:rPr lang="de-DE" sz="1600" b="1" dirty="0" err="1">
                <a:solidFill>
                  <a:srgbClr val="222222"/>
                </a:solidFill>
                <a:latin typeface="open sans" panose="020B0606030504020204" pitchFamily="34" charset="0"/>
              </a:rPr>
              <a:t>Physical</a:t>
            </a:r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1B1A891-6AAB-D593-F5C5-34510B680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F6AE38A-1193-6B71-6F2C-B8DCC2BED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95C6FE0-5EF0-CBD7-B8DE-2B2B029E276E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E40E1ED-BAAA-58EE-170F-34DB355D0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23F84D3-1644-FAAC-F88D-F537C846DF99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531DAD-1C7A-C5E8-410A-F54161F4F87F}"/>
              </a:ext>
            </a:extLst>
          </p:cNvPr>
          <p:cNvGrpSpPr/>
          <p:nvPr/>
        </p:nvGrpSpPr>
        <p:grpSpPr>
          <a:xfrm>
            <a:off x="8012386" y="945166"/>
            <a:ext cx="4747075" cy="4617434"/>
            <a:chOff x="-486383" y="7019360"/>
            <a:chExt cx="1950205" cy="1896945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2C37FD0B-8F94-BF5C-D25C-14C1F0B7A9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39885" y1="45354" x2="39885" y2="45354"/>
                          <a14:backgroundMark x1="39781" y1="48783" x2="39781" y2="48783"/>
                          <a14:backgroundMark x1="39677" y1="54867" x2="39677" y2="54867"/>
                          <a14:backgroundMark x1="39729" y1="58186" x2="39729" y2="58186"/>
                          <a14:backgroundMark x1="39781" y1="61394" x2="39781" y2="61394"/>
                          <a14:backgroundMark x1="39781" y1="64270" x2="39781" y2="64270"/>
                          <a14:backgroundMark x1="39625" y1="34513" x2="39625" y2="34513"/>
                          <a14:backgroundMark x1="39677" y1="31416" x2="39677" y2="31416"/>
                          <a14:backgroundMark x1="41293" y1="31637" x2="41293" y2="31637"/>
                          <a14:backgroundMark x1="41293" y1="34403" x2="41293" y2="34403"/>
                          <a14:backgroundMark x1="39833" y1="40265" x2="39833" y2="40265"/>
                          <a14:backgroundMark x1="42753" y1="34845" x2="42753" y2="34845"/>
                          <a14:backgroundMark x1="42649" y1="31637" x2="42649" y2="31637"/>
                          <a14:backgroundMark x1="44161" y1="31637" x2="44161" y2="31637"/>
                          <a14:backgroundMark x1="44213" y1="34845" x2="44213" y2="34845"/>
                          <a14:backgroundMark x1="46142" y1="32412" x2="46142" y2="32412"/>
                          <a14:backgroundMark x1="46142" y1="35619" x2="46142" y2="35619"/>
                          <a14:backgroundMark x1="48384" y1="35730" x2="48384" y2="35730"/>
                          <a14:backgroundMark x1="48436" y1="32743" x2="48436" y2="32743"/>
                          <a14:backgroundMark x1="50052" y1="35619" x2="50052" y2="35619"/>
                          <a14:backgroundMark x1="51408" y1="35951" x2="51408" y2="35951"/>
                          <a14:backgroundMark x1="52920" y1="35951" x2="52920" y2="35951"/>
                          <a14:backgroundMark x1="54432" y1="35619" x2="54432" y2="35619"/>
                          <a14:backgroundMark x1="54380" y1="32412" x2="54380" y2="32412"/>
                          <a14:backgroundMark x1="52920" y1="32854" x2="52920" y2="32854"/>
                          <a14:backgroundMark x1="51356" y1="32522" x2="51356" y2="32522"/>
                          <a14:backgroundMark x1="50052" y1="32522" x2="50052" y2="32522"/>
                          <a14:backgroundMark x1="48488" y1="29204" x2="48488" y2="29204"/>
                          <a14:backgroundMark x1="45933" y1="29425" x2="45933" y2="29425"/>
                          <a14:backgroundMark x1="49948" y1="29646" x2="49948" y2="29646"/>
                          <a14:backgroundMark x1="51512" y1="29314" x2="51512" y2="29314"/>
                          <a14:backgroundMark x1="53024" y1="29314" x2="53024" y2="29314"/>
                          <a14:backgroundMark x1="54484" y1="29204" x2="54484" y2="29204"/>
                          <a14:backgroundMark x1="57039" y1="29425" x2="57039" y2="29425"/>
                          <a14:backgroundMark x1="58707" y1="29646" x2="58707" y2="29646"/>
                          <a14:backgroundMark x1="60115" y1="29535" x2="60115" y2="29535"/>
                          <a14:backgroundMark x1="58603" y1="32522" x2="58603" y2="32522"/>
                          <a14:backgroundMark x1="57091" y1="32522" x2="57091" y2="32522"/>
                          <a14:backgroundMark x1="57039" y1="35841" x2="57039" y2="35841"/>
                          <a14:backgroundMark x1="58551" y1="35841" x2="58551" y2="35841"/>
                          <a14:backgroundMark x1="60115" y1="35841" x2="60115" y2="35841"/>
                          <a14:backgroundMark x1="60010" y1="32854" x2="60010" y2="32854"/>
                          <a14:backgroundMark x1="60167" y1="40929" x2="60167" y2="40929"/>
                          <a14:backgroundMark x1="54119" y1="41704" x2="54119" y2="41704"/>
                          <a14:backgroundMark x1="54901" y1="41814" x2="54901" y2="41814"/>
                          <a14:backgroundMark x1="50782" y1="42257" x2="50782" y2="42257"/>
                          <a14:backgroundMark x1="51512" y1="42257" x2="51512" y2="42257"/>
                          <a14:backgroundMark x1="44161" y1="40929" x2="44161" y2="40929"/>
                          <a14:backgroundMark x1="44891" y1="41150" x2="44891" y2="41150"/>
                          <a14:backgroundMark x1="41710" y1="72013" x2="41710" y2="72013"/>
                          <a14:backgroundMark x1="43170" y1="72013" x2="43170" y2="72013"/>
                          <a14:backgroundMark x1="51773" y1="71792" x2="51773" y2="71792"/>
                          <a14:backgroundMark x1="53285" y1="72124" x2="53285" y2="72124"/>
                          <a14:backgroundMark x1="54849" y1="68805" x2="54849" y2="68805"/>
                          <a14:backgroundMark x1="56309" y1="68805" x2="56309" y2="68805"/>
                          <a14:backgroundMark x1="57664" y1="68695" x2="57664" y2="68695"/>
                          <a14:backgroundMark x1="56152" y1="71903" x2="56152" y2="71903"/>
                          <a14:backgroundMark x1="54797" y1="71903" x2="54797" y2="71903"/>
                          <a14:backgroundMark x1="57769" y1="71681" x2="57769" y2="71681"/>
                          <a14:backgroundMark x1="60375" y1="71350" x2="60375" y2="71350"/>
                          <a14:backgroundMark x1="39625" y1="51770" x2="39625" y2="51770"/>
                          <a14:backgroundMark x1="39937" y1="71350" x2="39937" y2="713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41" t="21526" r="35722" b="19916"/>
            <a:stretch/>
          </p:blipFill>
          <p:spPr>
            <a:xfrm>
              <a:off x="-486383" y="7019360"/>
              <a:ext cx="1950205" cy="1892811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A271BE1-3FA9-753A-91EE-48472FB65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backgroundMark x1="37591" y1="38164" x2="37591" y2="38164"/>
                          <a14:backgroundMark x1="62617" y1="38496" x2="62617" y2="38496"/>
                          <a14:backgroundMark x1="62513" y1="76659" x2="62513" y2="76659"/>
                          <a14:backgroundMark x1="37487" y1="75996" x2="37487" y2="75996"/>
                          <a14:backgroundMark x1="41397" y1="46128" x2="41397" y2="46128"/>
                          <a14:backgroundMark x1="41658" y1="50221" x2="41658" y2="50221"/>
                          <a14:backgroundMark x1="41397" y1="54204" x2="41397" y2="54204"/>
                          <a14:backgroundMark x1="41554" y1="57854" x2="41554" y2="57854"/>
                          <a14:backgroundMark x1="37539" y1="60066" x2="37539" y2="60066"/>
                          <a14:backgroundMark x1="37487" y1="63827" x2="37487" y2="63827"/>
                          <a14:backgroundMark x1="37539" y1="67367" x2="37539" y2="67367"/>
                          <a14:backgroundMark x1="37435" y1="31637" x2="37435" y2="31637"/>
                          <a14:backgroundMark x1="39416" y1="31195" x2="39416" y2="31195"/>
                          <a14:backgroundMark x1="41137" y1="31305" x2="41137" y2="31305"/>
                          <a14:backgroundMark x1="43066" y1="31527" x2="43066" y2="31527"/>
                          <a14:backgroundMark x1="37591" y1="27212" x2="37591" y2="27212"/>
                          <a14:backgroundMark x1="39520" y1="27434" x2="39520" y2="27434"/>
                          <a14:backgroundMark x1="41241" y1="27655" x2="41241" y2="27655"/>
                          <a14:backgroundMark x1="42753" y1="27544" x2="42753" y2="27544"/>
                          <a14:backgroundMark x1="43743" y1="70243" x2="43743" y2="70243"/>
                          <a14:backgroundMark x1="50521" y1="70354" x2="50521" y2="70354"/>
                          <a14:backgroundMark x1="40042" y1="76438" x2="40042" y2="76438"/>
                          <a14:backgroundMark x1="41762" y1="76659" x2="41762" y2="76659"/>
                          <a14:backgroundMark x1="52138" y1="76217" x2="52138" y2="76217"/>
                          <a14:backgroundMark x1="55787" y1="72345" x2="55787" y2="72345"/>
                          <a14:backgroundMark x1="57508" y1="72788" x2="57508" y2="72788"/>
                          <a14:backgroundMark x1="57404" y1="76659" x2="57404" y2="76659"/>
                          <a14:backgroundMark x1="59385" y1="76659" x2="59385" y2="76659"/>
                        </a14:backgroundRemoval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44" t="18104" r="32688" b="13555"/>
            <a:stretch/>
          </p:blipFill>
          <p:spPr>
            <a:xfrm>
              <a:off x="-368846" y="7099577"/>
              <a:ext cx="1831212" cy="1816728"/>
            </a:xfrm>
            <a:prstGeom prst="rect">
              <a:avLst/>
            </a:prstGeom>
          </p:spPr>
        </p:pic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7B93196-3E51-2280-C930-328487979B0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46090" y1="71903" x2="46090" y2="71903"/>
                        <a14:backgroundMark x1="66215" y1="51438" x2="66215" y2="51438"/>
                        <a14:backgroundMark x1="65328" y1="48783" x2="65328" y2="48783"/>
                        <a14:backgroundMark x1="66632" y1="65929" x2="66632" y2="65929"/>
                        <a14:backgroundMark x1="60167" y1="26991" x2="60167" y2="26991"/>
                        <a14:backgroundMark x1="59020" y1="28872" x2="59020" y2="28872"/>
                        <a14:backgroundMark x1="61887" y1="32190" x2="61887" y2="32190"/>
                        <a14:backgroundMark x1="41867" y1="34071" x2="41867" y2="34071"/>
                        <a14:backgroundMark x1="61262" y1="30752" x2="61262" y2="30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22610" r="28377" b="15709"/>
          <a:stretch/>
        </p:blipFill>
        <p:spPr>
          <a:xfrm>
            <a:off x="8012386" y="5216968"/>
            <a:ext cx="5082511" cy="37561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2CB68B9-D800-A4FA-171B-E9AD0B7902DE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</p:spTree>
    <p:extLst>
      <p:ext uri="{BB962C8B-B14F-4D97-AF65-F5344CB8AC3E}">
        <p14:creationId xmlns:p14="http://schemas.microsoft.com/office/powerpoint/2010/main" val="148913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73AC2-35BE-B693-F8AB-A3A02C1B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16" y="1259389"/>
            <a:ext cx="3566159" cy="1563873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Hardware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000" dirty="0" err="1">
                <a:solidFill>
                  <a:schemeClr val="tx1"/>
                </a:solidFill>
              </a:rPr>
              <a:t>Documentation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EEA9B18-8F94-EE6A-D006-8438AD9FCFB7}"/>
              </a:ext>
            </a:extLst>
          </p:cNvPr>
          <p:cNvSpPr txBox="1"/>
          <p:nvPr/>
        </p:nvSpPr>
        <p:spPr>
          <a:xfrm>
            <a:off x="2238759" y="62988"/>
            <a:ext cx="1408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D1853D-E5EE-A455-AAC9-7C2891AB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0A5DCB8-14F1-976E-773B-9412D652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BC902AC-4157-347F-BA54-1541745E1E79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A834BE-88F5-5636-ECC3-278E42E67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7823321-B526-2D5A-61B1-E3B3DDFEE5BD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47E022-32E1-1112-FBA1-E5B74CEE09AE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0AEF883-1B6A-A7D8-3361-0C55491C18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18" t="17127" r="31594" b="20447"/>
          <a:stretch/>
        </p:blipFill>
        <p:spPr>
          <a:xfrm>
            <a:off x="5660571" y="2819402"/>
            <a:ext cx="4898572" cy="3886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DA5DC90-84B6-295D-E84E-66AF3A65A9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3399" y1="58075" x2="63399" y2="58075"/>
                        <a14:backgroundMark x1="60584" y1="35509" x2="60584" y2="35509"/>
                        <a14:backgroundMark x1="39260" y1="35841" x2="39260" y2="35841"/>
                        <a14:backgroundMark x1="36340" y1="58296" x2="36340" y2="58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17" t="28712" r="30714" b="23550"/>
          <a:stretch/>
        </p:blipFill>
        <p:spPr>
          <a:xfrm>
            <a:off x="5910204" y="2775858"/>
            <a:ext cx="4790453" cy="2971801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CA31D8AC-5645-D573-000C-E0CE896A5F8D}"/>
              </a:ext>
            </a:extLst>
          </p:cNvPr>
          <p:cNvSpPr/>
          <p:nvPr/>
        </p:nvSpPr>
        <p:spPr>
          <a:xfrm>
            <a:off x="10559143" y="3739316"/>
            <a:ext cx="1690211" cy="1213684"/>
          </a:xfrm>
          <a:prstGeom prst="rightArrow">
            <a:avLst/>
          </a:prstGeom>
          <a:scene3d>
            <a:camera prst="orthographicFront">
              <a:rot lat="7800000" lon="0" rev="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E55827-24EB-6748-7786-78657A2027DE}"/>
              </a:ext>
            </a:extLst>
          </p:cNvPr>
          <p:cNvSpPr txBox="1"/>
          <p:nvPr/>
        </p:nvSpPr>
        <p:spPr>
          <a:xfrm>
            <a:off x="9835906" y="3211355"/>
            <a:ext cx="19457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Assembly Dir </a:t>
            </a:r>
          </a:p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facing </a:t>
            </a:r>
          </a:p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(Recommended) </a:t>
            </a:r>
          </a:p>
        </p:txBody>
      </p:sp>
    </p:spTree>
    <p:extLst>
      <p:ext uri="{BB962C8B-B14F-4D97-AF65-F5344CB8AC3E}">
        <p14:creationId xmlns:p14="http://schemas.microsoft.com/office/powerpoint/2010/main" val="27174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3CEA0A0-2E55-9C1A-8595-57CF9697DB10}"/>
              </a:ext>
            </a:extLst>
          </p:cNvPr>
          <p:cNvSpPr txBox="1"/>
          <p:nvPr/>
        </p:nvSpPr>
        <p:spPr>
          <a:xfrm>
            <a:off x="331142" y="-4198758"/>
            <a:ext cx="14089473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467" dirty="0"/>
              <a:t>FLIGHT  CONTROLLER  MOMOFC-1</a:t>
            </a:r>
          </a:p>
          <a:p>
            <a:r>
              <a:rPr lang="de-DE" sz="1926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Dual BEC support, 2~5S </a:t>
            </a:r>
            <a:r>
              <a:rPr lang="de-DE" sz="1926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926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926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29EE8F-06A3-E241-DB41-AD1024C91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7591" y1="38164" x2="37591" y2="38164"/>
                        <a14:backgroundMark x1="62617" y1="38496" x2="62617" y2="38496"/>
                        <a14:backgroundMark x1="62513" y1="76659" x2="62513" y2="76659"/>
                        <a14:backgroundMark x1="37487" y1="75996" x2="37487" y2="75996"/>
                        <a14:backgroundMark x1="41397" y1="46128" x2="41397" y2="46128"/>
                        <a14:backgroundMark x1="41658" y1="50221" x2="41658" y2="50221"/>
                        <a14:backgroundMark x1="41397" y1="54204" x2="41397" y2="54204"/>
                        <a14:backgroundMark x1="41554" y1="57854" x2="41554" y2="57854"/>
                        <a14:backgroundMark x1="37539" y1="60066" x2="37539" y2="60066"/>
                        <a14:backgroundMark x1="37487" y1="63827" x2="37487" y2="63827"/>
                        <a14:backgroundMark x1="37539" y1="67367" x2="37539" y2="67367"/>
                        <a14:backgroundMark x1="37435" y1="31637" x2="37435" y2="31637"/>
                        <a14:backgroundMark x1="39416" y1="31195" x2="39416" y2="31195"/>
                        <a14:backgroundMark x1="41137" y1="31305" x2="41137" y2="31305"/>
                        <a14:backgroundMark x1="43066" y1="31527" x2="43066" y2="31527"/>
                        <a14:backgroundMark x1="37591" y1="27212" x2="37591" y2="27212"/>
                        <a14:backgroundMark x1="39520" y1="27434" x2="39520" y2="27434"/>
                        <a14:backgroundMark x1="41241" y1="27655" x2="41241" y2="27655"/>
                        <a14:backgroundMark x1="42753" y1="27544" x2="42753" y2="27544"/>
                        <a14:backgroundMark x1="43743" y1="70243" x2="43743" y2="70243"/>
                        <a14:backgroundMark x1="50521" y1="70354" x2="50521" y2="70354"/>
                        <a14:backgroundMark x1="40042" y1="76438" x2="40042" y2="76438"/>
                        <a14:backgroundMark x1="41762" y1="76659" x2="41762" y2="76659"/>
                        <a14:backgroundMark x1="52138" y1="76217" x2="52138" y2="76217"/>
                        <a14:backgroundMark x1="55787" y1="72345" x2="55787" y2="72345"/>
                        <a14:backgroundMark x1="57508" y1="72788" x2="57508" y2="72788"/>
                        <a14:backgroundMark x1="57404" y1="76659" x2="57404" y2="76659"/>
                        <a14:backgroundMark x1="59385" y1="76659" x2="59385" y2="76659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44" t="18104" r="32688" b="13555"/>
          <a:stretch/>
        </p:blipFill>
        <p:spPr>
          <a:xfrm>
            <a:off x="13481560" y="1619850"/>
            <a:ext cx="7056404" cy="70005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8CB3B9E-6A18-DF81-DEF3-90B82F26B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9885" y1="45354" x2="39885" y2="45354"/>
                        <a14:backgroundMark x1="39781" y1="48783" x2="39781" y2="48783"/>
                        <a14:backgroundMark x1="39677" y1="54867" x2="39677" y2="54867"/>
                        <a14:backgroundMark x1="39729" y1="58186" x2="39729" y2="58186"/>
                        <a14:backgroundMark x1="39781" y1="61394" x2="39781" y2="61394"/>
                        <a14:backgroundMark x1="39781" y1="64270" x2="39781" y2="64270"/>
                        <a14:backgroundMark x1="39625" y1="34513" x2="39625" y2="34513"/>
                        <a14:backgroundMark x1="39677" y1="31416" x2="39677" y2="31416"/>
                        <a14:backgroundMark x1="41293" y1="31637" x2="41293" y2="31637"/>
                        <a14:backgroundMark x1="41293" y1="34403" x2="41293" y2="34403"/>
                        <a14:backgroundMark x1="39833" y1="40265" x2="39833" y2="40265"/>
                        <a14:backgroundMark x1="42753" y1="34845" x2="42753" y2="34845"/>
                        <a14:backgroundMark x1="42649" y1="31637" x2="42649" y2="31637"/>
                        <a14:backgroundMark x1="44161" y1="31637" x2="44161" y2="31637"/>
                        <a14:backgroundMark x1="44213" y1="34845" x2="44213" y2="34845"/>
                        <a14:backgroundMark x1="46142" y1="32412" x2="46142" y2="32412"/>
                        <a14:backgroundMark x1="46142" y1="35619" x2="46142" y2="35619"/>
                        <a14:backgroundMark x1="48384" y1="35730" x2="48384" y2="35730"/>
                        <a14:backgroundMark x1="48436" y1="32743" x2="48436" y2="32743"/>
                        <a14:backgroundMark x1="50052" y1="35619" x2="50052" y2="35619"/>
                        <a14:backgroundMark x1="51408" y1="35951" x2="51408" y2="35951"/>
                        <a14:backgroundMark x1="52920" y1="35951" x2="52920" y2="35951"/>
                        <a14:backgroundMark x1="54432" y1="35619" x2="54432" y2="35619"/>
                        <a14:backgroundMark x1="54380" y1="32412" x2="54380" y2="32412"/>
                        <a14:backgroundMark x1="52920" y1="32854" x2="52920" y2="32854"/>
                        <a14:backgroundMark x1="51356" y1="32522" x2="51356" y2="32522"/>
                        <a14:backgroundMark x1="50052" y1="32522" x2="50052" y2="32522"/>
                        <a14:backgroundMark x1="48488" y1="29204" x2="48488" y2="29204"/>
                        <a14:backgroundMark x1="45933" y1="29425" x2="45933" y2="29425"/>
                        <a14:backgroundMark x1="49948" y1="29646" x2="49948" y2="29646"/>
                        <a14:backgroundMark x1="51512" y1="29314" x2="51512" y2="29314"/>
                        <a14:backgroundMark x1="53024" y1="29314" x2="53024" y2="29314"/>
                        <a14:backgroundMark x1="54484" y1="29204" x2="54484" y2="29204"/>
                        <a14:backgroundMark x1="57039" y1="29425" x2="57039" y2="29425"/>
                        <a14:backgroundMark x1="58707" y1="29646" x2="58707" y2="29646"/>
                        <a14:backgroundMark x1="60115" y1="29535" x2="60115" y2="29535"/>
                        <a14:backgroundMark x1="58603" y1="32522" x2="58603" y2="32522"/>
                        <a14:backgroundMark x1="57091" y1="32522" x2="57091" y2="32522"/>
                        <a14:backgroundMark x1="57039" y1="35841" x2="57039" y2="35841"/>
                        <a14:backgroundMark x1="58551" y1="35841" x2="58551" y2="35841"/>
                        <a14:backgroundMark x1="60115" y1="35841" x2="60115" y2="35841"/>
                        <a14:backgroundMark x1="60010" y1="32854" x2="60010" y2="32854"/>
                        <a14:backgroundMark x1="60167" y1="40929" x2="60167" y2="40929"/>
                        <a14:backgroundMark x1="54119" y1="41704" x2="54119" y2="41704"/>
                        <a14:backgroundMark x1="54901" y1="41814" x2="54901" y2="41814"/>
                        <a14:backgroundMark x1="50782" y1="42257" x2="50782" y2="42257"/>
                        <a14:backgroundMark x1="51512" y1="42257" x2="51512" y2="42257"/>
                        <a14:backgroundMark x1="44161" y1="40929" x2="44161" y2="40929"/>
                        <a14:backgroundMark x1="44891" y1="41150" x2="44891" y2="41150"/>
                        <a14:backgroundMark x1="41710" y1="72013" x2="41710" y2="72013"/>
                        <a14:backgroundMark x1="43170" y1="72013" x2="43170" y2="72013"/>
                        <a14:backgroundMark x1="51773" y1="71792" x2="51773" y2="71792"/>
                        <a14:backgroundMark x1="53285" y1="72124" x2="53285" y2="72124"/>
                        <a14:backgroundMark x1="54849" y1="68805" x2="54849" y2="68805"/>
                        <a14:backgroundMark x1="56309" y1="68805" x2="56309" y2="68805"/>
                        <a14:backgroundMark x1="57664" y1="68695" x2="57664" y2="68695"/>
                        <a14:backgroundMark x1="56152" y1="71903" x2="56152" y2="71903"/>
                        <a14:backgroundMark x1="54797" y1="71903" x2="54797" y2="71903"/>
                        <a14:backgroundMark x1="57769" y1="71681" x2="57769" y2="71681"/>
                        <a14:backgroundMark x1="60375" y1="71350" x2="60375" y2="71350"/>
                        <a14:backgroundMark x1="39625" y1="51770" x2="39625" y2="51770"/>
                        <a14:backgroundMark x1="39937" y1="71350" x2="39937" y2="71350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41" t="21526" r="35722" b="19916"/>
          <a:stretch/>
        </p:blipFill>
        <p:spPr>
          <a:xfrm>
            <a:off x="3867582" y="1619850"/>
            <a:ext cx="7295970" cy="708124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34AA40F-79C1-C6D0-5E95-C505EFD8C754}"/>
              </a:ext>
            </a:extLst>
          </p:cNvPr>
          <p:cNvSpPr txBox="1"/>
          <p:nvPr/>
        </p:nvSpPr>
        <p:spPr>
          <a:xfrm>
            <a:off x="6476479" y="7329106"/>
            <a:ext cx="94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USB-C 2.0</a:t>
            </a:r>
          </a:p>
        </p:txBody>
      </p:sp>
      <p:sp>
        <p:nvSpPr>
          <p:cNvPr id="13" name="Legende: Linie 12">
            <a:extLst>
              <a:ext uri="{FF2B5EF4-FFF2-40B4-BE49-F238E27FC236}">
                <a16:creationId xmlns:a16="http://schemas.microsoft.com/office/drawing/2014/main" id="{5DBF9E6F-E0A8-A66E-75BE-B3AED8A29785}"/>
              </a:ext>
            </a:extLst>
          </p:cNvPr>
          <p:cNvSpPr/>
          <p:nvPr/>
        </p:nvSpPr>
        <p:spPr>
          <a:xfrm>
            <a:off x="2504126" y="2121725"/>
            <a:ext cx="1602374" cy="351939"/>
          </a:xfrm>
          <a:prstGeom prst="borderCallout1">
            <a:avLst>
              <a:gd name="adj1" fmla="val 52114"/>
              <a:gd name="adj2" fmla="val 99818"/>
              <a:gd name="adj3" fmla="val 71816"/>
              <a:gd name="adj4" fmla="val 136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 0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3.3V</a:t>
            </a:r>
          </a:p>
        </p:txBody>
      </p:sp>
      <p:sp>
        <p:nvSpPr>
          <p:cNvPr id="14" name="Legende: Linie 13">
            <a:extLst>
              <a:ext uri="{FF2B5EF4-FFF2-40B4-BE49-F238E27FC236}">
                <a16:creationId xmlns:a16="http://schemas.microsoft.com/office/drawing/2014/main" id="{D840F9D8-2931-34B7-87F8-E15AA0947CFD}"/>
              </a:ext>
            </a:extLst>
          </p:cNvPr>
          <p:cNvSpPr/>
          <p:nvPr/>
        </p:nvSpPr>
        <p:spPr>
          <a:xfrm>
            <a:off x="2142212" y="4684830"/>
            <a:ext cx="1964289" cy="499343"/>
          </a:xfrm>
          <a:prstGeom prst="borderCallout1">
            <a:avLst>
              <a:gd name="adj1" fmla="val 52114"/>
              <a:gd name="adj2" fmla="val 101591"/>
              <a:gd name="adj3" fmla="val 43028"/>
              <a:gd name="adj4" fmla="val 156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 1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Blue, FC Status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 2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Green, FC Status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1FCF348-0A02-8FC2-B727-110DF9962C3C}"/>
              </a:ext>
            </a:extLst>
          </p:cNvPr>
          <p:cNvSpPr txBox="1"/>
          <p:nvPr/>
        </p:nvSpPr>
        <p:spPr>
          <a:xfrm>
            <a:off x="6297761" y="4996326"/>
            <a:ext cx="1155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STM32F405</a:t>
            </a:r>
            <a:br>
              <a:rPr lang="de-DE" sz="1400" b="1" dirty="0">
                <a:solidFill>
                  <a:schemeClr val="bg1"/>
                </a:solidFill>
              </a:rPr>
            </a:br>
            <a:r>
              <a:rPr lang="de-DE" sz="1400" b="1" dirty="0">
                <a:solidFill>
                  <a:schemeClr val="bg1"/>
                </a:solidFill>
              </a:rPr>
              <a:t>RGT6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914ACF-93AE-F81E-B0CC-44D5F335894F}"/>
              </a:ext>
            </a:extLst>
          </p:cNvPr>
          <p:cNvSpPr txBox="1"/>
          <p:nvPr/>
        </p:nvSpPr>
        <p:spPr>
          <a:xfrm rot="16200000">
            <a:off x="8186780" y="4672891"/>
            <a:ext cx="139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Analog OSD</a:t>
            </a:r>
          </a:p>
          <a:p>
            <a:r>
              <a:rPr lang="de-DE" sz="1400" b="1" dirty="0">
                <a:solidFill>
                  <a:schemeClr val="bg1"/>
                </a:solidFill>
              </a:rPr>
              <a:t>AT7456E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1B32D10-5004-89FD-0252-ED99FC2BF9A1}"/>
              </a:ext>
            </a:extLst>
          </p:cNvPr>
          <p:cNvSpPr/>
          <p:nvPr/>
        </p:nvSpPr>
        <p:spPr>
          <a:xfrm rot="5400000">
            <a:off x="4559029" y="2274054"/>
            <a:ext cx="351937" cy="1945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467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F9B453C-DCEE-181C-448E-2A13369596E6}"/>
              </a:ext>
            </a:extLst>
          </p:cNvPr>
          <p:cNvSpPr/>
          <p:nvPr/>
        </p:nvSpPr>
        <p:spPr>
          <a:xfrm rot="5400000">
            <a:off x="5193804" y="4753493"/>
            <a:ext cx="351937" cy="194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467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5850418-E52E-A507-B495-837BAD6A5AEF}"/>
              </a:ext>
            </a:extLst>
          </p:cNvPr>
          <p:cNvSpPr/>
          <p:nvPr/>
        </p:nvSpPr>
        <p:spPr>
          <a:xfrm rot="5400000">
            <a:off x="5447871" y="4761789"/>
            <a:ext cx="351937" cy="194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467"/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206852D6-6C89-A951-19C4-F36D0BD753EF}"/>
              </a:ext>
            </a:extLst>
          </p:cNvPr>
          <p:cNvSpPr/>
          <p:nvPr/>
        </p:nvSpPr>
        <p:spPr>
          <a:xfrm>
            <a:off x="2142210" y="2652997"/>
            <a:ext cx="1964289" cy="623603"/>
          </a:xfrm>
          <a:prstGeom prst="borderCallout1">
            <a:avLst>
              <a:gd name="adj1" fmla="val 52114"/>
              <a:gd name="adj2" fmla="val 101591"/>
              <a:gd name="adj3" fmla="val 209922"/>
              <a:gd name="adj4" fmla="val 2023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SBUS port enable: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UART2 (inverted) on SBUS port</a:t>
            </a:r>
          </a:p>
        </p:txBody>
      </p:sp>
      <p:sp>
        <p:nvSpPr>
          <p:cNvPr id="21" name="Legende: Linie 20">
            <a:extLst>
              <a:ext uri="{FF2B5EF4-FFF2-40B4-BE49-F238E27FC236}">
                <a16:creationId xmlns:a16="http://schemas.microsoft.com/office/drawing/2014/main" id="{E02E9E6A-8C01-6D9B-7233-991CB2312A26}"/>
              </a:ext>
            </a:extLst>
          </p:cNvPr>
          <p:cNvSpPr/>
          <p:nvPr/>
        </p:nvSpPr>
        <p:spPr>
          <a:xfrm>
            <a:off x="10782652" y="2978961"/>
            <a:ext cx="1602374" cy="499343"/>
          </a:xfrm>
          <a:prstGeom prst="borderCallout1">
            <a:avLst>
              <a:gd name="adj1" fmla="val 55845"/>
              <a:gd name="adj2" fmla="val -1236"/>
              <a:gd name="adj3" fmla="val 196958"/>
              <a:gd name="adj4" fmla="val -1724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BEC2: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bridges 5V rail S1-5 and S6-8</a:t>
            </a:r>
          </a:p>
        </p:txBody>
      </p:sp>
      <p:sp>
        <p:nvSpPr>
          <p:cNvPr id="22" name="Legende: Linie 21">
            <a:extLst>
              <a:ext uri="{FF2B5EF4-FFF2-40B4-BE49-F238E27FC236}">
                <a16:creationId xmlns:a16="http://schemas.microsoft.com/office/drawing/2014/main" id="{00309E04-ED6B-764A-5D6A-217CB4AB12AF}"/>
              </a:ext>
            </a:extLst>
          </p:cNvPr>
          <p:cNvSpPr/>
          <p:nvPr/>
        </p:nvSpPr>
        <p:spPr>
          <a:xfrm>
            <a:off x="10801212" y="3746383"/>
            <a:ext cx="1100395" cy="411960"/>
          </a:xfrm>
          <a:prstGeom prst="borderCallout1">
            <a:avLst>
              <a:gd name="adj1" fmla="val 65574"/>
              <a:gd name="adj2" fmla="val -2405"/>
              <a:gd name="adj3" fmla="val 74097"/>
              <a:gd name="adj4" fmla="val -1703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OSD enable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(3V3)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3171555-0373-6793-8D94-0997A6170FB8}"/>
              </a:ext>
            </a:extLst>
          </p:cNvPr>
          <p:cNvSpPr txBox="1"/>
          <p:nvPr/>
        </p:nvSpPr>
        <p:spPr>
          <a:xfrm>
            <a:off x="7728227" y="6175325"/>
            <a:ext cx="55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IMU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BB0E18-A9AC-DC18-EA06-03CF4A48B715}"/>
              </a:ext>
            </a:extLst>
          </p:cNvPr>
          <p:cNvSpPr txBox="1"/>
          <p:nvPr/>
        </p:nvSpPr>
        <p:spPr>
          <a:xfrm>
            <a:off x="5313229" y="6705597"/>
            <a:ext cx="568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MAG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7BF8A61-A403-DB31-4949-A81F72991359}"/>
              </a:ext>
            </a:extLst>
          </p:cNvPr>
          <p:cNvSpPr txBox="1"/>
          <p:nvPr/>
        </p:nvSpPr>
        <p:spPr>
          <a:xfrm>
            <a:off x="5331531" y="5504164"/>
            <a:ext cx="7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Baro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2343097-1CF0-BF11-29F8-6E97AA54D8E2}"/>
              </a:ext>
            </a:extLst>
          </p:cNvPr>
          <p:cNvSpPr txBox="1"/>
          <p:nvPr/>
        </p:nvSpPr>
        <p:spPr>
          <a:xfrm rot="16200000">
            <a:off x="8602080" y="5875581"/>
            <a:ext cx="7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LDO</a:t>
            </a:r>
          </a:p>
          <a:p>
            <a:r>
              <a:rPr lang="de-DE" sz="1400" b="1" dirty="0">
                <a:solidFill>
                  <a:schemeClr val="bg1"/>
                </a:solidFill>
              </a:rPr>
              <a:t>500mA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3219D0-F020-C59C-E9C7-47D7C99BCCBE}"/>
              </a:ext>
            </a:extLst>
          </p:cNvPr>
          <p:cNvSpPr txBox="1"/>
          <p:nvPr/>
        </p:nvSpPr>
        <p:spPr>
          <a:xfrm>
            <a:off x="-569261" y="1184541"/>
            <a:ext cx="23771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de-DE" sz="1600" b="1" dirty="0">
                <a:solidFill>
                  <a:srgbClr val="222222"/>
                </a:solidFill>
                <a:latin typeface="open sans" panose="020B0606030504020204" pitchFamily="34" charset="0"/>
              </a:rPr>
              <a:t>Layout</a:t>
            </a:r>
          </a:p>
          <a:p>
            <a:pPr algn="r" fontAlgn="base"/>
            <a:r>
              <a:rPr lang="de-DE" sz="1600" b="1" dirty="0">
                <a:solidFill>
                  <a:srgbClr val="222222"/>
                </a:solidFill>
                <a:latin typeface="open sans" panose="020B0606030504020204" pitchFamily="34" charset="0"/>
              </a:rPr>
              <a:t>Base </a:t>
            </a:r>
            <a:r>
              <a:rPr lang="de-DE" sz="1600" b="1" dirty="0" err="1">
                <a:solidFill>
                  <a:srgbClr val="222222"/>
                </a:solidFill>
                <a:latin typeface="open sans" panose="020B0606030504020204" pitchFamily="34" charset="0"/>
              </a:rPr>
              <a:t>module</a:t>
            </a:r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038316-51C1-9DEB-9F4B-1761CF313FB0}"/>
              </a:ext>
            </a:extLst>
          </p:cNvPr>
          <p:cNvSpPr txBox="1"/>
          <p:nvPr/>
        </p:nvSpPr>
        <p:spPr>
          <a:xfrm>
            <a:off x="10752386" y="4310865"/>
            <a:ext cx="23884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VID: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 video out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camera in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2812 LED signal out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5423D2A-221D-C192-F406-3EB01B137D07}"/>
              </a:ext>
            </a:extLst>
          </p:cNvPr>
          <p:cNvSpPr txBox="1"/>
          <p:nvPr/>
        </p:nvSpPr>
        <p:spPr>
          <a:xfrm>
            <a:off x="1737942" y="6892461"/>
            <a:ext cx="24680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BEP: </a:t>
            </a:r>
            <a:b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buzzer signal </a:t>
            </a:r>
          </a:p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(3V3, max 20mA)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448AC6-38FA-AE86-B015-7A0B90731BE2}"/>
              </a:ext>
            </a:extLst>
          </p:cNvPr>
          <p:cNvSpPr txBox="1"/>
          <p:nvPr/>
        </p:nvSpPr>
        <p:spPr>
          <a:xfrm>
            <a:off x="4832293" y="1178936"/>
            <a:ext cx="645800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battery voltage (max 3.6V, ADC1), DC 8~25V (2S~5S)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INAV scale 700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[2K:12K]</a:t>
            </a: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sensor signal (max 3.6V, ADC2)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4EC4DB4-56A8-8382-C784-9CABFFB23E4A}"/>
              </a:ext>
            </a:extLst>
          </p:cNvPr>
          <p:cNvSpPr txBox="1"/>
          <p:nvPr/>
        </p:nvSpPr>
        <p:spPr>
          <a:xfrm>
            <a:off x="10752386" y="6483102"/>
            <a:ext cx="25005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Button: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STM32 boot pin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DFU mode: press on power-on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438836-7B12-0821-49F7-12115D1193D2}"/>
              </a:ext>
            </a:extLst>
          </p:cNvPr>
          <p:cNvSpPr txBox="1"/>
          <p:nvPr/>
        </p:nvSpPr>
        <p:spPr>
          <a:xfrm>
            <a:off x="1730176" y="5564008"/>
            <a:ext cx="2468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SCL/SDA: </a:t>
            </a:r>
            <a:b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I2C1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5F4BF60-21C0-DB18-3DB2-FAEADD6507CD}"/>
              </a:ext>
            </a:extLst>
          </p:cNvPr>
          <p:cNvSpPr txBox="1"/>
          <p:nvPr/>
        </p:nvSpPr>
        <p:spPr>
          <a:xfrm>
            <a:off x="6476479" y="8171851"/>
            <a:ext cx="2379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PIO1, PIO2: </a:t>
            </a:r>
            <a:b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PINIO, SW switched pins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67F2516-BBF0-537B-1D33-D19D7FD8CEF8}"/>
              </a:ext>
            </a:extLst>
          </p:cNvPr>
          <p:cNvSpPr txBox="1"/>
          <p:nvPr/>
        </p:nvSpPr>
        <p:spPr>
          <a:xfrm>
            <a:off x="9153428" y="8171851"/>
            <a:ext cx="3231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vRSSI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RSSI sensor signal (max 3.3V, ADC3)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FF9A656C-05E7-8294-A06B-857FBF46BCF5}"/>
              </a:ext>
            </a:extLst>
          </p:cNvPr>
          <p:cNvSpPr/>
          <p:nvPr/>
        </p:nvSpPr>
        <p:spPr>
          <a:xfrm>
            <a:off x="5931339" y="7578809"/>
            <a:ext cx="239103" cy="2735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4596D1C-9A68-9C13-2113-FD0D847999EA}"/>
              </a:ext>
            </a:extLst>
          </p:cNvPr>
          <p:cNvSpPr txBox="1"/>
          <p:nvPr/>
        </p:nvSpPr>
        <p:spPr>
          <a:xfrm>
            <a:off x="3218042" y="8180893"/>
            <a:ext cx="3231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vAIR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backside: </a:t>
            </a:r>
            <a:b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 air speed sensor (max 3.3V, ADC4)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6579C22-DE21-E044-F47A-6A5D0D73BD1A}"/>
              </a:ext>
            </a:extLst>
          </p:cNvPr>
          <p:cNvSpPr txBox="1"/>
          <p:nvPr/>
        </p:nvSpPr>
        <p:spPr>
          <a:xfrm>
            <a:off x="2238759" y="62988"/>
            <a:ext cx="1408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1D2A282B-985B-32B4-C3BA-C7415D92D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4A322B51-FDBF-2794-8BBC-87E9F8A46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2DB8D766-A4EA-F451-97D4-DCB2969C7D7B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EAB6DA3A-0383-0B74-0922-04428E6FC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D1FA8A45-CFB5-05A8-4BCD-B13B6985357A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73FFF72-B185-718F-C688-E6183CAA7A4C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39A6738A-D3F4-F4E1-9E71-1BD3D9A8F26A}"/>
              </a:ext>
            </a:extLst>
          </p:cNvPr>
          <p:cNvSpPr/>
          <p:nvPr/>
        </p:nvSpPr>
        <p:spPr>
          <a:xfrm rot="10800000">
            <a:off x="2119083" y="5883003"/>
            <a:ext cx="1690211" cy="1213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89F7DC7-BFD9-48F5-0261-1E9AD7B448FE}"/>
              </a:ext>
            </a:extLst>
          </p:cNvPr>
          <p:cNvSpPr txBox="1"/>
          <p:nvPr/>
        </p:nvSpPr>
        <p:spPr>
          <a:xfrm>
            <a:off x="1879449" y="6137191"/>
            <a:ext cx="19457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Assembly Dir </a:t>
            </a:r>
          </a:p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facing </a:t>
            </a:r>
          </a:p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(Recommended) </a:t>
            </a:r>
          </a:p>
        </p:txBody>
      </p:sp>
    </p:spTree>
    <p:extLst>
      <p:ext uri="{BB962C8B-B14F-4D97-AF65-F5344CB8AC3E}">
        <p14:creationId xmlns:p14="http://schemas.microsoft.com/office/powerpoint/2010/main" val="23179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3CEA0A0-2E55-9C1A-8595-57CF9697DB10}"/>
              </a:ext>
            </a:extLst>
          </p:cNvPr>
          <p:cNvSpPr txBox="1"/>
          <p:nvPr/>
        </p:nvSpPr>
        <p:spPr>
          <a:xfrm>
            <a:off x="331142" y="-4198758"/>
            <a:ext cx="14089473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467" dirty="0"/>
              <a:t>FLIGHT  CONTROLLER  MOMOFC-1</a:t>
            </a:r>
          </a:p>
          <a:p>
            <a:r>
              <a:rPr lang="de-DE" sz="1926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Dual BEC support, 2~5S </a:t>
            </a:r>
            <a:r>
              <a:rPr lang="de-DE" sz="1926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926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926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03E07A8-3559-2824-65E5-254B9A476EB0}"/>
              </a:ext>
            </a:extLst>
          </p:cNvPr>
          <p:cNvSpPr txBox="1"/>
          <p:nvPr/>
        </p:nvSpPr>
        <p:spPr>
          <a:xfrm>
            <a:off x="-142884" y="1366166"/>
            <a:ext cx="19523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de-DE" sz="1600" b="1" dirty="0">
                <a:solidFill>
                  <a:srgbClr val="222222"/>
                </a:solidFill>
                <a:latin typeface="open sans" panose="020B0606030504020204" pitchFamily="34" charset="0"/>
              </a:rPr>
              <a:t>INAV </a:t>
            </a:r>
            <a:r>
              <a:rPr lang="de-DE" sz="1600" b="1" dirty="0" err="1">
                <a:solidFill>
                  <a:srgbClr val="222222"/>
                </a:solidFill>
                <a:latin typeface="open sans" panose="020B0606030504020204" pitchFamily="34" charset="0"/>
              </a:rPr>
              <a:t>Config</a:t>
            </a:r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r" fontAlgn="base"/>
            <a:r>
              <a:rPr lang="de-DE" sz="1600" b="1" dirty="0">
                <a:solidFill>
                  <a:srgbClr val="222222"/>
                </a:solidFill>
                <a:latin typeface="open sans" panose="020B0606030504020204" pitchFamily="34" charset="0"/>
              </a:rPr>
              <a:t>Receiver </a:t>
            </a:r>
            <a:r>
              <a:rPr lang="de-DE" sz="1600" b="1" dirty="0" err="1">
                <a:solidFill>
                  <a:srgbClr val="222222"/>
                </a:solidFill>
                <a:latin typeface="open sans" panose="020B0606030504020204" pitchFamily="34" charset="0"/>
              </a:rPr>
              <a:t>Wiring</a:t>
            </a:r>
            <a:endParaRPr lang="de-DE" sz="1600" b="1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5505BD-03DB-6E3F-5B76-F4B1CD594BD8}"/>
              </a:ext>
            </a:extLst>
          </p:cNvPr>
          <p:cNvSpPr txBox="1"/>
          <p:nvPr/>
        </p:nvSpPr>
        <p:spPr>
          <a:xfrm>
            <a:off x="2281955" y="1381406"/>
            <a:ext cx="1213866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UARTS/Receiver: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UART1:	USER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UART2: 	Receiver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a) 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CRSF: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	RX2/TX2 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b) 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FRSKY SBUS: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SBUS RX: 			RX:	"SBUS"-PAD(= invert.RX2), connect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receiver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SBUS  (!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SBUS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jumper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SPORT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telemetry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		TX2:  	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remap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TX2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‚Softserial_TX1‘ 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telemetry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INAV "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Softserial_Tx1" 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c) 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FRSKY FPORT: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TX2: 	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FPORT,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uninverted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S.Port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F.Port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hacked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		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UART3:	USER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RX3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BLHeli32 ESC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telemetry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UART4:	DJI OSD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UART5:	GPS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Battery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Voltage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INAV scale 700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[2K:12K]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battery voltage (max 3.6V, ADC1), DC 8~25V (2S~5S)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DSHOT:</a:t>
            </a:r>
          </a:p>
          <a:p>
            <a:r>
              <a:rPr lang="en-US" sz="1400" i="0" dirty="0">
                <a:solidFill>
                  <a:srgbClr val="222222"/>
                </a:solidFill>
                <a:effectLst/>
                <a:latin typeface="inherit"/>
              </a:rPr>
              <a:t>With INAV firmware, DSHOT can not work on S3, S5,S7 </a:t>
            </a:r>
            <a:br>
              <a:rPr lang="en-US" sz="1400" i="0" dirty="0">
                <a:solidFill>
                  <a:srgbClr val="222222"/>
                </a:solidFill>
                <a:effectLst/>
                <a:latin typeface="inherit"/>
              </a:rPr>
            </a:br>
            <a:r>
              <a:rPr lang="en-US" sz="1400" i="0" dirty="0">
                <a:solidFill>
                  <a:srgbClr val="222222"/>
                </a:solidFill>
                <a:effectLst/>
                <a:latin typeface="inherit"/>
              </a:rPr>
              <a:t>because of DMA clash,  pls use ONESHOT or MULTISHOT </a:t>
            </a:r>
            <a:br>
              <a:rPr lang="en-US" sz="1400" i="0" dirty="0">
                <a:solidFill>
                  <a:srgbClr val="222222"/>
                </a:solidFill>
                <a:effectLst/>
                <a:latin typeface="inherit"/>
              </a:rPr>
            </a:br>
            <a:r>
              <a:rPr lang="en-US" sz="1400" i="0" dirty="0">
                <a:solidFill>
                  <a:srgbClr val="222222"/>
                </a:solidFill>
                <a:effectLst/>
                <a:latin typeface="inherit"/>
              </a:rPr>
              <a:t>and calibrate ESC PWM range.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196C3E-C665-5211-75D9-14B2574563D6}"/>
              </a:ext>
            </a:extLst>
          </p:cNvPr>
          <p:cNvSpPr txBox="1"/>
          <p:nvPr/>
        </p:nvSpPr>
        <p:spPr>
          <a:xfrm>
            <a:off x="2238759" y="62988"/>
            <a:ext cx="1408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898286-0954-BFDE-A7FB-8597D3E3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23DC46-4A8C-E54A-3738-9BE2A726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B5E132E-B153-A7B5-E71C-6B0E15A0794F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F768144-5B55-5615-9B02-D3D1D0594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AE40695-13AA-4D26-92EE-4B7AA483FD60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9A20BE4-AF64-50BE-5379-DE6E7B7C16D5}"/>
              </a:ext>
            </a:extLst>
          </p:cNvPr>
          <p:cNvGrpSpPr/>
          <p:nvPr/>
        </p:nvGrpSpPr>
        <p:grpSpPr>
          <a:xfrm>
            <a:off x="2345455" y="6741053"/>
            <a:ext cx="6702425" cy="1783541"/>
            <a:chOff x="6604000" y="4356006"/>
            <a:chExt cx="8531225" cy="2270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8E646DA-9C0B-6C0A-5405-77F7F7F571DD}"/>
                </a:ext>
              </a:extLst>
            </p:cNvPr>
            <p:cNvSpPr/>
            <p:nvPr/>
          </p:nvSpPr>
          <p:spPr>
            <a:xfrm>
              <a:off x="6604000" y="4356006"/>
              <a:ext cx="8531225" cy="1882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742B123-4F96-D093-467C-C370B030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3651" y="4579977"/>
              <a:ext cx="7219950" cy="1476375"/>
            </a:xfrm>
            <a:prstGeom prst="rect">
              <a:avLst/>
            </a:prstGeom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6A2BB24-DAD3-A40F-F875-B548B42189C7}"/>
                </a:ext>
              </a:extLst>
            </p:cNvPr>
            <p:cNvSpPr/>
            <p:nvPr/>
          </p:nvSpPr>
          <p:spPr>
            <a:xfrm>
              <a:off x="10969626" y="4803949"/>
              <a:ext cx="596900" cy="1218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0ECFF02-DF4E-0C97-D2B7-5906E7CDAE0B}"/>
                </a:ext>
              </a:extLst>
            </p:cNvPr>
            <p:cNvSpPr txBox="1"/>
            <p:nvPr/>
          </p:nvSpPr>
          <p:spPr>
            <a:xfrm>
              <a:off x="7022758" y="4979134"/>
              <a:ext cx="677146" cy="1057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b="1" dirty="0"/>
                <a:t>GND</a:t>
              </a:r>
            </a:p>
            <a:p>
              <a:r>
                <a:rPr lang="de-DE" sz="1200" b="1" dirty="0"/>
                <a:t>5V</a:t>
              </a:r>
            </a:p>
            <a:p>
              <a:r>
                <a:rPr lang="de-DE" sz="1200" b="1" dirty="0"/>
                <a:t>RX2</a:t>
              </a:r>
            </a:p>
            <a:p>
              <a:r>
                <a:rPr lang="de-DE" sz="1200" b="1" dirty="0"/>
                <a:t>TX2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3511723-8E2C-3322-0625-EC53B05812CA}"/>
                </a:ext>
              </a:extLst>
            </p:cNvPr>
            <p:cNvSpPr txBox="1"/>
            <p:nvPr/>
          </p:nvSpPr>
          <p:spPr>
            <a:xfrm>
              <a:off x="10979678" y="4945382"/>
              <a:ext cx="802747" cy="1057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b="1" dirty="0"/>
                <a:t>GND</a:t>
              </a:r>
            </a:p>
            <a:p>
              <a:r>
                <a:rPr lang="de-DE" sz="1200" b="1" dirty="0"/>
                <a:t>5V</a:t>
              </a:r>
            </a:p>
            <a:p>
              <a:r>
                <a:rPr lang="de-DE" sz="1200" b="1" dirty="0"/>
                <a:t>SBUS</a:t>
              </a:r>
            </a:p>
            <a:p>
              <a:r>
                <a:rPr lang="de-DE" sz="1200" b="1" dirty="0"/>
                <a:t>TX2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43C6D05-E556-AB21-C794-EED6D4A1483A}"/>
                </a:ext>
              </a:extLst>
            </p:cNvPr>
            <p:cNvSpPr txBox="1"/>
            <p:nvPr/>
          </p:nvSpPr>
          <p:spPr>
            <a:xfrm>
              <a:off x="6671454" y="6195267"/>
              <a:ext cx="8210550" cy="430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!!! </a:t>
              </a:r>
              <a:r>
                <a:rPr lang="de-DE" sz="1600" b="1" dirty="0" err="1"/>
                <a:t>Only</a:t>
              </a:r>
              <a:r>
                <a:rPr lang="de-DE" sz="1600" b="1" dirty="0"/>
                <a:t> </a:t>
              </a:r>
              <a:r>
                <a:rPr lang="de-DE" sz="1600" b="1" dirty="0" err="1"/>
                <a:t>works</a:t>
              </a:r>
              <a:r>
                <a:rPr lang="de-DE" sz="1600" b="1" dirty="0"/>
                <a:t> </a:t>
              </a:r>
              <a:r>
                <a:rPr lang="de-DE" sz="1600" b="1" dirty="0" err="1"/>
                <a:t>with</a:t>
              </a:r>
              <a:r>
                <a:rPr lang="de-DE" sz="1600" b="1" dirty="0"/>
                <a:t> </a:t>
              </a:r>
              <a:r>
                <a:rPr lang="de-DE" sz="1600" b="1" dirty="0" err="1"/>
                <a:t>uninverted</a:t>
              </a:r>
              <a:r>
                <a:rPr lang="de-DE" sz="1600" b="1" dirty="0"/>
                <a:t> F.PORT/S.PORT</a:t>
              </a: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578DFC18-B3F4-1C84-5F2E-82BB53C30652}"/>
              </a:ext>
            </a:extLst>
          </p:cNvPr>
          <p:cNvSpPr txBox="1"/>
          <p:nvPr/>
        </p:nvSpPr>
        <p:spPr>
          <a:xfrm>
            <a:off x="7837696" y="4412159"/>
            <a:ext cx="48459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Magnetometer: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HMC5883L (autodetected)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Barometer/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Infineon DPS310 (autodetected)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2A3BD8F-8480-779C-A0F0-807041B6C849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</p:spTree>
    <p:extLst>
      <p:ext uri="{BB962C8B-B14F-4D97-AF65-F5344CB8AC3E}">
        <p14:creationId xmlns:p14="http://schemas.microsoft.com/office/powerpoint/2010/main" val="326232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73AC2-35BE-B693-F8AB-A3A02C1B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9" y="1347636"/>
            <a:ext cx="3566159" cy="1359389"/>
          </a:xfrm>
        </p:spPr>
        <p:txBody>
          <a:bodyPr>
            <a:normAutofit fontScale="90000"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Assembly Notes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000" dirty="0">
                <a:solidFill>
                  <a:schemeClr val="tx1"/>
                </a:solidFill>
              </a:rPr>
              <a:t>IMU </a:t>
            </a:r>
            <a:r>
              <a:rPr lang="de-DE" sz="4000" dirty="0" err="1">
                <a:solidFill>
                  <a:schemeClr val="tx1"/>
                </a:solidFill>
              </a:rPr>
              <a:t>config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2800" dirty="0">
                <a:solidFill>
                  <a:schemeClr val="tx1"/>
                </a:solidFill>
              </a:rPr>
              <a:t>(INAV)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EEA9B18-8F94-EE6A-D006-8438AD9FCFB7}"/>
              </a:ext>
            </a:extLst>
          </p:cNvPr>
          <p:cNvSpPr txBox="1"/>
          <p:nvPr/>
        </p:nvSpPr>
        <p:spPr>
          <a:xfrm>
            <a:off x="2238759" y="62988"/>
            <a:ext cx="11061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D1853D-E5EE-A455-AAC9-7C2891AB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0A5DCB8-14F1-976E-773B-9412D652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BC902AC-4157-347F-BA54-1541745E1E79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A834BE-88F5-5636-ECC3-278E42E67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7823321-B526-2D5A-61B1-E3B3DDFEE5BD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47E022-32E1-1112-FBA1-E5B74CEE09AE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A03F18F2-5B98-8D4A-F2FE-815239858027}"/>
              </a:ext>
            </a:extLst>
          </p:cNvPr>
          <p:cNvSpPr/>
          <p:nvPr/>
        </p:nvSpPr>
        <p:spPr>
          <a:xfrm rot="5400000">
            <a:off x="16988669" y="6280732"/>
            <a:ext cx="97973" cy="85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97F9AB2-99E5-6140-A47F-CA0FD177F2B2}"/>
              </a:ext>
            </a:extLst>
          </p:cNvPr>
          <p:cNvGrpSpPr/>
          <p:nvPr/>
        </p:nvGrpSpPr>
        <p:grpSpPr>
          <a:xfrm rot="5400000">
            <a:off x="6358104" y="893172"/>
            <a:ext cx="2823247" cy="3194206"/>
            <a:chOff x="4061195" y="1290649"/>
            <a:chExt cx="2823247" cy="319420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F09406C-C747-F06A-4D9B-6CE486B95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9885" y1="45354" x2="39885" y2="45354"/>
                          <a14:backgroundMark x1="39781" y1="48783" x2="39781" y2="48783"/>
                          <a14:backgroundMark x1="39677" y1="54867" x2="39677" y2="54867"/>
                          <a14:backgroundMark x1="39729" y1="58186" x2="39729" y2="58186"/>
                          <a14:backgroundMark x1="39781" y1="61394" x2="39781" y2="61394"/>
                          <a14:backgroundMark x1="39781" y1="64270" x2="39781" y2="64270"/>
                          <a14:backgroundMark x1="39625" y1="34513" x2="39625" y2="34513"/>
                          <a14:backgroundMark x1="39677" y1="31416" x2="39677" y2="31416"/>
                          <a14:backgroundMark x1="41293" y1="31637" x2="41293" y2="31637"/>
                          <a14:backgroundMark x1="41293" y1="34403" x2="41293" y2="34403"/>
                          <a14:backgroundMark x1="39833" y1="40265" x2="39833" y2="40265"/>
                          <a14:backgroundMark x1="42753" y1="34845" x2="42753" y2="34845"/>
                          <a14:backgroundMark x1="42649" y1="31637" x2="42649" y2="31637"/>
                          <a14:backgroundMark x1="44161" y1="31637" x2="44161" y2="31637"/>
                          <a14:backgroundMark x1="44213" y1="34845" x2="44213" y2="34845"/>
                          <a14:backgroundMark x1="46142" y1="32412" x2="46142" y2="32412"/>
                          <a14:backgroundMark x1="46142" y1="35619" x2="46142" y2="35619"/>
                          <a14:backgroundMark x1="48384" y1="35730" x2="48384" y2="35730"/>
                          <a14:backgroundMark x1="48436" y1="32743" x2="48436" y2="32743"/>
                          <a14:backgroundMark x1="50052" y1="35619" x2="50052" y2="35619"/>
                          <a14:backgroundMark x1="51408" y1="35951" x2="51408" y2="35951"/>
                          <a14:backgroundMark x1="52920" y1="35951" x2="52920" y2="35951"/>
                          <a14:backgroundMark x1="54432" y1="35619" x2="54432" y2="35619"/>
                          <a14:backgroundMark x1="54380" y1="32412" x2="54380" y2="32412"/>
                          <a14:backgroundMark x1="52920" y1="32854" x2="52920" y2="32854"/>
                          <a14:backgroundMark x1="51356" y1="32522" x2="51356" y2="32522"/>
                          <a14:backgroundMark x1="50052" y1="32522" x2="50052" y2="32522"/>
                          <a14:backgroundMark x1="48488" y1="29204" x2="48488" y2="29204"/>
                          <a14:backgroundMark x1="45933" y1="29425" x2="45933" y2="29425"/>
                          <a14:backgroundMark x1="49948" y1="29646" x2="49948" y2="29646"/>
                          <a14:backgroundMark x1="51512" y1="29314" x2="51512" y2="29314"/>
                          <a14:backgroundMark x1="53024" y1="29314" x2="53024" y2="29314"/>
                          <a14:backgroundMark x1="54484" y1="29204" x2="54484" y2="29204"/>
                          <a14:backgroundMark x1="57039" y1="29425" x2="57039" y2="29425"/>
                          <a14:backgroundMark x1="58707" y1="29646" x2="58707" y2="29646"/>
                          <a14:backgroundMark x1="60115" y1="29535" x2="60115" y2="29535"/>
                          <a14:backgroundMark x1="58603" y1="32522" x2="58603" y2="32522"/>
                          <a14:backgroundMark x1="57091" y1="32522" x2="57091" y2="32522"/>
                          <a14:backgroundMark x1="57039" y1="35841" x2="57039" y2="35841"/>
                          <a14:backgroundMark x1="58551" y1="35841" x2="58551" y2="35841"/>
                          <a14:backgroundMark x1="60115" y1="35841" x2="60115" y2="35841"/>
                          <a14:backgroundMark x1="60010" y1="32854" x2="60010" y2="32854"/>
                          <a14:backgroundMark x1="60167" y1="40929" x2="60167" y2="40929"/>
                          <a14:backgroundMark x1="54119" y1="41704" x2="54119" y2="41704"/>
                          <a14:backgroundMark x1="54901" y1="41814" x2="54901" y2="41814"/>
                          <a14:backgroundMark x1="50782" y1="42257" x2="50782" y2="42257"/>
                          <a14:backgroundMark x1="51512" y1="42257" x2="51512" y2="42257"/>
                          <a14:backgroundMark x1="44161" y1="40929" x2="44161" y2="40929"/>
                          <a14:backgroundMark x1="44891" y1="41150" x2="44891" y2="41150"/>
                          <a14:backgroundMark x1="41710" y1="72013" x2="41710" y2="72013"/>
                          <a14:backgroundMark x1="43170" y1="72013" x2="43170" y2="72013"/>
                          <a14:backgroundMark x1="51773" y1="71792" x2="51773" y2="71792"/>
                          <a14:backgroundMark x1="53285" y1="72124" x2="53285" y2="72124"/>
                          <a14:backgroundMark x1="54849" y1="68805" x2="54849" y2="68805"/>
                          <a14:backgroundMark x1="56309" y1="68805" x2="56309" y2="68805"/>
                          <a14:backgroundMark x1="57664" y1="68695" x2="57664" y2="68695"/>
                          <a14:backgroundMark x1="56152" y1="71903" x2="56152" y2="71903"/>
                          <a14:backgroundMark x1="54797" y1="71903" x2="54797" y2="71903"/>
                          <a14:backgroundMark x1="57769" y1="71681" x2="57769" y2="71681"/>
                          <a14:backgroundMark x1="60375" y1="71350" x2="60375" y2="71350"/>
                          <a14:backgroundMark x1="39625" y1="51770" x2="39625" y2="51770"/>
                          <a14:backgroundMark x1="39937" y1="71350" x2="39937" y2="71350"/>
                        </a14:backgroundRemoval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41" t="21526" r="35722" b="19916"/>
            <a:stretch/>
          </p:blipFill>
          <p:spPr>
            <a:xfrm>
              <a:off x="5292238" y="1458021"/>
              <a:ext cx="1575130" cy="1528774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67CD0EF-7055-66C5-D6A1-B7215AE531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9885" y1="45354" x2="39885" y2="45354"/>
                          <a14:backgroundMark x1="39781" y1="48783" x2="39781" y2="48783"/>
                          <a14:backgroundMark x1="39677" y1="54867" x2="39677" y2="54867"/>
                          <a14:backgroundMark x1="39729" y1="58186" x2="39729" y2="58186"/>
                          <a14:backgroundMark x1="39781" y1="61394" x2="39781" y2="61394"/>
                          <a14:backgroundMark x1="39781" y1="64270" x2="39781" y2="64270"/>
                          <a14:backgroundMark x1="39625" y1="34513" x2="39625" y2="34513"/>
                          <a14:backgroundMark x1="39677" y1="31416" x2="39677" y2="31416"/>
                          <a14:backgroundMark x1="41293" y1="31637" x2="41293" y2="31637"/>
                          <a14:backgroundMark x1="41293" y1="34403" x2="41293" y2="34403"/>
                          <a14:backgroundMark x1="39833" y1="40265" x2="39833" y2="40265"/>
                          <a14:backgroundMark x1="42753" y1="34845" x2="42753" y2="34845"/>
                          <a14:backgroundMark x1="42649" y1="31637" x2="42649" y2="31637"/>
                          <a14:backgroundMark x1="44161" y1="31637" x2="44161" y2="31637"/>
                          <a14:backgroundMark x1="44213" y1="34845" x2="44213" y2="34845"/>
                          <a14:backgroundMark x1="46142" y1="32412" x2="46142" y2="32412"/>
                          <a14:backgroundMark x1="46142" y1="35619" x2="46142" y2="35619"/>
                          <a14:backgroundMark x1="48384" y1="35730" x2="48384" y2="35730"/>
                          <a14:backgroundMark x1="48436" y1="32743" x2="48436" y2="32743"/>
                          <a14:backgroundMark x1="50052" y1="35619" x2="50052" y2="35619"/>
                          <a14:backgroundMark x1="51408" y1="35951" x2="51408" y2="35951"/>
                          <a14:backgroundMark x1="52920" y1="35951" x2="52920" y2="35951"/>
                          <a14:backgroundMark x1="54432" y1="35619" x2="54432" y2="35619"/>
                          <a14:backgroundMark x1="54380" y1="32412" x2="54380" y2="32412"/>
                          <a14:backgroundMark x1="52920" y1="32854" x2="52920" y2="32854"/>
                          <a14:backgroundMark x1="51356" y1="32522" x2="51356" y2="32522"/>
                          <a14:backgroundMark x1="50052" y1="32522" x2="50052" y2="32522"/>
                          <a14:backgroundMark x1="48488" y1="29204" x2="48488" y2="29204"/>
                          <a14:backgroundMark x1="45933" y1="29425" x2="45933" y2="29425"/>
                          <a14:backgroundMark x1="49948" y1="29646" x2="49948" y2="29646"/>
                          <a14:backgroundMark x1="51512" y1="29314" x2="51512" y2="29314"/>
                          <a14:backgroundMark x1="53024" y1="29314" x2="53024" y2="29314"/>
                          <a14:backgroundMark x1="54484" y1="29204" x2="54484" y2="29204"/>
                          <a14:backgroundMark x1="57039" y1="29425" x2="57039" y2="29425"/>
                          <a14:backgroundMark x1="58707" y1="29646" x2="58707" y2="29646"/>
                          <a14:backgroundMark x1="60115" y1="29535" x2="60115" y2="29535"/>
                          <a14:backgroundMark x1="58603" y1="32522" x2="58603" y2="32522"/>
                          <a14:backgroundMark x1="57091" y1="32522" x2="57091" y2="32522"/>
                          <a14:backgroundMark x1="57039" y1="35841" x2="57039" y2="35841"/>
                          <a14:backgroundMark x1="58551" y1="35841" x2="58551" y2="35841"/>
                          <a14:backgroundMark x1="60115" y1="35841" x2="60115" y2="35841"/>
                          <a14:backgroundMark x1="60010" y1="32854" x2="60010" y2="32854"/>
                          <a14:backgroundMark x1="60167" y1="40929" x2="60167" y2="40929"/>
                          <a14:backgroundMark x1="54119" y1="41704" x2="54119" y2="41704"/>
                          <a14:backgroundMark x1="54901" y1="41814" x2="54901" y2="41814"/>
                          <a14:backgroundMark x1="50782" y1="42257" x2="50782" y2="42257"/>
                          <a14:backgroundMark x1="51512" y1="42257" x2="51512" y2="42257"/>
                          <a14:backgroundMark x1="44161" y1="40929" x2="44161" y2="40929"/>
                          <a14:backgroundMark x1="44891" y1="41150" x2="44891" y2="41150"/>
                          <a14:backgroundMark x1="41710" y1="72013" x2="41710" y2="72013"/>
                          <a14:backgroundMark x1="43170" y1="72013" x2="43170" y2="72013"/>
                          <a14:backgroundMark x1="51773" y1="71792" x2="51773" y2="71792"/>
                          <a14:backgroundMark x1="53285" y1="72124" x2="53285" y2="72124"/>
                          <a14:backgroundMark x1="54849" y1="68805" x2="54849" y2="68805"/>
                          <a14:backgroundMark x1="56309" y1="68805" x2="56309" y2="68805"/>
                          <a14:backgroundMark x1="57664" y1="68695" x2="57664" y2="68695"/>
                          <a14:backgroundMark x1="56152" y1="71903" x2="56152" y2="71903"/>
                          <a14:backgroundMark x1="54797" y1="71903" x2="54797" y2="71903"/>
                          <a14:backgroundMark x1="57769" y1="71681" x2="57769" y2="71681"/>
                          <a14:backgroundMark x1="60375" y1="71350" x2="60375" y2="71350"/>
                          <a14:backgroundMark x1="39625" y1="51770" x2="39625" y2="51770"/>
                          <a14:backgroundMark x1="39937" y1="71350" x2="39937" y2="71350"/>
                        </a14:backgroundRemoval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41" t="21526" r="35722" b="19916"/>
            <a:stretch/>
          </p:blipFill>
          <p:spPr>
            <a:xfrm>
              <a:off x="5292238" y="2930866"/>
              <a:ext cx="1575130" cy="1528774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F687190-6E53-EF3E-53D7-9458D014C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37591" y1="38164" x2="37591" y2="38164"/>
                          <a14:backgroundMark x1="62617" y1="38496" x2="62617" y2="38496"/>
                          <a14:backgroundMark x1="62513" y1="76659" x2="62513" y2="76659"/>
                          <a14:backgroundMark x1="37487" y1="75996" x2="37487" y2="75996"/>
                          <a14:backgroundMark x1="41397" y1="46128" x2="41397" y2="46128"/>
                          <a14:backgroundMark x1="41658" y1="50221" x2="41658" y2="50221"/>
                          <a14:backgroundMark x1="41397" y1="54204" x2="41397" y2="54204"/>
                          <a14:backgroundMark x1="41554" y1="57854" x2="41554" y2="57854"/>
                          <a14:backgroundMark x1="37539" y1="60066" x2="37539" y2="60066"/>
                          <a14:backgroundMark x1="37487" y1="63827" x2="37487" y2="63827"/>
                          <a14:backgroundMark x1="37539" y1="67367" x2="37539" y2="67367"/>
                          <a14:backgroundMark x1="37435" y1="31637" x2="37435" y2="31637"/>
                          <a14:backgroundMark x1="39416" y1="31195" x2="39416" y2="31195"/>
                          <a14:backgroundMark x1="41137" y1="31305" x2="41137" y2="31305"/>
                          <a14:backgroundMark x1="43066" y1="31527" x2="43066" y2="31527"/>
                          <a14:backgroundMark x1="37591" y1="27212" x2="37591" y2="27212"/>
                          <a14:backgroundMark x1="39520" y1="27434" x2="39520" y2="27434"/>
                          <a14:backgroundMark x1="41241" y1="27655" x2="41241" y2="27655"/>
                          <a14:backgroundMark x1="42753" y1="27544" x2="42753" y2="27544"/>
                          <a14:backgroundMark x1="43743" y1="70243" x2="43743" y2="70243"/>
                          <a14:backgroundMark x1="50521" y1="70354" x2="50521" y2="70354"/>
                          <a14:backgroundMark x1="40042" y1="76438" x2="40042" y2="76438"/>
                          <a14:backgroundMark x1="41762" y1="76659" x2="41762" y2="76659"/>
                          <a14:backgroundMark x1="52138" y1="76217" x2="52138" y2="76217"/>
                          <a14:backgroundMark x1="55787" y1="72345" x2="55787" y2="72345"/>
                          <a14:backgroundMark x1="57508" y1="72788" x2="57508" y2="72788"/>
                          <a14:backgroundMark x1="57404" y1="76659" x2="57404" y2="76659"/>
                          <a14:backgroundMark x1="59385" y1="76659" x2="59385" y2="76659"/>
                        </a14:backgroundRemoval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44" t="18104" r="32688" b="13555"/>
            <a:stretch/>
          </p:blipFill>
          <p:spPr>
            <a:xfrm>
              <a:off x="5374438" y="2986795"/>
              <a:ext cx="1510004" cy="1498060"/>
            </a:xfrm>
            <a:prstGeom prst="rect">
              <a:avLst/>
            </a:prstGeom>
          </p:spPr>
        </p:pic>
        <p:sp>
          <p:nvSpPr>
            <p:cNvPr id="16" name="Pfeil: nach rechts 15">
              <a:extLst>
                <a:ext uri="{FF2B5EF4-FFF2-40B4-BE49-F238E27FC236}">
                  <a16:creationId xmlns:a16="http://schemas.microsoft.com/office/drawing/2014/main" id="{36E2BFFB-67FF-BC0D-AEA5-1DE11255A4DD}"/>
                </a:ext>
              </a:extLst>
            </p:cNvPr>
            <p:cNvSpPr/>
            <p:nvPr/>
          </p:nvSpPr>
          <p:spPr>
            <a:xfrm rot="10800000">
              <a:off x="4061195" y="2488416"/>
              <a:ext cx="1131769" cy="884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1200EDA-4D38-4F9E-3E8D-C55007E1714D}"/>
                </a:ext>
              </a:extLst>
            </p:cNvPr>
            <p:cNvSpPr txBox="1"/>
            <p:nvPr/>
          </p:nvSpPr>
          <p:spPr>
            <a:xfrm>
              <a:off x="4143396" y="2642877"/>
              <a:ext cx="113176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Assembly Dir </a:t>
              </a:r>
            </a:p>
            <a:p>
              <a:pPr algn="r"/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Forward facing </a:t>
              </a:r>
            </a:p>
            <a:p>
              <a:pPr algn="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(Recommended) </a:t>
              </a:r>
            </a:p>
          </p:txBody>
        </p:sp>
        <p:pic>
          <p:nvPicPr>
            <p:cNvPr id="25" name="Picture 2" descr="plane Icon 2869620">
              <a:extLst>
                <a:ext uri="{FF2B5EF4-FFF2-40B4-BE49-F238E27FC236}">
                  <a16:creationId xmlns:a16="http://schemas.microsoft.com/office/drawing/2014/main" id="{1FBBAF44-8120-D592-C649-7A8315654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47801">
              <a:off x="4107879" y="1290649"/>
              <a:ext cx="1310402" cy="1310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quadcopter Icon 2009858">
              <a:extLst>
                <a:ext uri="{FF2B5EF4-FFF2-40B4-BE49-F238E27FC236}">
                  <a16:creationId xmlns:a16="http://schemas.microsoft.com/office/drawing/2014/main" id="{671580EA-3E8D-66DB-770D-3D7DBD2D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250" y="3463636"/>
              <a:ext cx="835660" cy="835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36EB88E-29D8-FB37-BBAB-3DD2A6BC84CD}"/>
              </a:ext>
            </a:extLst>
          </p:cNvPr>
          <p:cNvSpPr txBox="1"/>
          <p:nvPr/>
        </p:nvSpPr>
        <p:spPr>
          <a:xfrm>
            <a:off x="4079856" y="4384292"/>
            <a:ext cx="55582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de-DE" sz="1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magnetometer</a:t>
            </a:r>
            <a:r>
              <a:rPr lang="de-DE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  <a:r>
              <a:rPr lang="de-DE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(CLI):</a:t>
            </a:r>
          </a:p>
          <a:p>
            <a:r>
              <a:rPr lang="de-DE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align_mag</a:t>
            </a:r>
            <a:r>
              <a:rPr lang="de-DE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	= CW0</a:t>
            </a:r>
            <a:b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align_mag_roll</a:t>
            </a:r>
            <a:r>
              <a:rPr lang="de-DE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= 0</a:t>
            </a:r>
            <a:b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align_mag_pitch</a:t>
            </a:r>
            <a:r>
              <a:rPr lang="de-DE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= 0</a:t>
            </a:r>
            <a:b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align_mag_yaw</a:t>
            </a:r>
            <a:r>
              <a:rPr lang="de-DE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= 0</a:t>
            </a:r>
            <a:b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de-DE" sz="1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de-DE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  <a:r>
              <a:rPr lang="de-DE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(CLI):</a:t>
            </a:r>
            <a:b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align_board_roll</a:t>
            </a:r>
            <a:r>
              <a:rPr lang="de-DE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= 0</a:t>
            </a:r>
            <a:b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align_board_pitch</a:t>
            </a:r>
            <a:r>
              <a:rPr lang="de-DE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= 0</a:t>
            </a:r>
            <a:b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align_board_yaw</a:t>
            </a:r>
            <a:r>
              <a:rPr lang="de-DE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= 0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feil: gestreift nach rechts 18">
            <a:extLst>
              <a:ext uri="{FF2B5EF4-FFF2-40B4-BE49-F238E27FC236}">
                <a16:creationId xmlns:a16="http://schemas.microsoft.com/office/drawing/2014/main" id="{74246E26-6910-14C6-3EA0-BABC0C39194F}"/>
              </a:ext>
            </a:extLst>
          </p:cNvPr>
          <p:cNvSpPr/>
          <p:nvPr/>
        </p:nvSpPr>
        <p:spPr>
          <a:xfrm>
            <a:off x="7167082" y="6055622"/>
            <a:ext cx="1897314" cy="3022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473AC2-35BE-B693-F8AB-A3A02C1B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33" y="1298366"/>
            <a:ext cx="3566159" cy="1510353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Software </a:t>
            </a:r>
            <a:r>
              <a:rPr lang="de-DE" sz="4000" dirty="0" err="1">
                <a:solidFill>
                  <a:schemeClr val="tx1"/>
                </a:solidFill>
              </a:rPr>
              <a:t>Documentation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EEA9B18-8F94-EE6A-D006-8438AD9FCFB7}"/>
              </a:ext>
            </a:extLst>
          </p:cNvPr>
          <p:cNvSpPr txBox="1"/>
          <p:nvPr/>
        </p:nvSpPr>
        <p:spPr>
          <a:xfrm>
            <a:off x="2238759" y="62988"/>
            <a:ext cx="11061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D1853D-E5EE-A455-AAC9-7C2891AB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0A5DCB8-14F1-976E-773B-9412D652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BC902AC-4157-347F-BA54-1541745E1E79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A834BE-88F5-5636-ECC3-278E42E67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7823321-B526-2D5A-61B1-E3B3DDFEE5BD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47E022-32E1-1112-FBA1-E5B74CEE09AE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DE5F70-7CCF-6A6A-0D68-BF0C2BF1EE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6090" y1="71903" x2="46090" y2="71903"/>
                        <a14:backgroundMark x1="66215" y1="51438" x2="66215" y2="51438"/>
                        <a14:backgroundMark x1="65328" y1="48783" x2="65328" y2="48783"/>
                        <a14:backgroundMark x1="66632" y1="65929" x2="66632" y2="65929"/>
                        <a14:backgroundMark x1="60167" y1="26991" x2="60167" y2="26991"/>
                        <a14:backgroundMark x1="59020" y1="28872" x2="59020" y2="28872"/>
                        <a14:backgroundMark x1="61887" y1="32190" x2="61887" y2="32190"/>
                        <a14:backgroundMark x1="41867" y1="34071" x2="41867" y2="34071"/>
                        <a14:backgroundMark x1="61262" y1="30752" x2="61262" y2="30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22610" r="28377" b="15709"/>
          <a:stretch/>
        </p:blipFill>
        <p:spPr>
          <a:xfrm>
            <a:off x="9164872" y="5432789"/>
            <a:ext cx="3228390" cy="2385915"/>
          </a:xfrm>
          <a:prstGeom prst="rect">
            <a:avLst/>
          </a:prstGeom>
        </p:spPr>
      </p:pic>
      <p:pic>
        <p:nvPicPr>
          <p:cNvPr id="1026" name="Picture 2" descr="INAV">
            <a:extLst>
              <a:ext uri="{FF2B5EF4-FFF2-40B4-BE49-F238E27FC236}">
                <a16:creationId xmlns:a16="http://schemas.microsoft.com/office/drawing/2014/main" id="{C09416B0-DA45-E472-66E2-DFD5FDFB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430" y="2053543"/>
            <a:ext cx="37147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figuration Icon 3040020">
            <a:extLst>
              <a:ext uri="{FF2B5EF4-FFF2-40B4-BE49-F238E27FC236}">
                <a16:creationId xmlns:a16="http://schemas.microsoft.com/office/drawing/2014/main" id="{A97553A7-4141-AC46-D292-AEDC022B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05" y="33999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: nach links gekrümmt 10">
            <a:extLst>
              <a:ext uri="{FF2B5EF4-FFF2-40B4-BE49-F238E27FC236}">
                <a16:creationId xmlns:a16="http://schemas.microsoft.com/office/drawing/2014/main" id="{C62BA84A-6506-DA99-6482-DE7DD038762D}"/>
              </a:ext>
            </a:extLst>
          </p:cNvPr>
          <p:cNvSpPr/>
          <p:nvPr/>
        </p:nvSpPr>
        <p:spPr>
          <a:xfrm flipH="1">
            <a:off x="4212800" y="2481200"/>
            <a:ext cx="898434" cy="1905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A03F18F2-5B98-8D4A-F2FE-815239858027}"/>
              </a:ext>
            </a:extLst>
          </p:cNvPr>
          <p:cNvSpPr/>
          <p:nvPr/>
        </p:nvSpPr>
        <p:spPr>
          <a:xfrm rot="5400000">
            <a:off x="16988669" y="6280732"/>
            <a:ext cx="97973" cy="85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32" name="Picture 8" descr="flash Icon 1205610">
            <a:extLst>
              <a:ext uri="{FF2B5EF4-FFF2-40B4-BE49-F238E27FC236}">
                <a16:creationId xmlns:a16="http://schemas.microsoft.com/office/drawing/2014/main" id="{E579F14B-D50B-E943-20A3-872881D82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25" y="5926352"/>
            <a:ext cx="615148" cy="61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A4A7C2B-FF6D-0EED-E76A-0E33DFDC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05" y="5744091"/>
            <a:ext cx="1687699" cy="7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AV 5.1 Ballistic Buzzard">
            <a:extLst>
              <a:ext uri="{FF2B5EF4-FFF2-40B4-BE49-F238E27FC236}">
                <a16:creationId xmlns:a16="http://schemas.microsoft.com/office/drawing/2014/main" id="{BDBA7F0B-0D5F-5F33-FA2A-75821BD3E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05" y="6759122"/>
            <a:ext cx="2028825" cy="57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69067D1-FA7E-1B24-7F3B-93FF30B4E3FE}"/>
              </a:ext>
            </a:extLst>
          </p:cNvPr>
          <p:cNvSpPr txBox="1"/>
          <p:nvPr/>
        </p:nvSpPr>
        <p:spPr>
          <a:xfrm>
            <a:off x="5376469" y="7212480"/>
            <a:ext cx="19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INAV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Configurator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Pfeil: gestreift nach rechts 19">
            <a:extLst>
              <a:ext uri="{FF2B5EF4-FFF2-40B4-BE49-F238E27FC236}">
                <a16:creationId xmlns:a16="http://schemas.microsoft.com/office/drawing/2014/main" id="{920B466B-E424-6CAF-3EB9-3F5AFF5CB988}"/>
              </a:ext>
            </a:extLst>
          </p:cNvPr>
          <p:cNvSpPr/>
          <p:nvPr/>
        </p:nvSpPr>
        <p:spPr>
          <a:xfrm>
            <a:off x="7508206" y="6910233"/>
            <a:ext cx="1556189" cy="3693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8" descr="flash Icon 1205610">
            <a:extLst>
              <a:ext uri="{FF2B5EF4-FFF2-40B4-BE49-F238E27FC236}">
                <a16:creationId xmlns:a16="http://schemas.microsoft.com/office/drawing/2014/main" id="{36DC283B-D801-CC3A-6C4D-17730087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25" y="6780964"/>
            <a:ext cx="615148" cy="61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: nach links gekrümmt 21">
            <a:extLst>
              <a:ext uri="{FF2B5EF4-FFF2-40B4-BE49-F238E27FC236}">
                <a16:creationId xmlns:a16="http://schemas.microsoft.com/office/drawing/2014/main" id="{D7DF03F0-B50F-7230-24B2-D461628CEFEE}"/>
              </a:ext>
            </a:extLst>
          </p:cNvPr>
          <p:cNvSpPr/>
          <p:nvPr/>
        </p:nvSpPr>
        <p:spPr>
          <a:xfrm flipH="1">
            <a:off x="4212800" y="4496713"/>
            <a:ext cx="898434" cy="23490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C10025D-9926-AFD2-CBB9-33CACB36A051}"/>
              </a:ext>
            </a:extLst>
          </p:cNvPr>
          <p:cNvSpPr txBox="1"/>
          <p:nvPr/>
        </p:nvSpPr>
        <p:spPr>
          <a:xfrm>
            <a:off x="7597493" y="4517614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Tasks.json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48D3A3D-B803-DA80-2842-423CC9008D4E}"/>
              </a:ext>
            </a:extLst>
          </p:cNvPr>
          <p:cNvSpPr txBox="1"/>
          <p:nvPr/>
        </p:nvSpPr>
        <p:spPr>
          <a:xfrm>
            <a:off x="9893166" y="3901564"/>
            <a:ext cx="998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Target.h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Target.c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Config.h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8" name="Picture 14" descr="source code Icon 1619883">
            <a:extLst>
              <a:ext uri="{FF2B5EF4-FFF2-40B4-BE49-F238E27FC236}">
                <a16:creationId xmlns:a16="http://schemas.microsoft.com/office/drawing/2014/main" id="{BDF6DF05-B73B-A4BE-3164-CCE9F375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75" y="3947505"/>
            <a:ext cx="877389" cy="8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ource code Icon 1619911">
            <a:extLst>
              <a:ext uri="{FF2B5EF4-FFF2-40B4-BE49-F238E27FC236}">
                <a16:creationId xmlns:a16="http://schemas.microsoft.com/office/drawing/2014/main" id="{56D6DCCE-4546-79AB-1A9D-EA19C2399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30" y="396406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8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C2484-6798-8B62-7E32-35FCD304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42" y="1174495"/>
            <a:ext cx="1721358" cy="7688443"/>
          </a:xfrm>
        </p:spPr>
        <p:txBody>
          <a:bodyPr anchor="t">
            <a:normAutofit/>
          </a:bodyPr>
          <a:lstStyle/>
          <a:p>
            <a:pPr algn="r"/>
            <a:r>
              <a:rPr lang="de-DE" sz="1600" b="1" dirty="0" err="1">
                <a:solidFill>
                  <a:schemeClr val="tx1"/>
                </a:solidFill>
              </a:rPr>
              <a:t>How</a:t>
            </a:r>
            <a:r>
              <a:rPr lang="de-DE" sz="1600" b="1" dirty="0">
                <a:solidFill>
                  <a:schemeClr val="tx1"/>
                </a:solidFill>
              </a:rPr>
              <a:t>  </a:t>
            </a:r>
            <a:r>
              <a:rPr lang="de-DE" sz="1600" b="1" dirty="0" err="1">
                <a:solidFill>
                  <a:schemeClr val="tx1"/>
                </a:solidFill>
              </a:rPr>
              <a:t>to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build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for</a:t>
            </a:r>
            <a:r>
              <a:rPr lang="de-DE" sz="1600" b="1" dirty="0">
                <a:solidFill>
                  <a:schemeClr val="tx1"/>
                </a:solidFill>
              </a:rPr>
              <a:t> INAV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INAV </a:t>
            </a:r>
            <a:r>
              <a:rPr lang="de-DE" sz="1600" dirty="0" err="1">
                <a:solidFill>
                  <a:schemeClr val="tx1"/>
                </a:solidFill>
              </a:rPr>
              <a:t>releases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Build</a:t>
            </a:r>
            <a:r>
              <a:rPr lang="de-DE" sz="1600" dirty="0">
                <a:solidFill>
                  <a:schemeClr val="tx1"/>
                </a:solidFill>
              </a:rPr>
              <a:t> Environment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Prepare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Build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Customize own </a:t>
            </a:r>
            <a:r>
              <a:rPr lang="de-DE" sz="1600" dirty="0" err="1">
                <a:solidFill>
                  <a:schemeClr val="tx1"/>
                </a:solidFill>
              </a:rPr>
              <a:t>target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Build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make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Initial </a:t>
            </a:r>
            <a:r>
              <a:rPr lang="de-DE" sz="1600" dirty="0" err="1">
                <a:solidFill>
                  <a:schemeClr val="tx1"/>
                </a:solidFill>
              </a:rPr>
              <a:t>Flashing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5F41B7-73D3-0D14-CEF9-C1C21DC865B7}"/>
              </a:ext>
            </a:extLst>
          </p:cNvPr>
          <p:cNvSpPr txBox="1"/>
          <p:nvPr/>
        </p:nvSpPr>
        <p:spPr>
          <a:xfrm>
            <a:off x="2238758" y="1174496"/>
            <a:ext cx="1086179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" sz="1400" b="1" dirty="0">
                <a:latin typeface="Calibri" panose="020F0502020204030204" pitchFamily="34" charset="0"/>
              </a:rPr>
              <a:t>INAV project:</a:t>
            </a:r>
          </a:p>
          <a:p>
            <a:r>
              <a:rPr lang="de-DE" sz="1200" dirty="0">
                <a:latin typeface="Calibri" panose="020F0502020204030204" pitchFamily="34" charset="0"/>
                <a:hlinkClick r:id="rId2"/>
              </a:rPr>
              <a:t>https://github.com/iNavFlight/inav</a:t>
            </a:r>
            <a:endParaRPr lang="de-DE" sz="1200" dirty="0">
              <a:latin typeface="Calibri" panose="020F0502020204030204" pitchFamily="34" charset="0"/>
            </a:endParaRPr>
          </a:p>
          <a:p>
            <a:endParaRPr lang="de-DE" sz="1200" dirty="0">
              <a:latin typeface="Calibri" panose="020F0502020204030204" pitchFamily="34" charset="0"/>
            </a:endParaRPr>
          </a:p>
          <a:p>
            <a:endParaRPr lang="de-DE" sz="1200" dirty="0">
              <a:latin typeface="Calibri" panose="020F0502020204030204" pitchFamily="34" charset="0"/>
            </a:endParaRPr>
          </a:p>
          <a:p>
            <a:r>
              <a:rPr lang="de-DE" sz="1200" b="1" dirty="0">
                <a:latin typeface="Calibri" panose="020F0502020204030204" pitchFamily="34" charset="0"/>
              </a:rPr>
              <a:t>INAV Releases:</a:t>
            </a:r>
          </a:p>
          <a:p>
            <a:r>
              <a:rPr lang="de-DE" sz="1200" dirty="0">
                <a:latin typeface="Calibri" panose="020F0502020204030204" pitchFamily="34" charset="0"/>
              </a:rPr>
              <a:t>INAV:  			</a:t>
            </a:r>
            <a:r>
              <a:rPr lang="de-DE" sz="1200" dirty="0">
                <a:latin typeface="Calibri" panose="020F0502020204030204" pitchFamily="34" charset="0"/>
                <a:hlinkClick r:id="rId3"/>
              </a:rPr>
              <a:t>https://github.com/iNavFlight/inav/releases</a:t>
            </a:r>
            <a:endParaRPr lang="de-DE" sz="1200" dirty="0">
              <a:latin typeface="Calibri" panose="020F0502020204030204" pitchFamily="34" charset="0"/>
            </a:endParaRPr>
          </a:p>
          <a:p>
            <a:r>
              <a:rPr lang="de" sz="1200" dirty="0">
                <a:latin typeface="Calibri" panose="020F0502020204030204" pitchFamily="34" charset="0"/>
              </a:rPr>
              <a:t>INAV C</a:t>
            </a:r>
            <a:r>
              <a:rPr lang="de-DE" sz="1200" dirty="0">
                <a:latin typeface="Calibri" panose="020F0502020204030204" pitchFamily="34" charset="0"/>
              </a:rPr>
              <a:t>o</a:t>
            </a:r>
            <a:r>
              <a:rPr lang="de" sz="1200" dirty="0">
                <a:latin typeface="Calibri" panose="020F0502020204030204" pitchFamily="34" charset="0"/>
              </a:rPr>
              <a:t>nfigurator: 	</a:t>
            </a:r>
            <a:r>
              <a:rPr lang="de-DE" sz="1200" dirty="0">
                <a:latin typeface="Calibri" panose="020F0502020204030204" pitchFamily="34" charset="0"/>
              </a:rPr>
              <a:t>https://github.com/iNavFlight/inav-configurator/releases</a:t>
            </a:r>
          </a:p>
          <a:p>
            <a:endParaRPr lang="de" sz="1200" dirty="0">
              <a:latin typeface="Calibri" panose="020F0502020204030204" pitchFamily="34" charset="0"/>
            </a:endParaRPr>
          </a:p>
          <a:p>
            <a:r>
              <a:rPr lang="de" sz="1400" b="1" dirty="0">
                <a:latin typeface="Calibri" panose="020F0502020204030204" pitchFamily="34" charset="0"/>
              </a:rPr>
              <a:t>Build environment setup </a:t>
            </a:r>
          </a:p>
          <a:p>
            <a:r>
              <a:rPr lang="de" sz="1200" dirty="0">
                <a:latin typeface="Calibri" panose="020F0502020204030204" pitchFamily="34" charset="0"/>
              </a:rPr>
              <a:t>see actual INAV versions specifics in …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>
                <a:latin typeface="Calibri" panose="020F0502020204030204" pitchFamily="34" charset="0"/>
                <a:sym typeface="Wingdings" panose="05000000000000000000" pitchFamily="2" charset="2"/>
                <a:hlinkClick r:id="rId4"/>
              </a:rPr>
              <a:t>https://github.com/iNavFlight/inav/tree/master/docs/development</a:t>
            </a:r>
            <a:endParaRPr lang="de" sz="12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" sz="1200" dirty="0">
                <a:latin typeface="Calibri" panose="020F0502020204030204" pitchFamily="34" charset="0"/>
                <a:sym typeface="Wingdings" panose="05000000000000000000" pitchFamily="2" charset="2"/>
              </a:rPr>
              <a:t>„</a:t>
            </a:r>
            <a:r>
              <a:rPr lang="en-US" sz="1200" b="0" i="0" u="none" strike="noStrike" dirty="0">
                <a:effectLst/>
                <a:latin typeface="-apple-system"/>
                <a:hlinkClick r:id="rId5" tooltip="Building in Windows 10 or 11 with Linux Subsystem.md"/>
              </a:rPr>
              <a:t>Building in Windows 10 or 11 with Linux Subsystem.md</a:t>
            </a:r>
            <a:r>
              <a:rPr lang="en-US" sz="1200" b="0" i="0" u="none" strike="noStrike" dirty="0">
                <a:effectLst/>
                <a:latin typeface="-apple-system"/>
              </a:rPr>
              <a:t>”</a:t>
            </a:r>
            <a:endParaRPr lang="de" sz="12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" sz="1200" dirty="0">
                <a:latin typeface="Calibri" panose="020F0502020204030204" pitchFamily="34" charset="0"/>
                <a:sym typeface="Wingdings" panose="05000000000000000000" pitchFamily="2" charset="2"/>
              </a:rPr>
              <a:t>„</a:t>
            </a:r>
            <a:r>
              <a:rPr lang="en-US" sz="1200" b="0" i="0" u="sng" dirty="0">
                <a:effectLst/>
                <a:latin typeface="-apple-system"/>
                <a:hlinkClick r:id="rId6" tooltip="IDE - Visual Studio Code with Windows 10.md"/>
              </a:rPr>
              <a:t>IDE - Visual Studio Code with Windows 10.md</a:t>
            </a:r>
            <a:r>
              <a:rPr lang="de" sz="1200" b="0" i="0" u="sng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“</a:t>
            </a:r>
          </a:p>
          <a:p>
            <a:endParaRPr lang="de-DE" sz="1200" dirty="0">
              <a:latin typeface="Calibri" panose="020F0502020204030204" pitchFamily="34" charset="0"/>
            </a:endParaRPr>
          </a:p>
          <a:p>
            <a:r>
              <a:rPr lang="de-DE" sz="1400" b="1" dirty="0" err="1">
                <a:latin typeface="Calibri" panose="020F0502020204030204" pitchFamily="34" charset="0"/>
              </a:rPr>
              <a:t>Prepare</a:t>
            </a:r>
            <a:r>
              <a:rPr lang="de-DE" sz="1400" b="1" dirty="0"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latin typeface="Calibri" panose="020F0502020204030204" pitchFamily="34" charset="0"/>
              </a:rPr>
              <a:t>your</a:t>
            </a:r>
            <a:r>
              <a:rPr lang="de-DE" sz="1400" b="1" dirty="0"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latin typeface="Calibri" panose="020F0502020204030204" pitchFamily="34" charset="0"/>
              </a:rPr>
              <a:t>build</a:t>
            </a:r>
            <a:r>
              <a:rPr lang="de-DE" sz="1400" b="1" dirty="0">
                <a:latin typeface="Calibri" panose="020F0502020204030204" pitchFamily="34" charset="0"/>
              </a:rPr>
              <a:t> : : </a:t>
            </a:r>
            <a:r>
              <a:rPr lang="de-DE" sz="1200" dirty="0" err="1">
                <a:latin typeface="Calibri" panose="020F0502020204030204" pitchFamily="34" charset="0"/>
              </a:rPr>
              <a:t>Git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clone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or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download</a:t>
            </a:r>
            <a:r>
              <a:rPr lang="de-DE" sz="1200" dirty="0">
                <a:latin typeface="Calibri" panose="020F0502020204030204" pitchFamily="34" charset="0"/>
              </a:rPr>
              <a:t> INAV (</a:t>
            </a:r>
            <a:r>
              <a:rPr lang="de-DE" sz="1200" dirty="0" err="1">
                <a:latin typeface="Calibri" panose="020F0502020204030204" pitchFamily="34" charset="0"/>
              </a:rPr>
              <a:t>any</a:t>
            </a:r>
            <a:r>
              <a:rPr lang="de-DE" sz="1200" dirty="0">
                <a:latin typeface="Calibri" panose="020F0502020204030204" pitchFamily="34" charset="0"/>
              </a:rPr>
              <a:t> release)</a:t>
            </a:r>
          </a:p>
          <a:p>
            <a:pPr marL="228600" indent="-228600">
              <a:buAutoNum type="arabicParenR"/>
            </a:pPr>
            <a:endParaRPr lang="de-DE" sz="1200" dirty="0">
              <a:latin typeface="Calibri" panose="020F0502020204030204" pitchFamily="34" charset="0"/>
            </a:endParaRPr>
          </a:p>
          <a:p>
            <a:endParaRPr lang="de-DE" sz="1200" dirty="0">
              <a:latin typeface="Calibri" panose="020F0502020204030204" pitchFamily="34" charset="0"/>
            </a:endParaRPr>
          </a:p>
          <a:p>
            <a:r>
              <a:rPr lang="de-DE" sz="1400" b="1" dirty="0">
                <a:latin typeface="Calibri" panose="020F0502020204030204" pitchFamily="34" charset="0"/>
              </a:rPr>
              <a:t>Customize/</a:t>
            </a:r>
            <a:r>
              <a:rPr lang="de-DE" sz="1400" b="1" dirty="0" err="1">
                <a:latin typeface="Calibri" panose="020F0502020204030204" pitchFamily="34" charset="0"/>
              </a:rPr>
              <a:t>define</a:t>
            </a:r>
            <a:r>
              <a:rPr lang="de-DE" sz="1400" b="1" dirty="0"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latin typeface="Calibri" panose="020F0502020204030204" pitchFamily="34" charset="0"/>
              </a:rPr>
              <a:t>your</a:t>
            </a:r>
            <a:r>
              <a:rPr lang="de-DE" sz="1400" b="1" dirty="0">
                <a:latin typeface="Calibri" panose="020F0502020204030204" pitchFamily="34" charset="0"/>
              </a:rPr>
              <a:t> own </a:t>
            </a:r>
            <a:r>
              <a:rPr lang="de-DE" sz="1400" b="1" dirty="0" err="1">
                <a:latin typeface="Calibri" panose="020F0502020204030204" pitchFamily="34" charset="0"/>
              </a:rPr>
              <a:t>version</a:t>
            </a:r>
            <a:r>
              <a:rPr lang="de-DE" sz="1400" b="1" dirty="0"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latin typeface="Calibri" panose="020F0502020204030204" pitchFamily="34" charset="0"/>
              </a:rPr>
              <a:t>of</a:t>
            </a:r>
            <a:r>
              <a:rPr lang="de-DE" sz="1400" b="1" dirty="0"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latin typeface="Calibri" panose="020F0502020204030204" pitchFamily="34" charset="0"/>
              </a:rPr>
              <a:t>MomoFC</a:t>
            </a:r>
            <a:r>
              <a:rPr lang="de-DE" sz="1400" b="1" dirty="0">
                <a:latin typeface="Calibri" panose="020F0502020204030204" pitchFamily="34" charset="0"/>
              </a:rPr>
              <a:t> in INAV:</a:t>
            </a:r>
          </a:p>
          <a:p>
            <a:pPr lvl="1"/>
            <a:r>
              <a:rPr lang="de-DE" sz="1200" dirty="0">
                <a:latin typeface="Calibri" panose="020F0502020204030204" pitchFamily="34" charset="0"/>
              </a:rPr>
              <a:t>a) Copy </a:t>
            </a:r>
            <a:r>
              <a:rPr lang="de-DE" sz="1200" dirty="0" err="1">
                <a:latin typeface="Calibri" panose="020F0502020204030204" pitchFamily="34" charset="0"/>
              </a:rPr>
              <a:t>existing</a:t>
            </a:r>
            <a:r>
              <a:rPr lang="de-DE" sz="1200" dirty="0">
                <a:latin typeface="Calibri" panose="020F0502020204030204" pitchFamily="34" charset="0"/>
              </a:rPr>
              <a:t>/</a:t>
            </a:r>
            <a:r>
              <a:rPr lang="de-DE" sz="1200" dirty="0" err="1">
                <a:latin typeface="Calibri" panose="020F0502020204030204" pitchFamily="34" charset="0"/>
              </a:rPr>
              <a:t>closest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matching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target</a:t>
            </a:r>
            <a:r>
              <a:rPr lang="de-DE" sz="1200" dirty="0">
                <a:latin typeface="Calibri" panose="020F0502020204030204" pitchFamily="34" charset="0"/>
              </a:rPr>
              <a:t> (MATEK F405HD) </a:t>
            </a:r>
            <a:r>
              <a:rPr lang="de-DE" sz="1200" dirty="0" err="1">
                <a:latin typeface="Calibri" panose="020F0502020204030204" pitchFamily="34" charset="0"/>
              </a:rPr>
              <a:t>folder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to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new</a:t>
            </a:r>
            <a:r>
              <a:rPr lang="de-DE" sz="1200" dirty="0">
                <a:latin typeface="Calibri" panose="020F0502020204030204" pitchFamily="34" charset="0"/>
              </a:rPr>
              <a:t> &lt;</a:t>
            </a:r>
            <a:r>
              <a:rPr lang="de-DE" sz="1200" dirty="0" err="1">
                <a:latin typeface="Calibri" panose="020F0502020204030204" pitchFamily="34" charset="0"/>
              </a:rPr>
              <a:t>myFCName</a:t>
            </a:r>
            <a:r>
              <a:rPr lang="de-DE" sz="1200" dirty="0">
                <a:latin typeface="Calibri" panose="020F0502020204030204" pitchFamily="34" charset="0"/>
              </a:rPr>
              <a:t>&gt; </a:t>
            </a:r>
            <a:r>
              <a:rPr lang="de-DE" sz="1200" dirty="0" err="1">
                <a:latin typeface="Calibri" panose="020F0502020204030204" pitchFamily="34" charset="0"/>
              </a:rPr>
              <a:t>folder</a:t>
            </a:r>
            <a:r>
              <a:rPr lang="de-DE" sz="1200" dirty="0">
                <a:latin typeface="Calibri" panose="020F0502020204030204" pitchFamily="34" charset="0"/>
              </a:rPr>
              <a:t> in /</a:t>
            </a:r>
            <a:r>
              <a:rPr lang="de-DE" sz="1200" dirty="0" err="1">
                <a:latin typeface="Calibri" panose="020F0502020204030204" pitchFamily="34" charset="0"/>
              </a:rPr>
              <a:t>src</a:t>
            </a:r>
            <a:r>
              <a:rPr lang="de-DE" sz="1200" dirty="0">
                <a:latin typeface="Calibri" panose="020F0502020204030204" pitchFamily="34" charset="0"/>
              </a:rPr>
              <a:t>/</a:t>
            </a:r>
            <a:r>
              <a:rPr lang="de-DE" sz="1200" dirty="0" err="1">
                <a:latin typeface="Calibri" panose="020F0502020204030204" pitchFamily="34" charset="0"/>
              </a:rPr>
              <a:t>main</a:t>
            </a:r>
            <a:r>
              <a:rPr lang="de-DE" sz="1200" dirty="0">
                <a:latin typeface="Calibri" panose="020F0502020204030204" pitchFamily="34" charset="0"/>
              </a:rPr>
              <a:t>/</a:t>
            </a:r>
            <a:r>
              <a:rPr lang="de-DE" sz="1200" dirty="0" err="1">
                <a:latin typeface="Calibri" panose="020F0502020204030204" pitchFamily="34" charset="0"/>
              </a:rPr>
              <a:t>targets</a:t>
            </a:r>
            <a:endParaRPr lang="de-DE" sz="1200" dirty="0">
              <a:latin typeface="Calibri" panose="020F0502020204030204" pitchFamily="34" charset="0"/>
            </a:endParaRPr>
          </a:p>
          <a:p>
            <a:pPr lvl="1"/>
            <a:r>
              <a:rPr lang="de-DE" sz="1200" dirty="0">
                <a:latin typeface="Calibri" panose="020F0502020204030204" pitchFamily="34" charset="0"/>
              </a:rPr>
              <a:t>b) </a:t>
            </a:r>
            <a:r>
              <a:rPr lang="de-DE" sz="1200" dirty="0" err="1">
                <a:latin typeface="Calibri" panose="020F0502020204030204" pitchFamily="34" charset="0"/>
              </a:rPr>
              <a:t>Adapt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the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following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files</a:t>
            </a:r>
            <a:r>
              <a:rPr lang="de-DE" sz="1200" dirty="0">
                <a:latin typeface="Calibri" panose="020F0502020204030204" pitchFamily="34" charset="0"/>
              </a:rPr>
              <a:t>: (</a:t>
            </a:r>
            <a:r>
              <a:rPr lang="de-DE" sz="1200" dirty="0" err="1">
                <a:latin typeface="Calibri" panose="020F0502020204030204" pitchFamily="34" charset="0"/>
              </a:rPr>
              <a:t>working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example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see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next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slides</a:t>
            </a:r>
            <a:r>
              <a:rPr lang="de-DE" sz="1200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de-DE" sz="1200" dirty="0">
                <a:latin typeface="Calibri" panose="020F0502020204030204" pitchFamily="34" charset="0"/>
              </a:rPr>
              <a:t>	- </a:t>
            </a:r>
            <a:r>
              <a:rPr lang="de-DE" sz="1200" dirty="0" err="1">
                <a:latin typeface="Calibri" panose="020F0502020204030204" pitchFamily="34" charset="0"/>
              </a:rPr>
              <a:t>target.c</a:t>
            </a:r>
            <a:endParaRPr lang="de-DE" sz="1200" dirty="0">
              <a:latin typeface="Calibri" panose="020F0502020204030204" pitchFamily="34" charset="0"/>
            </a:endParaRPr>
          </a:p>
          <a:p>
            <a:pPr lvl="1"/>
            <a:r>
              <a:rPr lang="de-DE" sz="1200" dirty="0">
                <a:latin typeface="Calibri" panose="020F0502020204030204" pitchFamily="34" charset="0"/>
              </a:rPr>
              <a:t>	- </a:t>
            </a:r>
            <a:r>
              <a:rPr lang="de-DE" sz="1200" dirty="0" err="1">
                <a:latin typeface="Calibri" panose="020F0502020204030204" pitchFamily="34" charset="0"/>
              </a:rPr>
              <a:t>target.h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de-DE" sz="1200" dirty="0">
                <a:latin typeface="Calibri" panose="020F0502020204030204" pitchFamily="34" charset="0"/>
              </a:rPr>
              <a:t>	-  </a:t>
            </a:r>
            <a:r>
              <a:rPr lang="de-DE" sz="1200" dirty="0" err="1">
                <a:latin typeface="Calibri" panose="020F0502020204030204" pitchFamily="34" charset="0"/>
              </a:rPr>
              <a:t>config.h</a:t>
            </a:r>
            <a:endParaRPr lang="de-DE" sz="1200" dirty="0">
              <a:latin typeface="Calibri" panose="020F0502020204030204" pitchFamily="34" charset="0"/>
            </a:endParaRPr>
          </a:p>
          <a:p>
            <a:endParaRPr lang="de-DE" sz="1200" dirty="0">
              <a:latin typeface="Calibri" panose="020F0502020204030204" pitchFamily="34" charset="0"/>
            </a:endParaRPr>
          </a:p>
          <a:p>
            <a:r>
              <a:rPr lang="de-DE" sz="1400" b="1" dirty="0" err="1">
                <a:latin typeface="Calibri" panose="020F0502020204030204" pitchFamily="34" charset="0"/>
              </a:rPr>
              <a:t>Prepare</a:t>
            </a:r>
            <a:r>
              <a:rPr lang="de-DE" sz="1400" b="1" dirty="0"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latin typeface="Calibri" panose="020F0502020204030204" pitchFamily="34" charset="0"/>
              </a:rPr>
              <a:t>for</a:t>
            </a:r>
            <a:r>
              <a:rPr lang="de-DE" sz="1400" b="1" dirty="0"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latin typeface="Calibri" panose="020F0502020204030204" pitchFamily="34" charset="0"/>
              </a:rPr>
              <a:t>building</a:t>
            </a:r>
            <a:r>
              <a:rPr lang="de-DE" sz="1400" b="1" dirty="0">
                <a:latin typeface="Calibri" panose="020F0502020204030204" pitchFamily="34" charset="0"/>
              </a:rPr>
              <a:t>:</a:t>
            </a:r>
          </a:p>
          <a:p>
            <a:r>
              <a:rPr lang="de-DE" sz="1200" dirty="0">
                <a:latin typeface="Calibri" panose="020F0502020204030204" pitchFamily="34" charset="0"/>
              </a:rPr>
              <a:t>	a) Create own </a:t>
            </a:r>
            <a:r>
              <a:rPr lang="de-DE" sz="1200" dirty="0" err="1">
                <a:latin typeface="Calibri" panose="020F0502020204030204" pitchFamily="34" charset="0"/>
              </a:rPr>
              <a:t>build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task</a:t>
            </a:r>
            <a:r>
              <a:rPr lang="de-DE" sz="1200" dirty="0">
                <a:latin typeface="Calibri" panose="020F0502020204030204" pitchFamily="34" charset="0"/>
              </a:rPr>
              <a:t> (</a:t>
            </a:r>
            <a:r>
              <a:rPr lang="de-DE" sz="1200" dirty="0" err="1">
                <a:latin typeface="Calibri" panose="020F0502020204030204" pitchFamily="34" charset="0"/>
              </a:rPr>
              <a:t>see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example</a:t>
            </a:r>
            <a:r>
              <a:rPr lang="de-DE" sz="1200" dirty="0">
                <a:latin typeface="Calibri" panose="020F0502020204030204" pitchFamily="34" charset="0"/>
              </a:rPr>
              <a:t>) </a:t>
            </a:r>
          </a:p>
          <a:p>
            <a:r>
              <a:rPr lang="de-DE" sz="1200" dirty="0">
                <a:latin typeface="Calibri" panose="020F0502020204030204" pitchFamily="34" charset="0"/>
              </a:rPr>
              <a:t>	b)  update </a:t>
            </a:r>
            <a:r>
              <a:rPr lang="de-DE" sz="1200" dirty="0" err="1">
                <a:latin typeface="Calibri" panose="020F0502020204030204" pitchFamily="34" charset="0"/>
              </a:rPr>
              <a:t>cmake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environment</a:t>
            </a:r>
            <a:r>
              <a:rPr lang="de-DE" sz="1200" dirty="0">
                <a:latin typeface="Calibri" panose="020F0502020204030204" pitchFamily="34" charset="0"/>
              </a:rPr>
              <a:t>:  </a:t>
            </a:r>
            <a:r>
              <a:rPr lang="de-DE" sz="1200" dirty="0" err="1">
                <a:latin typeface="Calibri" panose="020F0502020204030204" pitchFamily="34" charset="0"/>
              </a:rPr>
              <a:t>start</a:t>
            </a:r>
            <a:r>
              <a:rPr lang="de-DE" sz="1200" dirty="0">
                <a:latin typeface="Calibri" panose="020F0502020204030204" pitchFamily="34" charset="0"/>
              </a:rPr>
              <a:t> „</a:t>
            </a:r>
            <a:r>
              <a:rPr lang="de-DE" sz="1200" dirty="0" err="1">
                <a:latin typeface="Calibri" panose="020F0502020204030204" pitchFamily="34" charset="0"/>
              </a:rPr>
              <a:t>cmake</a:t>
            </a:r>
            <a:r>
              <a:rPr lang="de-DE" sz="1200" dirty="0">
                <a:latin typeface="Calibri" panose="020F0502020204030204" pitchFamily="34" charset="0"/>
              </a:rPr>
              <a:t> ..“ in /</a:t>
            </a:r>
            <a:r>
              <a:rPr lang="de-DE" sz="1200" dirty="0" err="1">
                <a:latin typeface="Calibri" panose="020F0502020204030204" pitchFamily="34" charset="0"/>
              </a:rPr>
              <a:t>build</a:t>
            </a:r>
            <a:endParaRPr lang="de-DE" sz="1200" dirty="0">
              <a:latin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</a:rPr>
              <a:t>	c)  „</a:t>
            </a:r>
            <a:r>
              <a:rPr lang="de-DE" sz="1200" dirty="0" err="1">
                <a:latin typeface="Calibri" panose="020F0502020204030204" pitchFamily="34" charset="0"/>
              </a:rPr>
              <a:t>make</a:t>
            </a:r>
            <a:r>
              <a:rPr lang="de-DE" sz="1200" dirty="0">
                <a:latin typeface="Calibri" panose="020F0502020204030204" pitchFamily="34" charset="0"/>
              </a:rPr>
              <a:t> &lt;</a:t>
            </a:r>
            <a:r>
              <a:rPr lang="de-DE" sz="1200" dirty="0" err="1">
                <a:latin typeface="Calibri" panose="020F0502020204030204" pitchFamily="34" charset="0"/>
              </a:rPr>
              <a:t>targetName</a:t>
            </a:r>
            <a:r>
              <a:rPr lang="de-DE" sz="1200" dirty="0">
                <a:latin typeface="Calibri" panose="020F0502020204030204" pitchFamily="34" charset="0"/>
              </a:rPr>
              <a:t>&gt;</a:t>
            </a:r>
          </a:p>
          <a:p>
            <a:endParaRPr lang="de-DE" sz="1200" dirty="0">
              <a:latin typeface="Calibri" panose="020F0502020204030204" pitchFamily="34" charset="0"/>
            </a:endParaRPr>
          </a:p>
          <a:p>
            <a:endParaRPr lang="de-DE" sz="1200" b="1" dirty="0">
              <a:latin typeface="Calibri" panose="020F0502020204030204" pitchFamily="34" charset="0"/>
            </a:endParaRPr>
          </a:p>
          <a:p>
            <a:r>
              <a:rPr lang="de-DE" sz="1400" b="1" dirty="0">
                <a:latin typeface="Calibri" panose="020F0502020204030204" pitchFamily="34" charset="0"/>
              </a:rPr>
              <a:t>Initial </a:t>
            </a:r>
            <a:r>
              <a:rPr lang="de-DE" sz="1400" b="1" dirty="0" err="1">
                <a:latin typeface="Calibri" panose="020F0502020204030204" pitchFamily="34" charset="0"/>
              </a:rPr>
              <a:t>Flashing</a:t>
            </a:r>
            <a:r>
              <a:rPr lang="de-DE" sz="1400" b="1" dirty="0">
                <a:latin typeface="Calibri" panose="020F0502020204030204" pitchFamily="34" charset="0"/>
              </a:rPr>
              <a:t> a </a:t>
            </a:r>
            <a:r>
              <a:rPr lang="de-DE" sz="1400" b="1" dirty="0" err="1">
                <a:latin typeface="Calibri" panose="020F0502020204030204" pitchFamily="34" charset="0"/>
              </a:rPr>
              <a:t>new</a:t>
            </a:r>
            <a:r>
              <a:rPr lang="de-DE" sz="1400" b="1" dirty="0">
                <a:latin typeface="Calibri" panose="020F0502020204030204" pitchFamily="34" charset="0"/>
              </a:rPr>
              <a:t> Flight Controller:</a:t>
            </a:r>
          </a:p>
          <a:p>
            <a:r>
              <a:rPr lang="de-DE" sz="1200" dirty="0">
                <a:latin typeface="Calibri" panose="020F0502020204030204" pitchFamily="34" charset="0"/>
              </a:rPr>
              <a:t>Flash own </a:t>
            </a:r>
            <a:r>
              <a:rPr lang="de-DE" sz="1200" dirty="0" err="1">
                <a:latin typeface="Calibri" panose="020F0502020204030204" pitchFamily="34" charset="0"/>
              </a:rPr>
              <a:t>target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build</a:t>
            </a:r>
            <a:r>
              <a:rPr lang="de-DE" sz="1200" dirty="0">
                <a:latin typeface="Calibri" panose="020F0502020204030204" pitchFamily="34" charset="0"/>
              </a:rPr>
              <a:t> on </a:t>
            </a:r>
            <a:r>
              <a:rPr lang="de-DE" sz="1200" dirty="0" err="1">
                <a:latin typeface="Calibri" panose="020F0502020204030204" pitchFamily="34" charset="0"/>
              </a:rPr>
              <a:t>untouched</a:t>
            </a:r>
            <a:r>
              <a:rPr lang="de-DE" sz="1200" dirty="0">
                <a:latin typeface="Calibri" panose="020F0502020204030204" pitchFamily="34" charset="0"/>
              </a:rPr>
              <a:t> FC </a:t>
            </a:r>
            <a:r>
              <a:rPr lang="de-DE" sz="1200" dirty="0" err="1">
                <a:latin typeface="Calibri" panose="020F0502020204030204" pitchFamily="34" charset="0"/>
              </a:rPr>
              <a:t>with</a:t>
            </a:r>
            <a:r>
              <a:rPr lang="de-DE" sz="1200" dirty="0">
                <a:latin typeface="Calibri" panose="020F0502020204030204" pitchFamily="34" charset="0"/>
              </a:rPr>
              <a:t> STM Cube </a:t>
            </a:r>
            <a:r>
              <a:rPr lang="de-DE" sz="1200" dirty="0" err="1">
                <a:latin typeface="Calibri" panose="020F0502020204030204" pitchFamily="34" charset="0"/>
              </a:rPr>
              <a:t>Programmer</a:t>
            </a:r>
            <a:endParaRPr lang="de-DE" sz="1200" dirty="0">
              <a:latin typeface="Calibri" panose="020F0502020204030204" pitchFamily="34" charset="0"/>
            </a:endParaRPr>
          </a:p>
          <a:p>
            <a:endParaRPr lang="de-DE" sz="1200" b="0" i="0" u="sng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endParaRPr lang="de" sz="1200" b="0" i="0" u="sng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FB6A4E-5D41-D15D-D5CA-BA53EB254911}"/>
              </a:ext>
            </a:extLst>
          </p:cNvPr>
          <p:cNvSpPr txBox="1"/>
          <p:nvPr/>
        </p:nvSpPr>
        <p:spPr>
          <a:xfrm>
            <a:off x="2238759" y="62988"/>
            <a:ext cx="1408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E2BEC6-0B0A-33D5-D71F-7D1D7866A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6998B7-E54B-744D-F527-AE93716F5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7EEAAAC-9DE2-EA45-FDB7-BC581265E20C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4BABC8B-1343-1F6F-F631-AAA68F8F1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F8F6529-B27A-37D5-15D4-4494423F2F2F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3E6526E-D759-A127-093A-3A4B00F28EE1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</p:spTree>
    <p:extLst>
      <p:ext uri="{BB962C8B-B14F-4D97-AF65-F5344CB8AC3E}">
        <p14:creationId xmlns:p14="http://schemas.microsoft.com/office/powerpoint/2010/main" val="315909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C2484-6798-8B62-7E32-35FCD304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42" y="1174496"/>
            <a:ext cx="1721358" cy="4702048"/>
          </a:xfrm>
        </p:spPr>
        <p:txBody>
          <a:bodyPr anchor="t">
            <a:normAutofit/>
          </a:bodyPr>
          <a:lstStyle/>
          <a:p>
            <a:pPr algn="r"/>
            <a:r>
              <a:rPr lang="de-DE" sz="1600" b="1" dirty="0">
                <a:solidFill>
                  <a:schemeClr val="tx1"/>
                </a:solidFill>
              </a:rPr>
              <a:t>INAV </a:t>
            </a:r>
            <a:r>
              <a:rPr lang="de-DE" sz="1600" b="1" dirty="0" err="1">
                <a:solidFill>
                  <a:schemeClr val="tx1"/>
                </a:solidFill>
              </a:rPr>
              <a:t>target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config.h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FB6A4E-5D41-D15D-D5CA-BA53EB254911}"/>
              </a:ext>
            </a:extLst>
          </p:cNvPr>
          <p:cNvSpPr txBox="1"/>
          <p:nvPr/>
        </p:nvSpPr>
        <p:spPr>
          <a:xfrm>
            <a:off x="2238759" y="62988"/>
            <a:ext cx="1408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E2BEC6-0B0A-33D5-D71F-7D1D7866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6998B7-E54B-744D-F527-AE93716F5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7EEAAAC-9DE2-EA45-FDB7-BC581265E20C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4BABC8B-1343-1F6F-F631-AAA68F8F1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F8F6529-B27A-37D5-15D4-4494423F2F2F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A3EA7F8-E6A9-ED2E-4E54-D6DE22E856A9}"/>
              </a:ext>
            </a:extLst>
          </p:cNvPr>
          <p:cNvSpPr txBox="1"/>
          <p:nvPr/>
        </p:nvSpPr>
        <p:spPr>
          <a:xfrm>
            <a:off x="2238759" y="1189165"/>
            <a:ext cx="10861799" cy="824841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Config.h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#pragma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once</a:t>
            </a: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USE_TARGET_CONFIG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  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TARGET_BOARD_IDENTIFIER 	"MOFC„   // 4 Bytes !!!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  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USBD_PRODUCT_STRING  	"</a:t>
            </a:r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MomoFC405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LED0                    PA14  //Blue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LED1                    PA13  //Green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BEEPER                  PB9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BEEPER_INVERTED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BEEPER_PWM_FREQUENCY    2500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*************** SPI1 IMU &amp; OSD *******************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USE_SPI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USE_SPI_DEVICE_1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SPI1_SCK_PIN            	PA5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SPI1_MISO_PIN   	    	PA6  			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SPI1_MOSI_PIN   	   	PA7  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USE_IMU_BMI088			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IMU_BMI088_ALIGN       	CW0_DEG  	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BMI088_SPI_BUS               	BUS_SPI1  		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BMI088_GYRO_CS_PIN	PC7  		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BMI088_ACC_CS_PIN	PC14  		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GYRO_INT_EXTI		PC15   		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BMI088_EXTI_PIN   	GYRO_INT_EXTI   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USE_EXTI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USE_MPU_DATA_READY_SIGNAL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USE_MAX7456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MAX7456_SPI_BUS         	BUS_SPI1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MAX7456_CS_PIN          	PB12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*************** SPI2 Flash/SD Card  ****************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deleted</a:t>
            </a: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*************** I2C /Baro/Mag *********************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USE_I2C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USE_I2C_DEVICE_1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I2C1_SCL                		PB8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I2C1_SDA                	PB7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USE_BARO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BARO_I2C_BUS                   BUS_I2C1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USE_BARO_BMP280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USE_BARO_MS5611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USE_BARO_DPS310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USE_BARO_SPL06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USE_MAG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MAG_I2C_BUS                     BUS_I2C1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USE_MAG_HMC5883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USE_MAG_QMC5883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USE_MAG_IST8310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USE_MAG_IST8308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USE_MAG_MAG3110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USE_MAG_LIS3MDL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USE_RANGEFINDER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RANGEFINDER_I2C_BUS     BUS_I2C1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PITOT_I2C_BUS                     BUS_I2C1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TEMPERATURE_I2C_BUS     BUS_I2C1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BNO055_I2C_BUS                 BUS_I2C1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*************** UART *****************************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USE_VCP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USE_UART1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UART1_TX_PIN            PA9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UART1_RX_PIN            PA10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USE_UART2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UART2_TX_PIN            PA2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UART2_RX_PIN            PA3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USE_UART3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UART3_TX_PIN            PC10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UART3_RX_PIN            PC11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USE_UART4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UART4_TX_PIN            PA0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UART4_RX_PIN            PA1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USE_UART5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UART5_TX_PIN            PC12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UART5_RX_PIN            PD2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USE_SOFTSERIAL1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SOFTSERIAL_1_TX_PIN      PA2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SOFTSERIAL_1_RX_PIN      PA2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SERIAL_PORT_COUNT       7 // VCP, UART1,2,3,4,5, Softserial   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DEFAULT_RX_TYPE          RX_TYPE_SERIAL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SERIALRX_PROVIDER       SERIALRX_CRSF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SERIALRX_UART               SERIAL_PORT_USART2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*************** ADC ***************************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USE_ADC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ADC_INSTANCE                       	ADC1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ADC1_DMA_STREAM             	DMA2_Stream4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ADC_CHANNEL_1_PIN           	PC4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ADC_CHANNEL_2_PIN          	PC5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ADC_CHANNEL_3_PIN           	PB0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ADC_CHANNEL_4_PIN           	PC0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VBAT_ADC_CHANNEL            	ADC_CHN_1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CURRENT_METER_ADC_CHANNEL   ADC_CHN_2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RSSI_ADC_CHANNEL                            ADC_CHN_3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AIRSPEED_ADC_CHANNEL                  ADC_CHN_4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*************** PINIO ***************************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USE_PINIO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USE_PINIOBOX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PINIO1_PIN                  PC1 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PINIO2_PIN                  PC2  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*************** LEDSTRIP ************************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USE_LED_STRIP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WS2811_PIN                  PB1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***************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others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************************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DEFAULT_FEATURES   (FEATURE_OSD | FEATURE_TELEMETRY | FEATURE_CURRENT_METER | FEATURE_VBAT | FEATURE_TX_PROF_SEL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VBAT_SCALE_DEFAULT         700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CURRENT_METER_SCALE     150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TARGET_IO_PORTA         0xffff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TARGET_IO_PORTB         0xffff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TARGET_IO_PORTC         0xffff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TARGET_IO_PORTD         (BIT(2))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MAX_PWM_OUTPUT_PORTS    10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USE_SERIAL_4WAY_BLHELI_INTERFACE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USE_DSHOT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#define USE_ESC_SENSOR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FEF993-D668-5891-FAE4-154511F96252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</p:spTree>
    <p:extLst>
      <p:ext uri="{BB962C8B-B14F-4D97-AF65-F5344CB8AC3E}">
        <p14:creationId xmlns:p14="http://schemas.microsoft.com/office/powerpoint/2010/main" val="20801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C2484-6798-8B62-7E32-35FCD304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42" y="1174496"/>
            <a:ext cx="1721358" cy="4702048"/>
          </a:xfrm>
        </p:spPr>
        <p:txBody>
          <a:bodyPr anchor="t">
            <a:normAutofit/>
          </a:bodyPr>
          <a:lstStyle/>
          <a:p>
            <a:pPr algn="r"/>
            <a:r>
              <a:rPr lang="de-DE" sz="1600" b="1" dirty="0">
                <a:solidFill>
                  <a:schemeClr val="tx1"/>
                </a:solidFill>
              </a:rPr>
              <a:t>INAV </a:t>
            </a:r>
            <a:r>
              <a:rPr lang="de-DE" sz="1600" b="1" dirty="0" err="1">
                <a:solidFill>
                  <a:schemeClr val="tx1"/>
                </a:solidFill>
              </a:rPr>
              <a:t>target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config.c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target.c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5F41B7-73D3-0D14-CEF9-C1C21DC865B7}"/>
              </a:ext>
            </a:extLst>
          </p:cNvPr>
          <p:cNvSpPr txBox="1"/>
          <p:nvPr/>
        </p:nvSpPr>
        <p:spPr>
          <a:xfrm>
            <a:off x="2238758" y="1174496"/>
            <a:ext cx="10861799" cy="738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 err="1">
                <a:latin typeface="Calibri" panose="020F0502020204030204" pitchFamily="34" charset="0"/>
              </a:rPr>
              <a:t>config.c</a:t>
            </a:r>
            <a:r>
              <a:rPr lang="de-DE" sz="1600" b="1" dirty="0">
                <a:latin typeface="Calibri" panose="020F0502020204030204" pitchFamily="34" charset="0"/>
              </a:rPr>
              <a:t>:</a:t>
            </a:r>
          </a:p>
          <a:p>
            <a:endParaRPr lang="de-DE" sz="1200" dirty="0">
              <a:latin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</a:rPr>
              <a:t>void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targetConfiguration</a:t>
            </a:r>
            <a:r>
              <a:rPr lang="de-DE" sz="1200" dirty="0">
                <a:latin typeface="Calibri" panose="020F0502020204030204" pitchFamily="34" charset="0"/>
              </a:rPr>
              <a:t>(</a:t>
            </a:r>
            <a:r>
              <a:rPr lang="de-DE" sz="1200" dirty="0" err="1">
                <a:latin typeface="Calibri" panose="020F0502020204030204" pitchFamily="34" charset="0"/>
              </a:rPr>
              <a:t>void</a:t>
            </a:r>
            <a:r>
              <a:rPr lang="de-DE" sz="1200" dirty="0">
                <a:latin typeface="Calibri" panose="020F0502020204030204" pitchFamily="34" charset="0"/>
              </a:rPr>
              <a:t>)</a:t>
            </a:r>
          </a:p>
          <a:p>
            <a:r>
              <a:rPr lang="de" sz="1200" dirty="0">
                <a:latin typeface="Calibri" panose="020F0502020204030204" pitchFamily="34" charset="0"/>
              </a:rPr>
              <a:t>{</a:t>
            </a:r>
          </a:p>
          <a:p>
            <a:r>
              <a:rPr lang="de-DE" sz="1200" dirty="0">
                <a:latin typeface="Calibri" panose="020F0502020204030204" pitchFamily="34" charset="0"/>
              </a:rPr>
              <a:t>    </a:t>
            </a:r>
            <a:r>
              <a:rPr lang="de-DE" sz="1200" dirty="0" err="1">
                <a:latin typeface="Calibri" panose="020F0502020204030204" pitchFamily="34" charset="0"/>
              </a:rPr>
              <a:t>pinioBoxConfigMutable</a:t>
            </a:r>
            <a:r>
              <a:rPr lang="de-DE" sz="1200" dirty="0">
                <a:latin typeface="Calibri" panose="020F0502020204030204" pitchFamily="34" charset="0"/>
              </a:rPr>
              <a:t>()-&gt;</a:t>
            </a:r>
            <a:r>
              <a:rPr lang="de-DE" sz="1200" dirty="0" err="1">
                <a:latin typeface="Calibri" panose="020F0502020204030204" pitchFamily="34" charset="0"/>
              </a:rPr>
              <a:t>permanentId</a:t>
            </a:r>
            <a:r>
              <a:rPr lang="de-DE" sz="1200" dirty="0">
                <a:latin typeface="Calibri" panose="020F0502020204030204" pitchFamily="34" charset="0"/>
              </a:rPr>
              <a:t>[0] = BOX_PERMANENT_ID_USER1;</a:t>
            </a:r>
          </a:p>
          <a:p>
            <a:r>
              <a:rPr lang="de-DE" sz="1200" dirty="0">
                <a:latin typeface="Calibri" panose="020F0502020204030204" pitchFamily="34" charset="0"/>
              </a:rPr>
              <a:t>    </a:t>
            </a:r>
            <a:r>
              <a:rPr lang="de-DE" sz="1200" dirty="0" err="1">
                <a:latin typeface="Calibri" panose="020F0502020204030204" pitchFamily="34" charset="0"/>
              </a:rPr>
              <a:t>pinioBoxConfigMutable</a:t>
            </a:r>
            <a:r>
              <a:rPr lang="de-DE" sz="1200" dirty="0">
                <a:latin typeface="Calibri" panose="020F0502020204030204" pitchFamily="34" charset="0"/>
              </a:rPr>
              <a:t>()-&gt;</a:t>
            </a:r>
            <a:r>
              <a:rPr lang="de-DE" sz="1200" dirty="0" err="1">
                <a:latin typeface="Calibri" panose="020F0502020204030204" pitchFamily="34" charset="0"/>
              </a:rPr>
              <a:t>permanentId</a:t>
            </a:r>
            <a:r>
              <a:rPr lang="de-DE" sz="1200" dirty="0">
                <a:latin typeface="Calibri" panose="020F0502020204030204" pitchFamily="34" charset="0"/>
              </a:rPr>
              <a:t>[1] = BOX_PERMANENT_ID_USER2;</a:t>
            </a:r>
          </a:p>
          <a:p>
            <a:r>
              <a:rPr lang="de-DE" sz="1200" dirty="0">
                <a:latin typeface="Calibri" panose="020F0502020204030204" pitchFamily="34" charset="0"/>
              </a:rPr>
              <a:t>    </a:t>
            </a:r>
            <a:r>
              <a:rPr lang="de-DE" sz="1200" dirty="0" err="1">
                <a:latin typeface="Calibri" panose="020F0502020204030204" pitchFamily="34" charset="0"/>
              </a:rPr>
              <a:t>beeperConfigMutable</a:t>
            </a:r>
            <a:r>
              <a:rPr lang="de-DE" sz="1200" dirty="0">
                <a:latin typeface="Calibri" panose="020F0502020204030204" pitchFamily="34" charset="0"/>
              </a:rPr>
              <a:t>()-&gt;</a:t>
            </a:r>
            <a:r>
              <a:rPr lang="de-DE" sz="1200" dirty="0" err="1">
                <a:latin typeface="Calibri" panose="020F0502020204030204" pitchFamily="34" charset="0"/>
              </a:rPr>
              <a:t>pwmMode</a:t>
            </a:r>
            <a:r>
              <a:rPr lang="de-DE" sz="1200" dirty="0">
                <a:latin typeface="Calibri" panose="020F0502020204030204" pitchFamily="34" charset="0"/>
              </a:rPr>
              <a:t> = </a:t>
            </a:r>
            <a:r>
              <a:rPr lang="de-DE" sz="1200" dirty="0" err="1">
                <a:latin typeface="Calibri" panose="020F0502020204030204" pitchFamily="34" charset="0"/>
              </a:rPr>
              <a:t>true</a:t>
            </a:r>
            <a:r>
              <a:rPr lang="de-DE" sz="1200" dirty="0">
                <a:latin typeface="Calibri" panose="020F0502020204030204" pitchFamily="34" charset="0"/>
              </a:rPr>
              <a:t>;</a:t>
            </a:r>
          </a:p>
          <a:p>
            <a:r>
              <a:rPr lang="de" sz="1200" dirty="0">
                <a:latin typeface="Calibri" panose="020F0502020204030204" pitchFamily="34" charset="0"/>
              </a:rPr>
              <a:t>}</a:t>
            </a:r>
          </a:p>
          <a:p>
            <a:endParaRPr lang="de" sz="1200" dirty="0">
              <a:latin typeface="Calibri" panose="020F0502020204030204" pitchFamily="34" charset="0"/>
            </a:endParaRPr>
          </a:p>
          <a:p>
            <a:endParaRPr lang="de" sz="1200" dirty="0">
              <a:latin typeface="Calibri" panose="020F0502020204030204" pitchFamily="34" charset="0"/>
            </a:endParaRPr>
          </a:p>
          <a:p>
            <a:endParaRPr lang="de" sz="1200" dirty="0">
              <a:latin typeface="Calibri" panose="020F0502020204030204" pitchFamily="34" charset="0"/>
            </a:endParaRPr>
          </a:p>
          <a:p>
            <a:endParaRPr lang="de" sz="1200" dirty="0">
              <a:latin typeface="Calibri" panose="020F0502020204030204" pitchFamily="34" charset="0"/>
            </a:endParaRPr>
          </a:p>
          <a:p>
            <a:endParaRPr lang="de" sz="1200" dirty="0">
              <a:latin typeface="Calibri" panose="020F0502020204030204" pitchFamily="34" charset="0"/>
            </a:endParaRPr>
          </a:p>
          <a:p>
            <a:r>
              <a:rPr lang="de-DE" sz="1600" b="1" dirty="0">
                <a:latin typeface="Calibri" panose="020F0502020204030204" pitchFamily="34" charset="0"/>
              </a:rPr>
              <a:t>T</a:t>
            </a:r>
            <a:r>
              <a:rPr lang="de" sz="1600" b="1" dirty="0">
                <a:latin typeface="Calibri" panose="020F0502020204030204" pitchFamily="34" charset="0"/>
              </a:rPr>
              <a:t>arget.c:</a:t>
            </a:r>
          </a:p>
          <a:p>
            <a:endParaRPr lang="de" sz="1200" dirty="0">
              <a:latin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</a:rPr>
              <a:t>timerHardware_t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timerHardware</a:t>
            </a:r>
            <a:r>
              <a:rPr lang="de-DE" sz="1200" dirty="0">
                <a:latin typeface="Calibri" panose="020F0502020204030204" pitchFamily="34" charset="0"/>
              </a:rPr>
              <a:t>[] = {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DEF_TIM(TIM8,  CH4,  PC9,  TIM_USE_MC_MOTOR  | TIM_USE_FW_MOTOR,   0, 0), // S1 D(2,7,7) UP217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DEF_TIM(TIM8,  CH3,  PC8,  TIM_USE_MC_MOTOR  | TIM_USE_FW_MOTOR,   0, 0), // S2 D(2,2,0) UP217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DEF_TIM(TIM1,  CH3N, PB15, TIM_USE_MC_MOTOR  | TIM_USE_FW_SERVO,   0, 0), // S3 D(2,6,0) UP256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DEF_TIM(TIM1,  CH1,  PA8,  TIM_USE_MC_MOTOR  | TIM_USE_FW_SERVO,   0, 1), // S4 D(2,1,6) UP256</a:t>
            </a:r>
          </a:p>
          <a:p>
            <a:endParaRPr lang="de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    DEF_TIM(TIM2,  CH4,  PB11, TIM_USE_MC_MOTOR  | TIM_USE_FW_SERVO,   0, 0), // S5 D(1,7,3) UP173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DEF_TIM(TIM2,  CH3,  PB10, TIM_USE_MC_MOTOR  | TIM_USE_FW_SERVO,   0, 0), // S6 D(1,1,3) UP173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DEF_TIM(TIM2,  CH2,  PB3,  TIM_USE_MC_MOTOR  | TIM_USE_FW_SERVO,   0, 0), // S7 D(1,6,3) UP173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DEF_TIM(TIM2,  CH1,  PA15, TIM_USE_MC_MOTOR  | TIM_USE_FW_SERVO,   0, 0), // S8 D(1,5,3) UP173</a:t>
            </a:r>
          </a:p>
          <a:p>
            <a:endParaRPr lang="de" sz="1200" dirty="0">
              <a:latin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</a:rPr>
              <a:t>    DEF_TIM(TIM12, CH1,  PB14, TIM_USE_MC_SERVO  | TIM_USE_FW_SERVO,   0, 0), // S9  DMA NONE</a:t>
            </a:r>
          </a:p>
          <a:p>
            <a:r>
              <a:rPr lang="de-DE" sz="1200" dirty="0">
                <a:latin typeface="Calibri" panose="020F0502020204030204" pitchFamily="34" charset="0"/>
              </a:rPr>
              <a:t>    // DEF_TIM(TIM13, CH1,  PA6,  TIM_USE_MC_SERVO  | TIM_USE_FW_SERVO,   0, 0), // S10 DMA NONE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DEF_TIM(TIM4,  CH1,  PB6,  TIM_USE_MC_SERVO  | TIM_USE_FW_SERVO,   0, 0), // S10 D(1,0,2)</a:t>
            </a:r>
          </a:p>
          <a:p>
            <a:endParaRPr lang="de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    DEF_TIM(TIM3,  CH4,  PB1,  TIM_USE_LED,    0, 0), // 2812LED  D(1,2,5)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DEF_TIM(TIM11, CH1,  PB9,  TIM_USE_BEEPER, 0, 0), // BEEPER PWM</a:t>
            </a:r>
          </a:p>
          <a:p>
            <a:r>
              <a:rPr lang="de" sz="1200" dirty="0">
                <a:latin typeface="Calibri" panose="020F0502020204030204" pitchFamily="34" charset="0"/>
              </a:rPr>
              <a:t>    </a:t>
            </a:r>
          </a:p>
          <a:p>
            <a:r>
              <a:rPr lang="de-DE" sz="1200" dirty="0">
                <a:latin typeface="Calibri" panose="020F0502020204030204" pitchFamily="34" charset="0"/>
              </a:rPr>
              <a:t>    DEF_TIM(TIM9,  CH2,  PA3,  TIM_USE_PPM,    0, 0), //RX2</a:t>
            </a:r>
          </a:p>
          <a:p>
            <a:r>
              <a:rPr lang="en-US" sz="1200" dirty="0">
                <a:latin typeface="Calibri" panose="020F0502020204030204" pitchFamily="34" charset="0"/>
              </a:rPr>
              <a:t>    DEF_TIM(TIM5,  CH3,  PA2,  TIM_USE_ANY,    0, 0), //TX2  softserial1_Tx</a:t>
            </a:r>
          </a:p>
          <a:p>
            <a:r>
              <a:rPr lang="de" sz="1200" dirty="0">
                <a:latin typeface="Calibri" panose="020F0502020204030204" pitchFamily="34" charset="0"/>
              </a:rPr>
              <a:t>};</a:t>
            </a:r>
          </a:p>
          <a:p>
            <a:endParaRPr lang="de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const int </a:t>
            </a:r>
            <a:r>
              <a:rPr lang="en-US" sz="1200" dirty="0" err="1">
                <a:latin typeface="Calibri" panose="020F0502020204030204" pitchFamily="34" charset="0"/>
              </a:rPr>
              <a:t>timerHardwareCount</a:t>
            </a:r>
            <a:r>
              <a:rPr lang="en-US" sz="1200" dirty="0">
                <a:latin typeface="Calibri" panose="020F0502020204030204" pitchFamily="34" charset="0"/>
              </a:rPr>
              <a:t> = </a:t>
            </a:r>
            <a:r>
              <a:rPr lang="en-US" sz="1200" dirty="0" err="1">
                <a:latin typeface="Calibri" panose="020F0502020204030204" pitchFamily="34" charset="0"/>
              </a:rPr>
              <a:t>sizeof</a:t>
            </a:r>
            <a:r>
              <a:rPr lang="en-US" sz="1200" dirty="0">
                <a:latin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</a:rPr>
              <a:t>timerHardware</a:t>
            </a:r>
            <a:r>
              <a:rPr lang="en-US" sz="1200" dirty="0">
                <a:latin typeface="Calibri" panose="020F0502020204030204" pitchFamily="34" charset="0"/>
              </a:rPr>
              <a:t>) / </a:t>
            </a:r>
            <a:r>
              <a:rPr lang="en-US" sz="1200" dirty="0" err="1">
                <a:latin typeface="Calibri" panose="020F0502020204030204" pitchFamily="34" charset="0"/>
              </a:rPr>
              <a:t>sizeof</a:t>
            </a:r>
            <a:r>
              <a:rPr lang="en-US" sz="1200" dirty="0">
                <a:latin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</a:rPr>
              <a:t>timerHardware</a:t>
            </a:r>
            <a:r>
              <a:rPr lang="en-US" sz="1200" dirty="0">
                <a:latin typeface="Calibri" panose="020F0502020204030204" pitchFamily="34" charset="0"/>
              </a:rPr>
              <a:t>[0]);</a:t>
            </a:r>
          </a:p>
          <a:p>
            <a:endParaRPr lang="de" sz="1200" dirty="0">
              <a:latin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FB6A4E-5D41-D15D-D5CA-BA53EB254911}"/>
              </a:ext>
            </a:extLst>
          </p:cNvPr>
          <p:cNvSpPr txBox="1"/>
          <p:nvPr/>
        </p:nvSpPr>
        <p:spPr>
          <a:xfrm>
            <a:off x="2238759" y="62988"/>
            <a:ext cx="1408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E2BEC6-0B0A-33D5-D71F-7D1D7866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6998B7-E54B-744D-F527-AE93716F5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7EEAAAC-9DE2-EA45-FDB7-BC581265E20C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4BABC8B-1343-1F6F-F631-AAA68F8F1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F8F6529-B27A-37D5-15D4-4494423F2F2F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3E6526E-D759-A127-093A-3A4B00F28EE1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</p:spTree>
    <p:extLst>
      <p:ext uri="{BB962C8B-B14F-4D97-AF65-F5344CB8AC3E}">
        <p14:creationId xmlns:p14="http://schemas.microsoft.com/office/powerpoint/2010/main" val="3764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C2484-6798-8B62-7E32-35FCD304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42" y="1174496"/>
            <a:ext cx="1721358" cy="4702048"/>
          </a:xfrm>
        </p:spPr>
        <p:txBody>
          <a:bodyPr anchor="t">
            <a:normAutofit/>
          </a:bodyPr>
          <a:lstStyle/>
          <a:p>
            <a:pPr algn="r"/>
            <a:r>
              <a:rPr lang="de-DE" sz="1600" b="1" dirty="0">
                <a:solidFill>
                  <a:schemeClr val="tx1"/>
                </a:solidFill>
              </a:rPr>
              <a:t>INAV </a:t>
            </a:r>
            <a:r>
              <a:rPr lang="de-DE" sz="1600" b="1" dirty="0" err="1">
                <a:solidFill>
                  <a:schemeClr val="tx1"/>
                </a:solidFill>
              </a:rPr>
              <a:t>target</a:t>
            </a:r>
            <a:br>
              <a:rPr lang="de-DE" sz="1600" dirty="0">
                <a:solidFill>
                  <a:schemeClr val="tx1"/>
                </a:solidFill>
              </a:rPr>
            </a:b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build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task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FB6A4E-5D41-D15D-D5CA-BA53EB254911}"/>
              </a:ext>
            </a:extLst>
          </p:cNvPr>
          <p:cNvSpPr txBox="1"/>
          <p:nvPr/>
        </p:nvSpPr>
        <p:spPr>
          <a:xfrm>
            <a:off x="2238759" y="62988"/>
            <a:ext cx="1408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FLIGHT  CONTROLLER  MOMOFC-1</a:t>
            </a:r>
          </a:p>
          <a:p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STM32F405RGT6, BMI088, HMC5883L, DPS310, OSD, 5x UARTs, 1x I2C, 10x PWM, </a:t>
            </a:r>
            <a:b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Dual BEC support, 2~5S </a:t>
            </a:r>
            <a:r>
              <a:rPr lang="de-DE" sz="1600" dirty="0" err="1">
                <a:solidFill>
                  <a:srgbClr val="666666"/>
                </a:solidFill>
                <a:latin typeface="open sans" panose="020B0606030504020204" pitchFamily="34" charset="0"/>
              </a:rPr>
              <a:t>LiPo</a:t>
            </a:r>
            <a:r>
              <a:rPr lang="de-DE" sz="1600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E2BEC6-0B0A-33D5-D71F-7D1D7866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" y="763838"/>
            <a:ext cx="275276" cy="2752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6998B7-E54B-744D-F527-AE93716F5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2" y="79260"/>
            <a:ext cx="929690" cy="9296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7EEAAAC-9DE2-EA45-FDB7-BC581265E20C}"/>
              </a:ext>
            </a:extLst>
          </p:cNvPr>
          <p:cNvSpPr txBox="1"/>
          <p:nvPr/>
        </p:nvSpPr>
        <p:spPr>
          <a:xfrm>
            <a:off x="650650" y="67282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4BABC8B-1343-1F6F-F631-AAA68F8F1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5" y="8977396"/>
            <a:ext cx="632967" cy="64322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F8F6529-B27A-37D5-15D4-4494423F2F2F}"/>
              </a:ext>
            </a:extLst>
          </p:cNvPr>
          <p:cNvSpPr txBox="1"/>
          <p:nvPr/>
        </p:nvSpPr>
        <p:spPr>
          <a:xfrm>
            <a:off x="1126864" y="9087910"/>
            <a:ext cx="3085936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8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omoRC</a:t>
            </a:r>
            <a:r>
              <a:rPr lang="de-DE" sz="211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2022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A3EA7F8-E6A9-ED2E-4E54-D6DE22E856A9}"/>
              </a:ext>
            </a:extLst>
          </p:cNvPr>
          <p:cNvSpPr txBox="1"/>
          <p:nvPr/>
        </p:nvSpPr>
        <p:spPr>
          <a:xfrm>
            <a:off x="2238759" y="1189165"/>
            <a:ext cx="10861799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000" b="1" dirty="0">
                <a:latin typeface="Calibri" panose="020F0502020204030204" pitchFamily="34" charset="0"/>
                <a:cs typeface="Calibri" panose="020F0502020204030204" pitchFamily="34" charset="0"/>
              </a:rPr>
              <a:t>TASKS.JSON in </a:t>
            </a:r>
            <a:r>
              <a:rPr lang="de-DE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de-DE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de-DE" sz="1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// Momo FC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   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MomoFC405", 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    "type":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   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MOMOFC405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",    //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naming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match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newly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folder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!!!!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   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   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problemMatcher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": [],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   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options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": {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"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cwd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": "${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workspaceFolder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}/</a:t>
            </a:r>
            <a:r>
              <a:rPr lang="de-DE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    }</a:t>
            </a: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…….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FEF993-D668-5891-FAE4-154511F96252}"/>
              </a:ext>
            </a:extLst>
          </p:cNvPr>
          <p:cNvSpPr txBox="1"/>
          <p:nvPr/>
        </p:nvSpPr>
        <p:spPr>
          <a:xfrm>
            <a:off x="10122064" y="9100960"/>
            <a:ext cx="30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V1.0, 22.10.2022</a:t>
            </a:r>
          </a:p>
        </p:txBody>
      </p:sp>
    </p:spTree>
    <p:extLst>
      <p:ext uri="{BB962C8B-B14F-4D97-AF65-F5344CB8AC3E}">
        <p14:creationId xmlns:p14="http://schemas.microsoft.com/office/powerpoint/2010/main" val="270881807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3066</Words>
  <Application>Microsoft Office PowerPoint</Application>
  <PresentationFormat>Benutzerdefiniert</PresentationFormat>
  <Paragraphs>478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Corbel</vt:lpstr>
      <vt:lpstr>inherit</vt:lpstr>
      <vt:lpstr>open sans</vt:lpstr>
      <vt:lpstr>Wingdings</vt:lpstr>
      <vt:lpstr>Wingdings 2</vt:lpstr>
      <vt:lpstr>Rahmen</vt:lpstr>
      <vt:lpstr>PowerPoint-Präsentation</vt:lpstr>
      <vt:lpstr>PowerPoint-Präsentation</vt:lpstr>
      <vt:lpstr>PowerPoint-Präsentation</vt:lpstr>
      <vt:lpstr>Assembly Notes IMU config (INAV)</vt:lpstr>
      <vt:lpstr>Software Documentation</vt:lpstr>
      <vt:lpstr>How  to build for INAV  INAV releases    Build Environment     Prepare Build   Customize own target      Build/make    Initial Flashing</vt:lpstr>
      <vt:lpstr>INAV target  config.h</vt:lpstr>
      <vt:lpstr>INAV target  config.c         target.c</vt:lpstr>
      <vt:lpstr>INAV target  build task</vt:lpstr>
      <vt:lpstr>Hardware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Singer</dc:creator>
  <cp:lastModifiedBy>Johanna Singer</cp:lastModifiedBy>
  <cp:revision>75</cp:revision>
  <cp:lastPrinted>2022-10-21T05:53:23Z</cp:lastPrinted>
  <dcterms:created xsi:type="dcterms:W3CDTF">2022-10-20T15:34:12Z</dcterms:created>
  <dcterms:modified xsi:type="dcterms:W3CDTF">2022-10-27T16:42:30Z</dcterms:modified>
</cp:coreProperties>
</file>