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9"/>
  </p:notesMasterIdLst>
  <p:handoutMasterIdLst>
    <p:handoutMasterId r:id="rId40"/>
  </p:handoutMasterIdLst>
  <p:sldIdLst>
    <p:sldId id="384" r:id="rId2"/>
    <p:sldId id="362" r:id="rId3"/>
    <p:sldId id="363" r:id="rId4"/>
    <p:sldId id="364" r:id="rId5"/>
    <p:sldId id="367" r:id="rId6"/>
    <p:sldId id="382" r:id="rId7"/>
    <p:sldId id="400" r:id="rId8"/>
    <p:sldId id="401" r:id="rId9"/>
    <p:sldId id="406" r:id="rId10"/>
    <p:sldId id="416" r:id="rId11"/>
    <p:sldId id="418" r:id="rId12"/>
    <p:sldId id="422" r:id="rId13"/>
    <p:sldId id="419" r:id="rId14"/>
    <p:sldId id="421" r:id="rId15"/>
    <p:sldId id="417" r:id="rId16"/>
    <p:sldId id="407" r:id="rId17"/>
    <p:sldId id="409" r:id="rId18"/>
    <p:sldId id="410" r:id="rId19"/>
    <p:sldId id="411" r:id="rId20"/>
    <p:sldId id="412" r:id="rId21"/>
    <p:sldId id="413" r:id="rId22"/>
    <p:sldId id="408" r:id="rId23"/>
    <p:sldId id="414" r:id="rId24"/>
    <p:sldId id="415" r:id="rId25"/>
    <p:sldId id="405" r:id="rId26"/>
    <p:sldId id="383" r:id="rId27"/>
    <p:sldId id="423" r:id="rId28"/>
    <p:sldId id="424" r:id="rId29"/>
    <p:sldId id="425" r:id="rId30"/>
    <p:sldId id="426" r:id="rId31"/>
    <p:sldId id="402" r:id="rId32"/>
    <p:sldId id="403" r:id="rId33"/>
    <p:sldId id="428" r:id="rId34"/>
    <p:sldId id="429" r:id="rId35"/>
    <p:sldId id="357" r:id="rId36"/>
    <p:sldId id="432" r:id="rId37"/>
    <p:sldId id="404" r:id="rId3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a:srgbClr val="FFF7D5"/>
    <a:srgbClr val="FFF4C3"/>
    <a:srgbClr val="FF0B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6" autoAdjust="0"/>
    <p:restoredTop sz="94660"/>
  </p:normalViewPr>
  <p:slideViewPr>
    <p:cSldViewPr>
      <p:cViewPr varScale="1">
        <p:scale>
          <a:sx n="94" d="100"/>
          <a:sy n="94" d="100"/>
        </p:scale>
        <p:origin x="69" y="29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5"/>
    </p:cViewPr>
  </p:sorterViewPr>
  <p:notesViewPr>
    <p:cSldViewPr>
      <p:cViewPr varScale="1">
        <p:scale>
          <a:sx n="41" d="100"/>
          <a:sy n="41" d="100"/>
        </p:scale>
        <p:origin x="-2403" y="-6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5B0D95D-80FA-9C0E-5FA7-311BDE04F8D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4274D324-52D6-8F0D-47CC-90B3058528C8}"/>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2D722FC2-0D51-4B93-BD24-28DA55BE6328}" type="datetimeFigureOut">
              <a:rPr lang="zh-CN" altLang="en-US"/>
              <a:pPr>
                <a:defRPr/>
              </a:pPr>
              <a:t>2023/9/20</a:t>
            </a:fld>
            <a:endParaRPr lang="zh-CN" altLang="en-US"/>
          </a:p>
        </p:txBody>
      </p:sp>
      <p:sp>
        <p:nvSpPr>
          <p:cNvPr id="4" name="页脚占位符 3">
            <a:extLst>
              <a:ext uri="{FF2B5EF4-FFF2-40B4-BE49-F238E27FC236}">
                <a16:creationId xmlns:a16="http://schemas.microsoft.com/office/drawing/2014/main" id="{1C7FD344-8522-AC41-39FC-B4F18276A562}"/>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5" name="灯片编号占位符 4">
            <a:extLst>
              <a:ext uri="{FF2B5EF4-FFF2-40B4-BE49-F238E27FC236}">
                <a16:creationId xmlns:a16="http://schemas.microsoft.com/office/drawing/2014/main" id="{0482C8BF-32AB-D03F-C5B7-12FA9F1D881A}"/>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449764C-C517-4C76-9DA3-0ECA6627C35C}"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D7D569DF-E240-A0D4-D371-A49E4FE40B2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74083" name="Rectangle 3">
            <a:extLst>
              <a:ext uri="{FF2B5EF4-FFF2-40B4-BE49-F238E27FC236}">
                <a16:creationId xmlns:a16="http://schemas.microsoft.com/office/drawing/2014/main" id="{FED5E1D7-0246-C6E0-8A76-CC80A556581B}"/>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5124" name="Rectangle 4">
            <a:extLst>
              <a:ext uri="{FF2B5EF4-FFF2-40B4-BE49-F238E27FC236}">
                <a16:creationId xmlns:a16="http://schemas.microsoft.com/office/drawing/2014/main" id="{73E9D715-A30B-494D-4119-59F687257AA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5" name="Rectangle 5">
            <a:extLst>
              <a:ext uri="{FF2B5EF4-FFF2-40B4-BE49-F238E27FC236}">
                <a16:creationId xmlns:a16="http://schemas.microsoft.com/office/drawing/2014/main" id="{8D68C6B5-4E26-E838-5006-D8930494FAC8}"/>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4086" name="Rectangle 6">
            <a:extLst>
              <a:ext uri="{FF2B5EF4-FFF2-40B4-BE49-F238E27FC236}">
                <a16:creationId xmlns:a16="http://schemas.microsoft.com/office/drawing/2014/main" id="{707A3F01-80E9-0C6C-A860-37EA46B8E0D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74087" name="Rectangle 7">
            <a:extLst>
              <a:ext uri="{FF2B5EF4-FFF2-40B4-BE49-F238E27FC236}">
                <a16:creationId xmlns:a16="http://schemas.microsoft.com/office/drawing/2014/main" id="{BE96A371-3830-A76D-0341-F1A505831B2F}"/>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C0809D2-6228-4DFF-B6FC-F16EF8ADF18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AEB6C04E-CDE6-EAFB-3001-E14FE779CE0A}"/>
              </a:ext>
            </a:extLst>
          </p:cNvPr>
          <p:cNvSpPr>
            <a:spLocks noGrp="1" noRot="1" noChangeAspect="1" noChangeArrowheads="1" noTextEdit="1"/>
          </p:cNvSpPr>
          <p:nvPr>
            <p:ph type="sldImg"/>
          </p:nvPr>
        </p:nvSpPr>
        <p:spPr>
          <a:ln/>
        </p:spPr>
      </p:sp>
      <p:sp>
        <p:nvSpPr>
          <p:cNvPr id="37891" name="备注占位符 2">
            <a:extLst>
              <a:ext uri="{FF2B5EF4-FFF2-40B4-BE49-F238E27FC236}">
                <a16:creationId xmlns:a16="http://schemas.microsoft.com/office/drawing/2014/main" id="{6103D539-2483-6EB6-EFDE-0ABF32C7B6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solidFill>
                  <a:srgbClr val="24292F"/>
                </a:solidFill>
                <a:latin typeface="-apple-system"/>
              </a:rPr>
              <a:t>sqlmap </a:t>
            </a:r>
            <a:r>
              <a:rPr lang="zh-CN" altLang="en-US">
                <a:solidFill>
                  <a:srgbClr val="24292F"/>
                </a:solidFill>
                <a:latin typeface="-apple-system"/>
              </a:rPr>
              <a:t>能够检测和利用五种不同的 </a:t>
            </a:r>
            <a:r>
              <a:rPr lang="en-US" altLang="zh-CN">
                <a:solidFill>
                  <a:srgbClr val="24292F"/>
                </a:solidFill>
                <a:latin typeface="-apple-system"/>
              </a:rPr>
              <a:t>SQL </a:t>
            </a:r>
            <a:r>
              <a:rPr lang="zh-CN" altLang="en-US">
                <a:solidFill>
                  <a:srgbClr val="24292F"/>
                </a:solidFill>
                <a:latin typeface="-apple-system"/>
              </a:rPr>
              <a:t>注入</a:t>
            </a:r>
            <a:r>
              <a:rPr lang="zh-CN" altLang="en-US" b="1">
                <a:solidFill>
                  <a:srgbClr val="24292F"/>
                </a:solidFill>
                <a:latin typeface="-apple-system"/>
              </a:rPr>
              <a:t>类型</a:t>
            </a:r>
            <a:r>
              <a:rPr lang="zh-CN" altLang="en-US">
                <a:solidFill>
                  <a:srgbClr val="24292F"/>
                </a:solidFill>
                <a:latin typeface="-apple-system"/>
              </a:rPr>
              <a:t>：</a:t>
            </a:r>
          </a:p>
          <a:p>
            <a:pPr>
              <a:buFontTx/>
              <a:buChar char="•"/>
            </a:pPr>
            <a:r>
              <a:rPr lang="zh-CN" altLang="en-US" b="1">
                <a:solidFill>
                  <a:srgbClr val="24292F"/>
                </a:solidFill>
                <a:latin typeface="-apple-system"/>
              </a:rPr>
              <a:t>基于布尔值的盲</a:t>
            </a:r>
            <a:r>
              <a:rPr lang="zh-CN" altLang="en-US">
                <a:solidFill>
                  <a:srgbClr val="24292F"/>
                </a:solidFill>
                <a:latin typeface="-apple-system"/>
              </a:rPr>
              <a:t>：</a:t>
            </a:r>
            <a:r>
              <a:rPr lang="en-US" altLang="zh-CN">
                <a:solidFill>
                  <a:srgbClr val="24292F"/>
                </a:solidFill>
                <a:latin typeface="-apple-system"/>
              </a:rPr>
              <a:t>sqlmap </a:t>
            </a:r>
            <a:r>
              <a:rPr lang="zh-CN" altLang="en-US">
                <a:solidFill>
                  <a:srgbClr val="24292F"/>
                </a:solidFill>
                <a:latin typeface="-apple-system"/>
              </a:rPr>
              <a:t>替换或附加到 </a:t>
            </a:r>
            <a:r>
              <a:rPr lang="en-US" altLang="zh-CN">
                <a:solidFill>
                  <a:srgbClr val="24292F"/>
                </a:solidFill>
                <a:latin typeface="-apple-system"/>
              </a:rPr>
              <a:t>HTTP </a:t>
            </a:r>
            <a:r>
              <a:rPr lang="zh-CN" altLang="en-US">
                <a:solidFill>
                  <a:srgbClr val="24292F"/>
                </a:solidFill>
                <a:latin typeface="-apple-system"/>
              </a:rPr>
              <a:t>请求中受影响的参数、包含</a:t>
            </a:r>
            <a:r>
              <a:rPr lang="en-US" altLang="zh-CN">
                <a:solidFill>
                  <a:srgbClr val="24292F"/>
                </a:solidFill>
                <a:latin typeface="-apple-system"/>
              </a:rPr>
              <a:t>SELECT</a:t>
            </a:r>
            <a:r>
              <a:rPr lang="zh-CN" altLang="en-US">
                <a:solidFill>
                  <a:srgbClr val="24292F"/>
                </a:solidFill>
                <a:latin typeface="-apple-system"/>
              </a:rPr>
              <a:t>子语句的语法有效的 </a:t>
            </a:r>
            <a:r>
              <a:rPr lang="en-US" altLang="zh-CN">
                <a:solidFill>
                  <a:srgbClr val="24292F"/>
                </a:solidFill>
                <a:latin typeface="-apple-system"/>
              </a:rPr>
              <a:t>SQL </a:t>
            </a:r>
            <a:r>
              <a:rPr lang="zh-CN" altLang="en-US">
                <a:solidFill>
                  <a:srgbClr val="24292F"/>
                </a:solidFill>
                <a:latin typeface="-apple-system"/>
              </a:rPr>
              <a:t>语句字符串或用户想要检索其输出的任何其他 </a:t>
            </a:r>
            <a:r>
              <a:rPr lang="en-US" altLang="zh-CN">
                <a:solidFill>
                  <a:srgbClr val="24292F"/>
                </a:solidFill>
                <a:latin typeface="-apple-system"/>
              </a:rPr>
              <a:t>SQL </a:t>
            </a:r>
            <a:r>
              <a:rPr lang="zh-CN" altLang="en-US">
                <a:solidFill>
                  <a:srgbClr val="24292F"/>
                </a:solidFill>
                <a:latin typeface="-apple-system"/>
              </a:rPr>
              <a:t>语句。对于每个 </a:t>
            </a:r>
            <a:r>
              <a:rPr lang="en-US" altLang="zh-CN">
                <a:solidFill>
                  <a:srgbClr val="24292F"/>
                </a:solidFill>
                <a:latin typeface="-apple-system"/>
              </a:rPr>
              <a:t>HTTP </a:t>
            </a:r>
            <a:r>
              <a:rPr lang="zh-CN" altLang="en-US">
                <a:solidFill>
                  <a:srgbClr val="24292F"/>
                </a:solidFill>
                <a:latin typeface="-apple-system"/>
              </a:rPr>
              <a:t>响应，通过将 </a:t>
            </a:r>
            <a:r>
              <a:rPr lang="en-US" altLang="zh-CN">
                <a:solidFill>
                  <a:srgbClr val="24292F"/>
                </a:solidFill>
                <a:latin typeface="-apple-system"/>
              </a:rPr>
              <a:t>HTTP </a:t>
            </a:r>
            <a:r>
              <a:rPr lang="zh-CN" altLang="en-US">
                <a:solidFill>
                  <a:srgbClr val="24292F"/>
                </a:solidFill>
                <a:latin typeface="-apple-system"/>
              </a:rPr>
              <a:t>响应标头</a:t>
            </a:r>
            <a:r>
              <a:rPr lang="en-US" altLang="zh-CN">
                <a:solidFill>
                  <a:srgbClr val="24292F"/>
                </a:solidFill>
                <a:latin typeface="-apple-system"/>
              </a:rPr>
              <a:t>/</a:t>
            </a:r>
            <a:r>
              <a:rPr lang="zh-CN" altLang="en-US">
                <a:solidFill>
                  <a:srgbClr val="24292F"/>
                </a:solidFill>
                <a:latin typeface="-apple-system"/>
              </a:rPr>
              <a:t>正文与原始请求进行比较，该工具会逐字推断注入语句的输出。或者，用户可以提供字符串或正则表达式以匹配 </a:t>
            </a:r>
            <a:r>
              <a:rPr lang="en-US" altLang="zh-CN">
                <a:solidFill>
                  <a:srgbClr val="24292F"/>
                </a:solidFill>
                <a:latin typeface="-apple-system"/>
              </a:rPr>
              <a:t>True </a:t>
            </a:r>
            <a:r>
              <a:rPr lang="zh-CN" altLang="en-US">
                <a:solidFill>
                  <a:srgbClr val="24292F"/>
                </a:solidFill>
                <a:latin typeface="-apple-system"/>
              </a:rPr>
              <a:t>页面。在 </a:t>
            </a:r>
            <a:r>
              <a:rPr lang="en-US" altLang="zh-CN">
                <a:solidFill>
                  <a:srgbClr val="24292F"/>
                </a:solidFill>
                <a:latin typeface="-apple-system"/>
              </a:rPr>
              <a:t>sqlmap </a:t>
            </a:r>
            <a:r>
              <a:rPr lang="zh-CN" altLang="en-US">
                <a:solidFill>
                  <a:srgbClr val="24292F"/>
                </a:solidFill>
                <a:latin typeface="-apple-system"/>
              </a:rPr>
              <a:t>中实现的用于执行此技术的二分算法能够以最多七个 </a:t>
            </a:r>
            <a:r>
              <a:rPr lang="en-US" altLang="zh-CN">
                <a:solidFill>
                  <a:srgbClr val="24292F"/>
                </a:solidFill>
                <a:latin typeface="-apple-system"/>
              </a:rPr>
              <a:t>HTTP </a:t>
            </a:r>
            <a:r>
              <a:rPr lang="zh-CN" altLang="en-US">
                <a:solidFill>
                  <a:srgbClr val="24292F"/>
                </a:solidFill>
                <a:latin typeface="-apple-system"/>
              </a:rPr>
              <a:t>请求获取输出的每个字符。如果输出不在明文纯字符集内，</a:t>
            </a:r>
            <a:r>
              <a:rPr lang="en-US" altLang="zh-CN">
                <a:solidFill>
                  <a:srgbClr val="24292F"/>
                </a:solidFill>
                <a:latin typeface="-apple-system"/>
              </a:rPr>
              <a:t>sqlmap </a:t>
            </a:r>
            <a:r>
              <a:rPr lang="zh-CN" altLang="en-US">
                <a:solidFill>
                  <a:srgbClr val="24292F"/>
                </a:solidFill>
                <a:latin typeface="-apple-system"/>
              </a:rPr>
              <a:t>将采用更大范围的算法来检测输出。</a:t>
            </a:r>
          </a:p>
          <a:p>
            <a:pPr>
              <a:buFontTx/>
              <a:buChar char="•"/>
            </a:pPr>
            <a:r>
              <a:rPr lang="zh-CN" altLang="en-US" b="1">
                <a:solidFill>
                  <a:srgbClr val="24292F"/>
                </a:solidFill>
                <a:latin typeface="-apple-system"/>
              </a:rPr>
              <a:t>基于时间的盲</a:t>
            </a:r>
            <a:r>
              <a:rPr lang="zh-CN" altLang="en-US">
                <a:solidFill>
                  <a:srgbClr val="24292F"/>
                </a:solidFill>
                <a:latin typeface="-apple-system"/>
              </a:rPr>
              <a:t>：</a:t>
            </a:r>
            <a:r>
              <a:rPr lang="en-US" altLang="zh-CN">
                <a:solidFill>
                  <a:srgbClr val="24292F"/>
                </a:solidFill>
                <a:latin typeface="-apple-system"/>
              </a:rPr>
              <a:t>sqlmap </a:t>
            </a:r>
            <a:r>
              <a:rPr lang="zh-CN" altLang="en-US">
                <a:solidFill>
                  <a:srgbClr val="24292F"/>
                </a:solidFill>
                <a:latin typeface="-apple-system"/>
              </a:rPr>
              <a:t>替换或附加到 </a:t>
            </a:r>
            <a:r>
              <a:rPr lang="en-US" altLang="zh-CN">
                <a:solidFill>
                  <a:srgbClr val="24292F"/>
                </a:solidFill>
                <a:latin typeface="-apple-system"/>
              </a:rPr>
              <a:t>HTTP </a:t>
            </a:r>
            <a:r>
              <a:rPr lang="zh-CN" altLang="en-US">
                <a:solidFill>
                  <a:srgbClr val="24292F"/>
                </a:solidFill>
                <a:latin typeface="-apple-system"/>
              </a:rPr>
              <a:t>请求中受影响的参数，这是一个语法有效的 </a:t>
            </a:r>
            <a:r>
              <a:rPr lang="en-US" altLang="zh-CN">
                <a:solidFill>
                  <a:srgbClr val="24292F"/>
                </a:solidFill>
                <a:latin typeface="-apple-system"/>
              </a:rPr>
              <a:t>SQL </a:t>
            </a:r>
            <a:r>
              <a:rPr lang="zh-CN" altLang="en-US">
                <a:solidFill>
                  <a:srgbClr val="24292F"/>
                </a:solidFill>
                <a:latin typeface="-apple-system"/>
              </a:rPr>
              <a:t>语句字符串，其中包含一个查询，该查询将后端 </a:t>
            </a:r>
            <a:r>
              <a:rPr lang="en-US" altLang="zh-CN">
                <a:solidFill>
                  <a:srgbClr val="24292F"/>
                </a:solidFill>
                <a:latin typeface="-apple-system"/>
              </a:rPr>
              <a:t>DBMS </a:t>
            </a:r>
            <a:r>
              <a:rPr lang="zh-CN" altLang="en-US">
                <a:solidFill>
                  <a:srgbClr val="24292F"/>
                </a:solidFill>
                <a:latin typeface="-apple-system"/>
              </a:rPr>
              <a:t>暂停返回特定秒数。对于每个 </a:t>
            </a:r>
            <a:r>
              <a:rPr lang="en-US" altLang="zh-CN">
                <a:solidFill>
                  <a:srgbClr val="24292F"/>
                </a:solidFill>
                <a:latin typeface="-apple-system"/>
              </a:rPr>
              <a:t>HTTP </a:t>
            </a:r>
            <a:r>
              <a:rPr lang="zh-CN" altLang="en-US">
                <a:solidFill>
                  <a:srgbClr val="24292F"/>
                </a:solidFill>
                <a:latin typeface="-apple-system"/>
              </a:rPr>
              <a:t>响应，通过将 </a:t>
            </a:r>
            <a:r>
              <a:rPr lang="en-US" altLang="zh-CN">
                <a:solidFill>
                  <a:srgbClr val="24292F"/>
                </a:solidFill>
                <a:latin typeface="-apple-system"/>
              </a:rPr>
              <a:t>HTTP </a:t>
            </a:r>
            <a:r>
              <a:rPr lang="zh-CN" altLang="en-US">
                <a:solidFill>
                  <a:srgbClr val="24292F"/>
                </a:solidFill>
                <a:latin typeface="-apple-system"/>
              </a:rPr>
              <a:t>响应时间与原始请求进行比较，该工具会逐字推断注入语句的输出。与基于布尔值的技术一样，应用二分算法。</a:t>
            </a:r>
          </a:p>
          <a:p>
            <a:pPr>
              <a:buFontTx/>
              <a:buChar char="•"/>
            </a:pPr>
            <a:r>
              <a:rPr lang="zh-CN" altLang="en-US" b="1">
                <a:solidFill>
                  <a:srgbClr val="24292F"/>
                </a:solidFill>
                <a:latin typeface="-apple-system"/>
              </a:rPr>
              <a:t>基于错误</a:t>
            </a:r>
            <a:r>
              <a:rPr lang="zh-CN" altLang="en-US">
                <a:solidFill>
                  <a:srgbClr val="24292F"/>
                </a:solidFill>
                <a:latin typeface="-apple-system"/>
              </a:rPr>
              <a:t>：</a:t>
            </a:r>
            <a:r>
              <a:rPr lang="en-US" altLang="zh-CN">
                <a:solidFill>
                  <a:srgbClr val="24292F"/>
                </a:solidFill>
                <a:latin typeface="-apple-system"/>
              </a:rPr>
              <a:t>sqlmap </a:t>
            </a:r>
            <a:r>
              <a:rPr lang="zh-CN" altLang="en-US">
                <a:solidFill>
                  <a:srgbClr val="24292F"/>
                </a:solidFill>
                <a:latin typeface="-apple-system"/>
              </a:rPr>
              <a:t>替换或附加到受影响的参数一个特定于数据库的错误消息引发语句，并解析 </a:t>
            </a:r>
            <a:r>
              <a:rPr lang="en-US" altLang="zh-CN">
                <a:solidFill>
                  <a:srgbClr val="24292F"/>
                </a:solidFill>
                <a:latin typeface="-apple-system"/>
              </a:rPr>
              <a:t>HTTP </a:t>
            </a:r>
            <a:r>
              <a:rPr lang="zh-CN" altLang="en-US">
                <a:solidFill>
                  <a:srgbClr val="24292F"/>
                </a:solidFill>
                <a:latin typeface="-apple-system"/>
              </a:rPr>
              <a:t>响应标头和正文以搜索包含注入的预定义字符链和子查询语句输出的 </a:t>
            </a:r>
            <a:r>
              <a:rPr lang="en-US" altLang="zh-CN">
                <a:solidFill>
                  <a:srgbClr val="24292F"/>
                </a:solidFill>
                <a:latin typeface="-apple-system"/>
              </a:rPr>
              <a:t>DBMS </a:t>
            </a:r>
            <a:r>
              <a:rPr lang="zh-CN" altLang="en-US">
                <a:solidFill>
                  <a:srgbClr val="24292F"/>
                </a:solidFill>
                <a:latin typeface="-apple-system"/>
              </a:rPr>
              <a:t>错误消息。此技术仅在 </a:t>
            </a:r>
            <a:r>
              <a:rPr lang="en-US" altLang="zh-CN">
                <a:solidFill>
                  <a:srgbClr val="24292F"/>
                </a:solidFill>
                <a:latin typeface="-apple-system"/>
              </a:rPr>
              <a:t>Web </a:t>
            </a:r>
            <a:r>
              <a:rPr lang="zh-CN" altLang="en-US">
                <a:solidFill>
                  <a:srgbClr val="24292F"/>
                </a:solidFill>
                <a:latin typeface="-apple-system"/>
              </a:rPr>
              <a:t>应用程序已配置为公开后端数据库管理系统错误消息时才有效。</a:t>
            </a:r>
          </a:p>
          <a:p>
            <a:pPr>
              <a:buFontTx/>
              <a:buChar char="•"/>
            </a:pPr>
            <a:r>
              <a:rPr lang="en-US" altLang="zh-CN" b="1">
                <a:solidFill>
                  <a:srgbClr val="24292F"/>
                </a:solidFill>
                <a:latin typeface="-apple-system"/>
              </a:rPr>
              <a:t>UNION </a:t>
            </a:r>
            <a:r>
              <a:rPr lang="zh-CN" altLang="en-US" b="1">
                <a:solidFill>
                  <a:srgbClr val="24292F"/>
                </a:solidFill>
                <a:latin typeface="-apple-system"/>
              </a:rPr>
              <a:t>基于查询</a:t>
            </a:r>
            <a:r>
              <a:rPr lang="zh-CN" altLang="en-US">
                <a:solidFill>
                  <a:srgbClr val="24292F"/>
                </a:solidFill>
                <a:latin typeface="-apple-system"/>
              </a:rPr>
              <a:t>：</a:t>
            </a:r>
            <a:r>
              <a:rPr lang="en-US" altLang="zh-CN">
                <a:solidFill>
                  <a:srgbClr val="24292F"/>
                </a:solidFill>
                <a:latin typeface="-apple-system"/>
              </a:rPr>
              <a:t>sqlmap </a:t>
            </a:r>
            <a:r>
              <a:rPr lang="zh-CN" altLang="en-US">
                <a:solidFill>
                  <a:srgbClr val="24292F"/>
                </a:solidFill>
                <a:latin typeface="-apple-system"/>
              </a:rPr>
              <a:t>将一个语法上有效的 </a:t>
            </a:r>
            <a:r>
              <a:rPr lang="en-US" altLang="zh-CN">
                <a:solidFill>
                  <a:srgbClr val="24292F"/>
                </a:solidFill>
                <a:latin typeface="-apple-system"/>
              </a:rPr>
              <a:t>SQL </a:t>
            </a:r>
            <a:r>
              <a:rPr lang="zh-CN" altLang="en-US">
                <a:solidFill>
                  <a:srgbClr val="24292F"/>
                </a:solidFill>
                <a:latin typeface="-apple-system"/>
              </a:rPr>
              <a:t>语句附加到受影响的参数，以</a:t>
            </a:r>
            <a:r>
              <a:rPr lang="en-US" altLang="zh-CN">
                <a:solidFill>
                  <a:srgbClr val="24292F"/>
                </a:solidFill>
                <a:latin typeface="-apple-system"/>
              </a:rPr>
              <a:t>UNION ALL SELECT. </a:t>
            </a:r>
            <a:r>
              <a:rPr lang="zh-CN" altLang="en-US">
                <a:solidFill>
                  <a:srgbClr val="24292F"/>
                </a:solidFill>
                <a:latin typeface="-apple-system"/>
              </a:rPr>
              <a:t>当 </a:t>
            </a:r>
            <a:r>
              <a:rPr lang="en-US" altLang="zh-CN">
                <a:solidFill>
                  <a:srgbClr val="24292F"/>
                </a:solidFill>
                <a:latin typeface="-apple-system"/>
              </a:rPr>
              <a:t>Web </a:t>
            </a:r>
            <a:r>
              <a:rPr lang="zh-CN" altLang="en-US">
                <a:solidFill>
                  <a:srgbClr val="24292F"/>
                </a:solidFill>
                <a:latin typeface="-apple-system"/>
              </a:rPr>
              <a:t>应用程序页面</a:t>
            </a:r>
            <a:r>
              <a:rPr lang="en-US" altLang="zh-CN">
                <a:solidFill>
                  <a:srgbClr val="24292F"/>
                </a:solidFill>
                <a:latin typeface="-apple-system"/>
              </a:rPr>
              <a:t>SELECT</a:t>
            </a:r>
            <a:r>
              <a:rPr lang="zh-CN" altLang="en-US">
                <a:solidFill>
                  <a:srgbClr val="24292F"/>
                </a:solidFill>
                <a:latin typeface="-apple-system"/>
              </a:rPr>
              <a:t>在</a:t>
            </a:r>
            <a:r>
              <a:rPr lang="en-US" altLang="zh-CN">
                <a:solidFill>
                  <a:srgbClr val="24292F"/>
                </a:solidFill>
                <a:latin typeface="-apple-system"/>
              </a:rPr>
              <a:t>for</a:t>
            </a:r>
            <a:r>
              <a:rPr lang="zh-CN" altLang="en-US">
                <a:solidFill>
                  <a:srgbClr val="24292F"/>
                </a:solidFill>
                <a:latin typeface="-apple-system"/>
              </a:rPr>
              <a:t>循环或类似情况下直接传递语句的输出时，此技术会起作用，以便查询输出的每一行都打印在页面内容上。</a:t>
            </a:r>
            <a:r>
              <a:rPr lang="en-US" altLang="zh-CN">
                <a:solidFill>
                  <a:srgbClr val="24292F"/>
                </a:solidFill>
                <a:latin typeface="-apple-system"/>
              </a:rPr>
              <a:t>sqlmap </a:t>
            </a:r>
            <a:r>
              <a:rPr lang="zh-CN" altLang="en-US">
                <a:solidFill>
                  <a:srgbClr val="24292F"/>
                </a:solidFill>
                <a:latin typeface="-apple-system"/>
              </a:rPr>
              <a:t>还能够利用</a:t>
            </a:r>
            <a:r>
              <a:rPr lang="zh-CN" altLang="en-US" b="1">
                <a:solidFill>
                  <a:srgbClr val="24292F"/>
                </a:solidFill>
                <a:latin typeface="-apple-system"/>
              </a:rPr>
              <a:t>部分（单个条目）</a:t>
            </a:r>
            <a:r>
              <a:rPr lang="en-US" altLang="zh-CN" b="1">
                <a:solidFill>
                  <a:srgbClr val="24292F"/>
                </a:solidFill>
                <a:latin typeface="-apple-system"/>
              </a:rPr>
              <a:t>UNION </a:t>
            </a:r>
            <a:r>
              <a:rPr lang="zh-CN" altLang="en-US" b="1">
                <a:solidFill>
                  <a:srgbClr val="24292F"/>
                </a:solidFill>
                <a:latin typeface="-apple-system"/>
              </a:rPr>
              <a:t>查询 </a:t>
            </a:r>
            <a:r>
              <a:rPr lang="en-US" altLang="zh-CN" b="1">
                <a:solidFill>
                  <a:srgbClr val="24292F"/>
                </a:solidFill>
                <a:latin typeface="-apple-system"/>
              </a:rPr>
              <a:t>SQL </a:t>
            </a:r>
            <a:r>
              <a:rPr lang="zh-CN" altLang="en-US" b="1">
                <a:solidFill>
                  <a:srgbClr val="24292F"/>
                </a:solidFill>
                <a:latin typeface="-apple-system"/>
              </a:rPr>
              <a:t>注入</a:t>
            </a:r>
            <a:r>
              <a:rPr lang="zh-CN" altLang="en-US">
                <a:solidFill>
                  <a:srgbClr val="24292F"/>
                </a:solidFill>
                <a:latin typeface="-apple-system"/>
              </a:rPr>
              <a:t>漏洞，当语句的输出不在</a:t>
            </a:r>
            <a:r>
              <a:rPr lang="en-US" altLang="zh-CN">
                <a:solidFill>
                  <a:srgbClr val="24292F"/>
                </a:solidFill>
                <a:latin typeface="-apple-system"/>
              </a:rPr>
              <a:t>for</a:t>
            </a:r>
            <a:r>
              <a:rPr lang="zh-CN" altLang="en-US">
                <a:solidFill>
                  <a:srgbClr val="24292F"/>
                </a:solidFill>
                <a:latin typeface="-apple-system"/>
              </a:rPr>
              <a:t>构造中循环时发生，而只显示查询输出的第一个条目。</a:t>
            </a:r>
          </a:p>
          <a:p>
            <a:pPr>
              <a:buFontTx/>
              <a:buChar char="•"/>
            </a:pPr>
            <a:r>
              <a:rPr lang="zh-CN" altLang="en-US" b="1">
                <a:solidFill>
                  <a:srgbClr val="24292F"/>
                </a:solidFill>
                <a:latin typeface="-apple-system"/>
              </a:rPr>
              <a:t>堆栈查询</a:t>
            </a:r>
            <a:r>
              <a:rPr lang="zh-CN" altLang="en-US">
                <a:solidFill>
                  <a:srgbClr val="24292F"/>
                </a:solidFill>
                <a:latin typeface="-apple-system"/>
              </a:rPr>
              <a:t>，也称为</a:t>
            </a:r>
            <a:r>
              <a:rPr lang="zh-CN" altLang="en-US" b="1">
                <a:solidFill>
                  <a:srgbClr val="24292F"/>
                </a:solidFill>
                <a:latin typeface="-apple-system"/>
              </a:rPr>
              <a:t>捎带</a:t>
            </a:r>
            <a:r>
              <a:rPr lang="zh-CN" altLang="en-US">
                <a:solidFill>
                  <a:srgbClr val="24292F"/>
                </a:solidFill>
                <a:latin typeface="-apple-system"/>
              </a:rPr>
              <a:t>：</a:t>
            </a:r>
            <a:r>
              <a:rPr lang="en-US" altLang="zh-CN">
                <a:solidFill>
                  <a:srgbClr val="24292F"/>
                </a:solidFill>
                <a:latin typeface="-apple-system"/>
              </a:rPr>
              <a:t>sqlmap </a:t>
            </a:r>
            <a:r>
              <a:rPr lang="zh-CN" altLang="en-US">
                <a:solidFill>
                  <a:srgbClr val="24292F"/>
                </a:solidFill>
                <a:latin typeface="-apple-system"/>
              </a:rPr>
              <a:t>测试 </a:t>
            </a:r>
            <a:r>
              <a:rPr lang="en-US" altLang="zh-CN">
                <a:solidFill>
                  <a:srgbClr val="24292F"/>
                </a:solidFill>
                <a:latin typeface="-apple-system"/>
              </a:rPr>
              <a:t>Web </a:t>
            </a:r>
            <a:r>
              <a:rPr lang="zh-CN" altLang="en-US">
                <a:solidFill>
                  <a:srgbClr val="24292F"/>
                </a:solidFill>
                <a:latin typeface="-apple-system"/>
              </a:rPr>
              <a:t>应用程序是否支持堆叠查询，如果支持，则将分号 </a:t>
            </a:r>
            <a:r>
              <a:rPr lang="en-US" altLang="zh-CN">
                <a:solidFill>
                  <a:srgbClr val="24292F"/>
                </a:solidFill>
                <a:latin typeface="-apple-system"/>
              </a:rPr>
              <a:t>( ;) </a:t>
            </a:r>
            <a:r>
              <a:rPr lang="zh-CN" altLang="en-US">
                <a:solidFill>
                  <a:srgbClr val="24292F"/>
                </a:solidFill>
                <a:latin typeface="-apple-system"/>
              </a:rPr>
              <a:t>后跟 </a:t>
            </a:r>
            <a:r>
              <a:rPr lang="en-US" altLang="zh-CN">
                <a:solidFill>
                  <a:srgbClr val="24292F"/>
                </a:solidFill>
                <a:latin typeface="-apple-system"/>
              </a:rPr>
              <a:t>SQL </a:t>
            </a:r>
            <a:r>
              <a:rPr lang="zh-CN" altLang="en-US">
                <a:solidFill>
                  <a:srgbClr val="24292F"/>
                </a:solidFill>
                <a:latin typeface="-apple-system"/>
              </a:rPr>
              <a:t>语句附加到 </a:t>
            </a:r>
            <a:r>
              <a:rPr lang="en-US" altLang="zh-CN">
                <a:solidFill>
                  <a:srgbClr val="24292F"/>
                </a:solidFill>
                <a:latin typeface="-apple-system"/>
              </a:rPr>
              <a:t>HTTP </a:t>
            </a:r>
            <a:r>
              <a:rPr lang="zh-CN" altLang="en-US">
                <a:solidFill>
                  <a:srgbClr val="24292F"/>
                </a:solidFill>
                <a:latin typeface="-apple-system"/>
              </a:rPr>
              <a:t>请求中的受影响参数后被执行。此技术可用于运行 </a:t>
            </a:r>
            <a:r>
              <a:rPr lang="en-US" altLang="zh-CN">
                <a:solidFill>
                  <a:srgbClr val="24292F"/>
                </a:solidFill>
                <a:latin typeface="-apple-system"/>
              </a:rPr>
              <a:t>SQL </a:t>
            </a:r>
            <a:r>
              <a:rPr lang="zh-CN" altLang="en-US">
                <a:solidFill>
                  <a:srgbClr val="24292F"/>
                </a:solidFill>
                <a:latin typeface="-apple-system"/>
              </a:rPr>
              <a:t>语句以外的其他 </a:t>
            </a:r>
            <a:r>
              <a:rPr lang="en-US" altLang="zh-CN">
                <a:solidFill>
                  <a:srgbClr val="24292F"/>
                </a:solidFill>
                <a:latin typeface="-apple-system"/>
              </a:rPr>
              <a:t>SQL </a:t>
            </a:r>
            <a:r>
              <a:rPr lang="zh-CN" altLang="en-US">
                <a:solidFill>
                  <a:srgbClr val="24292F"/>
                </a:solidFill>
                <a:latin typeface="-apple-system"/>
              </a:rPr>
              <a:t>语句</a:t>
            </a:r>
            <a:r>
              <a:rPr lang="en-US" altLang="zh-CN">
                <a:solidFill>
                  <a:srgbClr val="24292F"/>
                </a:solidFill>
                <a:latin typeface="-apple-system"/>
              </a:rPr>
              <a:t>SELECT</a:t>
            </a:r>
            <a:r>
              <a:rPr lang="zh-CN" altLang="en-US">
                <a:solidFill>
                  <a:srgbClr val="24292F"/>
                </a:solidFill>
                <a:latin typeface="-apple-system"/>
              </a:rPr>
              <a:t>，例如</a:t>
            </a:r>
            <a:r>
              <a:rPr lang="zh-CN" altLang="en-US" b="1">
                <a:solidFill>
                  <a:srgbClr val="24292F"/>
                </a:solidFill>
                <a:latin typeface="-apple-system"/>
              </a:rPr>
              <a:t>数据定义</a:t>
            </a:r>
            <a:r>
              <a:rPr lang="zh-CN" altLang="en-US">
                <a:solidFill>
                  <a:srgbClr val="24292F"/>
                </a:solidFill>
                <a:latin typeface="-apple-system"/>
              </a:rPr>
              <a:t>或</a:t>
            </a:r>
            <a:r>
              <a:rPr lang="zh-CN" altLang="en-US" b="1">
                <a:solidFill>
                  <a:srgbClr val="24292F"/>
                </a:solidFill>
                <a:latin typeface="-apple-system"/>
              </a:rPr>
              <a:t>数据操作</a:t>
            </a:r>
            <a:r>
              <a:rPr lang="zh-CN" altLang="en-US">
                <a:solidFill>
                  <a:srgbClr val="24292F"/>
                </a:solidFill>
                <a:latin typeface="-apple-system"/>
              </a:rPr>
              <a:t>语句，可能导致文件系统读写访问和操作系统命令执行取决于底层后端数据库管理系统和会话用户特权。</a:t>
            </a:r>
          </a:p>
          <a:p>
            <a:endParaRPr lang="zh-CN" altLang="en-US">
              <a:latin typeface="Arial" panose="020B0604020202020204" pitchFamily="34" charset="0"/>
            </a:endParaRPr>
          </a:p>
        </p:txBody>
      </p:sp>
      <p:sp>
        <p:nvSpPr>
          <p:cNvPr id="37892" name="灯片编号占位符 3">
            <a:extLst>
              <a:ext uri="{FF2B5EF4-FFF2-40B4-BE49-F238E27FC236}">
                <a16:creationId xmlns:a16="http://schemas.microsoft.com/office/drawing/2014/main" id="{641624C2-8BC2-6463-C316-D7F02C61E1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D03FC7B-C667-49A3-AADB-A1C5616B8DBB}" type="slidenum">
              <a:rPr lang="en-US" altLang="zh-CN" smtClean="0"/>
              <a:pPr/>
              <a:t>30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F144CF6E-B2D3-E57F-70FF-6D80D8CCB71C}"/>
              </a:ext>
            </a:extLst>
          </p:cNvPr>
          <p:cNvSpPr>
            <a:spLocks noGrp="1" noRot="1" noChangeAspect="1" noChangeArrowheads="1" noTextEdit="1"/>
          </p:cNvSpPr>
          <p:nvPr>
            <p:ph type="sldImg"/>
          </p:nvPr>
        </p:nvSpPr>
        <p:spPr>
          <a:ln/>
        </p:spPr>
      </p:sp>
      <p:sp>
        <p:nvSpPr>
          <p:cNvPr id="39939" name="备注占位符 2">
            <a:extLst>
              <a:ext uri="{FF2B5EF4-FFF2-40B4-BE49-F238E27FC236}">
                <a16:creationId xmlns:a16="http://schemas.microsoft.com/office/drawing/2014/main" id="{5A76DC7D-8C5F-22EA-CD18-E27114285D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solidFill>
                  <a:srgbClr val="24292F"/>
                </a:solidFill>
                <a:latin typeface="-apple-system"/>
              </a:rPr>
              <a:t>sqlmap </a:t>
            </a:r>
            <a:r>
              <a:rPr lang="zh-CN" altLang="en-US">
                <a:solidFill>
                  <a:srgbClr val="24292F"/>
                </a:solidFill>
                <a:latin typeface="-apple-system"/>
              </a:rPr>
              <a:t>能够检测和利用五种不同的 </a:t>
            </a:r>
            <a:r>
              <a:rPr lang="en-US" altLang="zh-CN">
                <a:solidFill>
                  <a:srgbClr val="24292F"/>
                </a:solidFill>
                <a:latin typeface="-apple-system"/>
              </a:rPr>
              <a:t>SQL </a:t>
            </a:r>
            <a:r>
              <a:rPr lang="zh-CN" altLang="en-US">
                <a:solidFill>
                  <a:srgbClr val="24292F"/>
                </a:solidFill>
                <a:latin typeface="-apple-system"/>
              </a:rPr>
              <a:t>注入</a:t>
            </a:r>
            <a:r>
              <a:rPr lang="zh-CN" altLang="en-US" b="1">
                <a:solidFill>
                  <a:srgbClr val="24292F"/>
                </a:solidFill>
                <a:latin typeface="-apple-system"/>
              </a:rPr>
              <a:t>类型</a:t>
            </a:r>
            <a:r>
              <a:rPr lang="zh-CN" altLang="en-US">
                <a:solidFill>
                  <a:srgbClr val="24292F"/>
                </a:solidFill>
                <a:latin typeface="-apple-system"/>
              </a:rPr>
              <a:t>：</a:t>
            </a:r>
          </a:p>
          <a:p>
            <a:pPr>
              <a:buFontTx/>
              <a:buChar char="•"/>
            </a:pPr>
            <a:r>
              <a:rPr lang="zh-CN" altLang="en-US" b="1">
                <a:solidFill>
                  <a:srgbClr val="24292F"/>
                </a:solidFill>
                <a:latin typeface="-apple-system"/>
              </a:rPr>
              <a:t>基于布尔值的盲</a:t>
            </a:r>
            <a:r>
              <a:rPr lang="zh-CN" altLang="en-US">
                <a:solidFill>
                  <a:srgbClr val="24292F"/>
                </a:solidFill>
                <a:latin typeface="-apple-system"/>
              </a:rPr>
              <a:t>：</a:t>
            </a:r>
            <a:r>
              <a:rPr lang="en-US" altLang="zh-CN">
                <a:solidFill>
                  <a:srgbClr val="24292F"/>
                </a:solidFill>
                <a:latin typeface="-apple-system"/>
              </a:rPr>
              <a:t>sqlmap </a:t>
            </a:r>
            <a:r>
              <a:rPr lang="zh-CN" altLang="en-US">
                <a:solidFill>
                  <a:srgbClr val="24292F"/>
                </a:solidFill>
                <a:latin typeface="-apple-system"/>
              </a:rPr>
              <a:t>替换或附加到 </a:t>
            </a:r>
            <a:r>
              <a:rPr lang="en-US" altLang="zh-CN">
                <a:solidFill>
                  <a:srgbClr val="24292F"/>
                </a:solidFill>
                <a:latin typeface="-apple-system"/>
              </a:rPr>
              <a:t>HTTP </a:t>
            </a:r>
            <a:r>
              <a:rPr lang="zh-CN" altLang="en-US">
                <a:solidFill>
                  <a:srgbClr val="24292F"/>
                </a:solidFill>
                <a:latin typeface="-apple-system"/>
              </a:rPr>
              <a:t>请求中受影响的参数、包含</a:t>
            </a:r>
            <a:r>
              <a:rPr lang="en-US" altLang="zh-CN">
                <a:solidFill>
                  <a:srgbClr val="24292F"/>
                </a:solidFill>
                <a:latin typeface="-apple-system"/>
              </a:rPr>
              <a:t>SELECT</a:t>
            </a:r>
            <a:r>
              <a:rPr lang="zh-CN" altLang="en-US">
                <a:solidFill>
                  <a:srgbClr val="24292F"/>
                </a:solidFill>
                <a:latin typeface="-apple-system"/>
              </a:rPr>
              <a:t>子语句的语法有效的 </a:t>
            </a:r>
            <a:r>
              <a:rPr lang="en-US" altLang="zh-CN">
                <a:solidFill>
                  <a:srgbClr val="24292F"/>
                </a:solidFill>
                <a:latin typeface="-apple-system"/>
              </a:rPr>
              <a:t>SQL </a:t>
            </a:r>
            <a:r>
              <a:rPr lang="zh-CN" altLang="en-US">
                <a:solidFill>
                  <a:srgbClr val="24292F"/>
                </a:solidFill>
                <a:latin typeface="-apple-system"/>
              </a:rPr>
              <a:t>语句字符串或用户想要检索其输出的任何其他 </a:t>
            </a:r>
            <a:r>
              <a:rPr lang="en-US" altLang="zh-CN">
                <a:solidFill>
                  <a:srgbClr val="24292F"/>
                </a:solidFill>
                <a:latin typeface="-apple-system"/>
              </a:rPr>
              <a:t>SQL </a:t>
            </a:r>
            <a:r>
              <a:rPr lang="zh-CN" altLang="en-US">
                <a:solidFill>
                  <a:srgbClr val="24292F"/>
                </a:solidFill>
                <a:latin typeface="-apple-system"/>
              </a:rPr>
              <a:t>语句。对于每个 </a:t>
            </a:r>
            <a:r>
              <a:rPr lang="en-US" altLang="zh-CN">
                <a:solidFill>
                  <a:srgbClr val="24292F"/>
                </a:solidFill>
                <a:latin typeface="-apple-system"/>
              </a:rPr>
              <a:t>HTTP </a:t>
            </a:r>
            <a:r>
              <a:rPr lang="zh-CN" altLang="en-US">
                <a:solidFill>
                  <a:srgbClr val="24292F"/>
                </a:solidFill>
                <a:latin typeface="-apple-system"/>
              </a:rPr>
              <a:t>响应，通过将 </a:t>
            </a:r>
            <a:r>
              <a:rPr lang="en-US" altLang="zh-CN">
                <a:solidFill>
                  <a:srgbClr val="24292F"/>
                </a:solidFill>
                <a:latin typeface="-apple-system"/>
              </a:rPr>
              <a:t>HTTP </a:t>
            </a:r>
            <a:r>
              <a:rPr lang="zh-CN" altLang="en-US">
                <a:solidFill>
                  <a:srgbClr val="24292F"/>
                </a:solidFill>
                <a:latin typeface="-apple-system"/>
              </a:rPr>
              <a:t>响应标头</a:t>
            </a:r>
            <a:r>
              <a:rPr lang="en-US" altLang="zh-CN">
                <a:solidFill>
                  <a:srgbClr val="24292F"/>
                </a:solidFill>
                <a:latin typeface="-apple-system"/>
              </a:rPr>
              <a:t>/</a:t>
            </a:r>
            <a:r>
              <a:rPr lang="zh-CN" altLang="en-US">
                <a:solidFill>
                  <a:srgbClr val="24292F"/>
                </a:solidFill>
                <a:latin typeface="-apple-system"/>
              </a:rPr>
              <a:t>正文与原始请求进行比较，该工具会逐字推断注入语句的输出。或者，用户可以提供字符串或正则表达式以匹配 </a:t>
            </a:r>
            <a:r>
              <a:rPr lang="en-US" altLang="zh-CN">
                <a:solidFill>
                  <a:srgbClr val="24292F"/>
                </a:solidFill>
                <a:latin typeface="-apple-system"/>
              </a:rPr>
              <a:t>True </a:t>
            </a:r>
            <a:r>
              <a:rPr lang="zh-CN" altLang="en-US">
                <a:solidFill>
                  <a:srgbClr val="24292F"/>
                </a:solidFill>
                <a:latin typeface="-apple-system"/>
              </a:rPr>
              <a:t>页面。在 </a:t>
            </a:r>
            <a:r>
              <a:rPr lang="en-US" altLang="zh-CN">
                <a:solidFill>
                  <a:srgbClr val="24292F"/>
                </a:solidFill>
                <a:latin typeface="-apple-system"/>
              </a:rPr>
              <a:t>sqlmap </a:t>
            </a:r>
            <a:r>
              <a:rPr lang="zh-CN" altLang="en-US">
                <a:solidFill>
                  <a:srgbClr val="24292F"/>
                </a:solidFill>
                <a:latin typeface="-apple-system"/>
              </a:rPr>
              <a:t>中实现的用于执行此技术的二分算法能够以最多七个 </a:t>
            </a:r>
            <a:r>
              <a:rPr lang="en-US" altLang="zh-CN">
                <a:solidFill>
                  <a:srgbClr val="24292F"/>
                </a:solidFill>
                <a:latin typeface="-apple-system"/>
              </a:rPr>
              <a:t>HTTP </a:t>
            </a:r>
            <a:r>
              <a:rPr lang="zh-CN" altLang="en-US">
                <a:solidFill>
                  <a:srgbClr val="24292F"/>
                </a:solidFill>
                <a:latin typeface="-apple-system"/>
              </a:rPr>
              <a:t>请求获取输出的每个字符。如果输出不在明文纯字符集内，</a:t>
            </a:r>
            <a:r>
              <a:rPr lang="en-US" altLang="zh-CN">
                <a:solidFill>
                  <a:srgbClr val="24292F"/>
                </a:solidFill>
                <a:latin typeface="-apple-system"/>
              </a:rPr>
              <a:t>sqlmap </a:t>
            </a:r>
            <a:r>
              <a:rPr lang="zh-CN" altLang="en-US">
                <a:solidFill>
                  <a:srgbClr val="24292F"/>
                </a:solidFill>
                <a:latin typeface="-apple-system"/>
              </a:rPr>
              <a:t>将采用更大范围的算法来检测输出。</a:t>
            </a:r>
          </a:p>
          <a:p>
            <a:pPr>
              <a:buFontTx/>
              <a:buChar char="•"/>
            </a:pPr>
            <a:r>
              <a:rPr lang="zh-CN" altLang="en-US" b="1">
                <a:solidFill>
                  <a:srgbClr val="24292F"/>
                </a:solidFill>
                <a:latin typeface="-apple-system"/>
              </a:rPr>
              <a:t>基于时间的盲</a:t>
            </a:r>
            <a:r>
              <a:rPr lang="zh-CN" altLang="en-US">
                <a:solidFill>
                  <a:srgbClr val="24292F"/>
                </a:solidFill>
                <a:latin typeface="-apple-system"/>
              </a:rPr>
              <a:t>：</a:t>
            </a:r>
            <a:r>
              <a:rPr lang="en-US" altLang="zh-CN">
                <a:solidFill>
                  <a:srgbClr val="24292F"/>
                </a:solidFill>
                <a:latin typeface="-apple-system"/>
              </a:rPr>
              <a:t>sqlmap </a:t>
            </a:r>
            <a:r>
              <a:rPr lang="zh-CN" altLang="en-US">
                <a:solidFill>
                  <a:srgbClr val="24292F"/>
                </a:solidFill>
                <a:latin typeface="-apple-system"/>
              </a:rPr>
              <a:t>替换或附加到 </a:t>
            </a:r>
            <a:r>
              <a:rPr lang="en-US" altLang="zh-CN">
                <a:solidFill>
                  <a:srgbClr val="24292F"/>
                </a:solidFill>
                <a:latin typeface="-apple-system"/>
              </a:rPr>
              <a:t>HTTP </a:t>
            </a:r>
            <a:r>
              <a:rPr lang="zh-CN" altLang="en-US">
                <a:solidFill>
                  <a:srgbClr val="24292F"/>
                </a:solidFill>
                <a:latin typeface="-apple-system"/>
              </a:rPr>
              <a:t>请求中受影响的参数，这是一个语法有效的 </a:t>
            </a:r>
            <a:r>
              <a:rPr lang="en-US" altLang="zh-CN">
                <a:solidFill>
                  <a:srgbClr val="24292F"/>
                </a:solidFill>
                <a:latin typeface="-apple-system"/>
              </a:rPr>
              <a:t>SQL </a:t>
            </a:r>
            <a:r>
              <a:rPr lang="zh-CN" altLang="en-US">
                <a:solidFill>
                  <a:srgbClr val="24292F"/>
                </a:solidFill>
                <a:latin typeface="-apple-system"/>
              </a:rPr>
              <a:t>语句字符串，其中包含一个查询，该查询将后端 </a:t>
            </a:r>
            <a:r>
              <a:rPr lang="en-US" altLang="zh-CN">
                <a:solidFill>
                  <a:srgbClr val="24292F"/>
                </a:solidFill>
                <a:latin typeface="-apple-system"/>
              </a:rPr>
              <a:t>DBMS </a:t>
            </a:r>
            <a:r>
              <a:rPr lang="zh-CN" altLang="en-US">
                <a:solidFill>
                  <a:srgbClr val="24292F"/>
                </a:solidFill>
                <a:latin typeface="-apple-system"/>
              </a:rPr>
              <a:t>暂停返回特定秒数。对于每个 </a:t>
            </a:r>
            <a:r>
              <a:rPr lang="en-US" altLang="zh-CN">
                <a:solidFill>
                  <a:srgbClr val="24292F"/>
                </a:solidFill>
                <a:latin typeface="-apple-system"/>
              </a:rPr>
              <a:t>HTTP </a:t>
            </a:r>
            <a:r>
              <a:rPr lang="zh-CN" altLang="en-US">
                <a:solidFill>
                  <a:srgbClr val="24292F"/>
                </a:solidFill>
                <a:latin typeface="-apple-system"/>
              </a:rPr>
              <a:t>响应，通过将 </a:t>
            </a:r>
            <a:r>
              <a:rPr lang="en-US" altLang="zh-CN">
                <a:solidFill>
                  <a:srgbClr val="24292F"/>
                </a:solidFill>
                <a:latin typeface="-apple-system"/>
              </a:rPr>
              <a:t>HTTP </a:t>
            </a:r>
            <a:r>
              <a:rPr lang="zh-CN" altLang="en-US">
                <a:solidFill>
                  <a:srgbClr val="24292F"/>
                </a:solidFill>
                <a:latin typeface="-apple-system"/>
              </a:rPr>
              <a:t>响应时间与原始请求进行比较，该工具会逐字推断注入语句的输出。与基于布尔值的技术一样，应用二分算法。</a:t>
            </a:r>
          </a:p>
          <a:p>
            <a:pPr>
              <a:buFontTx/>
              <a:buChar char="•"/>
            </a:pPr>
            <a:r>
              <a:rPr lang="zh-CN" altLang="en-US" b="1">
                <a:solidFill>
                  <a:srgbClr val="24292F"/>
                </a:solidFill>
                <a:latin typeface="-apple-system"/>
              </a:rPr>
              <a:t>基于错误</a:t>
            </a:r>
            <a:r>
              <a:rPr lang="zh-CN" altLang="en-US">
                <a:solidFill>
                  <a:srgbClr val="24292F"/>
                </a:solidFill>
                <a:latin typeface="-apple-system"/>
              </a:rPr>
              <a:t>：</a:t>
            </a:r>
            <a:r>
              <a:rPr lang="en-US" altLang="zh-CN">
                <a:solidFill>
                  <a:srgbClr val="24292F"/>
                </a:solidFill>
                <a:latin typeface="-apple-system"/>
              </a:rPr>
              <a:t>sqlmap </a:t>
            </a:r>
            <a:r>
              <a:rPr lang="zh-CN" altLang="en-US">
                <a:solidFill>
                  <a:srgbClr val="24292F"/>
                </a:solidFill>
                <a:latin typeface="-apple-system"/>
              </a:rPr>
              <a:t>替换或附加到受影响的参数一个特定于数据库的错误消息引发语句，并解析 </a:t>
            </a:r>
            <a:r>
              <a:rPr lang="en-US" altLang="zh-CN">
                <a:solidFill>
                  <a:srgbClr val="24292F"/>
                </a:solidFill>
                <a:latin typeface="-apple-system"/>
              </a:rPr>
              <a:t>HTTP </a:t>
            </a:r>
            <a:r>
              <a:rPr lang="zh-CN" altLang="en-US">
                <a:solidFill>
                  <a:srgbClr val="24292F"/>
                </a:solidFill>
                <a:latin typeface="-apple-system"/>
              </a:rPr>
              <a:t>响应标头和正文以搜索包含注入的预定义字符链和子查询语句输出的 </a:t>
            </a:r>
            <a:r>
              <a:rPr lang="en-US" altLang="zh-CN">
                <a:solidFill>
                  <a:srgbClr val="24292F"/>
                </a:solidFill>
                <a:latin typeface="-apple-system"/>
              </a:rPr>
              <a:t>DBMS </a:t>
            </a:r>
            <a:r>
              <a:rPr lang="zh-CN" altLang="en-US">
                <a:solidFill>
                  <a:srgbClr val="24292F"/>
                </a:solidFill>
                <a:latin typeface="-apple-system"/>
              </a:rPr>
              <a:t>错误消息。此技术仅在 </a:t>
            </a:r>
            <a:r>
              <a:rPr lang="en-US" altLang="zh-CN">
                <a:solidFill>
                  <a:srgbClr val="24292F"/>
                </a:solidFill>
                <a:latin typeface="-apple-system"/>
              </a:rPr>
              <a:t>Web </a:t>
            </a:r>
            <a:r>
              <a:rPr lang="zh-CN" altLang="en-US">
                <a:solidFill>
                  <a:srgbClr val="24292F"/>
                </a:solidFill>
                <a:latin typeface="-apple-system"/>
              </a:rPr>
              <a:t>应用程序已配置为公开后端数据库管理系统错误消息时才有效。</a:t>
            </a:r>
          </a:p>
          <a:p>
            <a:pPr>
              <a:buFontTx/>
              <a:buChar char="•"/>
            </a:pPr>
            <a:r>
              <a:rPr lang="en-US" altLang="zh-CN" b="1">
                <a:solidFill>
                  <a:srgbClr val="24292F"/>
                </a:solidFill>
                <a:latin typeface="-apple-system"/>
              </a:rPr>
              <a:t>UNION </a:t>
            </a:r>
            <a:r>
              <a:rPr lang="zh-CN" altLang="en-US" b="1">
                <a:solidFill>
                  <a:srgbClr val="24292F"/>
                </a:solidFill>
                <a:latin typeface="-apple-system"/>
              </a:rPr>
              <a:t>基于查询</a:t>
            </a:r>
            <a:r>
              <a:rPr lang="zh-CN" altLang="en-US">
                <a:solidFill>
                  <a:srgbClr val="24292F"/>
                </a:solidFill>
                <a:latin typeface="-apple-system"/>
              </a:rPr>
              <a:t>：</a:t>
            </a:r>
            <a:r>
              <a:rPr lang="en-US" altLang="zh-CN">
                <a:solidFill>
                  <a:srgbClr val="24292F"/>
                </a:solidFill>
                <a:latin typeface="-apple-system"/>
              </a:rPr>
              <a:t>sqlmap </a:t>
            </a:r>
            <a:r>
              <a:rPr lang="zh-CN" altLang="en-US">
                <a:solidFill>
                  <a:srgbClr val="24292F"/>
                </a:solidFill>
                <a:latin typeface="-apple-system"/>
              </a:rPr>
              <a:t>将一个语法上有效的 </a:t>
            </a:r>
            <a:r>
              <a:rPr lang="en-US" altLang="zh-CN">
                <a:solidFill>
                  <a:srgbClr val="24292F"/>
                </a:solidFill>
                <a:latin typeface="-apple-system"/>
              </a:rPr>
              <a:t>SQL </a:t>
            </a:r>
            <a:r>
              <a:rPr lang="zh-CN" altLang="en-US">
                <a:solidFill>
                  <a:srgbClr val="24292F"/>
                </a:solidFill>
                <a:latin typeface="-apple-system"/>
              </a:rPr>
              <a:t>语句附加到受影响的参数，以</a:t>
            </a:r>
            <a:r>
              <a:rPr lang="en-US" altLang="zh-CN">
                <a:solidFill>
                  <a:srgbClr val="24292F"/>
                </a:solidFill>
                <a:latin typeface="-apple-system"/>
              </a:rPr>
              <a:t>UNION ALL SELECT. </a:t>
            </a:r>
            <a:r>
              <a:rPr lang="zh-CN" altLang="en-US">
                <a:solidFill>
                  <a:srgbClr val="24292F"/>
                </a:solidFill>
                <a:latin typeface="-apple-system"/>
              </a:rPr>
              <a:t>当 </a:t>
            </a:r>
            <a:r>
              <a:rPr lang="en-US" altLang="zh-CN">
                <a:solidFill>
                  <a:srgbClr val="24292F"/>
                </a:solidFill>
                <a:latin typeface="-apple-system"/>
              </a:rPr>
              <a:t>Web </a:t>
            </a:r>
            <a:r>
              <a:rPr lang="zh-CN" altLang="en-US">
                <a:solidFill>
                  <a:srgbClr val="24292F"/>
                </a:solidFill>
                <a:latin typeface="-apple-system"/>
              </a:rPr>
              <a:t>应用程序页面</a:t>
            </a:r>
            <a:r>
              <a:rPr lang="en-US" altLang="zh-CN">
                <a:solidFill>
                  <a:srgbClr val="24292F"/>
                </a:solidFill>
                <a:latin typeface="-apple-system"/>
              </a:rPr>
              <a:t>SELECT</a:t>
            </a:r>
            <a:r>
              <a:rPr lang="zh-CN" altLang="en-US">
                <a:solidFill>
                  <a:srgbClr val="24292F"/>
                </a:solidFill>
                <a:latin typeface="-apple-system"/>
              </a:rPr>
              <a:t>在</a:t>
            </a:r>
            <a:r>
              <a:rPr lang="en-US" altLang="zh-CN">
                <a:solidFill>
                  <a:srgbClr val="24292F"/>
                </a:solidFill>
                <a:latin typeface="-apple-system"/>
              </a:rPr>
              <a:t>for</a:t>
            </a:r>
            <a:r>
              <a:rPr lang="zh-CN" altLang="en-US">
                <a:solidFill>
                  <a:srgbClr val="24292F"/>
                </a:solidFill>
                <a:latin typeface="-apple-system"/>
              </a:rPr>
              <a:t>循环或类似情况下直接传递语句的输出时，此技术会起作用，以便查询输出的每一行都打印在页面内容上。</a:t>
            </a:r>
            <a:r>
              <a:rPr lang="en-US" altLang="zh-CN">
                <a:solidFill>
                  <a:srgbClr val="24292F"/>
                </a:solidFill>
                <a:latin typeface="-apple-system"/>
              </a:rPr>
              <a:t>sqlmap </a:t>
            </a:r>
            <a:r>
              <a:rPr lang="zh-CN" altLang="en-US">
                <a:solidFill>
                  <a:srgbClr val="24292F"/>
                </a:solidFill>
                <a:latin typeface="-apple-system"/>
              </a:rPr>
              <a:t>还能够利用</a:t>
            </a:r>
            <a:r>
              <a:rPr lang="zh-CN" altLang="en-US" b="1">
                <a:solidFill>
                  <a:srgbClr val="24292F"/>
                </a:solidFill>
                <a:latin typeface="-apple-system"/>
              </a:rPr>
              <a:t>部分（单个条目）</a:t>
            </a:r>
            <a:r>
              <a:rPr lang="en-US" altLang="zh-CN" b="1">
                <a:solidFill>
                  <a:srgbClr val="24292F"/>
                </a:solidFill>
                <a:latin typeface="-apple-system"/>
              </a:rPr>
              <a:t>UNION </a:t>
            </a:r>
            <a:r>
              <a:rPr lang="zh-CN" altLang="en-US" b="1">
                <a:solidFill>
                  <a:srgbClr val="24292F"/>
                </a:solidFill>
                <a:latin typeface="-apple-system"/>
              </a:rPr>
              <a:t>查询 </a:t>
            </a:r>
            <a:r>
              <a:rPr lang="en-US" altLang="zh-CN" b="1">
                <a:solidFill>
                  <a:srgbClr val="24292F"/>
                </a:solidFill>
                <a:latin typeface="-apple-system"/>
              </a:rPr>
              <a:t>SQL </a:t>
            </a:r>
            <a:r>
              <a:rPr lang="zh-CN" altLang="en-US" b="1">
                <a:solidFill>
                  <a:srgbClr val="24292F"/>
                </a:solidFill>
                <a:latin typeface="-apple-system"/>
              </a:rPr>
              <a:t>注入</a:t>
            </a:r>
            <a:r>
              <a:rPr lang="zh-CN" altLang="en-US">
                <a:solidFill>
                  <a:srgbClr val="24292F"/>
                </a:solidFill>
                <a:latin typeface="-apple-system"/>
              </a:rPr>
              <a:t>漏洞，当语句的输出不在</a:t>
            </a:r>
            <a:r>
              <a:rPr lang="en-US" altLang="zh-CN">
                <a:solidFill>
                  <a:srgbClr val="24292F"/>
                </a:solidFill>
                <a:latin typeface="-apple-system"/>
              </a:rPr>
              <a:t>for</a:t>
            </a:r>
            <a:r>
              <a:rPr lang="zh-CN" altLang="en-US">
                <a:solidFill>
                  <a:srgbClr val="24292F"/>
                </a:solidFill>
                <a:latin typeface="-apple-system"/>
              </a:rPr>
              <a:t>构造中循环时发生，而只显示查询输出的第一个条目。</a:t>
            </a:r>
          </a:p>
          <a:p>
            <a:pPr>
              <a:buFontTx/>
              <a:buChar char="•"/>
            </a:pPr>
            <a:r>
              <a:rPr lang="zh-CN" altLang="en-US" b="1">
                <a:solidFill>
                  <a:srgbClr val="24292F"/>
                </a:solidFill>
                <a:latin typeface="-apple-system"/>
              </a:rPr>
              <a:t>堆栈查询</a:t>
            </a:r>
            <a:r>
              <a:rPr lang="zh-CN" altLang="en-US">
                <a:solidFill>
                  <a:srgbClr val="24292F"/>
                </a:solidFill>
                <a:latin typeface="-apple-system"/>
              </a:rPr>
              <a:t>，也称为</a:t>
            </a:r>
            <a:r>
              <a:rPr lang="zh-CN" altLang="en-US" b="1">
                <a:solidFill>
                  <a:srgbClr val="24292F"/>
                </a:solidFill>
                <a:latin typeface="-apple-system"/>
              </a:rPr>
              <a:t>捎带</a:t>
            </a:r>
            <a:r>
              <a:rPr lang="zh-CN" altLang="en-US">
                <a:solidFill>
                  <a:srgbClr val="24292F"/>
                </a:solidFill>
                <a:latin typeface="-apple-system"/>
              </a:rPr>
              <a:t>：</a:t>
            </a:r>
            <a:r>
              <a:rPr lang="en-US" altLang="zh-CN">
                <a:solidFill>
                  <a:srgbClr val="24292F"/>
                </a:solidFill>
                <a:latin typeface="-apple-system"/>
              </a:rPr>
              <a:t>sqlmap </a:t>
            </a:r>
            <a:r>
              <a:rPr lang="zh-CN" altLang="en-US">
                <a:solidFill>
                  <a:srgbClr val="24292F"/>
                </a:solidFill>
                <a:latin typeface="-apple-system"/>
              </a:rPr>
              <a:t>测试 </a:t>
            </a:r>
            <a:r>
              <a:rPr lang="en-US" altLang="zh-CN">
                <a:solidFill>
                  <a:srgbClr val="24292F"/>
                </a:solidFill>
                <a:latin typeface="-apple-system"/>
              </a:rPr>
              <a:t>Web </a:t>
            </a:r>
            <a:r>
              <a:rPr lang="zh-CN" altLang="en-US">
                <a:solidFill>
                  <a:srgbClr val="24292F"/>
                </a:solidFill>
                <a:latin typeface="-apple-system"/>
              </a:rPr>
              <a:t>应用程序是否支持堆叠查询，如果支持，则将分号 </a:t>
            </a:r>
            <a:r>
              <a:rPr lang="en-US" altLang="zh-CN">
                <a:solidFill>
                  <a:srgbClr val="24292F"/>
                </a:solidFill>
                <a:latin typeface="-apple-system"/>
              </a:rPr>
              <a:t>( ;) </a:t>
            </a:r>
            <a:r>
              <a:rPr lang="zh-CN" altLang="en-US">
                <a:solidFill>
                  <a:srgbClr val="24292F"/>
                </a:solidFill>
                <a:latin typeface="-apple-system"/>
              </a:rPr>
              <a:t>后跟 </a:t>
            </a:r>
            <a:r>
              <a:rPr lang="en-US" altLang="zh-CN">
                <a:solidFill>
                  <a:srgbClr val="24292F"/>
                </a:solidFill>
                <a:latin typeface="-apple-system"/>
              </a:rPr>
              <a:t>SQL </a:t>
            </a:r>
            <a:r>
              <a:rPr lang="zh-CN" altLang="en-US">
                <a:solidFill>
                  <a:srgbClr val="24292F"/>
                </a:solidFill>
                <a:latin typeface="-apple-system"/>
              </a:rPr>
              <a:t>语句附加到 </a:t>
            </a:r>
            <a:r>
              <a:rPr lang="en-US" altLang="zh-CN">
                <a:solidFill>
                  <a:srgbClr val="24292F"/>
                </a:solidFill>
                <a:latin typeface="-apple-system"/>
              </a:rPr>
              <a:t>HTTP </a:t>
            </a:r>
            <a:r>
              <a:rPr lang="zh-CN" altLang="en-US">
                <a:solidFill>
                  <a:srgbClr val="24292F"/>
                </a:solidFill>
                <a:latin typeface="-apple-system"/>
              </a:rPr>
              <a:t>请求中的受影响参数后被执行。此技术可用于运行 </a:t>
            </a:r>
            <a:r>
              <a:rPr lang="en-US" altLang="zh-CN">
                <a:solidFill>
                  <a:srgbClr val="24292F"/>
                </a:solidFill>
                <a:latin typeface="-apple-system"/>
              </a:rPr>
              <a:t>SQL </a:t>
            </a:r>
            <a:r>
              <a:rPr lang="zh-CN" altLang="en-US">
                <a:solidFill>
                  <a:srgbClr val="24292F"/>
                </a:solidFill>
                <a:latin typeface="-apple-system"/>
              </a:rPr>
              <a:t>语句以外的其他 </a:t>
            </a:r>
            <a:r>
              <a:rPr lang="en-US" altLang="zh-CN">
                <a:solidFill>
                  <a:srgbClr val="24292F"/>
                </a:solidFill>
                <a:latin typeface="-apple-system"/>
              </a:rPr>
              <a:t>SQL </a:t>
            </a:r>
            <a:r>
              <a:rPr lang="zh-CN" altLang="en-US">
                <a:solidFill>
                  <a:srgbClr val="24292F"/>
                </a:solidFill>
                <a:latin typeface="-apple-system"/>
              </a:rPr>
              <a:t>语句</a:t>
            </a:r>
            <a:r>
              <a:rPr lang="en-US" altLang="zh-CN">
                <a:solidFill>
                  <a:srgbClr val="24292F"/>
                </a:solidFill>
                <a:latin typeface="-apple-system"/>
              </a:rPr>
              <a:t>SELECT</a:t>
            </a:r>
            <a:r>
              <a:rPr lang="zh-CN" altLang="en-US">
                <a:solidFill>
                  <a:srgbClr val="24292F"/>
                </a:solidFill>
                <a:latin typeface="-apple-system"/>
              </a:rPr>
              <a:t>，例如</a:t>
            </a:r>
            <a:r>
              <a:rPr lang="zh-CN" altLang="en-US" b="1">
                <a:solidFill>
                  <a:srgbClr val="24292F"/>
                </a:solidFill>
                <a:latin typeface="-apple-system"/>
              </a:rPr>
              <a:t>数据定义</a:t>
            </a:r>
            <a:r>
              <a:rPr lang="zh-CN" altLang="en-US">
                <a:solidFill>
                  <a:srgbClr val="24292F"/>
                </a:solidFill>
                <a:latin typeface="-apple-system"/>
              </a:rPr>
              <a:t>或</a:t>
            </a:r>
            <a:r>
              <a:rPr lang="zh-CN" altLang="en-US" b="1">
                <a:solidFill>
                  <a:srgbClr val="24292F"/>
                </a:solidFill>
                <a:latin typeface="-apple-system"/>
              </a:rPr>
              <a:t>数据操作</a:t>
            </a:r>
            <a:r>
              <a:rPr lang="zh-CN" altLang="en-US">
                <a:solidFill>
                  <a:srgbClr val="24292F"/>
                </a:solidFill>
                <a:latin typeface="-apple-system"/>
              </a:rPr>
              <a:t>语句，可能导致文件系统读写访问和操作系统命令执行取决于底层后端数据库管理系统和会话用户特权。</a:t>
            </a:r>
          </a:p>
          <a:p>
            <a:endParaRPr lang="zh-CN" altLang="en-US">
              <a:latin typeface="Arial" panose="020B0604020202020204" pitchFamily="34" charset="0"/>
            </a:endParaRPr>
          </a:p>
        </p:txBody>
      </p:sp>
      <p:sp>
        <p:nvSpPr>
          <p:cNvPr id="39940" name="灯片编号占位符 3">
            <a:extLst>
              <a:ext uri="{FF2B5EF4-FFF2-40B4-BE49-F238E27FC236}">
                <a16:creationId xmlns:a16="http://schemas.microsoft.com/office/drawing/2014/main" id="{EB40368C-D415-1787-32F7-661A654A51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720835-520E-437B-8291-4E6916B8ABAE}" type="slidenum">
              <a:rPr lang="en-US" altLang="zh-CN" smtClean="0"/>
              <a:pPr/>
              <a:t>31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2" name="Picture 2" descr="password">
            <a:extLst>
              <a:ext uri="{FF2B5EF4-FFF2-40B4-BE49-F238E27FC236}">
                <a16:creationId xmlns:a16="http://schemas.microsoft.com/office/drawing/2014/main" id="{B6E312F6-2D49-6BB9-BED8-83430B8F404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3500"/>
            <a:ext cx="8534400" cy="637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12"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4117903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B48C578-7E83-E85F-DCE6-8430268363D5}"/>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49D1883-B168-AA4D-5C0A-3E61FDC85F47}"/>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51A6B3FC-E51F-B53E-C2FC-895F3C1CBE72}"/>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5FC22D82-27CD-40C5-8B06-DB68F5ABE2D3}" type="slidenum">
              <a:rPr lang="en-US" altLang="zh-CN"/>
              <a:pPr>
                <a:defRPr/>
              </a:pPr>
              <a:t>‹#›</a:t>
            </a:fld>
            <a:endParaRPr lang="en-US" altLang="zh-CN"/>
          </a:p>
        </p:txBody>
      </p:sp>
    </p:spTree>
    <p:extLst>
      <p:ext uri="{BB962C8B-B14F-4D97-AF65-F5344CB8AC3E}">
        <p14:creationId xmlns:p14="http://schemas.microsoft.com/office/powerpoint/2010/main" val="1385504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FBF3967-093D-ED8E-6CD8-E7D281851EBF}"/>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F9789E2-E5EF-BCED-C9AA-6EFEDB8467FA}"/>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904F2E93-DCA3-E784-0C51-4BF5A02D6112}"/>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18C2BC62-01FB-4761-955F-A33E792B51EB}" type="slidenum">
              <a:rPr lang="en-US" altLang="zh-CN"/>
              <a:pPr>
                <a:defRPr/>
              </a:pPr>
              <a:t>‹#›</a:t>
            </a:fld>
            <a:endParaRPr lang="en-US" altLang="zh-CN"/>
          </a:p>
        </p:txBody>
      </p:sp>
    </p:spTree>
    <p:extLst>
      <p:ext uri="{BB962C8B-B14F-4D97-AF65-F5344CB8AC3E}">
        <p14:creationId xmlns:p14="http://schemas.microsoft.com/office/powerpoint/2010/main" val="350358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a:extLst>
              <a:ext uri="{FF2B5EF4-FFF2-40B4-BE49-F238E27FC236}">
                <a16:creationId xmlns:a16="http://schemas.microsoft.com/office/drawing/2014/main" id="{79AFFE4A-F2C3-0271-62E6-2E9692C5437C}"/>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1AEEE6F-82B0-9A96-A965-F9417C0BBC44}"/>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1C3DA6DD-E6DE-EF9F-F9BB-746DD27F9192}"/>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075918A0-8C75-4100-B91C-1444C3043B2C}" type="slidenum">
              <a:rPr lang="en-US" altLang="zh-CN"/>
              <a:pPr>
                <a:defRPr/>
              </a:pPr>
              <a:t>‹#›</a:t>
            </a:fld>
            <a:endParaRPr lang="en-US" altLang="zh-CN"/>
          </a:p>
        </p:txBody>
      </p:sp>
    </p:spTree>
    <p:extLst>
      <p:ext uri="{BB962C8B-B14F-4D97-AF65-F5344CB8AC3E}">
        <p14:creationId xmlns:p14="http://schemas.microsoft.com/office/powerpoint/2010/main" val="331374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52596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9"/>
          <p:cNvSpPr>
            <a:spLocks noGrp="1"/>
          </p:cNvSpPr>
          <p:nvPr>
            <p:ph type="title"/>
          </p:nvPr>
        </p:nvSpPr>
        <p:spPr/>
        <p:txBody>
          <a:bodyPr/>
          <a:lstStyle/>
          <a:p>
            <a:r>
              <a:rPr lang="zh-CN" altLang="en-US"/>
              <a:t>单击此处编辑母版标题样式</a:t>
            </a:r>
          </a:p>
        </p:txBody>
      </p:sp>
      <p:sp>
        <p:nvSpPr>
          <p:cNvPr id="2" name="日期占位符 6">
            <a:extLst>
              <a:ext uri="{FF2B5EF4-FFF2-40B4-BE49-F238E27FC236}">
                <a16:creationId xmlns:a16="http://schemas.microsoft.com/office/drawing/2014/main" id="{C8928966-17D7-7AA4-E937-7402F4DF9A87}"/>
              </a:ext>
            </a:extLst>
          </p:cNvPr>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4" name="页脚占位符 7">
            <a:extLst>
              <a:ext uri="{FF2B5EF4-FFF2-40B4-BE49-F238E27FC236}">
                <a16:creationId xmlns:a16="http://schemas.microsoft.com/office/drawing/2014/main" id="{6F432C8C-F3C9-3E94-6143-6BDCE7556CCD}"/>
              </a:ext>
            </a:extLst>
          </p:cNvPr>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365707235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20B2B6DE-A91B-4DD0-2880-7F35403FA8F0}"/>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7C163797-F4EB-1439-EE83-4E862E12C131}"/>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4A4DD764-59CA-A4F9-8E08-B0808EDAEEEB}"/>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FABA01FD-DEF6-4A30-9E7D-F9EC0DDB0EFE}" type="slidenum">
              <a:rPr lang="en-US" altLang="zh-CN"/>
              <a:pPr>
                <a:defRPr/>
              </a:pPr>
              <a:t>‹#›</a:t>
            </a:fld>
            <a:endParaRPr lang="en-US" altLang="zh-CN"/>
          </a:p>
        </p:txBody>
      </p:sp>
    </p:spTree>
    <p:extLst>
      <p:ext uri="{BB962C8B-B14F-4D97-AF65-F5344CB8AC3E}">
        <p14:creationId xmlns:p14="http://schemas.microsoft.com/office/powerpoint/2010/main" val="1642500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4F27572D-1477-660A-F753-6080563CE23F}"/>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153E491-3697-94B4-B3DD-E3C8A433D0E8}"/>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7A6028EE-E205-854A-64C5-02CA8F8C1E4A}"/>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32E0C29D-5901-4473-8D0B-ED8CB47D1E99}" type="slidenum">
              <a:rPr lang="en-US" altLang="zh-CN"/>
              <a:pPr>
                <a:defRPr/>
              </a:pPr>
              <a:t>‹#›</a:t>
            </a:fld>
            <a:endParaRPr lang="en-US" altLang="zh-CN"/>
          </a:p>
        </p:txBody>
      </p:sp>
    </p:spTree>
    <p:extLst>
      <p:ext uri="{BB962C8B-B14F-4D97-AF65-F5344CB8AC3E}">
        <p14:creationId xmlns:p14="http://schemas.microsoft.com/office/powerpoint/2010/main" val="36890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1B80BB5D-B440-378F-2703-A96123E63F45}"/>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5236FA7C-9EAA-D305-4B24-69E3A7978477}"/>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9" name="Rectangle 7">
            <a:extLst>
              <a:ext uri="{FF2B5EF4-FFF2-40B4-BE49-F238E27FC236}">
                <a16:creationId xmlns:a16="http://schemas.microsoft.com/office/drawing/2014/main" id="{1F68C203-F648-6C99-8A77-C4CC385AB028}"/>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CD35446A-5198-4F7A-A6A3-4AC9C4A14E6C}" type="slidenum">
              <a:rPr lang="en-US" altLang="zh-CN"/>
              <a:pPr>
                <a:defRPr/>
              </a:pPr>
              <a:t>‹#›</a:t>
            </a:fld>
            <a:endParaRPr lang="en-US" altLang="zh-CN"/>
          </a:p>
        </p:txBody>
      </p:sp>
    </p:spTree>
    <p:extLst>
      <p:ext uri="{BB962C8B-B14F-4D97-AF65-F5344CB8AC3E}">
        <p14:creationId xmlns:p14="http://schemas.microsoft.com/office/powerpoint/2010/main" val="178368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52E6B341-3DDA-00DC-33CF-37DF4034B7B6}"/>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7DAC6E6-0BC6-20DE-172F-A4174344FDB5}"/>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6F4A0E2C-D6FB-6B41-AB10-900527FB7C33}"/>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A98901D5-667B-477F-A112-5E05A4D0F538}" type="slidenum">
              <a:rPr lang="en-US" altLang="zh-CN"/>
              <a:pPr>
                <a:defRPr/>
              </a:pPr>
              <a:t>‹#›</a:t>
            </a:fld>
            <a:endParaRPr lang="en-US" altLang="zh-CN"/>
          </a:p>
        </p:txBody>
      </p:sp>
    </p:spTree>
    <p:extLst>
      <p:ext uri="{BB962C8B-B14F-4D97-AF65-F5344CB8AC3E}">
        <p14:creationId xmlns:p14="http://schemas.microsoft.com/office/powerpoint/2010/main" val="1648464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80D62D8D-0C76-04B2-9BE5-BA5407D9071D}"/>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C58FFCE-BB91-33BB-5322-80DDEE152D76}"/>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41453CC2-0781-F1E9-8246-DA71BD92B783}"/>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62A03440-3576-4C6C-8750-619691AA7990}" type="slidenum">
              <a:rPr lang="en-US" altLang="zh-CN"/>
              <a:pPr>
                <a:defRPr/>
              </a:pPr>
              <a:t>‹#›</a:t>
            </a:fld>
            <a:endParaRPr lang="en-US" altLang="zh-CN"/>
          </a:p>
        </p:txBody>
      </p:sp>
    </p:spTree>
    <p:extLst>
      <p:ext uri="{BB962C8B-B14F-4D97-AF65-F5344CB8AC3E}">
        <p14:creationId xmlns:p14="http://schemas.microsoft.com/office/powerpoint/2010/main" val="989772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13699A32-4A15-B5FA-1274-DD4FC2C3725D}"/>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C1EA3C2-04FE-E39E-76E7-BEFD82C7143B}"/>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9100EC38-8A6A-CF83-8DD7-E6E69B297D7D}"/>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5B4044C9-2F90-4139-BC1E-0DBB45391AF1}" type="slidenum">
              <a:rPr lang="en-US" altLang="zh-CN"/>
              <a:pPr>
                <a:defRPr/>
              </a:pPr>
              <a:t>‹#›</a:t>
            </a:fld>
            <a:endParaRPr lang="en-US" altLang="zh-CN"/>
          </a:p>
        </p:txBody>
      </p:sp>
    </p:spTree>
    <p:extLst>
      <p:ext uri="{BB962C8B-B14F-4D97-AF65-F5344CB8AC3E}">
        <p14:creationId xmlns:p14="http://schemas.microsoft.com/office/powerpoint/2010/main" val="230923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assword">
            <a:extLst>
              <a:ext uri="{FF2B5EF4-FFF2-40B4-BE49-F238E27FC236}">
                <a16:creationId xmlns:a16="http://schemas.microsoft.com/office/drawing/2014/main" id="{3679724C-219D-7965-687D-F65B80E92F3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 y="0"/>
            <a:ext cx="8534400" cy="637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8D587B46-6060-2768-9E27-2FA71A4679C8}"/>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4">
            <a:extLst>
              <a:ext uri="{FF2B5EF4-FFF2-40B4-BE49-F238E27FC236}">
                <a16:creationId xmlns:a16="http://schemas.microsoft.com/office/drawing/2014/main" id="{51F80C07-4DB0-D1DF-06F4-80E5DD559CF6}"/>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 第二级</a:t>
            </a:r>
          </a:p>
          <a:p>
            <a:pPr lvl="2"/>
            <a:r>
              <a:rPr lang="zh-CN" altLang="en-US"/>
              <a:t> 第三级</a:t>
            </a:r>
          </a:p>
          <a:p>
            <a:pPr lvl="3"/>
            <a:r>
              <a:rPr lang="zh-CN" altLang="en-US"/>
              <a:t> 第四级</a:t>
            </a:r>
          </a:p>
          <a:p>
            <a:pPr lvl="4"/>
            <a:r>
              <a:rPr lang="zh-CN" altLang="en-US"/>
              <a:t> 第五级</a:t>
            </a:r>
          </a:p>
        </p:txBody>
      </p:sp>
      <p:sp>
        <p:nvSpPr>
          <p:cNvPr id="1032" name="Rectangle 8">
            <a:extLst>
              <a:ext uri="{FF2B5EF4-FFF2-40B4-BE49-F238E27FC236}">
                <a16:creationId xmlns:a16="http://schemas.microsoft.com/office/drawing/2014/main" id="{07E17BC9-BD60-7FFE-B79E-A7D980B32DCE}"/>
              </a:ext>
            </a:extLst>
          </p:cNvPr>
          <p:cNvSpPr>
            <a:spLocks noChangeArrowheads="1"/>
          </p:cNvSpPr>
          <p:nvPr/>
        </p:nvSpPr>
        <p:spPr bwMode="ltGray">
          <a:xfrm>
            <a:off x="395288" y="765175"/>
            <a:ext cx="438150" cy="474663"/>
          </a:xfrm>
          <a:prstGeom prst="rect">
            <a:avLst/>
          </a:prstGeom>
          <a:solidFill>
            <a:srgbClr val="00E800"/>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3" name="Rectangle 9">
            <a:extLst>
              <a:ext uri="{FF2B5EF4-FFF2-40B4-BE49-F238E27FC236}">
                <a16:creationId xmlns:a16="http://schemas.microsoft.com/office/drawing/2014/main" id="{910853D6-00BB-4337-976A-827AD14EADC5}"/>
              </a:ext>
            </a:extLst>
          </p:cNvPr>
          <p:cNvSpPr>
            <a:spLocks noChangeArrowheads="1"/>
          </p:cNvSpPr>
          <p:nvPr/>
        </p:nvSpPr>
        <p:spPr bwMode="ltGray">
          <a:xfrm>
            <a:off x="800100" y="765175"/>
            <a:ext cx="328613" cy="474663"/>
          </a:xfrm>
          <a:prstGeom prst="rect">
            <a:avLst/>
          </a:prstGeom>
          <a:gradFill rotWithShape="1">
            <a:gsLst>
              <a:gs pos="0">
                <a:srgbClr val="00E800"/>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4" name="Rectangle 10">
            <a:extLst>
              <a:ext uri="{FF2B5EF4-FFF2-40B4-BE49-F238E27FC236}">
                <a16:creationId xmlns:a16="http://schemas.microsoft.com/office/drawing/2014/main" id="{2BBBF0E9-BD94-19F5-8026-5499CBA77346}"/>
              </a:ext>
            </a:extLst>
          </p:cNvPr>
          <p:cNvSpPr>
            <a:spLocks noChangeArrowheads="1"/>
          </p:cNvSpPr>
          <p:nvPr/>
        </p:nvSpPr>
        <p:spPr bwMode="ltGray">
          <a:xfrm>
            <a:off x="541338" y="1216025"/>
            <a:ext cx="422275" cy="474663"/>
          </a:xfrm>
          <a:prstGeom prst="rect">
            <a:avLst/>
          </a:prstGeom>
          <a:solidFill>
            <a:srgbClr val="0000FF"/>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5" name="Rectangle 11">
            <a:extLst>
              <a:ext uri="{FF2B5EF4-FFF2-40B4-BE49-F238E27FC236}">
                <a16:creationId xmlns:a16="http://schemas.microsoft.com/office/drawing/2014/main" id="{32C690D3-4831-B662-A097-2F97F340FB1D}"/>
              </a:ext>
            </a:extLst>
          </p:cNvPr>
          <p:cNvSpPr>
            <a:spLocks noChangeArrowheads="1"/>
          </p:cNvSpPr>
          <p:nvPr/>
        </p:nvSpPr>
        <p:spPr bwMode="ltGray">
          <a:xfrm>
            <a:off x="911225" y="1216025"/>
            <a:ext cx="368300" cy="474663"/>
          </a:xfrm>
          <a:prstGeom prst="rect">
            <a:avLst/>
          </a:prstGeom>
          <a:gradFill rotWithShape="0">
            <a:gsLst>
              <a:gs pos="0">
                <a:srgbClr val="0000FF"/>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6" name="Rectangle 12">
            <a:extLst>
              <a:ext uri="{FF2B5EF4-FFF2-40B4-BE49-F238E27FC236}">
                <a16:creationId xmlns:a16="http://schemas.microsoft.com/office/drawing/2014/main" id="{AB722A1A-9058-7C91-3D57-E4D2868F92B5}"/>
              </a:ext>
            </a:extLst>
          </p:cNvPr>
          <p:cNvSpPr>
            <a:spLocks noChangeArrowheads="1"/>
          </p:cNvSpPr>
          <p:nvPr/>
        </p:nvSpPr>
        <p:spPr bwMode="ltGray">
          <a:xfrm>
            <a:off x="127000" y="1143000"/>
            <a:ext cx="560388" cy="422275"/>
          </a:xfrm>
          <a:prstGeom prst="rect">
            <a:avLst/>
          </a:prstGeom>
          <a:gradFill rotWithShape="0">
            <a:gsLst>
              <a:gs pos="0">
                <a:srgbClr val="FFFFFF"/>
              </a:gs>
              <a:gs pos="100000">
                <a:srgbClr val="FF0000"/>
              </a:gs>
            </a:gsLst>
            <a:lin ang="1890000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7" name="Rectangle 13">
            <a:extLst>
              <a:ext uri="{FF2B5EF4-FFF2-40B4-BE49-F238E27FC236}">
                <a16:creationId xmlns:a16="http://schemas.microsoft.com/office/drawing/2014/main" id="{9A9E38DD-57E1-EFD8-2074-0B4058AD5B59}"/>
              </a:ext>
            </a:extLst>
          </p:cNvPr>
          <p:cNvSpPr>
            <a:spLocks noChangeArrowheads="1"/>
          </p:cNvSpPr>
          <p:nvPr/>
        </p:nvSpPr>
        <p:spPr bwMode="gray">
          <a:xfrm>
            <a:off x="762000" y="685800"/>
            <a:ext cx="53975" cy="1052513"/>
          </a:xfrm>
          <a:prstGeom prst="rect">
            <a:avLst/>
          </a:prstGeom>
          <a:gradFill rotWithShape="1">
            <a:gsLst>
              <a:gs pos="0">
                <a:srgbClr val="FFFF00"/>
              </a:gs>
              <a:gs pos="100000">
                <a:srgbClr val="1C1C1C"/>
              </a:gs>
            </a:gsLst>
            <a:lin ang="540000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8" name="Rectangle 14">
            <a:extLst>
              <a:ext uri="{FF2B5EF4-FFF2-40B4-BE49-F238E27FC236}">
                <a16:creationId xmlns:a16="http://schemas.microsoft.com/office/drawing/2014/main" id="{2E2EF3A5-01D7-707F-5EF4-275400748709}"/>
              </a:ext>
            </a:extLst>
          </p:cNvPr>
          <p:cNvSpPr>
            <a:spLocks noChangeArrowheads="1"/>
          </p:cNvSpPr>
          <p:nvPr/>
        </p:nvSpPr>
        <p:spPr bwMode="gray">
          <a:xfrm>
            <a:off x="442913" y="1476375"/>
            <a:ext cx="8226425" cy="53975"/>
          </a:xfrm>
          <a:prstGeom prst="rect">
            <a:avLst/>
          </a:prstGeom>
          <a:gradFill rotWithShape="0">
            <a:gsLst>
              <a:gs pos="0">
                <a:srgbClr val="5F5F5F"/>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pic>
        <p:nvPicPr>
          <p:cNvPr id="1039" name="Picture 15">
            <a:extLst>
              <a:ext uri="{FF2B5EF4-FFF2-40B4-BE49-F238E27FC236}">
                <a16:creationId xmlns:a16="http://schemas.microsoft.com/office/drawing/2014/main" id="{E87BCFBE-EE64-CBBD-B7B3-2C3A008D77B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1160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0" name="Picture 16" descr="logo3">
            <a:extLst>
              <a:ext uri="{FF2B5EF4-FFF2-40B4-BE49-F238E27FC236}">
                <a16:creationId xmlns:a16="http://schemas.microsoft.com/office/drawing/2014/main" id="{B2562813-1BF9-0DBE-56C0-1E045EBEFEB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27988" y="5949950"/>
            <a:ext cx="574675" cy="531813"/>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1041" name="Object 17">
            <a:extLst>
              <a:ext uri="{FF2B5EF4-FFF2-40B4-BE49-F238E27FC236}">
                <a16:creationId xmlns:a16="http://schemas.microsoft.com/office/drawing/2014/main" id="{2DEA9DA4-60EC-8C2B-14A1-98ECFB5244BD}"/>
              </a:ext>
            </a:extLst>
          </p:cNvPr>
          <p:cNvGraphicFramePr>
            <a:graphicFrameLocks noChangeAspect="1"/>
          </p:cNvGraphicFramePr>
          <p:nvPr/>
        </p:nvGraphicFramePr>
        <p:xfrm>
          <a:off x="7956550" y="0"/>
          <a:ext cx="1187450" cy="333375"/>
        </p:xfrm>
        <a:graphic>
          <a:graphicData uri="http://schemas.openxmlformats.org/presentationml/2006/ole">
            <mc:AlternateContent xmlns:mc="http://schemas.openxmlformats.org/markup-compatibility/2006">
              <mc:Choice xmlns:v="urn:schemas-microsoft-com:vml" Requires="v">
                <p:oleObj name="位图图像" r:id="rId16" imgW="1133633" imgH="438095" progId="Paint.Picture">
                  <p:embed/>
                </p:oleObj>
              </mc:Choice>
              <mc:Fallback>
                <p:oleObj name="位图图像" r:id="rId16" imgW="1133633" imgH="438095" progId="Paint.Picture">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56550" y="0"/>
                        <a:ext cx="11874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014" r:id="rId1"/>
    <p:sldLayoutId id="2147484005" r:id="rId2"/>
    <p:sldLayoutId id="214748401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黑体" pitchFamily="2" charset="-122"/>
        </a:defRPr>
      </a:lvl2pPr>
      <a:lvl3pPr algn="ctr" rtl="0" eaLnBrk="0" fontAlgn="base" hangingPunct="0">
        <a:spcBef>
          <a:spcPct val="0"/>
        </a:spcBef>
        <a:spcAft>
          <a:spcPct val="0"/>
        </a:spcAft>
        <a:defRPr sz="4400">
          <a:solidFill>
            <a:schemeClr val="tx2"/>
          </a:solidFill>
          <a:latin typeface="Arial" charset="0"/>
          <a:ea typeface="黑体" pitchFamily="2" charset="-122"/>
        </a:defRPr>
      </a:lvl3pPr>
      <a:lvl4pPr algn="ctr" rtl="0" eaLnBrk="0" fontAlgn="base" hangingPunct="0">
        <a:spcBef>
          <a:spcPct val="0"/>
        </a:spcBef>
        <a:spcAft>
          <a:spcPct val="0"/>
        </a:spcAft>
        <a:defRPr sz="4400">
          <a:solidFill>
            <a:schemeClr val="tx2"/>
          </a:solidFill>
          <a:latin typeface="Arial" charset="0"/>
          <a:ea typeface="黑体" pitchFamily="2" charset="-122"/>
        </a:defRPr>
      </a:lvl4pPr>
      <a:lvl5pPr algn="ctr" rtl="0" eaLnBrk="0" fontAlgn="base" hangingPunct="0">
        <a:spcBef>
          <a:spcPct val="0"/>
        </a:spcBef>
        <a:spcAft>
          <a:spcPct val="0"/>
        </a:spcAft>
        <a:defRPr sz="4400">
          <a:solidFill>
            <a:schemeClr val="tx2"/>
          </a:solidFill>
          <a:latin typeface="Arial" charset="0"/>
          <a:ea typeface="黑体" pitchFamily="2" charset="-122"/>
        </a:defRPr>
      </a:lvl5pPr>
      <a:lvl6pPr marL="457200" algn="ctr" rtl="0" fontAlgn="base">
        <a:spcBef>
          <a:spcPct val="0"/>
        </a:spcBef>
        <a:spcAft>
          <a:spcPct val="0"/>
        </a:spcAft>
        <a:defRPr sz="4400">
          <a:solidFill>
            <a:schemeClr val="tx2"/>
          </a:solidFill>
          <a:latin typeface="Arial" charset="0"/>
          <a:ea typeface="黑体" pitchFamily="2" charset="-122"/>
        </a:defRPr>
      </a:lvl6pPr>
      <a:lvl7pPr marL="914400" algn="ctr" rtl="0" fontAlgn="base">
        <a:spcBef>
          <a:spcPct val="0"/>
        </a:spcBef>
        <a:spcAft>
          <a:spcPct val="0"/>
        </a:spcAft>
        <a:defRPr sz="4400">
          <a:solidFill>
            <a:schemeClr val="tx2"/>
          </a:solidFill>
          <a:latin typeface="Arial" charset="0"/>
          <a:ea typeface="黑体" pitchFamily="2" charset="-122"/>
        </a:defRPr>
      </a:lvl7pPr>
      <a:lvl8pPr marL="1371600" algn="ctr" rtl="0" fontAlgn="base">
        <a:spcBef>
          <a:spcPct val="0"/>
        </a:spcBef>
        <a:spcAft>
          <a:spcPct val="0"/>
        </a:spcAft>
        <a:defRPr sz="4400">
          <a:solidFill>
            <a:schemeClr val="tx2"/>
          </a:solidFill>
          <a:latin typeface="Arial" charset="0"/>
          <a:ea typeface="黑体" pitchFamily="2" charset="-122"/>
        </a:defRPr>
      </a:lvl8pPr>
      <a:lvl9pPr marL="1828800" algn="ctr" rtl="0" fontAlgn="base">
        <a:spcBef>
          <a:spcPct val="0"/>
        </a:spcBef>
        <a:spcAft>
          <a:spcPct val="0"/>
        </a:spcAft>
        <a:defRPr sz="4400">
          <a:solidFill>
            <a:schemeClr val="tx2"/>
          </a:solidFill>
          <a:latin typeface="Arial" charset="0"/>
          <a:ea typeface="黑体" pitchFamily="2" charset="-122"/>
        </a:defRPr>
      </a:lvl9pPr>
    </p:titleStyle>
    <p:bodyStyle>
      <a:lvl1pPr marL="342900" indent="-342900" algn="l" rtl="0" eaLnBrk="0" fontAlgn="base" hangingPunct="0">
        <a:spcBef>
          <a:spcPct val="20000"/>
        </a:spcBef>
        <a:spcAft>
          <a:spcPct val="0"/>
        </a:spcAft>
        <a:buBlip>
          <a:blip r:embed="rId18"/>
        </a:buBlip>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0" fontAlgn="base" hangingPunct="0">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0" fontAlgn="base" hangingPunct="0">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fontAlgn="base">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fontAlgn="base">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fontAlgn="base">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fontAlgn="base">
        <a:spcBef>
          <a:spcPct val="20000"/>
        </a:spcBef>
        <a:spcAft>
          <a:spcPct val="0"/>
        </a:spcAft>
        <a:buClr>
          <a:schemeClr val="tx1"/>
        </a:buClr>
        <a:buFont typeface="Wingdings 2"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portswigger.net/support" TargetMode="External"/><Relationship Id="rId2" Type="http://schemas.openxmlformats.org/officeDocument/2006/relationships/hyperlink" Target="https://portswigger.net/burp/releases/professional-community-2021-9-1"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sqlmap.org/"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s://github.com/sqlmapproject/sqlmap/wiki"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qlmap.or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github.com/sqlmapproject/sqlmap/wiki/Techniques" TargetMode="External"/><Relationship Id="rId4" Type="http://schemas.openxmlformats.org/officeDocument/2006/relationships/hyperlink" Target="https://github.com/sqlmapproject/sqlmap/wiki"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youtube.com/user/inquisb/videos"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sectools.org/" TargetMode="External"/><Relationship Id="rId2" Type="http://schemas.openxmlformats.org/officeDocument/2006/relationships/hyperlink" Target="https://www.kali.net.cn/category/tools" TargetMode="External"/><Relationship Id="rId1" Type="http://schemas.openxmlformats.org/officeDocument/2006/relationships/slideLayout" Target="../slideLayouts/slideLayout3.xml"/><Relationship Id="rId5" Type="http://schemas.openxmlformats.org/officeDocument/2006/relationships/image" Target="../media/image27.jpeg"/><Relationship Id="rId4" Type="http://schemas.openxmlformats.org/officeDocument/2006/relationships/hyperlink" Target="https://wiki.x10sec.org/"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www.cnblogs.com/li0803/archive/2008/11/03/1324746.html" TargetMode="External"/><Relationship Id="rId2" Type="http://schemas.openxmlformats.org/officeDocument/2006/relationships/hyperlink" Target="http://www.runoob.com/http/http-tutorial.html" TargetMode="Externa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hyperlink" Target="https://juejin.im/entry/57597bd45bbb500053c88b4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zhuanlan.zhihu.com/p/25013398"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digininja/DVWA/archive/master.zip"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mofanpy.com/tutorials/others/linux-basic/"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3">
            <a:extLst>
              <a:ext uri="{FF2B5EF4-FFF2-40B4-BE49-F238E27FC236}">
                <a16:creationId xmlns:a16="http://schemas.microsoft.com/office/drawing/2014/main" id="{0118AE9B-6536-F618-EA9F-AB182E5BD720}"/>
              </a:ext>
            </a:extLst>
          </p:cNvPr>
          <p:cNvSpPr>
            <a:spLocks noGrp="1" noChangeArrowheads="1"/>
          </p:cNvSpPr>
          <p:nvPr>
            <p:ph type="ctrTitle"/>
          </p:nvPr>
        </p:nvSpPr>
        <p:spPr>
          <a:xfrm>
            <a:off x="611188" y="2349500"/>
            <a:ext cx="7772400" cy="1470025"/>
          </a:xfrm>
        </p:spPr>
        <p:txBody>
          <a:bodyPr/>
          <a:lstStyle/>
          <a:p>
            <a:r>
              <a:rPr lang="zh-CN" altLang="en-US"/>
              <a:t>参考资料推荐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a:extLst>
              <a:ext uri="{FF2B5EF4-FFF2-40B4-BE49-F238E27FC236}">
                <a16:creationId xmlns:a16="http://schemas.microsoft.com/office/drawing/2014/main" id="{C879EA9C-9B8F-6230-7832-3F476B7474E6}"/>
              </a:ext>
            </a:extLst>
          </p:cNvPr>
          <p:cNvSpPr>
            <a:spLocks noGrp="1" noChangeArrowheads="1"/>
          </p:cNvSpPr>
          <p:nvPr>
            <p:ph idx="1"/>
          </p:nvPr>
        </p:nvSpPr>
        <p:spPr/>
        <p:txBody>
          <a:bodyPr/>
          <a:lstStyle/>
          <a:p>
            <a:r>
              <a:rPr lang="zh-CN" altLang="en-US"/>
              <a:t>文件操作</a:t>
            </a:r>
            <a:endParaRPr lang="en-US" altLang="zh-CN"/>
          </a:p>
          <a:p>
            <a:pPr lvl="1"/>
            <a:r>
              <a:rPr lang="en-US" altLang="zh-CN"/>
              <a:t>https://www.runoob.com/linux/linux-file-content-manage.html</a:t>
            </a:r>
            <a:endParaRPr lang="zh-CN" altLang="en-US"/>
          </a:p>
        </p:txBody>
      </p:sp>
      <p:sp>
        <p:nvSpPr>
          <p:cNvPr id="16387" name="标题 2">
            <a:extLst>
              <a:ext uri="{FF2B5EF4-FFF2-40B4-BE49-F238E27FC236}">
                <a16:creationId xmlns:a16="http://schemas.microsoft.com/office/drawing/2014/main" id="{F7C37B5A-9B97-7DA5-9F28-8D6B7E1049BC}"/>
              </a:ext>
            </a:extLst>
          </p:cNvPr>
          <p:cNvSpPr>
            <a:spLocks noGrp="1" noChangeArrowheads="1"/>
          </p:cNvSpPr>
          <p:nvPr>
            <p:ph type="title"/>
          </p:nvPr>
        </p:nvSpPr>
        <p:spPr/>
        <p:txBody>
          <a:bodyPr/>
          <a:lstStyle/>
          <a:p>
            <a:r>
              <a:rPr lang="en-US" altLang="zh-CN"/>
              <a:t>Linux</a:t>
            </a:r>
            <a:r>
              <a:rPr lang="zh-CN" altLang="en-US"/>
              <a:t>常用命令</a:t>
            </a:r>
          </a:p>
        </p:txBody>
      </p:sp>
      <p:pic>
        <p:nvPicPr>
          <p:cNvPr id="16388" name="图片 4">
            <a:extLst>
              <a:ext uri="{FF2B5EF4-FFF2-40B4-BE49-F238E27FC236}">
                <a16:creationId xmlns:a16="http://schemas.microsoft.com/office/drawing/2014/main" id="{D1B38118-3585-A0D1-DA6A-04855E4C5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3005138"/>
            <a:ext cx="4325938" cy="330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a:extLst>
              <a:ext uri="{FF2B5EF4-FFF2-40B4-BE49-F238E27FC236}">
                <a16:creationId xmlns:a16="http://schemas.microsoft.com/office/drawing/2014/main" id="{D2810115-C9C2-01B7-7EC5-1B546CDAF51C}"/>
              </a:ext>
            </a:extLst>
          </p:cNvPr>
          <p:cNvSpPr>
            <a:spLocks noGrp="1" noChangeArrowheads="1"/>
          </p:cNvSpPr>
          <p:nvPr>
            <p:ph idx="1"/>
          </p:nvPr>
        </p:nvSpPr>
        <p:spPr/>
        <p:txBody>
          <a:bodyPr/>
          <a:lstStyle/>
          <a:p>
            <a:r>
              <a:rPr lang="zh-CN" altLang="en-US"/>
              <a:t>文件编辑</a:t>
            </a:r>
            <a:endParaRPr lang="en-US" altLang="zh-CN"/>
          </a:p>
          <a:p>
            <a:pPr lvl="1"/>
            <a:r>
              <a:rPr lang="en-US" altLang="zh-CN"/>
              <a:t>vi  vim</a:t>
            </a:r>
          </a:p>
          <a:p>
            <a:pPr lvl="1"/>
            <a:r>
              <a:rPr lang="en-US" altLang="zh-CN"/>
              <a:t>gedit</a:t>
            </a:r>
            <a:endParaRPr lang="zh-CN" altLang="en-US"/>
          </a:p>
        </p:txBody>
      </p:sp>
      <p:sp>
        <p:nvSpPr>
          <p:cNvPr id="17411" name="标题 2">
            <a:extLst>
              <a:ext uri="{FF2B5EF4-FFF2-40B4-BE49-F238E27FC236}">
                <a16:creationId xmlns:a16="http://schemas.microsoft.com/office/drawing/2014/main" id="{3C9AD149-3A35-2218-76C7-9A70CBDCBE45}"/>
              </a:ext>
            </a:extLst>
          </p:cNvPr>
          <p:cNvSpPr>
            <a:spLocks noGrp="1" noChangeArrowheads="1"/>
          </p:cNvSpPr>
          <p:nvPr>
            <p:ph type="title"/>
          </p:nvPr>
        </p:nvSpPr>
        <p:spPr/>
        <p:txBody>
          <a:bodyPr/>
          <a:lstStyle/>
          <a:p>
            <a:r>
              <a:rPr lang="en-US" altLang="zh-CN"/>
              <a:t>Linux</a:t>
            </a:r>
            <a:r>
              <a:rPr lang="zh-CN" altLang="en-US"/>
              <a:t>常用命令</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a:extLst>
              <a:ext uri="{FF2B5EF4-FFF2-40B4-BE49-F238E27FC236}">
                <a16:creationId xmlns:a16="http://schemas.microsoft.com/office/drawing/2014/main" id="{BE652FAB-D4FC-709D-DBCE-DA92D3EED04E}"/>
              </a:ext>
            </a:extLst>
          </p:cNvPr>
          <p:cNvSpPr>
            <a:spLocks noGrp="1" noChangeArrowheads="1"/>
          </p:cNvSpPr>
          <p:nvPr>
            <p:ph idx="1"/>
          </p:nvPr>
        </p:nvSpPr>
        <p:spPr/>
        <p:txBody>
          <a:bodyPr/>
          <a:lstStyle/>
          <a:p>
            <a:r>
              <a:rPr lang="en-US" altLang="zh-CN"/>
              <a:t>Linux </a:t>
            </a:r>
            <a:r>
              <a:rPr lang="zh-CN" altLang="en-US"/>
              <a:t>文件权限</a:t>
            </a:r>
          </a:p>
        </p:txBody>
      </p:sp>
      <p:sp>
        <p:nvSpPr>
          <p:cNvPr id="18435" name="标题 2">
            <a:extLst>
              <a:ext uri="{FF2B5EF4-FFF2-40B4-BE49-F238E27FC236}">
                <a16:creationId xmlns:a16="http://schemas.microsoft.com/office/drawing/2014/main" id="{561EA57A-B776-1839-9112-621F8F2EFB41}"/>
              </a:ext>
            </a:extLst>
          </p:cNvPr>
          <p:cNvSpPr>
            <a:spLocks noGrp="1" noChangeArrowheads="1"/>
          </p:cNvSpPr>
          <p:nvPr>
            <p:ph type="title"/>
          </p:nvPr>
        </p:nvSpPr>
        <p:spPr/>
        <p:txBody>
          <a:bodyPr/>
          <a:lstStyle/>
          <a:p>
            <a:r>
              <a:rPr lang="en-US" altLang="zh-CN"/>
              <a:t>Linux</a:t>
            </a:r>
            <a:r>
              <a:rPr lang="zh-CN" altLang="en-US"/>
              <a:t>常用命令</a:t>
            </a:r>
          </a:p>
        </p:txBody>
      </p:sp>
      <p:pic>
        <p:nvPicPr>
          <p:cNvPr id="18436" name="图片 4">
            <a:extLst>
              <a:ext uri="{FF2B5EF4-FFF2-40B4-BE49-F238E27FC236}">
                <a16:creationId xmlns:a16="http://schemas.microsoft.com/office/drawing/2014/main" id="{2B82C592-E07C-D443-D291-411B4C00C1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2324100"/>
            <a:ext cx="64293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a:extLst>
              <a:ext uri="{FF2B5EF4-FFF2-40B4-BE49-F238E27FC236}">
                <a16:creationId xmlns:a16="http://schemas.microsoft.com/office/drawing/2014/main" id="{EF156E7E-EB7F-348B-01EE-743D70F4796B}"/>
              </a:ext>
            </a:extLst>
          </p:cNvPr>
          <p:cNvSpPr>
            <a:spLocks noGrp="1" noChangeArrowheads="1"/>
          </p:cNvSpPr>
          <p:nvPr>
            <p:ph idx="1"/>
          </p:nvPr>
        </p:nvSpPr>
        <p:spPr/>
        <p:txBody>
          <a:bodyPr/>
          <a:lstStyle/>
          <a:p>
            <a:r>
              <a:rPr lang="en-US" altLang="zh-CN"/>
              <a:t>Linux apt</a:t>
            </a:r>
            <a:endParaRPr lang="zh-CN" altLang="en-US"/>
          </a:p>
        </p:txBody>
      </p:sp>
      <p:sp>
        <p:nvSpPr>
          <p:cNvPr id="19459" name="标题 2">
            <a:extLst>
              <a:ext uri="{FF2B5EF4-FFF2-40B4-BE49-F238E27FC236}">
                <a16:creationId xmlns:a16="http://schemas.microsoft.com/office/drawing/2014/main" id="{AB5C92F0-E2E2-CCD7-B590-F32CABD0145E}"/>
              </a:ext>
            </a:extLst>
          </p:cNvPr>
          <p:cNvSpPr>
            <a:spLocks noGrp="1" noChangeArrowheads="1"/>
          </p:cNvSpPr>
          <p:nvPr>
            <p:ph type="title"/>
          </p:nvPr>
        </p:nvSpPr>
        <p:spPr/>
        <p:txBody>
          <a:bodyPr/>
          <a:lstStyle/>
          <a:p>
            <a:r>
              <a:rPr lang="en-US" altLang="zh-CN"/>
              <a:t>Linux</a:t>
            </a:r>
            <a:r>
              <a:rPr lang="zh-CN" altLang="en-US"/>
              <a:t>常用命令</a:t>
            </a:r>
          </a:p>
        </p:txBody>
      </p:sp>
      <p:pic>
        <p:nvPicPr>
          <p:cNvPr id="19460" name="图片 6">
            <a:extLst>
              <a:ext uri="{FF2B5EF4-FFF2-40B4-BE49-F238E27FC236}">
                <a16:creationId xmlns:a16="http://schemas.microsoft.com/office/drawing/2014/main" id="{4D31C2BC-C856-C990-31BA-2107E8AF8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420938"/>
            <a:ext cx="7924800"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a:extLst>
              <a:ext uri="{FF2B5EF4-FFF2-40B4-BE49-F238E27FC236}">
                <a16:creationId xmlns:a16="http://schemas.microsoft.com/office/drawing/2014/main" id="{F8B49C1D-C85D-DE2B-1156-64EEA1EFAB8A}"/>
              </a:ext>
            </a:extLst>
          </p:cNvPr>
          <p:cNvSpPr>
            <a:spLocks noGrp="1" noChangeArrowheads="1"/>
          </p:cNvSpPr>
          <p:nvPr>
            <p:ph idx="1"/>
          </p:nvPr>
        </p:nvSpPr>
        <p:spPr/>
        <p:txBody>
          <a:bodyPr/>
          <a:lstStyle/>
          <a:p>
            <a:r>
              <a:rPr lang="en-US" altLang="zh-CN"/>
              <a:t>Linux yum</a:t>
            </a:r>
            <a:endParaRPr lang="zh-CN" altLang="en-US"/>
          </a:p>
        </p:txBody>
      </p:sp>
      <p:sp>
        <p:nvSpPr>
          <p:cNvPr id="20483" name="标题 2">
            <a:extLst>
              <a:ext uri="{FF2B5EF4-FFF2-40B4-BE49-F238E27FC236}">
                <a16:creationId xmlns:a16="http://schemas.microsoft.com/office/drawing/2014/main" id="{AA4C47BF-6F93-5A8C-2156-86D2734426BE}"/>
              </a:ext>
            </a:extLst>
          </p:cNvPr>
          <p:cNvSpPr>
            <a:spLocks noGrp="1" noChangeArrowheads="1"/>
          </p:cNvSpPr>
          <p:nvPr>
            <p:ph type="title"/>
          </p:nvPr>
        </p:nvSpPr>
        <p:spPr/>
        <p:txBody>
          <a:bodyPr/>
          <a:lstStyle/>
          <a:p>
            <a:r>
              <a:rPr lang="en-US" altLang="zh-CN"/>
              <a:t>Linux</a:t>
            </a:r>
            <a:r>
              <a:rPr lang="zh-CN" altLang="en-US"/>
              <a:t>常用命令</a:t>
            </a:r>
          </a:p>
        </p:txBody>
      </p:sp>
      <p:pic>
        <p:nvPicPr>
          <p:cNvPr id="20484" name="图片 8">
            <a:extLst>
              <a:ext uri="{FF2B5EF4-FFF2-40B4-BE49-F238E27FC236}">
                <a16:creationId xmlns:a16="http://schemas.microsoft.com/office/drawing/2014/main" id="{00E070FD-6D72-D9BC-0E13-C0FE3EF47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49500"/>
            <a:ext cx="6702425"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a:extLst>
              <a:ext uri="{FF2B5EF4-FFF2-40B4-BE49-F238E27FC236}">
                <a16:creationId xmlns:a16="http://schemas.microsoft.com/office/drawing/2014/main" id="{15F27574-6A49-CF3E-798F-FFAE4F0CFAE5}"/>
              </a:ext>
            </a:extLst>
          </p:cNvPr>
          <p:cNvSpPr>
            <a:spLocks noGrp="1" noChangeArrowheads="1"/>
          </p:cNvSpPr>
          <p:nvPr>
            <p:ph idx="1"/>
          </p:nvPr>
        </p:nvSpPr>
        <p:spPr/>
        <p:txBody>
          <a:bodyPr/>
          <a:lstStyle/>
          <a:p>
            <a:r>
              <a:rPr lang="zh-CN" altLang="en-US"/>
              <a:t>磁盘管理</a:t>
            </a:r>
          </a:p>
        </p:txBody>
      </p:sp>
      <p:sp>
        <p:nvSpPr>
          <p:cNvPr id="21507" name="标题 2">
            <a:extLst>
              <a:ext uri="{FF2B5EF4-FFF2-40B4-BE49-F238E27FC236}">
                <a16:creationId xmlns:a16="http://schemas.microsoft.com/office/drawing/2014/main" id="{88A5A94F-51BC-D22B-CAE2-E0F769222264}"/>
              </a:ext>
            </a:extLst>
          </p:cNvPr>
          <p:cNvSpPr>
            <a:spLocks noGrp="1" noChangeArrowheads="1"/>
          </p:cNvSpPr>
          <p:nvPr>
            <p:ph type="title"/>
          </p:nvPr>
        </p:nvSpPr>
        <p:spPr/>
        <p:txBody>
          <a:bodyPr/>
          <a:lstStyle/>
          <a:p>
            <a:r>
              <a:rPr lang="en-US" altLang="zh-CN"/>
              <a:t>Linux</a:t>
            </a:r>
            <a:r>
              <a:rPr lang="zh-CN" altLang="en-US"/>
              <a:t>常用命令</a:t>
            </a:r>
          </a:p>
        </p:txBody>
      </p:sp>
      <p:pic>
        <p:nvPicPr>
          <p:cNvPr id="21508" name="图片 4">
            <a:extLst>
              <a:ext uri="{FF2B5EF4-FFF2-40B4-BE49-F238E27FC236}">
                <a16:creationId xmlns:a16="http://schemas.microsoft.com/office/drawing/2014/main" id="{D39BE4A0-D81D-FEBA-3B5B-AE0C8CA8E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255838"/>
            <a:ext cx="6264275"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5967C7D4-0D81-74C3-6A56-8C48A6DFEA2A}"/>
              </a:ext>
            </a:extLst>
          </p:cNvPr>
          <p:cNvSpPr>
            <a:spLocks noGrp="1" noChangeArrowheads="1"/>
          </p:cNvSpPr>
          <p:nvPr>
            <p:ph idx="1"/>
          </p:nvPr>
        </p:nvSpPr>
        <p:spPr/>
        <p:txBody>
          <a:bodyPr/>
          <a:lstStyle/>
          <a:p>
            <a:r>
              <a:rPr lang="zh-CN" altLang="en-US"/>
              <a:t>常用命令</a:t>
            </a:r>
            <a:endParaRPr lang="en-US" altLang="zh-CN"/>
          </a:p>
        </p:txBody>
      </p:sp>
      <p:sp>
        <p:nvSpPr>
          <p:cNvPr id="22531" name="标题 2">
            <a:extLst>
              <a:ext uri="{FF2B5EF4-FFF2-40B4-BE49-F238E27FC236}">
                <a16:creationId xmlns:a16="http://schemas.microsoft.com/office/drawing/2014/main" id="{1674F6E9-13BD-425E-96E0-786F4AA39CE9}"/>
              </a:ext>
            </a:extLst>
          </p:cNvPr>
          <p:cNvSpPr>
            <a:spLocks noGrp="1" noChangeArrowheads="1"/>
          </p:cNvSpPr>
          <p:nvPr>
            <p:ph type="title"/>
          </p:nvPr>
        </p:nvSpPr>
        <p:spPr/>
        <p:txBody>
          <a:bodyPr/>
          <a:lstStyle/>
          <a:p>
            <a:r>
              <a:rPr lang="zh-CN" altLang="en-US"/>
              <a:t>建议</a:t>
            </a:r>
          </a:p>
        </p:txBody>
      </p:sp>
      <p:pic>
        <p:nvPicPr>
          <p:cNvPr id="22532" name="图片 4">
            <a:extLst>
              <a:ext uri="{FF2B5EF4-FFF2-40B4-BE49-F238E27FC236}">
                <a16:creationId xmlns:a16="http://schemas.microsoft.com/office/drawing/2014/main" id="{62854F7D-ED96-EB1F-AC0C-FDD565B16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1630363"/>
            <a:ext cx="5400675"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a:extLst>
              <a:ext uri="{FF2B5EF4-FFF2-40B4-BE49-F238E27FC236}">
                <a16:creationId xmlns:a16="http://schemas.microsoft.com/office/drawing/2014/main" id="{322B010B-50BB-30AC-4084-1963B43E46CA}"/>
              </a:ext>
            </a:extLst>
          </p:cNvPr>
          <p:cNvSpPr>
            <a:spLocks noGrp="1" noChangeArrowheads="1"/>
          </p:cNvSpPr>
          <p:nvPr>
            <p:ph idx="1"/>
          </p:nvPr>
        </p:nvSpPr>
        <p:spPr/>
        <p:txBody>
          <a:bodyPr/>
          <a:lstStyle/>
          <a:p>
            <a:r>
              <a:rPr lang="en-US" altLang="zh-CN"/>
              <a:t>Docker</a:t>
            </a:r>
            <a:r>
              <a:rPr lang="zh-CN" altLang="en-US"/>
              <a:t>（容器）与虚拟化的区别</a:t>
            </a:r>
            <a:endParaRPr lang="en-US" altLang="zh-CN"/>
          </a:p>
          <a:p>
            <a:pPr lvl="1"/>
            <a:r>
              <a:rPr lang="zh-CN" altLang="en-US" sz="2000"/>
              <a:t>是否虚拟硬件</a:t>
            </a:r>
            <a:endParaRPr lang="en-US" altLang="zh-CN" sz="2000"/>
          </a:p>
          <a:p>
            <a:pPr lvl="1"/>
            <a:r>
              <a:rPr lang="zh-CN" altLang="en-US" sz="2000"/>
              <a:t>是否有自己的内核</a:t>
            </a:r>
            <a:endParaRPr lang="en-US" altLang="zh-CN" sz="2000"/>
          </a:p>
          <a:p>
            <a:pPr lvl="1"/>
            <a:r>
              <a:rPr lang="zh-CN" altLang="en-US" sz="2000"/>
              <a:t>百度一下？</a:t>
            </a:r>
            <a:endParaRPr lang="zh-CN" altLang="en-US"/>
          </a:p>
        </p:txBody>
      </p:sp>
      <p:sp>
        <p:nvSpPr>
          <p:cNvPr id="23555" name="标题 2">
            <a:extLst>
              <a:ext uri="{FF2B5EF4-FFF2-40B4-BE49-F238E27FC236}">
                <a16:creationId xmlns:a16="http://schemas.microsoft.com/office/drawing/2014/main" id="{CDA8B98D-0BBC-A788-3FB3-A5E98FC51044}"/>
              </a:ext>
            </a:extLst>
          </p:cNvPr>
          <p:cNvSpPr>
            <a:spLocks noGrp="1" noChangeArrowheads="1"/>
          </p:cNvSpPr>
          <p:nvPr>
            <p:ph type="title"/>
          </p:nvPr>
        </p:nvSpPr>
        <p:spPr/>
        <p:txBody>
          <a:bodyPr/>
          <a:lstStyle/>
          <a:p>
            <a:r>
              <a:rPr lang="en-US" altLang="zh-CN"/>
              <a:t>Docker</a:t>
            </a:r>
            <a:endParaRPr lang="zh-CN" altLang="en-US"/>
          </a:p>
        </p:txBody>
      </p:sp>
      <p:pic>
        <p:nvPicPr>
          <p:cNvPr id="23556" name="图片 7">
            <a:extLst>
              <a:ext uri="{FF2B5EF4-FFF2-40B4-BE49-F238E27FC236}">
                <a16:creationId xmlns:a16="http://schemas.microsoft.com/office/drawing/2014/main" id="{E95D949C-6FCC-7775-BD43-AA6A82A0A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297238"/>
            <a:ext cx="619125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a:extLst>
              <a:ext uri="{FF2B5EF4-FFF2-40B4-BE49-F238E27FC236}">
                <a16:creationId xmlns:a16="http://schemas.microsoft.com/office/drawing/2014/main" id="{FE94F2C9-911D-D7D0-EFF5-3375814F9A91}"/>
              </a:ext>
            </a:extLst>
          </p:cNvPr>
          <p:cNvSpPr>
            <a:spLocks noGrp="1" noChangeArrowheads="1"/>
          </p:cNvSpPr>
          <p:nvPr>
            <p:ph idx="1"/>
          </p:nvPr>
        </p:nvSpPr>
        <p:spPr/>
        <p:txBody>
          <a:bodyPr/>
          <a:lstStyle/>
          <a:p>
            <a:r>
              <a:rPr lang="en-US" altLang="zh-CN"/>
              <a:t>Docker</a:t>
            </a:r>
            <a:r>
              <a:rPr lang="zh-CN" altLang="en-US"/>
              <a:t>起源于</a:t>
            </a:r>
            <a:r>
              <a:rPr lang="en-US" altLang="zh-CN"/>
              <a:t>SaaS</a:t>
            </a:r>
            <a:r>
              <a:rPr lang="zh-CN" altLang="en-US"/>
              <a:t>技术</a:t>
            </a:r>
            <a:endParaRPr lang="en-US" altLang="zh-CN"/>
          </a:p>
          <a:p>
            <a:pPr lvl="1"/>
            <a:r>
              <a:rPr lang="en-US" altLang="zh-CN"/>
              <a:t>2010</a:t>
            </a:r>
            <a:r>
              <a:rPr lang="zh-CN" altLang="en-US"/>
              <a:t>年，美国几个搞</a:t>
            </a:r>
            <a:r>
              <a:rPr lang="en-US" altLang="zh-CN"/>
              <a:t>IT</a:t>
            </a:r>
            <a:r>
              <a:rPr lang="zh-CN" altLang="en-US"/>
              <a:t>的年轻人，成立了一家公司</a:t>
            </a:r>
            <a:r>
              <a:rPr lang="en-US" altLang="zh-CN"/>
              <a:t>DotCloud</a:t>
            </a:r>
            <a:r>
              <a:rPr lang="zh-CN" altLang="en-US"/>
              <a:t>，做</a:t>
            </a:r>
            <a:r>
              <a:rPr lang="en-US" altLang="zh-CN"/>
              <a:t>SaaS</a:t>
            </a:r>
            <a:r>
              <a:rPr lang="zh-CN" altLang="en-US"/>
              <a:t>云计算服务</a:t>
            </a:r>
          </a:p>
          <a:p>
            <a:pPr lvl="1"/>
            <a:r>
              <a:rPr lang="zh-CN" altLang="en-US"/>
              <a:t>将容器化技术进行简化命名为</a:t>
            </a:r>
            <a:r>
              <a:rPr lang="en-US" altLang="zh-CN"/>
              <a:t>docker</a:t>
            </a:r>
            <a:endParaRPr lang="zh-CN" altLang="en-US"/>
          </a:p>
          <a:p>
            <a:pPr lvl="1"/>
            <a:r>
              <a:rPr lang="en-US" altLang="zh-CN"/>
              <a:t>2013</a:t>
            </a:r>
            <a:r>
              <a:rPr lang="zh-CN" altLang="en-US"/>
              <a:t>年开源以后，每个月更新一个版本，社区非常活跃</a:t>
            </a:r>
          </a:p>
          <a:p>
            <a:pPr lvl="1"/>
            <a:r>
              <a:rPr lang="en-US" altLang="zh-CN"/>
              <a:t>2014</a:t>
            </a:r>
            <a:r>
              <a:rPr lang="zh-CN" altLang="en-US"/>
              <a:t>年</a:t>
            </a:r>
            <a:r>
              <a:rPr lang="en-US" altLang="zh-CN"/>
              <a:t>4</a:t>
            </a:r>
            <a:r>
              <a:rPr lang="zh-CN" altLang="en-US"/>
              <a:t>月，</a:t>
            </a:r>
            <a:r>
              <a:rPr lang="en-US" altLang="zh-CN"/>
              <a:t>Docker 1.0 </a:t>
            </a:r>
            <a:r>
              <a:rPr lang="zh-CN" altLang="en-US"/>
              <a:t>发布</a:t>
            </a:r>
            <a:endParaRPr lang="en-US" altLang="zh-CN"/>
          </a:p>
          <a:p>
            <a:pPr lvl="1"/>
            <a:r>
              <a:rPr lang="zh-CN" altLang="en-US"/>
              <a:t>现在已经发展为非常流行的</a:t>
            </a:r>
            <a:r>
              <a:rPr lang="en-US" altLang="zh-CN"/>
              <a:t>DevOps</a:t>
            </a:r>
            <a:r>
              <a:rPr lang="zh-CN" altLang="en-US"/>
              <a:t>工具</a:t>
            </a:r>
          </a:p>
          <a:p>
            <a:pPr lvl="1"/>
            <a:endParaRPr lang="zh-CN" altLang="en-US"/>
          </a:p>
        </p:txBody>
      </p:sp>
      <p:sp>
        <p:nvSpPr>
          <p:cNvPr id="24579" name="标题 2">
            <a:extLst>
              <a:ext uri="{FF2B5EF4-FFF2-40B4-BE49-F238E27FC236}">
                <a16:creationId xmlns:a16="http://schemas.microsoft.com/office/drawing/2014/main" id="{FBBF60CE-6E07-6106-FC82-726E4127AB9D}"/>
              </a:ext>
            </a:extLst>
          </p:cNvPr>
          <p:cNvSpPr>
            <a:spLocks noGrp="1" noChangeArrowheads="1"/>
          </p:cNvSpPr>
          <p:nvPr>
            <p:ph type="title"/>
          </p:nvPr>
        </p:nvSpPr>
        <p:spPr/>
        <p:txBody>
          <a:bodyPr/>
          <a:lstStyle/>
          <a:p>
            <a:r>
              <a:rPr lang="en-US" altLang="zh-CN"/>
              <a:t>Docker</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a:extLst>
              <a:ext uri="{FF2B5EF4-FFF2-40B4-BE49-F238E27FC236}">
                <a16:creationId xmlns:a16="http://schemas.microsoft.com/office/drawing/2014/main" id="{497D3193-D57B-4213-0EB5-C5153D0B8DFB}"/>
              </a:ext>
            </a:extLst>
          </p:cNvPr>
          <p:cNvSpPr>
            <a:spLocks noGrp="1" noChangeArrowheads="1"/>
          </p:cNvSpPr>
          <p:nvPr>
            <p:ph idx="1"/>
          </p:nvPr>
        </p:nvSpPr>
        <p:spPr/>
        <p:txBody>
          <a:bodyPr/>
          <a:lstStyle/>
          <a:p>
            <a:r>
              <a:rPr lang="zh-CN" altLang="en-US"/>
              <a:t>核心概念</a:t>
            </a:r>
            <a:endParaRPr lang="en-US" altLang="zh-CN"/>
          </a:p>
          <a:p>
            <a:pPr lvl="1"/>
            <a:r>
              <a:rPr lang="zh-CN" altLang="en-US"/>
              <a:t>镜像</a:t>
            </a:r>
            <a:r>
              <a:rPr lang="en-US" altLang="zh-CN"/>
              <a:t>Image</a:t>
            </a:r>
            <a:r>
              <a:rPr lang="zh-CN" altLang="en-US"/>
              <a:t>：相当于模板；一个镜像可以创建多个容器</a:t>
            </a:r>
            <a:endParaRPr lang="en-US" altLang="zh-CN"/>
          </a:p>
          <a:p>
            <a:pPr lvl="1"/>
            <a:r>
              <a:rPr lang="zh-CN" altLang="en-US"/>
              <a:t>容器</a:t>
            </a:r>
            <a:r>
              <a:rPr lang="en-US" altLang="zh-CN"/>
              <a:t>Container</a:t>
            </a:r>
            <a:r>
              <a:rPr lang="zh-CN" altLang="en-US"/>
              <a:t>：相当于载体，承载镜像</a:t>
            </a:r>
          </a:p>
          <a:p>
            <a:pPr lvl="1"/>
            <a:r>
              <a:rPr lang="zh-CN" altLang="en-US"/>
              <a:t>仓库</a:t>
            </a:r>
            <a:r>
              <a:rPr lang="en-US" altLang="zh-CN"/>
              <a:t>repository</a:t>
            </a:r>
            <a:r>
              <a:rPr lang="zh-CN" altLang="en-US"/>
              <a:t>：存放镜像的地方；分为公用仓库和私有仓库。</a:t>
            </a:r>
            <a:r>
              <a:rPr lang="en-US" altLang="zh-CN"/>
              <a:t>——github</a:t>
            </a:r>
            <a:endParaRPr lang="zh-CN" altLang="en-US"/>
          </a:p>
          <a:p>
            <a:pPr lvl="1"/>
            <a:endParaRPr lang="zh-CN" altLang="en-US"/>
          </a:p>
        </p:txBody>
      </p:sp>
      <p:sp>
        <p:nvSpPr>
          <p:cNvPr id="25603" name="标题 2">
            <a:extLst>
              <a:ext uri="{FF2B5EF4-FFF2-40B4-BE49-F238E27FC236}">
                <a16:creationId xmlns:a16="http://schemas.microsoft.com/office/drawing/2014/main" id="{3C39800F-E54A-F8AB-519F-98FFC89BA26D}"/>
              </a:ext>
            </a:extLst>
          </p:cNvPr>
          <p:cNvSpPr>
            <a:spLocks noGrp="1" noChangeArrowheads="1"/>
          </p:cNvSpPr>
          <p:nvPr>
            <p:ph type="title"/>
          </p:nvPr>
        </p:nvSpPr>
        <p:spPr/>
        <p:txBody>
          <a:bodyPr/>
          <a:lstStyle/>
          <a:p>
            <a:r>
              <a:rPr lang="en-US" altLang="zh-CN"/>
              <a:t>Docker</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1">
            <a:extLst>
              <a:ext uri="{FF2B5EF4-FFF2-40B4-BE49-F238E27FC236}">
                <a16:creationId xmlns:a16="http://schemas.microsoft.com/office/drawing/2014/main" id="{56890591-D3F7-4619-2E0B-5F96B775DFBD}"/>
              </a:ext>
            </a:extLst>
          </p:cNvPr>
          <p:cNvSpPr>
            <a:spLocks noGrp="1" noChangeArrowheads="1"/>
          </p:cNvSpPr>
          <p:nvPr>
            <p:ph idx="1"/>
          </p:nvPr>
        </p:nvSpPr>
        <p:spPr>
          <a:xfrm>
            <a:off x="457200" y="1600200"/>
            <a:ext cx="6491288" cy="4525963"/>
          </a:xfrm>
        </p:spPr>
        <p:txBody>
          <a:bodyPr/>
          <a:lstStyle/>
          <a:p>
            <a:r>
              <a:rPr lang="zh-CN" altLang="en-US"/>
              <a:t>掌握</a:t>
            </a:r>
            <a:r>
              <a:rPr lang="en-US" altLang="zh-CN"/>
              <a:t>Web</a:t>
            </a:r>
            <a:r>
              <a:rPr lang="zh-CN" altLang="en-US"/>
              <a:t>基础知识，</a:t>
            </a:r>
            <a:endParaRPr lang="en-US" altLang="zh-CN"/>
          </a:p>
          <a:p>
            <a:pPr lvl="1"/>
            <a:r>
              <a:rPr lang="en-US" altLang="zh-CN"/>
              <a:t>HTML/JavaScript/HTTP</a:t>
            </a:r>
            <a:r>
              <a:rPr lang="zh-CN" altLang="en-US"/>
              <a:t>协议</a:t>
            </a:r>
            <a:r>
              <a:rPr lang="en-US" altLang="zh-CN"/>
              <a:t>/web</a:t>
            </a:r>
            <a:r>
              <a:rPr lang="zh-CN" altLang="en-US"/>
              <a:t>服务端</a:t>
            </a:r>
            <a:endParaRPr lang="en-US" altLang="zh-CN"/>
          </a:p>
          <a:p>
            <a:pPr lvl="1"/>
            <a:r>
              <a:rPr lang="zh-CN" altLang="en-US"/>
              <a:t>语言编写，</a:t>
            </a:r>
            <a:r>
              <a:rPr lang="en-US" altLang="zh-CN"/>
              <a:t>JavaScript</a:t>
            </a:r>
            <a:r>
              <a:rPr lang="zh-CN" altLang="en-US"/>
              <a:t>编写，</a:t>
            </a:r>
            <a:r>
              <a:rPr lang="en-US" altLang="zh-CN"/>
              <a:t>HTTP</a:t>
            </a:r>
            <a:r>
              <a:rPr lang="zh-CN" altLang="en-US"/>
              <a:t>协议组成和工作原理。</a:t>
            </a:r>
          </a:p>
        </p:txBody>
      </p:sp>
      <p:sp>
        <p:nvSpPr>
          <p:cNvPr id="8195" name="标题 2">
            <a:extLst>
              <a:ext uri="{FF2B5EF4-FFF2-40B4-BE49-F238E27FC236}">
                <a16:creationId xmlns:a16="http://schemas.microsoft.com/office/drawing/2014/main" id="{BDC5D693-2131-0ABA-C785-F36FCE5E1388}"/>
              </a:ext>
            </a:extLst>
          </p:cNvPr>
          <p:cNvSpPr>
            <a:spLocks noGrp="1" noChangeArrowheads="1"/>
          </p:cNvSpPr>
          <p:nvPr>
            <p:ph type="title"/>
          </p:nvPr>
        </p:nvSpPr>
        <p:spPr/>
        <p:txBody>
          <a:bodyPr/>
          <a:lstStyle/>
          <a:p>
            <a:r>
              <a:rPr lang="en-US" altLang="zh-CN"/>
              <a:t>WEB</a:t>
            </a:r>
            <a:r>
              <a:rPr lang="zh-CN" altLang="en-US"/>
              <a:t>开发基础</a:t>
            </a:r>
          </a:p>
        </p:txBody>
      </p:sp>
      <p:pic>
        <p:nvPicPr>
          <p:cNvPr id="8196" name="图片 4">
            <a:extLst>
              <a:ext uri="{FF2B5EF4-FFF2-40B4-BE49-F238E27FC236}">
                <a16:creationId xmlns:a16="http://schemas.microsoft.com/office/drawing/2014/main" id="{58EA6795-4385-2941-84E1-2F293D138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9100" y="1125538"/>
            <a:ext cx="1930400" cy="477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a:extLst>
              <a:ext uri="{FF2B5EF4-FFF2-40B4-BE49-F238E27FC236}">
                <a16:creationId xmlns:a16="http://schemas.microsoft.com/office/drawing/2014/main" id="{ABDD8C86-626B-0F40-6176-893837431E91}"/>
              </a:ext>
            </a:extLst>
          </p:cNvPr>
          <p:cNvSpPr>
            <a:spLocks noGrp="1" noChangeArrowheads="1"/>
          </p:cNvSpPr>
          <p:nvPr>
            <p:ph idx="1"/>
          </p:nvPr>
        </p:nvSpPr>
        <p:spPr/>
        <p:txBody>
          <a:bodyPr/>
          <a:lstStyle/>
          <a:p>
            <a:r>
              <a:rPr lang="zh-CN" altLang="en-US"/>
              <a:t>基本架构</a:t>
            </a:r>
          </a:p>
        </p:txBody>
      </p:sp>
      <p:sp>
        <p:nvSpPr>
          <p:cNvPr id="26627" name="标题 2">
            <a:extLst>
              <a:ext uri="{FF2B5EF4-FFF2-40B4-BE49-F238E27FC236}">
                <a16:creationId xmlns:a16="http://schemas.microsoft.com/office/drawing/2014/main" id="{C71CDD5B-0624-7052-7235-19265BF0CF12}"/>
              </a:ext>
            </a:extLst>
          </p:cNvPr>
          <p:cNvSpPr>
            <a:spLocks noGrp="1" noChangeArrowheads="1"/>
          </p:cNvSpPr>
          <p:nvPr>
            <p:ph type="title"/>
          </p:nvPr>
        </p:nvSpPr>
        <p:spPr/>
        <p:txBody>
          <a:bodyPr/>
          <a:lstStyle/>
          <a:p>
            <a:r>
              <a:rPr lang="en-US" altLang="zh-CN"/>
              <a:t>Docker</a:t>
            </a:r>
            <a:endParaRPr lang="zh-CN" altLang="en-US"/>
          </a:p>
        </p:txBody>
      </p:sp>
      <p:pic>
        <p:nvPicPr>
          <p:cNvPr id="26628" name="图片 3">
            <a:extLst>
              <a:ext uri="{FF2B5EF4-FFF2-40B4-BE49-F238E27FC236}">
                <a16:creationId xmlns:a16="http://schemas.microsoft.com/office/drawing/2014/main" id="{B4FB3DA9-838C-1CCF-1C05-DA43F8D194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0888" y="2205038"/>
            <a:ext cx="7935912" cy="37465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1">
            <a:extLst>
              <a:ext uri="{FF2B5EF4-FFF2-40B4-BE49-F238E27FC236}">
                <a16:creationId xmlns:a16="http://schemas.microsoft.com/office/drawing/2014/main" id="{E1DB7E71-1112-A9DF-586F-47AE22518A00}"/>
              </a:ext>
            </a:extLst>
          </p:cNvPr>
          <p:cNvSpPr>
            <a:spLocks noGrp="1" noChangeArrowheads="1"/>
          </p:cNvSpPr>
          <p:nvPr>
            <p:ph idx="1"/>
          </p:nvPr>
        </p:nvSpPr>
        <p:spPr/>
        <p:txBody>
          <a:bodyPr/>
          <a:lstStyle/>
          <a:p>
            <a:r>
              <a:rPr lang="zh-CN" altLang="en-US"/>
              <a:t>安装</a:t>
            </a:r>
            <a:endParaRPr lang="en-US" altLang="zh-CN"/>
          </a:p>
          <a:p>
            <a:pPr lvl="1"/>
            <a:r>
              <a:rPr lang="zh-CN" altLang="en-US"/>
              <a:t>第一步：</a:t>
            </a:r>
            <a:r>
              <a:rPr lang="en-US" altLang="zh-CN"/>
              <a:t>Linux</a:t>
            </a:r>
            <a:r>
              <a:rPr lang="zh-CN" altLang="en-US"/>
              <a:t>服务器（推荐）安装</a:t>
            </a:r>
            <a:r>
              <a:rPr lang="en-US" altLang="zh-CN"/>
              <a:t>docker</a:t>
            </a:r>
          </a:p>
          <a:p>
            <a:pPr lvl="2"/>
            <a:r>
              <a:rPr lang="zh-CN" altLang="en-US"/>
              <a:t>官网</a:t>
            </a:r>
            <a:r>
              <a:rPr lang="en-US" altLang="zh-CN"/>
              <a:t>/</a:t>
            </a:r>
            <a:r>
              <a:rPr lang="zh-CN" altLang="en-US"/>
              <a:t>教程中寻找相应版本的安装教程</a:t>
            </a:r>
            <a:endParaRPr lang="en-US" altLang="zh-CN"/>
          </a:p>
          <a:p>
            <a:pPr lvl="1"/>
            <a:r>
              <a:rPr lang="zh-CN" altLang="en-US">
                <a:solidFill>
                  <a:srgbClr val="FF0000"/>
                </a:solidFill>
              </a:rPr>
              <a:t>阿里的镜像服务器</a:t>
            </a:r>
            <a:r>
              <a:rPr lang="en-US" altLang="zh-CN">
                <a:solidFill>
                  <a:srgbClr val="FF0000"/>
                </a:solidFill>
              </a:rPr>
              <a:t>——</a:t>
            </a:r>
            <a:r>
              <a:rPr lang="zh-CN" altLang="en-US">
                <a:solidFill>
                  <a:srgbClr val="FF0000"/>
                </a:solidFill>
              </a:rPr>
              <a:t>配置镜像加速</a:t>
            </a:r>
            <a:r>
              <a:rPr lang="zh-CN" altLang="en-US"/>
              <a:t>。</a:t>
            </a:r>
            <a:endParaRPr lang="en-US" altLang="zh-CN"/>
          </a:p>
          <a:p>
            <a:pPr lvl="2"/>
            <a:r>
              <a:rPr lang="zh-CN" altLang="en-US"/>
              <a:t>外网镜像拉取会很慢</a:t>
            </a:r>
          </a:p>
          <a:p>
            <a:pPr lvl="1"/>
            <a:endParaRPr lang="en-US" altLang="zh-CN"/>
          </a:p>
          <a:p>
            <a:pPr lvl="1"/>
            <a:endParaRPr lang="zh-CN" altLang="en-US"/>
          </a:p>
        </p:txBody>
      </p:sp>
      <p:sp>
        <p:nvSpPr>
          <p:cNvPr id="27651" name="标题 2">
            <a:extLst>
              <a:ext uri="{FF2B5EF4-FFF2-40B4-BE49-F238E27FC236}">
                <a16:creationId xmlns:a16="http://schemas.microsoft.com/office/drawing/2014/main" id="{2805AE69-21A3-31A3-ABCD-A76DF6FC5915}"/>
              </a:ext>
            </a:extLst>
          </p:cNvPr>
          <p:cNvSpPr>
            <a:spLocks noGrp="1" noChangeArrowheads="1"/>
          </p:cNvSpPr>
          <p:nvPr>
            <p:ph type="title"/>
          </p:nvPr>
        </p:nvSpPr>
        <p:spPr/>
        <p:txBody>
          <a:bodyPr/>
          <a:lstStyle/>
          <a:p>
            <a:r>
              <a:rPr lang="en-US" altLang="zh-CN"/>
              <a:t>Docker</a:t>
            </a:r>
            <a:endParaRPr lang="zh-CN" altLang="en-US"/>
          </a:p>
        </p:txBody>
      </p:sp>
      <p:pic>
        <p:nvPicPr>
          <p:cNvPr id="4" name="图片 3">
            <a:extLst>
              <a:ext uri="{FF2B5EF4-FFF2-40B4-BE49-F238E27FC236}">
                <a16:creationId xmlns:a16="http://schemas.microsoft.com/office/drawing/2014/main" id="{1C44C353-C824-DBC3-B330-419D1B6B43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38150"/>
            <a:ext cx="6048375" cy="614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a:extLst>
              <a:ext uri="{FF2B5EF4-FFF2-40B4-BE49-F238E27FC236}">
                <a16:creationId xmlns:a16="http://schemas.microsoft.com/office/drawing/2014/main" id="{305D145A-D854-2989-E234-F31AB5627793}"/>
              </a:ext>
            </a:extLst>
          </p:cNvPr>
          <p:cNvSpPr>
            <a:spLocks noGrp="1" noChangeArrowheads="1"/>
          </p:cNvSpPr>
          <p:nvPr>
            <p:ph idx="1"/>
          </p:nvPr>
        </p:nvSpPr>
        <p:spPr/>
        <p:txBody>
          <a:bodyPr/>
          <a:lstStyle/>
          <a:p>
            <a:r>
              <a:rPr lang="zh-CN" altLang="en-US"/>
              <a:t>常用命令</a:t>
            </a:r>
            <a:endParaRPr lang="en-US" altLang="zh-CN"/>
          </a:p>
          <a:p>
            <a:pPr lvl="1"/>
            <a:r>
              <a:rPr lang="zh-CN" altLang="en-US"/>
              <a:t>镜像命令</a:t>
            </a:r>
            <a:endParaRPr lang="en-US" altLang="zh-CN"/>
          </a:p>
          <a:p>
            <a:pPr lvl="2"/>
            <a:r>
              <a:rPr lang="en-US" altLang="zh-CN"/>
              <a:t>docker images</a:t>
            </a:r>
            <a:r>
              <a:rPr lang="zh-CN" altLang="en-US"/>
              <a:t>  查看本地所有镜像</a:t>
            </a:r>
            <a:endParaRPr lang="en-US" altLang="zh-CN"/>
          </a:p>
          <a:p>
            <a:pPr lvl="2"/>
            <a:r>
              <a:rPr lang="en-US" altLang="zh-CN"/>
              <a:t>docker search   </a:t>
            </a:r>
            <a:r>
              <a:rPr lang="zh-CN" altLang="en-US"/>
              <a:t>在</a:t>
            </a:r>
            <a:r>
              <a:rPr lang="en-US" altLang="zh-CN"/>
              <a:t>docker hub</a:t>
            </a:r>
            <a:r>
              <a:rPr lang="zh-CN" altLang="en-US"/>
              <a:t>搜索（等同网页搜索）</a:t>
            </a:r>
            <a:endParaRPr lang="en-US" altLang="zh-CN"/>
          </a:p>
          <a:p>
            <a:pPr lvl="2"/>
            <a:r>
              <a:rPr lang="en-US" altLang="zh-CN"/>
              <a:t>docker pull  </a:t>
            </a:r>
            <a:r>
              <a:rPr lang="zh-CN" altLang="en-US"/>
              <a:t>下载镜像 （注意</a:t>
            </a:r>
            <a:r>
              <a:rPr lang="en-US" altLang="zh-CN"/>
              <a:t>tag</a:t>
            </a:r>
            <a:r>
              <a:rPr lang="zh-CN" altLang="en-US"/>
              <a:t>未指定时默认</a:t>
            </a:r>
            <a:r>
              <a:rPr lang="en-US" altLang="zh-CN"/>
              <a:t>latest)</a:t>
            </a:r>
          </a:p>
          <a:p>
            <a:pPr lvl="2"/>
            <a:r>
              <a:rPr lang="en-US" altLang="zh-CN"/>
              <a:t>docker rmi </a:t>
            </a:r>
            <a:r>
              <a:rPr lang="zh-CN" altLang="en-US"/>
              <a:t>删除镜像</a:t>
            </a:r>
          </a:p>
        </p:txBody>
      </p:sp>
      <p:sp>
        <p:nvSpPr>
          <p:cNvPr id="28675" name="标题 2">
            <a:extLst>
              <a:ext uri="{FF2B5EF4-FFF2-40B4-BE49-F238E27FC236}">
                <a16:creationId xmlns:a16="http://schemas.microsoft.com/office/drawing/2014/main" id="{C99AD761-0DD4-2E7A-442E-AFA2A90524A3}"/>
              </a:ext>
            </a:extLst>
          </p:cNvPr>
          <p:cNvSpPr>
            <a:spLocks noGrp="1" noChangeArrowheads="1"/>
          </p:cNvSpPr>
          <p:nvPr>
            <p:ph type="title"/>
          </p:nvPr>
        </p:nvSpPr>
        <p:spPr/>
        <p:txBody>
          <a:bodyPr/>
          <a:lstStyle/>
          <a:p>
            <a:r>
              <a:rPr lang="en-US" altLang="zh-CN"/>
              <a:t>Docker</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a:extLst>
              <a:ext uri="{FF2B5EF4-FFF2-40B4-BE49-F238E27FC236}">
                <a16:creationId xmlns:a16="http://schemas.microsoft.com/office/drawing/2014/main" id="{C97A866F-F2D3-C7AA-A177-01A7FABAC630}"/>
              </a:ext>
            </a:extLst>
          </p:cNvPr>
          <p:cNvSpPr>
            <a:spLocks noGrp="1" noChangeArrowheads="1"/>
          </p:cNvSpPr>
          <p:nvPr>
            <p:ph idx="1"/>
          </p:nvPr>
        </p:nvSpPr>
        <p:spPr/>
        <p:txBody>
          <a:bodyPr/>
          <a:lstStyle/>
          <a:p>
            <a:r>
              <a:rPr lang="zh-CN" altLang="en-US"/>
              <a:t>常用命令</a:t>
            </a:r>
            <a:endParaRPr lang="en-US" altLang="zh-CN"/>
          </a:p>
          <a:p>
            <a:pPr lvl="1"/>
            <a:r>
              <a:rPr lang="zh-CN" altLang="en-US"/>
              <a:t>容器命令</a:t>
            </a:r>
            <a:endParaRPr lang="en-US" altLang="zh-CN"/>
          </a:p>
          <a:p>
            <a:pPr lvl="2"/>
            <a:r>
              <a:rPr lang="en-US" altLang="zh-CN"/>
              <a:t>docker run  (</a:t>
            </a:r>
            <a:r>
              <a:rPr lang="zh-CN" altLang="en-US"/>
              <a:t>注意参数</a:t>
            </a:r>
            <a:r>
              <a:rPr lang="en-US" altLang="zh-CN"/>
              <a:t>,</a:t>
            </a:r>
            <a:r>
              <a:rPr lang="zh-CN" altLang="en-US"/>
              <a:t>端口映射等，与</a:t>
            </a:r>
            <a:r>
              <a:rPr lang="en-US" altLang="zh-CN"/>
              <a:t>docker exec</a:t>
            </a:r>
            <a:r>
              <a:rPr lang="zh-CN" altLang="en-US"/>
              <a:t>区别）</a:t>
            </a:r>
            <a:endParaRPr lang="en-US" altLang="zh-CN"/>
          </a:p>
          <a:p>
            <a:pPr lvl="3"/>
            <a:r>
              <a:rPr lang="en-US" altLang="zh-CN"/>
              <a:t>https://www.runoob.com/docker/docker-run-command.html</a:t>
            </a:r>
          </a:p>
          <a:p>
            <a:pPr lvl="2"/>
            <a:r>
              <a:rPr lang="en-US" altLang="zh-CN"/>
              <a:t>docker start/stop/restart/kill </a:t>
            </a:r>
          </a:p>
          <a:p>
            <a:pPr lvl="2"/>
            <a:r>
              <a:rPr lang="en-US" altLang="zh-CN"/>
              <a:t>docker ps</a:t>
            </a:r>
          </a:p>
          <a:p>
            <a:pPr lvl="2"/>
            <a:r>
              <a:rPr lang="en-US" altLang="zh-CN"/>
              <a:t>docker  ps –a</a:t>
            </a:r>
          </a:p>
          <a:p>
            <a:pPr lvl="2"/>
            <a:r>
              <a:rPr lang="en-US" altLang="zh-CN"/>
              <a:t>docker rm  (</a:t>
            </a:r>
            <a:r>
              <a:rPr lang="zh-CN" altLang="en-US"/>
              <a:t>注意与</a:t>
            </a:r>
            <a:r>
              <a:rPr lang="en-US" altLang="zh-CN"/>
              <a:t>docker rmi</a:t>
            </a:r>
            <a:r>
              <a:rPr lang="zh-CN" altLang="en-US"/>
              <a:t>区分）</a:t>
            </a:r>
          </a:p>
        </p:txBody>
      </p:sp>
      <p:sp>
        <p:nvSpPr>
          <p:cNvPr id="29699" name="标题 2">
            <a:extLst>
              <a:ext uri="{FF2B5EF4-FFF2-40B4-BE49-F238E27FC236}">
                <a16:creationId xmlns:a16="http://schemas.microsoft.com/office/drawing/2014/main" id="{85EAB80A-9353-C5EB-04BF-AB25A876C7A2}"/>
              </a:ext>
            </a:extLst>
          </p:cNvPr>
          <p:cNvSpPr>
            <a:spLocks noGrp="1" noChangeArrowheads="1"/>
          </p:cNvSpPr>
          <p:nvPr>
            <p:ph type="title"/>
          </p:nvPr>
        </p:nvSpPr>
        <p:spPr/>
        <p:txBody>
          <a:bodyPr/>
          <a:lstStyle/>
          <a:p>
            <a:r>
              <a:rPr lang="en-US" altLang="zh-CN"/>
              <a:t>Docker</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a:extLst>
              <a:ext uri="{FF2B5EF4-FFF2-40B4-BE49-F238E27FC236}">
                <a16:creationId xmlns:a16="http://schemas.microsoft.com/office/drawing/2014/main" id="{37663701-A7A7-00D7-90B6-628F5D7B439C}"/>
              </a:ext>
            </a:extLst>
          </p:cNvPr>
          <p:cNvSpPr>
            <a:spLocks noGrp="1" noChangeArrowheads="1"/>
          </p:cNvSpPr>
          <p:nvPr>
            <p:ph idx="1"/>
          </p:nvPr>
        </p:nvSpPr>
        <p:spPr/>
        <p:txBody>
          <a:bodyPr/>
          <a:lstStyle/>
          <a:p>
            <a:r>
              <a:rPr lang="zh-CN" altLang="en-US"/>
              <a:t>高阶命令</a:t>
            </a:r>
            <a:endParaRPr lang="en-US" altLang="zh-CN"/>
          </a:p>
          <a:p>
            <a:pPr lvl="1"/>
            <a:r>
              <a:rPr lang="en-US" altLang="zh-CN"/>
              <a:t>-V </a:t>
            </a:r>
            <a:r>
              <a:rPr lang="zh-CN" altLang="en-US"/>
              <a:t>挂载硬盘</a:t>
            </a:r>
            <a:endParaRPr lang="en-US" altLang="zh-CN"/>
          </a:p>
          <a:p>
            <a:pPr lvl="1"/>
            <a:r>
              <a:rPr lang="zh-CN" altLang="en-US"/>
              <a:t>集群部署等相关的命令</a:t>
            </a:r>
            <a:endParaRPr lang="en-US" altLang="zh-CN"/>
          </a:p>
          <a:p>
            <a:r>
              <a:rPr lang="zh-CN" altLang="en-US"/>
              <a:t>万能的</a:t>
            </a:r>
            <a:r>
              <a:rPr lang="en-US" altLang="zh-CN"/>
              <a:t>help</a:t>
            </a:r>
          </a:p>
          <a:p>
            <a:pPr lvl="1"/>
            <a:r>
              <a:rPr lang="en-US" altLang="zh-CN"/>
              <a:t>doker –-help</a:t>
            </a:r>
          </a:p>
          <a:p>
            <a:r>
              <a:rPr lang="en-US" altLang="zh-CN"/>
              <a:t>Linux</a:t>
            </a:r>
            <a:r>
              <a:rPr lang="zh-CN" altLang="en-US"/>
              <a:t>下注意权限</a:t>
            </a:r>
            <a:endParaRPr lang="en-US" altLang="zh-CN"/>
          </a:p>
          <a:p>
            <a:pPr lvl="1"/>
            <a:r>
              <a:rPr lang="en-US" altLang="zh-CN"/>
              <a:t>Permission deny</a:t>
            </a:r>
            <a:r>
              <a:rPr lang="zh-CN" altLang="en-US"/>
              <a:t>时，加</a:t>
            </a:r>
            <a:r>
              <a:rPr lang="en-US" altLang="zh-CN"/>
              <a:t>sudo</a:t>
            </a:r>
          </a:p>
        </p:txBody>
      </p:sp>
      <p:sp>
        <p:nvSpPr>
          <p:cNvPr id="30723" name="标题 2">
            <a:extLst>
              <a:ext uri="{FF2B5EF4-FFF2-40B4-BE49-F238E27FC236}">
                <a16:creationId xmlns:a16="http://schemas.microsoft.com/office/drawing/2014/main" id="{0163452F-F453-1A03-A6A6-4AA97141435A}"/>
              </a:ext>
            </a:extLst>
          </p:cNvPr>
          <p:cNvSpPr>
            <a:spLocks noGrp="1" noChangeArrowheads="1"/>
          </p:cNvSpPr>
          <p:nvPr>
            <p:ph type="title"/>
          </p:nvPr>
        </p:nvSpPr>
        <p:spPr/>
        <p:txBody>
          <a:bodyPr/>
          <a:lstStyle/>
          <a:p>
            <a:r>
              <a:rPr lang="en-US" altLang="zh-CN"/>
              <a:t>Docker</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a:extLst>
              <a:ext uri="{FF2B5EF4-FFF2-40B4-BE49-F238E27FC236}">
                <a16:creationId xmlns:a16="http://schemas.microsoft.com/office/drawing/2014/main" id="{5268FCD3-D794-3C63-9AFB-C9C4DAF4FB6F}"/>
              </a:ext>
            </a:extLst>
          </p:cNvPr>
          <p:cNvSpPr>
            <a:spLocks noGrp="1" noChangeArrowheads="1"/>
          </p:cNvSpPr>
          <p:nvPr>
            <p:ph idx="1"/>
          </p:nvPr>
        </p:nvSpPr>
        <p:spPr/>
        <p:txBody>
          <a:bodyPr/>
          <a:lstStyle/>
          <a:p>
            <a:r>
              <a:rPr lang="zh-CN" altLang="en-US"/>
              <a:t>核心资源查阅</a:t>
            </a:r>
            <a:endParaRPr lang="en-US" altLang="zh-CN"/>
          </a:p>
          <a:p>
            <a:pPr lvl="1"/>
            <a:r>
              <a:rPr lang="zh-CN" altLang="en-US"/>
              <a:t>官网：</a:t>
            </a:r>
            <a:r>
              <a:rPr lang="en-US" altLang="zh-CN"/>
              <a:t>https://www.docker.com/</a:t>
            </a:r>
          </a:p>
          <a:p>
            <a:pPr lvl="1"/>
            <a:r>
              <a:rPr lang="zh-CN" altLang="en-US"/>
              <a:t>官网教程：</a:t>
            </a:r>
            <a:r>
              <a:rPr lang="en-US" altLang="zh-CN"/>
              <a:t>https://docs.docker.com/desktop/</a:t>
            </a:r>
          </a:p>
          <a:p>
            <a:pPr lvl="1"/>
            <a:r>
              <a:rPr lang="zh-CN" altLang="en-US"/>
              <a:t>中文教程：</a:t>
            </a:r>
            <a:r>
              <a:rPr lang="en-US" altLang="zh-CN"/>
              <a:t>https://www.runoob.com/docker/docker-command-manual.html</a:t>
            </a:r>
          </a:p>
          <a:p>
            <a:pPr lvl="1"/>
            <a:r>
              <a:rPr lang="en-US" altLang="zh-CN"/>
              <a:t>https://hub.docker.com/</a:t>
            </a:r>
            <a:endParaRPr lang="zh-CN" altLang="en-US"/>
          </a:p>
        </p:txBody>
      </p:sp>
      <p:sp>
        <p:nvSpPr>
          <p:cNvPr id="31747" name="标题 2">
            <a:extLst>
              <a:ext uri="{FF2B5EF4-FFF2-40B4-BE49-F238E27FC236}">
                <a16:creationId xmlns:a16="http://schemas.microsoft.com/office/drawing/2014/main" id="{42E61541-AD6F-0B9A-18B5-D76C9041A362}"/>
              </a:ext>
            </a:extLst>
          </p:cNvPr>
          <p:cNvSpPr>
            <a:spLocks noGrp="1" noChangeArrowheads="1"/>
          </p:cNvSpPr>
          <p:nvPr>
            <p:ph type="title"/>
          </p:nvPr>
        </p:nvSpPr>
        <p:spPr/>
        <p:txBody>
          <a:bodyPr/>
          <a:lstStyle/>
          <a:p>
            <a:r>
              <a:rPr lang="en-US" altLang="zh-CN"/>
              <a:t>Docker </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a:extLst>
              <a:ext uri="{FF2B5EF4-FFF2-40B4-BE49-F238E27FC236}">
                <a16:creationId xmlns:a16="http://schemas.microsoft.com/office/drawing/2014/main" id="{744A484E-939A-E314-831E-C7954E05BBC2}"/>
              </a:ext>
            </a:extLst>
          </p:cNvPr>
          <p:cNvSpPr>
            <a:spLocks noGrp="1" noChangeArrowheads="1"/>
          </p:cNvSpPr>
          <p:nvPr>
            <p:ph idx="1"/>
          </p:nvPr>
        </p:nvSpPr>
        <p:spPr/>
        <p:txBody>
          <a:bodyPr/>
          <a:lstStyle/>
          <a:p>
            <a:r>
              <a:rPr lang="zh-CN" altLang="en-US"/>
              <a:t>相关工具</a:t>
            </a:r>
            <a:endParaRPr lang="en-US" altLang="zh-CN"/>
          </a:p>
          <a:p>
            <a:pPr lvl="1"/>
            <a:r>
              <a:rPr lang="zh-CN" altLang="zh-CN" sz="1800">
                <a:ea typeface="Microsoft YaHei Light" panose="020B0502040204020203" pitchFamily="34" charset="-122"/>
              </a:rPr>
              <a:t>Wireshark</a:t>
            </a:r>
            <a:endParaRPr lang="en-US" altLang="zh-CN" sz="1800">
              <a:ea typeface="Microsoft YaHei Light" panose="020B0502040204020203" pitchFamily="34" charset="-122"/>
            </a:endParaRPr>
          </a:p>
          <a:p>
            <a:pPr lvl="1"/>
            <a:r>
              <a:rPr lang="zh-CN" altLang="zh-CN" sz="1800">
                <a:cs typeface="Calibri Light" panose="020F0302020204030204" pitchFamily="34" charset="0"/>
              </a:rPr>
              <a:t>Nmap</a:t>
            </a:r>
            <a:endParaRPr lang="en-US" altLang="zh-CN" sz="1800">
              <a:ea typeface="Microsoft YaHei Light" panose="020B0502040204020203" pitchFamily="34" charset="-122"/>
            </a:endParaRPr>
          </a:p>
          <a:p>
            <a:pPr lvl="1"/>
            <a:r>
              <a:rPr lang="zh-CN" altLang="zh-CN" sz="1800">
                <a:solidFill>
                  <a:srgbClr val="FF0000"/>
                </a:solidFill>
                <a:cs typeface="Calibri Light" panose="020F0302020204030204" pitchFamily="34" charset="0"/>
              </a:rPr>
              <a:t>Burpsuite</a:t>
            </a:r>
            <a:endParaRPr lang="en-US" altLang="zh-CN" sz="1800">
              <a:solidFill>
                <a:srgbClr val="FF0000"/>
              </a:solidFill>
              <a:cs typeface="Calibri Light" panose="020F0302020204030204" pitchFamily="34" charset="0"/>
            </a:endParaRPr>
          </a:p>
          <a:p>
            <a:pPr lvl="1"/>
            <a:r>
              <a:rPr lang="zh-CN" altLang="zh-CN" sz="1800">
                <a:cs typeface="Calibri Light" panose="020F0302020204030204" pitchFamily="34" charset="0"/>
              </a:rPr>
              <a:t>Wscan</a:t>
            </a:r>
            <a:endParaRPr lang="en-US" altLang="zh-CN" sz="1800">
              <a:cs typeface="Calibri Light" panose="020F0302020204030204" pitchFamily="34" charset="0"/>
            </a:endParaRPr>
          </a:p>
          <a:p>
            <a:pPr lvl="1"/>
            <a:r>
              <a:rPr lang="zh-CN" altLang="zh-CN" sz="1800">
                <a:cs typeface="Calibri Light" panose="020F0302020204030204" pitchFamily="34" charset="0"/>
              </a:rPr>
              <a:t>WebCruiser</a:t>
            </a:r>
            <a:endParaRPr lang="en-US" altLang="zh-CN" sz="1800">
              <a:cs typeface="Calibri Light" panose="020F0302020204030204" pitchFamily="34" charset="0"/>
            </a:endParaRPr>
          </a:p>
          <a:p>
            <a:pPr lvl="1"/>
            <a:r>
              <a:rPr lang="zh-CN" altLang="zh-CN" sz="1800">
                <a:cs typeface="Calibri Light" panose="020F0302020204030204" pitchFamily="34" charset="0"/>
              </a:rPr>
              <a:t>AWVS</a:t>
            </a:r>
            <a:endParaRPr lang="en-US" altLang="zh-CN" sz="1800">
              <a:cs typeface="Calibri Light" panose="020F0302020204030204" pitchFamily="34" charset="0"/>
            </a:endParaRPr>
          </a:p>
          <a:p>
            <a:pPr lvl="1"/>
            <a:r>
              <a:rPr lang="en-US" altLang="zh-CN" sz="1800">
                <a:solidFill>
                  <a:srgbClr val="FF0000"/>
                </a:solidFill>
                <a:cs typeface="Calibri Light" panose="020F0302020204030204" pitchFamily="34" charset="0"/>
              </a:rPr>
              <a:t>SQLmap</a:t>
            </a:r>
          </a:p>
          <a:p>
            <a:pPr lvl="1"/>
            <a:endParaRPr lang="en-US" altLang="zh-CN"/>
          </a:p>
          <a:p>
            <a:pPr lvl="1"/>
            <a:endParaRPr lang="en-US" altLang="zh-CN"/>
          </a:p>
          <a:p>
            <a:pPr lvl="1"/>
            <a:endParaRPr lang="zh-CN" altLang="en-US"/>
          </a:p>
        </p:txBody>
      </p:sp>
      <p:sp>
        <p:nvSpPr>
          <p:cNvPr id="32771" name="标题 2">
            <a:extLst>
              <a:ext uri="{FF2B5EF4-FFF2-40B4-BE49-F238E27FC236}">
                <a16:creationId xmlns:a16="http://schemas.microsoft.com/office/drawing/2014/main" id="{DE90F71A-3324-D397-6065-E7246CCE60A1}"/>
              </a:ext>
            </a:extLst>
          </p:cNvPr>
          <p:cNvSpPr>
            <a:spLocks noGrp="1" noChangeArrowheads="1"/>
          </p:cNvSpPr>
          <p:nvPr>
            <p:ph type="title"/>
          </p:nvPr>
        </p:nvSpPr>
        <p:spPr/>
        <p:txBody>
          <a:bodyPr/>
          <a:lstStyle/>
          <a:p>
            <a:r>
              <a:rPr lang="zh-CN" altLang="en-US" dirty="0"/>
              <a:t>利用渗透工具进行漏洞扫描</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DFA586C-4A5B-BF6B-C27F-B72D9CF52D81}"/>
              </a:ext>
            </a:extLst>
          </p:cNvPr>
          <p:cNvSpPr>
            <a:spLocks noGrp="1" noChangeArrowheads="1"/>
          </p:cNvSpPr>
          <p:nvPr>
            <p:ph type="title"/>
          </p:nvPr>
        </p:nvSpPr>
        <p:spPr/>
        <p:txBody>
          <a:bodyPr/>
          <a:lstStyle/>
          <a:p>
            <a:pPr eaLnBrk="1" hangingPunct="1"/>
            <a:r>
              <a:rPr lang="en-US" altLang="zh-CN" sz="3600"/>
              <a:t>BurpSuite</a:t>
            </a:r>
            <a:endParaRPr lang="zh-CN" altLang="en-US" sz="4800"/>
          </a:p>
        </p:txBody>
      </p:sp>
      <p:sp>
        <p:nvSpPr>
          <p:cNvPr id="33795" name="Rectangle 3">
            <a:extLst>
              <a:ext uri="{FF2B5EF4-FFF2-40B4-BE49-F238E27FC236}">
                <a16:creationId xmlns:a16="http://schemas.microsoft.com/office/drawing/2014/main" id="{67DAEC71-BC3F-5AD5-BC81-35A6B279CD40}"/>
              </a:ext>
            </a:extLst>
          </p:cNvPr>
          <p:cNvSpPr>
            <a:spLocks noGrp="1" noChangeArrowheads="1"/>
          </p:cNvSpPr>
          <p:nvPr>
            <p:ph type="body" idx="1"/>
          </p:nvPr>
        </p:nvSpPr>
        <p:spPr>
          <a:xfrm>
            <a:off x="457200" y="1600200"/>
            <a:ext cx="8507413" cy="4525963"/>
          </a:xfrm>
        </p:spPr>
        <p:txBody>
          <a:bodyPr/>
          <a:lstStyle/>
          <a:p>
            <a:pPr eaLnBrk="1" hangingPunct="1"/>
            <a:r>
              <a:rPr lang="en-US" altLang="zh-CN"/>
              <a:t>BurpSuite</a:t>
            </a:r>
          </a:p>
          <a:p>
            <a:pPr lvl="1" eaLnBrk="1" hangingPunct="1"/>
            <a:r>
              <a:rPr lang="en-US" altLang="zh-CN">
                <a:hlinkClick r:id="rId2"/>
              </a:rPr>
              <a:t>https://portswigger.net/burp/releases/professional-community-2021-9-1</a:t>
            </a:r>
            <a:endParaRPr lang="en-US" altLang="zh-CN"/>
          </a:p>
          <a:p>
            <a:pPr eaLnBrk="1" hangingPunct="1"/>
            <a:r>
              <a:rPr lang="zh-CN" altLang="en-US"/>
              <a:t>教程</a:t>
            </a:r>
            <a:endParaRPr lang="en-US" altLang="zh-CN"/>
          </a:p>
          <a:p>
            <a:pPr lvl="1" eaLnBrk="1" hangingPunct="1"/>
            <a:r>
              <a:rPr lang="en-US" altLang="zh-CN">
                <a:hlinkClick r:id="rId3"/>
              </a:rPr>
              <a:t>https://portswigger.net/support</a:t>
            </a:r>
            <a:endParaRPr lang="en-US" altLang="zh-CN"/>
          </a:p>
          <a:p>
            <a:pPr lvl="1" eaLnBrk="1" hangingPunct="1"/>
            <a:r>
              <a:rPr lang="zh-CN" altLang="en-US"/>
              <a:t>专业</a:t>
            </a:r>
            <a:r>
              <a:rPr lang="en-US" altLang="zh-CN"/>
              <a:t>-</a:t>
            </a:r>
            <a:r>
              <a:rPr lang="zh-CN" altLang="en-US"/>
              <a:t>社区版教程：</a:t>
            </a:r>
            <a:r>
              <a:rPr lang="en-US" altLang="zh-CN"/>
              <a:t>https://portswigger.net/burp/documentation/desktop/getting-started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内容占位符 4">
            <a:extLst>
              <a:ext uri="{FF2B5EF4-FFF2-40B4-BE49-F238E27FC236}">
                <a16:creationId xmlns:a16="http://schemas.microsoft.com/office/drawing/2014/main" id="{51D4BC55-347B-35D3-6F0F-4AF3A23D79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39975" y="1628775"/>
            <a:ext cx="4211638" cy="4525963"/>
          </a:xfrm>
        </p:spPr>
      </p:pic>
      <p:sp>
        <p:nvSpPr>
          <p:cNvPr id="34819" name="标题 2">
            <a:extLst>
              <a:ext uri="{FF2B5EF4-FFF2-40B4-BE49-F238E27FC236}">
                <a16:creationId xmlns:a16="http://schemas.microsoft.com/office/drawing/2014/main" id="{4C4468B1-3D05-1FC3-5254-04393FC46192}"/>
              </a:ext>
            </a:extLst>
          </p:cNvPr>
          <p:cNvSpPr>
            <a:spLocks noGrp="1" noChangeArrowheads="1"/>
          </p:cNvSpPr>
          <p:nvPr>
            <p:ph type="title"/>
          </p:nvPr>
        </p:nvSpPr>
        <p:spPr/>
        <p:txBody>
          <a:bodyPr/>
          <a:lstStyle/>
          <a:p>
            <a:r>
              <a:rPr lang="en-US" altLang="zh-CN"/>
              <a:t>BurpSuite</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a:extLst>
              <a:ext uri="{FF2B5EF4-FFF2-40B4-BE49-F238E27FC236}">
                <a16:creationId xmlns:a16="http://schemas.microsoft.com/office/drawing/2014/main" id="{8C8FB47A-8954-8BCE-F231-2229DC04CB79}"/>
              </a:ext>
            </a:extLst>
          </p:cNvPr>
          <p:cNvSpPr>
            <a:spLocks noGrp="1" noChangeArrowheads="1"/>
          </p:cNvSpPr>
          <p:nvPr>
            <p:ph idx="1"/>
          </p:nvPr>
        </p:nvSpPr>
        <p:spPr/>
        <p:txBody>
          <a:bodyPr/>
          <a:lstStyle/>
          <a:p>
            <a:r>
              <a:rPr lang="zh-CN" altLang="en-US"/>
              <a:t>了解漏洞扫描的过程</a:t>
            </a:r>
            <a:r>
              <a:rPr lang="en-US" altLang="zh-CN"/>
              <a:t>——</a:t>
            </a:r>
            <a:r>
              <a:rPr lang="zh-CN" altLang="en-US"/>
              <a:t>以</a:t>
            </a:r>
            <a:r>
              <a:rPr lang="en-US" altLang="zh-CN"/>
              <a:t>SQL</a:t>
            </a:r>
            <a:r>
              <a:rPr lang="zh-CN" altLang="en-US"/>
              <a:t>注入为例</a:t>
            </a:r>
            <a:endParaRPr lang="en-US" altLang="zh-CN"/>
          </a:p>
          <a:p>
            <a:pPr lvl="1"/>
            <a:r>
              <a:rPr lang="zh-CN" altLang="en-US"/>
              <a:t>首先扫描注入点</a:t>
            </a:r>
            <a:endParaRPr lang="en-US" altLang="zh-CN"/>
          </a:p>
          <a:p>
            <a:pPr lvl="1"/>
            <a:r>
              <a:rPr lang="zh-CN" altLang="en-US"/>
              <a:t>获得数据库信息（如数据库类型等）</a:t>
            </a:r>
            <a:endParaRPr lang="en-US" altLang="zh-CN"/>
          </a:p>
          <a:p>
            <a:pPr lvl="1"/>
            <a:r>
              <a:rPr lang="zh-CN" altLang="en-US"/>
              <a:t>获取数据库中表的信息</a:t>
            </a:r>
            <a:endParaRPr lang="en-US" altLang="zh-CN"/>
          </a:p>
          <a:p>
            <a:pPr lvl="1"/>
            <a:r>
              <a:rPr lang="zh-CN" altLang="en-US"/>
              <a:t>获取表中的字段信息</a:t>
            </a:r>
            <a:endParaRPr lang="en-US" altLang="zh-CN"/>
          </a:p>
          <a:p>
            <a:pPr lvl="1"/>
            <a:r>
              <a:rPr lang="zh-CN" altLang="en-US"/>
              <a:t>根据已有信息获取目标信息</a:t>
            </a:r>
            <a:endParaRPr lang="en-US" altLang="zh-CN"/>
          </a:p>
        </p:txBody>
      </p:sp>
      <p:sp>
        <p:nvSpPr>
          <p:cNvPr id="35843" name="标题 2">
            <a:extLst>
              <a:ext uri="{FF2B5EF4-FFF2-40B4-BE49-F238E27FC236}">
                <a16:creationId xmlns:a16="http://schemas.microsoft.com/office/drawing/2014/main" id="{228C8B7C-B2EF-8896-C9B6-BA254F57F5BB}"/>
              </a:ext>
            </a:extLst>
          </p:cNvPr>
          <p:cNvSpPr>
            <a:spLocks noGrp="1" noChangeArrowheads="1"/>
          </p:cNvSpPr>
          <p:nvPr>
            <p:ph type="title"/>
          </p:nvPr>
        </p:nvSpPr>
        <p:spPr/>
        <p:txBody>
          <a:bodyPr/>
          <a:lstStyle/>
          <a:p>
            <a:r>
              <a:rPr lang="zh-CN" altLang="en-US" dirty="0"/>
              <a:t>利用渗透工具进行漏洞扫描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1">
            <a:extLst>
              <a:ext uri="{FF2B5EF4-FFF2-40B4-BE49-F238E27FC236}">
                <a16:creationId xmlns:a16="http://schemas.microsoft.com/office/drawing/2014/main" id="{BEF30C8A-9F09-959A-FBB1-5B1236A7CDEB}"/>
              </a:ext>
            </a:extLst>
          </p:cNvPr>
          <p:cNvSpPr>
            <a:spLocks noGrp="1" noChangeArrowheads="1"/>
          </p:cNvSpPr>
          <p:nvPr>
            <p:ph idx="1"/>
          </p:nvPr>
        </p:nvSpPr>
        <p:spPr/>
        <p:txBody>
          <a:bodyPr/>
          <a:lstStyle/>
          <a:p>
            <a:r>
              <a:rPr lang="en-US" altLang="zh-CN"/>
              <a:t>HTML</a:t>
            </a:r>
            <a:r>
              <a:rPr lang="zh-CN" altLang="en-US"/>
              <a:t>基础：什么是</a:t>
            </a:r>
            <a:r>
              <a:rPr lang="en-US" altLang="zh-CN"/>
              <a:t>HTML,</a:t>
            </a:r>
            <a:r>
              <a:rPr lang="zh-CN" altLang="en-US"/>
              <a:t>了解</a:t>
            </a:r>
            <a:r>
              <a:rPr lang="en-US" altLang="zh-CN"/>
              <a:t>HTML</a:t>
            </a:r>
            <a:r>
              <a:rPr lang="zh-CN" altLang="en-US"/>
              <a:t>标签和结构</a:t>
            </a:r>
            <a:endParaRPr lang="en-US" altLang="zh-CN"/>
          </a:p>
        </p:txBody>
      </p:sp>
      <p:sp>
        <p:nvSpPr>
          <p:cNvPr id="9219" name="标题 2">
            <a:extLst>
              <a:ext uri="{FF2B5EF4-FFF2-40B4-BE49-F238E27FC236}">
                <a16:creationId xmlns:a16="http://schemas.microsoft.com/office/drawing/2014/main" id="{7E8974F7-ED1C-35CE-6F63-34A269D2EB9F}"/>
              </a:ext>
            </a:extLst>
          </p:cNvPr>
          <p:cNvSpPr>
            <a:spLocks noGrp="1" noChangeArrowheads="1"/>
          </p:cNvSpPr>
          <p:nvPr>
            <p:ph type="title"/>
          </p:nvPr>
        </p:nvSpPr>
        <p:spPr/>
        <p:txBody>
          <a:bodyPr/>
          <a:lstStyle/>
          <a:p>
            <a:r>
              <a:rPr lang="en-US" altLang="zh-CN"/>
              <a:t>WEB</a:t>
            </a:r>
            <a:r>
              <a:rPr lang="zh-CN" altLang="en-US"/>
              <a:t>开发基础</a:t>
            </a:r>
          </a:p>
        </p:txBody>
      </p:sp>
      <p:pic>
        <p:nvPicPr>
          <p:cNvPr id="9220" name="图片 4">
            <a:extLst>
              <a:ext uri="{FF2B5EF4-FFF2-40B4-BE49-F238E27FC236}">
                <a16:creationId xmlns:a16="http://schemas.microsoft.com/office/drawing/2014/main" id="{CA6BBC8D-0834-761F-4A85-277E44211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613025"/>
            <a:ext cx="5940425" cy="351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a:extLst>
              <a:ext uri="{FF2B5EF4-FFF2-40B4-BE49-F238E27FC236}">
                <a16:creationId xmlns:a16="http://schemas.microsoft.com/office/drawing/2014/main" id="{7F8A8B02-72C2-D694-30B0-A7994E524BF4}"/>
              </a:ext>
            </a:extLst>
          </p:cNvPr>
          <p:cNvSpPr>
            <a:spLocks noGrp="1" noChangeArrowheads="1"/>
          </p:cNvSpPr>
          <p:nvPr>
            <p:ph idx="1"/>
          </p:nvPr>
        </p:nvSpPr>
        <p:spPr/>
        <p:txBody>
          <a:bodyPr/>
          <a:lstStyle/>
          <a:p>
            <a:r>
              <a:rPr lang="en-US" altLang="zh-CN"/>
              <a:t>SqlMap</a:t>
            </a:r>
            <a:r>
              <a:rPr lang="zh-CN" altLang="en-US"/>
              <a:t>官网  </a:t>
            </a:r>
            <a:r>
              <a:rPr lang="en-US" altLang="zh-CN">
                <a:hlinkClick r:id="rId3"/>
              </a:rPr>
              <a:t>https://sqlmap.org/</a:t>
            </a:r>
            <a:endParaRPr lang="en-US" altLang="zh-CN"/>
          </a:p>
          <a:p>
            <a:pPr lvl="1"/>
            <a:r>
              <a:rPr lang="zh-CN" altLang="en-US"/>
              <a:t>官方文档</a:t>
            </a:r>
            <a:r>
              <a:rPr lang="en-US" altLang="zh-CN" sz="2000">
                <a:hlinkClick r:id="rId4"/>
              </a:rPr>
              <a:t>https://github.com/sqlmapproject/sqlmap/wiki</a:t>
            </a:r>
            <a:endParaRPr lang="en-US" altLang="zh-CN" sz="2000"/>
          </a:p>
          <a:p>
            <a:r>
              <a:rPr lang="zh-CN" altLang="en-US"/>
              <a:t>支持数据库类型</a:t>
            </a:r>
            <a:endParaRPr lang="en-US" altLang="zh-CN"/>
          </a:p>
          <a:p>
            <a:endParaRPr lang="en-US" altLang="zh-CN"/>
          </a:p>
          <a:p>
            <a:endParaRPr lang="en-US" altLang="zh-CN"/>
          </a:p>
          <a:p>
            <a:pPr lvl="1"/>
            <a:endParaRPr lang="en-US" altLang="zh-CN"/>
          </a:p>
        </p:txBody>
      </p:sp>
      <p:sp>
        <p:nvSpPr>
          <p:cNvPr id="36867" name="标题 2">
            <a:extLst>
              <a:ext uri="{FF2B5EF4-FFF2-40B4-BE49-F238E27FC236}">
                <a16:creationId xmlns:a16="http://schemas.microsoft.com/office/drawing/2014/main" id="{4D5B422E-8B7D-EA9E-E78F-DD3ED7AF3013}"/>
              </a:ext>
            </a:extLst>
          </p:cNvPr>
          <p:cNvSpPr>
            <a:spLocks noGrp="1" noChangeArrowheads="1"/>
          </p:cNvSpPr>
          <p:nvPr>
            <p:ph type="title"/>
          </p:nvPr>
        </p:nvSpPr>
        <p:spPr/>
        <p:txBody>
          <a:bodyPr/>
          <a:lstStyle/>
          <a:p>
            <a:r>
              <a:rPr lang="en-US" altLang="zh-CN"/>
              <a:t>SQL</a:t>
            </a:r>
            <a:r>
              <a:rPr lang="zh-CN" altLang="en-US"/>
              <a:t>注入工具</a:t>
            </a:r>
            <a:r>
              <a:rPr lang="en-US" altLang="zh-CN"/>
              <a:t>——SQLMap</a:t>
            </a:r>
            <a:endParaRPr lang="zh-CN" altLang="en-US"/>
          </a:p>
        </p:txBody>
      </p:sp>
      <p:pic>
        <p:nvPicPr>
          <p:cNvPr id="36868" name="图片 4">
            <a:extLst>
              <a:ext uri="{FF2B5EF4-FFF2-40B4-BE49-F238E27FC236}">
                <a16:creationId xmlns:a16="http://schemas.microsoft.com/office/drawing/2014/main" id="{2AD5F79B-F38C-5384-9771-FDDB58210F0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7088" y="3260725"/>
            <a:ext cx="5318125" cy="12049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36869" name="图片 6">
            <a:extLst>
              <a:ext uri="{FF2B5EF4-FFF2-40B4-BE49-F238E27FC236}">
                <a16:creationId xmlns:a16="http://schemas.microsoft.com/office/drawing/2014/main" id="{1325DCA0-606E-4C9C-2479-6AE14AB903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3175" y="2984500"/>
            <a:ext cx="2540000"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3D6647-5F84-64A6-FB6B-6995848C93C7}"/>
              </a:ext>
            </a:extLst>
          </p:cNvPr>
          <p:cNvSpPr>
            <a:spLocks noGrp="1"/>
          </p:cNvSpPr>
          <p:nvPr>
            <p:ph idx="1"/>
          </p:nvPr>
        </p:nvSpPr>
        <p:spPr/>
        <p:txBody>
          <a:bodyPr/>
          <a:lstStyle/>
          <a:p>
            <a:pPr>
              <a:defRPr/>
            </a:pPr>
            <a:r>
              <a:rPr lang="en-US" altLang="zh-CN" dirty="0" err="1"/>
              <a:t>SqlMap</a:t>
            </a:r>
            <a:r>
              <a:rPr lang="zh-CN" altLang="en-US" dirty="0"/>
              <a:t>官网  </a:t>
            </a:r>
            <a:r>
              <a:rPr lang="en-US" altLang="zh-CN" dirty="0">
                <a:hlinkClick r:id="rId3"/>
              </a:rPr>
              <a:t>https://sqlmap.org/</a:t>
            </a:r>
            <a:endParaRPr lang="en-US" altLang="zh-CN" dirty="0"/>
          </a:p>
          <a:p>
            <a:pPr lvl="1">
              <a:defRPr/>
            </a:pPr>
            <a:r>
              <a:rPr lang="zh-CN" altLang="en-US" dirty="0"/>
              <a:t>官方文档</a:t>
            </a:r>
            <a:r>
              <a:rPr lang="en-US" altLang="zh-CN" sz="2000" dirty="0">
                <a:hlinkClick r:id="rId4"/>
              </a:rPr>
              <a:t>https://github.com/sqlmapproject/sqlmap/wiki</a:t>
            </a:r>
            <a:endParaRPr lang="en-US" altLang="zh-CN" sz="2000" dirty="0"/>
          </a:p>
          <a:p>
            <a:pPr>
              <a:defRPr/>
            </a:pPr>
            <a:r>
              <a:rPr lang="zh-CN" altLang="en-US" dirty="0"/>
              <a:t>支持</a:t>
            </a:r>
            <a:r>
              <a:rPr lang="en-US" altLang="zh-CN" dirty="0"/>
              <a:t>5</a:t>
            </a:r>
            <a:r>
              <a:rPr lang="zh-CN" altLang="en-US" dirty="0"/>
              <a:t>种不同的</a:t>
            </a:r>
            <a:r>
              <a:rPr lang="en-US" altLang="zh-CN" dirty="0"/>
              <a:t>SQL</a:t>
            </a:r>
            <a:r>
              <a:rPr lang="zh-CN" altLang="en-US" dirty="0"/>
              <a:t>注入类型</a:t>
            </a:r>
            <a:endParaRPr lang="en-US" altLang="zh-CN" dirty="0"/>
          </a:p>
          <a:p>
            <a:pPr lvl="1">
              <a:defRPr/>
            </a:pPr>
            <a:r>
              <a:rPr lang="en-US" altLang="zh-CN" dirty="0">
                <a:solidFill>
                  <a:srgbClr val="24292F"/>
                </a:solidFill>
                <a:latin typeface="-apple-system"/>
              </a:rPr>
              <a:t>Boolean-based blind</a:t>
            </a:r>
          </a:p>
          <a:p>
            <a:pPr lvl="1">
              <a:defRPr/>
            </a:pPr>
            <a:r>
              <a:rPr lang="en-US" altLang="zh-CN" dirty="0">
                <a:solidFill>
                  <a:srgbClr val="24292F"/>
                </a:solidFill>
                <a:latin typeface="-apple-system"/>
              </a:rPr>
              <a:t>Time-based blind</a:t>
            </a:r>
          </a:p>
          <a:p>
            <a:pPr lvl="1">
              <a:defRPr/>
            </a:pPr>
            <a:r>
              <a:rPr lang="en-US" altLang="zh-CN" dirty="0">
                <a:solidFill>
                  <a:srgbClr val="24292F"/>
                </a:solidFill>
                <a:latin typeface="-apple-system"/>
              </a:rPr>
              <a:t>Error-based</a:t>
            </a:r>
            <a:r>
              <a:rPr lang="en-US" altLang="zh-CN" b="0" dirty="0">
                <a:solidFill>
                  <a:srgbClr val="24292F"/>
                </a:solidFill>
                <a:latin typeface="-apple-system"/>
              </a:rPr>
              <a:t>:</a:t>
            </a:r>
          </a:p>
          <a:p>
            <a:pPr lvl="1">
              <a:defRPr/>
            </a:pPr>
            <a:r>
              <a:rPr lang="en-US" altLang="zh-CN" dirty="0">
                <a:solidFill>
                  <a:srgbClr val="24292F"/>
                </a:solidFill>
                <a:latin typeface="-apple-system"/>
              </a:rPr>
              <a:t>UNION query-based</a:t>
            </a:r>
            <a:endParaRPr lang="en-US" altLang="zh-CN" b="0" dirty="0">
              <a:solidFill>
                <a:srgbClr val="24292F"/>
              </a:solidFill>
              <a:latin typeface="-apple-system"/>
            </a:endParaRPr>
          </a:p>
          <a:p>
            <a:pPr lvl="1">
              <a:defRPr/>
            </a:pPr>
            <a:r>
              <a:rPr lang="en-US" altLang="zh-CN" dirty="0">
                <a:solidFill>
                  <a:srgbClr val="24292F"/>
                </a:solidFill>
                <a:latin typeface="-apple-system"/>
              </a:rPr>
              <a:t>Stacked queries</a:t>
            </a:r>
          </a:p>
          <a:p>
            <a:pPr marL="457200" lvl="1" indent="0">
              <a:buFont typeface="Wingdings" panose="05000000000000000000" pitchFamily="2" charset="2"/>
              <a:buNone/>
              <a:defRPr/>
            </a:pPr>
            <a:r>
              <a:rPr lang="zh-CN" altLang="en-US" sz="2000" dirty="0">
                <a:solidFill>
                  <a:srgbClr val="24292F"/>
                </a:solidFill>
                <a:latin typeface="-apple-system"/>
              </a:rPr>
              <a:t>来源：</a:t>
            </a:r>
            <a:r>
              <a:rPr lang="en-US" altLang="zh-CN" sz="2000" dirty="0">
                <a:solidFill>
                  <a:srgbClr val="24292F"/>
                </a:solidFill>
                <a:latin typeface="-apple-system"/>
                <a:hlinkClick r:id="rId5"/>
              </a:rPr>
              <a:t>https://github.com/sqlmapproject/sqlmap/wiki/Techniques</a:t>
            </a:r>
            <a:endParaRPr lang="en-US" altLang="zh-CN" sz="2000" dirty="0">
              <a:solidFill>
                <a:srgbClr val="24292F"/>
              </a:solidFill>
              <a:latin typeface="-apple-system"/>
            </a:endParaRPr>
          </a:p>
          <a:p>
            <a:pPr marL="457200" lvl="1" indent="0">
              <a:buFont typeface="Wingdings" panose="05000000000000000000" pitchFamily="2" charset="2"/>
              <a:buNone/>
              <a:defRPr/>
            </a:pPr>
            <a:endParaRPr lang="en-US" altLang="zh-CN" sz="2000" dirty="0">
              <a:solidFill>
                <a:srgbClr val="24292F"/>
              </a:solidFill>
              <a:latin typeface="-apple-system"/>
            </a:endParaRPr>
          </a:p>
        </p:txBody>
      </p:sp>
      <p:sp>
        <p:nvSpPr>
          <p:cNvPr id="38915" name="标题 2">
            <a:extLst>
              <a:ext uri="{FF2B5EF4-FFF2-40B4-BE49-F238E27FC236}">
                <a16:creationId xmlns:a16="http://schemas.microsoft.com/office/drawing/2014/main" id="{9EE54613-C0B5-BC8A-6995-CE6B9D1B4B80}"/>
              </a:ext>
            </a:extLst>
          </p:cNvPr>
          <p:cNvSpPr>
            <a:spLocks noGrp="1" noChangeArrowheads="1"/>
          </p:cNvSpPr>
          <p:nvPr>
            <p:ph type="title"/>
          </p:nvPr>
        </p:nvSpPr>
        <p:spPr/>
        <p:txBody>
          <a:bodyPr/>
          <a:lstStyle/>
          <a:p>
            <a:r>
              <a:rPr lang="en-US" altLang="zh-CN"/>
              <a:t>SQL</a:t>
            </a:r>
            <a:r>
              <a:rPr lang="zh-CN" altLang="en-US"/>
              <a:t>注入工具</a:t>
            </a:r>
            <a:r>
              <a:rPr lang="en-US" altLang="zh-CN"/>
              <a:t>——SQLMap</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a:extLst>
              <a:ext uri="{FF2B5EF4-FFF2-40B4-BE49-F238E27FC236}">
                <a16:creationId xmlns:a16="http://schemas.microsoft.com/office/drawing/2014/main" id="{936A3C0F-3FFB-A6EB-1D49-F67793181E56}"/>
              </a:ext>
            </a:extLst>
          </p:cNvPr>
          <p:cNvSpPr>
            <a:spLocks noGrp="1" noChangeArrowheads="1"/>
          </p:cNvSpPr>
          <p:nvPr>
            <p:ph idx="1"/>
          </p:nvPr>
        </p:nvSpPr>
        <p:spPr/>
        <p:txBody>
          <a:bodyPr/>
          <a:lstStyle/>
          <a:p>
            <a:r>
              <a:rPr lang="zh-CN" altLang="en-US"/>
              <a:t>官方演示视频</a:t>
            </a:r>
            <a:endParaRPr lang="en-US" altLang="zh-CN"/>
          </a:p>
          <a:p>
            <a:pPr lvl="1"/>
            <a:r>
              <a:rPr lang="en-US" altLang="zh-CN" sz="2400">
                <a:hlinkClick r:id="rId2"/>
              </a:rPr>
              <a:t>https://www.youtube.com/user/inquisb/videos</a:t>
            </a:r>
            <a:endParaRPr lang="en-US" altLang="zh-CN" sz="2400"/>
          </a:p>
          <a:p>
            <a:pPr lvl="1"/>
            <a:r>
              <a:rPr lang="en-US" altLang="zh-CN"/>
              <a:t>https://sqlmap.org/</a:t>
            </a:r>
          </a:p>
          <a:p>
            <a:r>
              <a:rPr lang="en-US" altLang="zh-CN"/>
              <a:t>Usage: python sqlmap.py [options]</a:t>
            </a:r>
            <a:endParaRPr lang="zh-CN" altLang="en-US"/>
          </a:p>
        </p:txBody>
      </p:sp>
      <p:sp>
        <p:nvSpPr>
          <p:cNvPr id="40963" name="标题 2">
            <a:extLst>
              <a:ext uri="{FF2B5EF4-FFF2-40B4-BE49-F238E27FC236}">
                <a16:creationId xmlns:a16="http://schemas.microsoft.com/office/drawing/2014/main" id="{228156A3-CDA6-4C8C-5475-9D78DB8DCD49}"/>
              </a:ext>
            </a:extLst>
          </p:cNvPr>
          <p:cNvSpPr>
            <a:spLocks noGrp="1" noChangeArrowheads="1"/>
          </p:cNvSpPr>
          <p:nvPr>
            <p:ph type="title"/>
          </p:nvPr>
        </p:nvSpPr>
        <p:spPr/>
        <p:txBody>
          <a:bodyPr/>
          <a:lstStyle/>
          <a:p>
            <a:r>
              <a:rPr lang="en-US" altLang="zh-CN"/>
              <a:t>SQL</a:t>
            </a:r>
            <a:r>
              <a:rPr lang="zh-CN" altLang="en-US"/>
              <a:t>注入工具</a:t>
            </a:r>
            <a:r>
              <a:rPr lang="en-US" altLang="zh-CN"/>
              <a:t>——SQLMap</a:t>
            </a:r>
            <a:endParaRPr lang="zh-CN" altLang="en-US"/>
          </a:p>
        </p:txBody>
      </p:sp>
      <p:pic>
        <p:nvPicPr>
          <p:cNvPr id="40964" name="图片 5">
            <a:extLst>
              <a:ext uri="{FF2B5EF4-FFF2-40B4-BE49-F238E27FC236}">
                <a16:creationId xmlns:a16="http://schemas.microsoft.com/office/drawing/2014/main" id="{C50254CA-9620-8DC3-CCFC-D51BE1CD17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3729038"/>
            <a:ext cx="4643438" cy="28384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1">
            <a:extLst>
              <a:ext uri="{FF2B5EF4-FFF2-40B4-BE49-F238E27FC236}">
                <a16:creationId xmlns:a16="http://schemas.microsoft.com/office/drawing/2014/main" id="{3E8A4F13-7095-7DBE-A176-C909C0CF5117}"/>
              </a:ext>
            </a:extLst>
          </p:cNvPr>
          <p:cNvSpPr>
            <a:spLocks noGrp="1" noChangeArrowheads="1"/>
          </p:cNvSpPr>
          <p:nvPr>
            <p:ph idx="1"/>
          </p:nvPr>
        </p:nvSpPr>
        <p:spPr/>
        <p:txBody>
          <a:bodyPr/>
          <a:lstStyle/>
          <a:p>
            <a:r>
              <a:rPr lang="en-US" altLang="zh-CN"/>
              <a:t>SQL </a:t>
            </a:r>
            <a:r>
              <a:rPr lang="zh-CN" altLang="en-US"/>
              <a:t>注入</a:t>
            </a:r>
            <a:endParaRPr lang="en-US" altLang="zh-CN"/>
          </a:p>
          <a:p>
            <a:pPr lvl="1"/>
            <a:r>
              <a:rPr lang="en-US" altLang="zh-CN"/>
              <a:t>stamparm/dsss</a:t>
            </a:r>
          </a:p>
          <a:p>
            <a:r>
              <a:rPr lang="en-US" altLang="zh-CN"/>
              <a:t>XSS</a:t>
            </a:r>
          </a:p>
          <a:p>
            <a:pPr lvl="1"/>
            <a:r>
              <a:rPr lang="en-US" altLang="zh-CN"/>
              <a:t>stamparm/dsxs</a:t>
            </a:r>
          </a:p>
          <a:p>
            <a:pPr lvl="1"/>
            <a:r>
              <a:rPr lang="en-US" altLang="zh-CN"/>
              <a:t>XssCon</a:t>
            </a:r>
          </a:p>
          <a:p>
            <a:pPr lvl="1"/>
            <a:r>
              <a:rPr lang="en-US" altLang="zh-CN"/>
              <a:t>Xsser.me </a:t>
            </a:r>
            <a:r>
              <a:rPr lang="zh-CN" altLang="en-US"/>
              <a:t>漏洞平台</a:t>
            </a:r>
            <a:endParaRPr lang="en-US" altLang="zh-CN"/>
          </a:p>
          <a:p>
            <a:endParaRPr lang="zh-CN" altLang="en-US"/>
          </a:p>
        </p:txBody>
      </p:sp>
      <p:sp>
        <p:nvSpPr>
          <p:cNvPr id="61443" name="标题 2">
            <a:extLst>
              <a:ext uri="{FF2B5EF4-FFF2-40B4-BE49-F238E27FC236}">
                <a16:creationId xmlns:a16="http://schemas.microsoft.com/office/drawing/2014/main" id="{0927A318-C301-0A7C-9817-1AD547BE3E1A}"/>
              </a:ext>
            </a:extLst>
          </p:cNvPr>
          <p:cNvSpPr>
            <a:spLocks noGrp="1" noChangeArrowheads="1"/>
          </p:cNvSpPr>
          <p:nvPr>
            <p:ph type="title"/>
          </p:nvPr>
        </p:nvSpPr>
        <p:spPr/>
        <p:txBody>
          <a:bodyPr/>
          <a:lstStyle/>
          <a:p>
            <a:r>
              <a:rPr lang="zh-CN" altLang="en-US" dirty="0"/>
              <a:t>参考开源的漏扫项目资源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1">
            <a:extLst>
              <a:ext uri="{FF2B5EF4-FFF2-40B4-BE49-F238E27FC236}">
                <a16:creationId xmlns:a16="http://schemas.microsoft.com/office/drawing/2014/main" id="{200CB545-5219-65F5-D3B4-01F840DE4184}"/>
              </a:ext>
            </a:extLst>
          </p:cNvPr>
          <p:cNvSpPr>
            <a:spLocks noGrp="1" noChangeArrowheads="1"/>
          </p:cNvSpPr>
          <p:nvPr>
            <p:ph idx="1"/>
          </p:nvPr>
        </p:nvSpPr>
        <p:spPr/>
        <p:txBody>
          <a:bodyPr/>
          <a:lstStyle/>
          <a:p>
            <a:r>
              <a:rPr lang="zh-CN" altLang="en-US"/>
              <a:t>文件上传</a:t>
            </a:r>
            <a:endParaRPr lang="en-US" altLang="zh-CN"/>
          </a:p>
          <a:p>
            <a:pPr lvl="1"/>
            <a:r>
              <a:rPr lang="en-US" altLang="zh-CN"/>
              <a:t>xupload</a:t>
            </a:r>
          </a:p>
          <a:p>
            <a:pPr lvl="1"/>
            <a:r>
              <a:rPr lang="en-US" altLang="zh-CN"/>
              <a:t>fuxploider</a:t>
            </a:r>
          </a:p>
          <a:p>
            <a:pPr lvl="1"/>
            <a:r>
              <a:rPr lang="en-US" altLang="zh-CN"/>
              <a:t>mod0BurpUploadScanner</a:t>
            </a:r>
          </a:p>
          <a:p>
            <a:r>
              <a:rPr lang="zh-CN" altLang="en-US"/>
              <a:t>弱口令</a:t>
            </a:r>
            <a:endParaRPr lang="en-US" altLang="zh-CN"/>
          </a:p>
          <a:p>
            <a:pPr lvl="1"/>
            <a:r>
              <a:rPr lang="en-US" altLang="zh-CN"/>
              <a:t>web_pwd_common_crack</a:t>
            </a:r>
          </a:p>
          <a:p>
            <a:pPr lvl="1"/>
            <a:r>
              <a:rPr lang="en-US" altLang="zh-CN"/>
              <a:t>weak_password_detect</a:t>
            </a:r>
            <a:endParaRPr lang="zh-CN" altLang="en-US"/>
          </a:p>
        </p:txBody>
      </p:sp>
      <p:sp>
        <p:nvSpPr>
          <p:cNvPr id="62467" name="标题 2">
            <a:extLst>
              <a:ext uri="{FF2B5EF4-FFF2-40B4-BE49-F238E27FC236}">
                <a16:creationId xmlns:a16="http://schemas.microsoft.com/office/drawing/2014/main" id="{E9AD8004-0863-A7AA-F10A-1B899DFB440A}"/>
              </a:ext>
            </a:extLst>
          </p:cNvPr>
          <p:cNvSpPr>
            <a:spLocks noGrp="1" noChangeArrowheads="1"/>
          </p:cNvSpPr>
          <p:nvPr>
            <p:ph type="title"/>
          </p:nvPr>
        </p:nvSpPr>
        <p:spPr/>
        <p:txBody>
          <a:bodyPr/>
          <a:lstStyle/>
          <a:p>
            <a:r>
              <a:rPr lang="zh-CN" altLang="en-US" dirty="0"/>
              <a:t>参考开源的漏扫项目资源</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D428514E-6985-67C9-5BFE-B55FCEDC6A5A}"/>
              </a:ext>
            </a:extLst>
          </p:cNvPr>
          <p:cNvSpPr>
            <a:spLocks noGrp="1" noChangeArrowheads="1"/>
          </p:cNvSpPr>
          <p:nvPr>
            <p:ph type="title"/>
          </p:nvPr>
        </p:nvSpPr>
        <p:spPr/>
        <p:txBody>
          <a:bodyPr/>
          <a:lstStyle/>
          <a:p>
            <a:r>
              <a:rPr lang="zh-CN" altLang="en-US"/>
              <a:t>参考资料：</a:t>
            </a:r>
            <a:r>
              <a:rPr lang="en-US" altLang="zh-CN"/>
              <a:t>Web</a:t>
            </a:r>
            <a:r>
              <a:rPr lang="zh-CN" altLang="en-US"/>
              <a:t>安全</a:t>
            </a:r>
          </a:p>
        </p:txBody>
      </p:sp>
      <p:sp>
        <p:nvSpPr>
          <p:cNvPr id="64515" name="内容占位符 2">
            <a:extLst>
              <a:ext uri="{FF2B5EF4-FFF2-40B4-BE49-F238E27FC236}">
                <a16:creationId xmlns:a16="http://schemas.microsoft.com/office/drawing/2014/main" id="{402EAEC0-57E8-1439-3D79-96542286621B}"/>
              </a:ext>
            </a:extLst>
          </p:cNvPr>
          <p:cNvSpPr>
            <a:spLocks noGrp="1" noChangeArrowheads="1"/>
          </p:cNvSpPr>
          <p:nvPr>
            <p:ph idx="1"/>
          </p:nvPr>
        </p:nvSpPr>
        <p:spPr>
          <a:xfrm>
            <a:off x="457200" y="1600200"/>
            <a:ext cx="4978400" cy="4525963"/>
          </a:xfrm>
        </p:spPr>
        <p:txBody>
          <a:bodyPr/>
          <a:lstStyle/>
          <a:p>
            <a:r>
              <a:rPr lang="en-US" altLang="zh-CN"/>
              <a:t>Web</a:t>
            </a:r>
            <a:r>
              <a:rPr lang="zh-CN" altLang="en-US"/>
              <a:t>安全</a:t>
            </a:r>
            <a:endParaRPr lang="en-US" altLang="zh-CN"/>
          </a:p>
          <a:p>
            <a:pPr lvl="1"/>
            <a:r>
              <a:rPr lang="zh-CN" altLang="en-US"/>
              <a:t>白帽子讲</a:t>
            </a:r>
            <a:r>
              <a:rPr lang="en-US" altLang="zh-CN"/>
              <a:t>Web</a:t>
            </a:r>
            <a:r>
              <a:rPr lang="zh-CN" altLang="en-US"/>
              <a:t>安全</a:t>
            </a:r>
            <a:endParaRPr lang="en-US" altLang="zh-CN"/>
          </a:p>
          <a:p>
            <a:r>
              <a:rPr lang="zh-CN" altLang="en-US"/>
              <a:t>工具：</a:t>
            </a:r>
            <a:endParaRPr lang="en-US" altLang="zh-CN"/>
          </a:p>
          <a:p>
            <a:pPr lvl="1"/>
            <a:r>
              <a:rPr lang="en-US" altLang="zh-CN">
                <a:hlinkClick r:id="rId2"/>
              </a:rPr>
              <a:t>https://www.kali.net.cn/category/tools</a:t>
            </a:r>
            <a:endParaRPr lang="en-US" altLang="zh-CN"/>
          </a:p>
          <a:p>
            <a:pPr lvl="1"/>
            <a:r>
              <a:rPr lang="en-US" altLang="zh-CN">
                <a:hlinkClick r:id="rId3"/>
              </a:rPr>
              <a:t>https://sectools.org/</a:t>
            </a:r>
            <a:endParaRPr lang="en-US" altLang="zh-CN"/>
          </a:p>
          <a:p>
            <a:pPr lvl="1"/>
            <a:r>
              <a:rPr lang="en-US" altLang="zh-CN">
                <a:hlinkClick r:id="rId4"/>
              </a:rPr>
              <a:t>https://wiki.x10sec.org/</a:t>
            </a:r>
            <a:endParaRPr lang="en-US" altLang="zh-CN"/>
          </a:p>
          <a:p>
            <a:pPr lvl="1"/>
            <a:r>
              <a:rPr lang="zh-CN" altLang="en-US">
                <a:solidFill>
                  <a:srgbClr val="222226"/>
                </a:solidFill>
                <a:latin typeface="PingFang SC"/>
              </a:rPr>
              <a:t>其他常用的</a:t>
            </a:r>
            <a:r>
              <a:rPr lang="en-US" altLang="zh-CN">
                <a:solidFill>
                  <a:srgbClr val="222226"/>
                </a:solidFill>
                <a:latin typeface="PingFang SC"/>
              </a:rPr>
              <a:t>CTF</a:t>
            </a:r>
            <a:r>
              <a:rPr lang="zh-CN" altLang="en-US">
                <a:solidFill>
                  <a:srgbClr val="222226"/>
                </a:solidFill>
                <a:latin typeface="PingFang SC"/>
              </a:rPr>
              <a:t>学习资源网站</a:t>
            </a:r>
          </a:p>
          <a:p>
            <a:pPr lvl="1"/>
            <a:endParaRPr lang="en-US" altLang="zh-CN"/>
          </a:p>
          <a:p>
            <a:pPr lvl="1"/>
            <a:endParaRPr lang="en-US" altLang="zh-CN"/>
          </a:p>
          <a:p>
            <a:pPr lvl="1"/>
            <a:endParaRPr lang="zh-CN" altLang="en-US"/>
          </a:p>
        </p:txBody>
      </p:sp>
      <p:pic>
        <p:nvPicPr>
          <p:cNvPr id="64516" name="Picture 2" descr="https://img3.doubanio.com/view/subject/l/public/s8977570.jpg">
            <a:extLst>
              <a:ext uri="{FF2B5EF4-FFF2-40B4-BE49-F238E27FC236}">
                <a16:creationId xmlns:a16="http://schemas.microsoft.com/office/drawing/2014/main" id="{07F75F14-F35B-71E0-1BE8-9A883D98D5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25" y="1600200"/>
            <a:ext cx="3028950"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标题 2">
            <a:extLst>
              <a:ext uri="{FF2B5EF4-FFF2-40B4-BE49-F238E27FC236}">
                <a16:creationId xmlns:a16="http://schemas.microsoft.com/office/drawing/2014/main" id="{2A78C9FD-42AB-4C31-F4CC-4697541BC20F}"/>
              </a:ext>
            </a:extLst>
          </p:cNvPr>
          <p:cNvSpPr>
            <a:spLocks noGrp="1" noChangeArrowheads="1"/>
          </p:cNvSpPr>
          <p:nvPr>
            <p:ph type="title"/>
          </p:nvPr>
        </p:nvSpPr>
        <p:spPr/>
        <p:txBody>
          <a:bodyPr/>
          <a:lstStyle/>
          <a:p>
            <a:r>
              <a:rPr lang="zh-CN" altLang="en-US"/>
              <a:t>参考资料：</a:t>
            </a:r>
            <a:r>
              <a:rPr lang="en-US" altLang="zh-CN"/>
              <a:t>SQL</a:t>
            </a:r>
            <a:r>
              <a:rPr lang="zh-CN" altLang="en-US"/>
              <a:t>注入天书</a:t>
            </a:r>
          </a:p>
        </p:txBody>
      </p:sp>
      <p:pic>
        <p:nvPicPr>
          <p:cNvPr id="65540" name="图片 4">
            <a:extLst>
              <a:ext uri="{FF2B5EF4-FFF2-40B4-BE49-F238E27FC236}">
                <a16:creationId xmlns:a16="http://schemas.microsoft.com/office/drawing/2014/main" id="{4F999885-A55D-35B0-E206-09264A352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988840"/>
            <a:ext cx="5371951" cy="4292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1">
            <a:extLst>
              <a:ext uri="{FF2B5EF4-FFF2-40B4-BE49-F238E27FC236}">
                <a16:creationId xmlns:a16="http://schemas.microsoft.com/office/drawing/2014/main" id="{2ABE2A1D-A54F-AD8B-BC86-6834E15CCCA5}"/>
              </a:ext>
            </a:extLst>
          </p:cNvPr>
          <p:cNvSpPr>
            <a:spLocks noGrp="1" noChangeArrowheads="1"/>
          </p:cNvSpPr>
          <p:nvPr>
            <p:ph idx="1"/>
          </p:nvPr>
        </p:nvSpPr>
        <p:spPr>
          <a:xfrm>
            <a:off x="611188" y="1600200"/>
            <a:ext cx="3395662" cy="4525963"/>
          </a:xfrm>
        </p:spPr>
        <p:txBody>
          <a:bodyPr/>
          <a:lstStyle/>
          <a:p>
            <a:r>
              <a:rPr lang="en-US" altLang="zh-CN"/>
              <a:t>Web</a:t>
            </a:r>
            <a:r>
              <a:rPr lang="zh-CN" altLang="en-US"/>
              <a:t>安全攻防：渗透测试实战指南</a:t>
            </a:r>
            <a:endParaRPr lang="en-US" altLang="zh-CN"/>
          </a:p>
          <a:p>
            <a:r>
              <a:rPr lang="zh-CN" altLang="en-US"/>
              <a:t> 电子工业出版社</a:t>
            </a:r>
            <a:endParaRPr lang="en-US" altLang="zh-CN"/>
          </a:p>
          <a:p>
            <a:r>
              <a:rPr lang="zh-CN" altLang="en-US"/>
              <a:t>徐焱  北交</a:t>
            </a:r>
          </a:p>
        </p:txBody>
      </p:sp>
      <p:sp>
        <p:nvSpPr>
          <p:cNvPr id="66563" name="标题 2">
            <a:extLst>
              <a:ext uri="{FF2B5EF4-FFF2-40B4-BE49-F238E27FC236}">
                <a16:creationId xmlns:a16="http://schemas.microsoft.com/office/drawing/2014/main" id="{DEDBE6D0-6461-7465-E33A-FA847A24939F}"/>
              </a:ext>
            </a:extLst>
          </p:cNvPr>
          <p:cNvSpPr>
            <a:spLocks noGrp="1" noChangeArrowheads="1"/>
          </p:cNvSpPr>
          <p:nvPr>
            <p:ph type="title"/>
          </p:nvPr>
        </p:nvSpPr>
        <p:spPr/>
        <p:txBody>
          <a:bodyPr/>
          <a:lstStyle/>
          <a:p>
            <a:r>
              <a:rPr lang="zh-CN" altLang="en-US">
                <a:solidFill>
                  <a:schemeClr val="tx1"/>
                </a:solidFill>
              </a:rPr>
              <a:t>参考资料：</a:t>
            </a:r>
            <a:r>
              <a:rPr lang="en-US" altLang="zh-CN">
                <a:solidFill>
                  <a:schemeClr val="tx1"/>
                </a:solidFill>
              </a:rPr>
              <a:t>Web</a:t>
            </a:r>
            <a:r>
              <a:rPr lang="zh-CN" altLang="en-US" b="1">
                <a:solidFill>
                  <a:schemeClr val="tx1"/>
                </a:solidFill>
              </a:rPr>
              <a:t>攻防</a:t>
            </a:r>
            <a:endParaRPr lang="zh-CN" altLang="en-US">
              <a:solidFill>
                <a:schemeClr val="tx1"/>
              </a:solidFill>
            </a:endParaRPr>
          </a:p>
        </p:txBody>
      </p:sp>
      <p:pic>
        <p:nvPicPr>
          <p:cNvPr id="66564" name="图片 4">
            <a:extLst>
              <a:ext uri="{FF2B5EF4-FFF2-40B4-BE49-F238E27FC236}">
                <a16:creationId xmlns:a16="http://schemas.microsoft.com/office/drawing/2014/main" id="{26395D75-71F3-CEFD-0A83-74E33BDCE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600200"/>
            <a:ext cx="3394075"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a:extLst>
              <a:ext uri="{FF2B5EF4-FFF2-40B4-BE49-F238E27FC236}">
                <a16:creationId xmlns:a16="http://schemas.microsoft.com/office/drawing/2014/main" id="{26B6FBA7-E651-F338-C1A8-65AFC5CA89F1}"/>
              </a:ext>
            </a:extLst>
          </p:cNvPr>
          <p:cNvSpPr>
            <a:spLocks noGrp="1" noChangeArrowheads="1"/>
          </p:cNvSpPr>
          <p:nvPr>
            <p:ph idx="1"/>
          </p:nvPr>
        </p:nvSpPr>
        <p:spPr/>
        <p:txBody>
          <a:bodyPr/>
          <a:lstStyle/>
          <a:p>
            <a:r>
              <a:rPr lang="en-US" altLang="zh-CN"/>
              <a:t>Javascript</a:t>
            </a:r>
            <a:r>
              <a:rPr lang="zh-CN" altLang="en-US"/>
              <a:t>：了解什么是</a:t>
            </a:r>
            <a:r>
              <a:rPr lang="en-US" altLang="zh-CN"/>
              <a:t>Javascript</a:t>
            </a:r>
            <a:r>
              <a:rPr lang="zh-CN" altLang="en-US"/>
              <a:t>，了解</a:t>
            </a:r>
            <a:r>
              <a:rPr lang="en-US" altLang="zh-CN"/>
              <a:t>DOM</a:t>
            </a:r>
            <a:r>
              <a:rPr lang="zh-CN" altLang="en-US"/>
              <a:t>操作和</a:t>
            </a:r>
            <a:r>
              <a:rPr lang="en-US" altLang="zh-CN"/>
              <a:t>BOM</a:t>
            </a:r>
            <a:r>
              <a:rPr lang="zh-CN" altLang="en-US"/>
              <a:t>操作。</a:t>
            </a:r>
          </a:p>
        </p:txBody>
      </p:sp>
      <p:sp>
        <p:nvSpPr>
          <p:cNvPr id="10243" name="标题 2">
            <a:extLst>
              <a:ext uri="{FF2B5EF4-FFF2-40B4-BE49-F238E27FC236}">
                <a16:creationId xmlns:a16="http://schemas.microsoft.com/office/drawing/2014/main" id="{D147C1D0-275C-F26B-5EF3-94400C991602}"/>
              </a:ext>
            </a:extLst>
          </p:cNvPr>
          <p:cNvSpPr>
            <a:spLocks noGrp="1" noChangeArrowheads="1"/>
          </p:cNvSpPr>
          <p:nvPr>
            <p:ph type="title"/>
          </p:nvPr>
        </p:nvSpPr>
        <p:spPr/>
        <p:txBody>
          <a:bodyPr/>
          <a:lstStyle/>
          <a:p>
            <a:r>
              <a:rPr lang="en-US" altLang="zh-CN"/>
              <a:t>WEB</a:t>
            </a:r>
            <a:r>
              <a:rPr lang="zh-CN" altLang="en-US"/>
              <a:t>开发基础</a:t>
            </a:r>
          </a:p>
        </p:txBody>
      </p:sp>
      <p:pic>
        <p:nvPicPr>
          <p:cNvPr id="10244" name="Picture 2">
            <a:extLst>
              <a:ext uri="{FF2B5EF4-FFF2-40B4-BE49-F238E27FC236}">
                <a16:creationId xmlns:a16="http://schemas.microsoft.com/office/drawing/2014/main" id="{AA3A8B8B-285F-3B75-7BD0-9D10AD474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3538" y="2663825"/>
            <a:ext cx="2028825"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图片 8">
            <a:extLst>
              <a:ext uri="{FF2B5EF4-FFF2-40B4-BE49-F238E27FC236}">
                <a16:creationId xmlns:a16="http://schemas.microsoft.com/office/drawing/2014/main" id="{75CCF11E-9C2D-F7D2-31D9-225F5A051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2636838"/>
            <a:ext cx="60833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图片 6">
            <a:extLst>
              <a:ext uri="{FF2B5EF4-FFF2-40B4-BE49-F238E27FC236}">
                <a16:creationId xmlns:a16="http://schemas.microsoft.com/office/drawing/2014/main" id="{524EA9B1-FEDA-CC5C-60ED-E8055DF63B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6126163"/>
            <a:ext cx="31527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a:extLst>
              <a:ext uri="{FF2B5EF4-FFF2-40B4-BE49-F238E27FC236}">
                <a16:creationId xmlns:a16="http://schemas.microsoft.com/office/drawing/2014/main" id="{50F92414-0652-463C-1A67-40C21CBB7F20}"/>
              </a:ext>
            </a:extLst>
          </p:cNvPr>
          <p:cNvSpPr>
            <a:spLocks noGrp="1" noChangeArrowheads="1"/>
          </p:cNvSpPr>
          <p:nvPr>
            <p:ph idx="1"/>
          </p:nvPr>
        </p:nvSpPr>
        <p:spPr/>
        <p:txBody>
          <a:bodyPr/>
          <a:lstStyle/>
          <a:p>
            <a:r>
              <a:rPr lang="en-US" altLang="zh-CN"/>
              <a:t>HTTP</a:t>
            </a:r>
            <a:r>
              <a:rPr lang="zh-CN" altLang="en-US"/>
              <a:t>协议</a:t>
            </a:r>
            <a:endParaRPr lang="en-US" altLang="zh-CN"/>
          </a:p>
          <a:p>
            <a:r>
              <a:rPr lang="en-US" altLang="zh-CN" sz="1600" b="0">
                <a:solidFill>
                  <a:srgbClr val="888888"/>
                </a:solidFill>
                <a:latin typeface="微软雅黑" panose="020B0503020204020204" pitchFamily="34" charset="-122"/>
                <a:ea typeface="微软雅黑" panose="020B0503020204020204" pitchFamily="34" charset="-122"/>
              </a:rPr>
              <a:t>HTTP </a:t>
            </a:r>
            <a:r>
              <a:rPr lang="zh-CN" altLang="en-US" sz="1600" b="0">
                <a:solidFill>
                  <a:srgbClr val="888888"/>
                </a:solidFill>
                <a:latin typeface="微软雅黑" panose="020B0503020204020204" pitchFamily="34" charset="-122"/>
                <a:ea typeface="微软雅黑" panose="020B0503020204020204" pitchFamily="34" charset="-122"/>
              </a:rPr>
              <a:t>教程：</a:t>
            </a:r>
            <a:r>
              <a:rPr lang="en-US" altLang="zh-CN" sz="1600" b="0">
                <a:solidFill>
                  <a:srgbClr val="0088CC"/>
                </a:solidFill>
                <a:latin typeface="微软雅黑" panose="020B0503020204020204" pitchFamily="34" charset="-122"/>
                <a:ea typeface="微软雅黑" panose="020B0503020204020204" pitchFamily="34" charset="-122"/>
                <a:hlinkClick r:id="rId2"/>
              </a:rPr>
              <a:t>http://www.runoob.com/http/http-tutorial.html</a:t>
            </a:r>
            <a:endParaRPr lang="en-US" altLang="zh-CN" sz="1600" b="0">
              <a:solidFill>
                <a:srgbClr val="888888"/>
              </a:solidFill>
              <a:latin typeface="Roboto" pitchFamily="2" charset="0"/>
            </a:endParaRPr>
          </a:p>
          <a:p>
            <a:r>
              <a:rPr lang="en-US" altLang="zh-CN" sz="1600" b="0">
                <a:solidFill>
                  <a:srgbClr val="888888"/>
                </a:solidFill>
                <a:latin typeface="微软雅黑" panose="020B0503020204020204" pitchFamily="34" charset="-122"/>
                <a:ea typeface="微软雅黑" panose="020B0503020204020204" pitchFamily="34" charset="-122"/>
              </a:rPr>
              <a:t>HTTP</a:t>
            </a:r>
            <a:r>
              <a:rPr lang="zh-CN" altLang="en-US" sz="1600" b="0">
                <a:solidFill>
                  <a:srgbClr val="888888"/>
                </a:solidFill>
                <a:latin typeface="微软雅黑" panose="020B0503020204020204" pitchFamily="34" charset="-122"/>
                <a:ea typeface="微软雅黑" panose="020B0503020204020204" pitchFamily="34" charset="-122"/>
              </a:rPr>
              <a:t>协议详解：</a:t>
            </a:r>
            <a:r>
              <a:rPr lang="en-US" altLang="zh-CN" sz="1600" b="0">
                <a:solidFill>
                  <a:srgbClr val="0088CC"/>
                </a:solidFill>
                <a:latin typeface="微软雅黑" panose="020B0503020204020204" pitchFamily="34" charset="-122"/>
                <a:ea typeface="微软雅黑" panose="020B0503020204020204" pitchFamily="34" charset="-122"/>
                <a:hlinkClick r:id="rId3"/>
              </a:rPr>
              <a:t>http://www.cnblogs.com/li0803/archive/2008/11/03/1324746.html</a:t>
            </a:r>
            <a:endParaRPr lang="en-US" altLang="zh-CN" sz="1600" b="0">
              <a:solidFill>
                <a:srgbClr val="888888"/>
              </a:solidFill>
              <a:latin typeface="Roboto" pitchFamily="2" charset="0"/>
            </a:endParaRPr>
          </a:p>
          <a:p>
            <a:r>
              <a:rPr lang="en-US" altLang="zh-CN" sz="1600" b="0">
                <a:solidFill>
                  <a:srgbClr val="888888"/>
                </a:solidFill>
                <a:latin typeface="微软雅黑" panose="020B0503020204020204" pitchFamily="34" charset="-122"/>
                <a:ea typeface="微软雅黑" panose="020B0503020204020204" pitchFamily="34" charset="-122"/>
              </a:rPr>
              <a:t>99% </a:t>
            </a:r>
            <a:r>
              <a:rPr lang="zh-CN" altLang="en-US" sz="1600" b="0">
                <a:solidFill>
                  <a:srgbClr val="888888"/>
                </a:solidFill>
                <a:latin typeface="微软雅黑" panose="020B0503020204020204" pitchFamily="34" charset="-122"/>
                <a:ea typeface="微软雅黑" panose="020B0503020204020204" pitchFamily="34" charset="-122"/>
              </a:rPr>
              <a:t>的人都理解错了 </a:t>
            </a:r>
            <a:r>
              <a:rPr lang="en-US" altLang="zh-CN" sz="1600" b="0">
                <a:solidFill>
                  <a:srgbClr val="888888"/>
                </a:solidFill>
                <a:latin typeface="微软雅黑" panose="020B0503020204020204" pitchFamily="34" charset="-122"/>
                <a:ea typeface="微软雅黑" panose="020B0503020204020204" pitchFamily="34" charset="-122"/>
              </a:rPr>
              <a:t>HTTP </a:t>
            </a:r>
            <a:r>
              <a:rPr lang="zh-CN" altLang="en-US" sz="1600" b="0">
                <a:solidFill>
                  <a:srgbClr val="888888"/>
                </a:solidFill>
                <a:latin typeface="微软雅黑" panose="020B0503020204020204" pitchFamily="34" charset="-122"/>
                <a:ea typeface="微软雅黑" panose="020B0503020204020204" pitchFamily="34" charset="-122"/>
              </a:rPr>
              <a:t>中 </a:t>
            </a:r>
            <a:r>
              <a:rPr lang="en-US" altLang="zh-CN" sz="1600" b="0">
                <a:solidFill>
                  <a:srgbClr val="888888"/>
                </a:solidFill>
                <a:latin typeface="微软雅黑" panose="020B0503020204020204" pitchFamily="34" charset="-122"/>
                <a:ea typeface="微软雅黑" panose="020B0503020204020204" pitchFamily="34" charset="-122"/>
              </a:rPr>
              <a:t>GET </a:t>
            </a:r>
            <a:r>
              <a:rPr lang="zh-CN" altLang="en-US" sz="1600" b="0">
                <a:solidFill>
                  <a:srgbClr val="888888"/>
                </a:solidFill>
                <a:latin typeface="微软雅黑" panose="020B0503020204020204" pitchFamily="34" charset="-122"/>
                <a:ea typeface="微软雅黑" panose="020B0503020204020204" pitchFamily="34" charset="-122"/>
              </a:rPr>
              <a:t>与 </a:t>
            </a:r>
            <a:r>
              <a:rPr lang="en-US" altLang="zh-CN" sz="1600" b="0">
                <a:solidFill>
                  <a:srgbClr val="888888"/>
                </a:solidFill>
                <a:latin typeface="微软雅黑" panose="020B0503020204020204" pitchFamily="34" charset="-122"/>
                <a:ea typeface="微软雅黑" panose="020B0503020204020204" pitchFamily="34" charset="-122"/>
              </a:rPr>
              <a:t>POST </a:t>
            </a:r>
            <a:r>
              <a:rPr lang="zh-CN" altLang="en-US" sz="1600" b="0">
                <a:solidFill>
                  <a:srgbClr val="888888"/>
                </a:solidFill>
                <a:latin typeface="微软雅黑" panose="020B0503020204020204" pitchFamily="34" charset="-122"/>
                <a:ea typeface="微软雅黑" panose="020B0503020204020204" pitchFamily="34" charset="-122"/>
              </a:rPr>
              <a:t>的区别：</a:t>
            </a:r>
            <a:r>
              <a:rPr lang="en-US" altLang="zh-CN" sz="1600" b="0">
                <a:solidFill>
                  <a:srgbClr val="0088CC"/>
                </a:solidFill>
                <a:latin typeface="微软雅黑" panose="020B0503020204020204" pitchFamily="34" charset="-122"/>
                <a:ea typeface="微软雅黑" panose="020B0503020204020204" pitchFamily="34" charset="-122"/>
                <a:hlinkClick r:id="rId4"/>
              </a:rPr>
              <a:t>https://juejin.im/entry/57597bd45bbb500053c88b4c</a:t>
            </a:r>
            <a:endParaRPr lang="en-US" altLang="zh-CN" sz="1600" b="0">
              <a:solidFill>
                <a:srgbClr val="888888"/>
              </a:solidFill>
              <a:latin typeface="Roboto" pitchFamily="2" charset="0"/>
            </a:endParaRPr>
          </a:p>
          <a:p>
            <a:r>
              <a:rPr lang="zh-CN" altLang="en-US" sz="1600" b="0">
                <a:solidFill>
                  <a:srgbClr val="888888"/>
                </a:solidFill>
                <a:latin typeface="微软雅黑" panose="020B0503020204020204" pitchFamily="34" charset="-122"/>
                <a:ea typeface="微软雅黑" panose="020B0503020204020204" pitchFamily="34" charset="-122"/>
              </a:rPr>
              <a:t>推荐书籍：</a:t>
            </a:r>
            <a:r>
              <a:rPr lang="en-US" altLang="zh-CN" sz="1600" b="0">
                <a:solidFill>
                  <a:srgbClr val="888888"/>
                </a:solidFill>
                <a:latin typeface="微软雅黑" panose="020B0503020204020204" pitchFamily="34" charset="-122"/>
                <a:ea typeface="微软雅黑" panose="020B0503020204020204" pitchFamily="34" charset="-122"/>
              </a:rPr>
              <a:t>HTTP</a:t>
            </a:r>
            <a:r>
              <a:rPr lang="zh-CN" altLang="en-US" sz="1600" b="0">
                <a:solidFill>
                  <a:srgbClr val="888888"/>
                </a:solidFill>
                <a:latin typeface="微软雅黑" panose="020B0503020204020204" pitchFamily="34" charset="-122"/>
                <a:ea typeface="微软雅黑" panose="020B0503020204020204" pitchFamily="34" charset="-122"/>
              </a:rPr>
              <a:t>权威指南</a:t>
            </a:r>
            <a:endParaRPr lang="zh-CN" altLang="en-US" sz="1600" b="0">
              <a:solidFill>
                <a:srgbClr val="888888"/>
              </a:solidFill>
              <a:latin typeface="Roboto" pitchFamily="2" charset="0"/>
            </a:endParaRPr>
          </a:p>
          <a:p>
            <a:pPr lvl="1"/>
            <a:endParaRPr lang="zh-CN" altLang="en-US"/>
          </a:p>
        </p:txBody>
      </p:sp>
      <p:sp>
        <p:nvSpPr>
          <p:cNvPr id="11267" name="标题 2">
            <a:extLst>
              <a:ext uri="{FF2B5EF4-FFF2-40B4-BE49-F238E27FC236}">
                <a16:creationId xmlns:a16="http://schemas.microsoft.com/office/drawing/2014/main" id="{F283B345-8C74-307A-AA85-E5A2D7BD4960}"/>
              </a:ext>
            </a:extLst>
          </p:cNvPr>
          <p:cNvSpPr>
            <a:spLocks noGrp="1" noChangeArrowheads="1"/>
          </p:cNvSpPr>
          <p:nvPr>
            <p:ph type="title"/>
          </p:nvPr>
        </p:nvSpPr>
        <p:spPr/>
        <p:txBody>
          <a:bodyPr/>
          <a:lstStyle/>
          <a:p>
            <a:r>
              <a:rPr lang="en-US" altLang="zh-CN"/>
              <a:t>WEB</a:t>
            </a:r>
            <a:r>
              <a:rPr lang="zh-CN" altLang="en-US"/>
              <a:t>开发基础</a:t>
            </a:r>
          </a:p>
        </p:txBody>
      </p:sp>
      <p:pic>
        <p:nvPicPr>
          <p:cNvPr id="11268" name="Picture 2">
            <a:extLst>
              <a:ext uri="{FF2B5EF4-FFF2-40B4-BE49-F238E27FC236}">
                <a16:creationId xmlns:a16="http://schemas.microsoft.com/office/drawing/2014/main" id="{801EC0DE-700C-7A01-E3D4-1E791FFD61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325" y="3641725"/>
            <a:ext cx="18002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a:extLst>
              <a:ext uri="{FF2B5EF4-FFF2-40B4-BE49-F238E27FC236}">
                <a16:creationId xmlns:a16="http://schemas.microsoft.com/office/drawing/2014/main" id="{5DD3DBBB-C2DF-0C88-492A-3A35A4095943}"/>
              </a:ext>
            </a:extLst>
          </p:cNvPr>
          <p:cNvSpPr>
            <a:spLocks noGrp="1" noChangeArrowheads="1"/>
          </p:cNvSpPr>
          <p:nvPr>
            <p:ph idx="1"/>
          </p:nvPr>
        </p:nvSpPr>
        <p:spPr>
          <a:xfrm>
            <a:off x="457200" y="1600200"/>
            <a:ext cx="8686800" cy="4525963"/>
          </a:xfrm>
        </p:spPr>
        <p:txBody>
          <a:bodyPr/>
          <a:lstStyle/>
          <a:p>
            <a:r>
              <a:rPr lang="zh-CN" altLang="en-US"/>
              <a:t>后端架构</a:t>
            </a:r>
            <a:endParaRPr lang="en-US" altLang="zh-CN"/>
          </a:p>
          <a:p>
            <a:r>
              <a:rPr lang="en-US" altLang="zh-CN" sz="2000" b="0">
                <a:solidFill>
                  <a:srgbClr val="888888"/>
                </a:solidFill>
                <a:latin typeface="微软雅黑" panose="020B0503020204020204" pitchFamily="34" charset="-122"/>
                <a:ea typeface="微软雅黑" panose="020B0503020204020204" pitchFamily="34" charset="-122"/>
              </a:rPr>
              <a:t>CGI</a:t>
            </a:r>
            <a:r>
              <a:rPr lang="zh-CN" altLang="en-US" sz="2000" b="0">
                <a:solidFill>
                  <a:srgbClr val="888888"/>
                </a:solidFill>
                <a:latin typeface="微软雅黑" panose="020B0503020204020204" pitchFamily="34" charset="-122"/>
                <a:ea typeface="微软雅黑" panose="020B0503020204020204" pitchFamily="34" charset="-122"/>
              </a:rPr>
              <a:t>（</a:t>
            </a:r>
            <a:r>
              <a:rPr lang="en-US" altLang="zh-CN" sz="2000" b="0">
                <a:solidFill>
                  <a:srgbClr val="888888"/>
                </a:solidFill>
                <a:latin typeface="微软雅黑" panose="020B0503020204020204" pitchFamily="34" charset="-122"/>
                <a:ea typeface="微软雅黑" panose="020B0503020204020204" pitchFamily="34" charset="-122"/>
              </a:rPr>
              <a:t>Common Gateway Interface</a:t>
            </a:r>
            <a:r>
              <a:rPr lang="zh-CN" altLang="en-US" sz="2000" b="0">
                <a:solidFill>
                  <a:srgbClr val="888888"/>
                </a:solidFill>
                <a:latin typeface="微软雅黑" panose="020B0503020204020204" pitchFamily="34" charset="-122"/>
                <a:ea typeface="微软雅黑" panose="020B0503020204020204" pitchFamily="34" charset="-122"/>
              </a:rPr>
              <a:t>，译作“通用网关接口”）：</a:t>
            </a:r>
            <a:r>
              <a:rPr lang="en-US" altLang="zh-CN" sz="2000" b="0">
                <a:solidFill>
                  <a:srgbClr val="0088CC"/>
                </a:solidFill>
                <a:latin typeface="微软雅黑" panose="020B0503020204020204" pitchFamily="34" charset="-122"/>
                <a:ea typeface="微软雅黑" panose="020B0503020204020204" pitchFamily="34" charset="-122"/>
                <a:hlinkClick r:id="rId2"/>
              </a:rPr>
              <a:t>https://zhuanlan.zhihu.com/p/25013398</a:t>
            </a:r>
            <a:endParaRPr lang="en-US" altLang="zh-CN" sz="2000" b="0">
              <a:solidFill>
                <a:srgbClr val="888888"/>
              </a:solidFill>
              <a:latin typeface="Roboto" pitchFamily="2" charset="0"/>
            </a:endParaRPr>
          </a:p>
          <a:p>
            <a:r>
              <a:rPr lang="zh-CN" altLang="en-US" sz="2000" b="0">
                <a:solidFill>
                  <a:srgbClr val="888888"/>
                </a:solidFill>
                <a:latin typeface="微软雅黑" panose="020B0503020204020204" pitchFamily="34" charset="-122"/>
                <a:ea typeface="微软雅黑" panose="020B0503020204020204" pitchFamily="34" charset="-122"/>
              </a:rPr>
              <a:t>计算机系统学习推荐书籍：</a:t>
            </a:r>
            <a:r>
              <a:rPr lang="en-US" altLang="zh-CN" sz="2000" b="0">
                <a:solidFill>
                  <a:srgbClr val="888888"/>
                </a:solidFill>
                <a:latin typeface="微软雅黑" panose="020B0503020204020204" pitchFamily="34" charset="-122"/>
                <a:ea typeface="微软雅黑" panose="020B0503020204020204" pitchFamily="34" charset="-122"/>
              </a:rPr>
              <a:t>《</a:t>
            </a:r>
            <a:r>
              <a:rPr lang="zh-CN" altLang="en-US" sz="2000" b="0">
                <a:solidFill>
                  <a:srgbClr val="888888"/>
                </a:solidFill>
                <a:latin typeface="微软雅黑" panose="020B0503020204020204" pitchFamily="34" charset="-122"/>
                <a:ea typeface="微软雅黑" panose="020B0503020204020204" pitchFamily="34" charset="-122"/>
              </a:rPr>
              <a:t>深入理解计算机系统</a:t>
            </a:r>
            <a:r>
              <a:rPr lang="en-US" altLang="zh-CN" sz="2000" b="0">
                <a:solidFill>
                  <a:srgbClr val="888888"/>
                </a:solidFill>
                <a:latin typeface="微软雅黑" panose="020B0503020204020204" pitchFamily="34" charset="-122"/>
                <a:ea typeface="微软雅黑" panose="020B0503020204020204" pitchFamily="34" charset="-122"/>
              </a:rPr>
              <a:t>》</a:t>
            </a:r>
          </a:p>
          <a:p>
            <a:pPr lvl="1"/>
            <a:endParaRPr lang="zh-CN" altLang="en-US"/>
          </a:p>
        </p:txBody>
      </p:sp>
      <p:sp>
        <p:nvSpPr>
          <p:cNvPr id="12291" name="标题 2">
            <a:extLst>
              <a:ext uri="{FF2B5EF4-FFF2-40B4-BE49-F238E27FC236}">
                <a16:creationId xmlns:a16="http://schemas.microsoft.com/office/drawing/2014/main" id="{B8C83442-C977-7D73-C3C6-D43D34C61A0E}"/>
              </a:ext>
            </a:extLst>
          </p:cNvPr>
          <p:cNvSpPr>
            <a:spLocks noGrp="1" noChangeArrowheads="1"/>
          </p:cNvSpPr>
          <p:nvPr>
            <p:ph type="title"/>
          </p:nvPr>
        </p:nvSpPr>
        <p:spPr/>
        <p:txBody>
          <a:bodyPr/>
          <a:lstStyle/>
          <a:p>
            <a:r>
              <a:rPr lang="en-US" altLang="zh-CN"/>
              <a:t>WEB</a:t>
            </a:r>
            <a:r>
              <a:rPr lang="zh-CN" altLang="en-US"/>
              <a:t>开发基础</a:t>
            </a:r>
          </a:p>
        </p:txBody>
      </p:sp>
      <p:pic>
        <p:nvPicPr>
          <p:cNvPr id="12292" name="Picture 4">
            <a:extLst>
              <a:ext uri="{FF2B5EF4-FFF2-40B4-BE49-F238E27FC236}">
                <a16:creationId xmlns:a16="http://schemas.microsoft.com/office/drawing/2014/main" id="{4929C93F-7A10-7B5E-84E2-03D5218EE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3644900"/>
            <a:ext cx="156210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图片 4">
            <a:extLst>
              <a:ext uri="{FF2B5EF4-FFF2-40B4-BE49-F238E27FC236}">
                <a16:creationId xmlns:a16="http://schemas.microsoft.com/office/drawing/2014/main" id="{DB3C1281-8B90-BB7F-7BC6-8A00066641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644900"/>
            <a:ext cx="4284663"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a:extLst>
              <a:ext uri="{FF2B5EF4-FFF2-40B4-BE49-F238E27FC236}">
                <a16:creationId xmlns:a16="http://schemas.microsoft.com/office/drawing/2014/main" id="{273D8F12-EB8B-4C4B-15D8-804A16A34B07}"/>
              </a:ext>
            </a:extLst>
          </p:cNvPr>
          <p:cNvSpPr>
            <a:spLocks noGrp="1" noChangeArrowheads="1"/>
          </p:cNvSpPr>
          <p:nvPr>
            <p:ph idx="1"/>
          </p:nvPr>
        </p:nvSpPr>
        <p:spPr/>
        <p:txBody>
          <a:bodyPr/>
          <a:lstStyle/>
          <a:p>
            <a:r>
              <a:rPr lang="zh-CN" altLang="en-US"/>
              <a:t>漏洞平台：</a:t>
            </a:r>
            <a:r>
              <a:rPr lang="en-US" altLang="zh-CN"/>
              <a:t>DVWA/Sqli-lab/Xsser.me</a:t>
            </a:r>
          </a:p>
          <a:p>
            <a:r>
              <a:rPr lang="zh-CN" altLang="en-US"/>
              <a:t>它们的本质：</a:t>
            </a:r>
            <a:r>
              <a:rPr lang="en-US" altLang="zh-CN"/>
              <a:t>web</a:t>
            </a:r>
            <a:r>
              <a:rPr lang="zh-CN" altLang="en-US"/>
              <a:t>应用，可以作为靶场环境进行</a:t>
            </a:r>
            <a:r>
              <a:rPr lang="en-US" altLang="zh-CN"/>
              <a:t>web</a:t>
            </a:r>
            <a:r>
              <a:rPr lang="zh-CN" altLang="en-US"/>
              <a:t>攻击测试</a:t>
            </a:r>
            <a:endParaRPr lang="en-US" altLang="zh-CN"/>
          </a:p>
          <a:p>
            <a:r>
              <a:rPr lang="en-US" altLang="zh-CN"/>
              <a:t>DVWA</a:t>
            </a:r>
            <a:r>
              <a:rPr lang="zh-CN" altLang="en-US"/>
              <a:t>官网</a:t>
            </a:r>
            <a:endParaRPr lang="en-US" altLang="zh-CN"/>
          </a:p>
          <a:p>
            <a:pPr lvl="1"/>
            <a:r>
              <a:rPr lang="en-US" altLang="zh-CN">
                <a:hlinkClick r:id="rId2"/>
              </a:rPr>
              <a:t>https://github.com/digininja/DVWA/archive/master.zip</a:t>
            </a:r>
            <a:endParaRPr lang="en-US" altLang="zh-CN"/>
          </a:p>
          <a:p>
            <a:r>
              <a:rPr lang="en-US" altLang="zh-CN"/>
              <a:t>Sqli-lab</a:t>
            </a:r>
          </a:p>
          <a:p>
            <a:pPr lvl="1"/>
            <a:r>
              <a:rPr lang="en-US" altLang="zh-CN"/>
              <a:t>https://github.com/Audi-1/sqli-labs.git</a:t>
            </a:r>
            <a:endParaRPr lang="zh-CN" altLang="en-US"/>
          </a:p>
        </p:txBody>
      </p:sp>
      <p:sp>
        <p:nvSpPr>
          <p:cNvPr id="13315" name="标题 2">
            <a:extLst>
              <a:ext uri="{FF2B5EF4-FFF2-40B4-BE49-F238E27FC236}">
                <a16:creationId xmlns:a16="http://schemas.microsoft.com/office/drawing/2014/main" id="{86183C03-1E14-C098-C2E3-6F36017D66FB}"/>
              </a:ext>
            </a:extLst>
          </p:cNvPr>
          <p:cNvSpPr>
            <a:spLocks noGrp="1" noChangeArrowheads="1"/>
          </p:cNvSpPr>
          <p:nvPr>
            <p:ph type="title"/>
          </p:nvPr>
        </p:nvSpPr>
        <p:spPr/>
        <p:txBody>
          <a:bodyPr/>
          <a:lstStyle/>
          <a:p>
            <a:r>
              <a:rPr lang="zh-CN" altLang="en-US" dirty="0"/>
              <a:t>利用</a:t>
            </a:r>
            <a:r>
              <a:rPr lang="en-US" altLang="zh-CN" dirty="0"/>
              <a:t>Docker</a:t>
            </a:r>
            <a:r>
              <a:rPr lang="zh-CN" altLang="en-US" dirty="0"/>
              <a:t>搭建漏洞平台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a:extLst>
              <a:ext uri="{FF2B5EF4-FFF2-40B4-BE49-F238E27FC236}">
                <a16:creationId xmlns:a16="http://schemas.microsoft.com/office/drawing/2014/main" id="{52168236-B741-172C-1081-9BEA0BE73E79}"/>
              </a:ext>
            </a:extLst>
          </p:cNvPr>
          <p:cNvSpPr>
            <a:spLocks noGrp="1" noChangeArrowheads="1"/>
          </p:cNvSpPr>
          <p:nvPr>
            <p:ph idx="1"/>
          </p:nvPr>
        </p:nvSpPr>
        <p:spPr/>
        <p:txBody>
          <a:bodyPr/>
          <a:lstStyle/>
          <a:p>
            <a:r>
              <a:rPr lang="zh-CN" altLang="en-US"/>
              <a:t>搭建的方法：部署</a:t>
            </a:r>
            <a:r>
              <a:rPr lang="en-US" altLang="zh-CN"/>
              <a:t>web</a:t>
            </a:r>
            <a:r>
              <a:rPr lang="zh-CN" altLang="en-US"/>
              <a:t>应用环境，下载平台的源码</a:t>
            </a:r>
            <a:endParaRPr lang="en-US" altLang="zh-CN"/>
          </a:p>
          <a:p>
            <a:r>
              <a:rPr lang="zh-CN" altLang="en-US"/>
              <a:t>熟悉基本的</a:t>
            </a:r>
            <a:r>
              <a:rPr lang="en-US" altLang="zh-CN"/>
              <a:t>Linux</a:t>
            </a:r>
            <a:r>
              <a:rPr lang="zh-CN" altLang="en-US"/>
              <a:t>命令</a:t>
            </a:r>
            <a:endParaRPr lang="en-US" altLang="zh-CN"/>
          </a:p>
          <a:p>
            <a:pPr lvl="1"/>
            <a:r>
              <a:rPr lang="zh-CN" altLang="en-US"/>
              <a:t>不同版本的命令不同</a:t>
            </a:r>
            <a:endParaRPr lang="en-US" altLang="zh-CN"/>
          </a:p>
          <a:p>
            <a:pPr lvl="1"/>
            <a:r>
              <a:rPr lang="zh-CN" altLang="en-US"/>
              <a:t>注意</a:t>
            </a:r>
            <a:r>
              <a:rPr lang="en-US" altLang="zh-CN"/>
              <a:t>Linux</a:t>
            </a:r>
            <a:r>
              <a:rPr lang="zh-CN" altLang="en-US"/>
              <a:t>文件的权限、防火墙设置</a:t>
            </a:r>
            <a:endParaRPr lang="en-US" altLang="zh-CN"/>
          </a:p>
          <a:p>
            <a:r>
              <a:rPr lang="zh-CN" altLang="en-US"/>
              <a:t>建议使用</a:t>
            </a:r>
            <a:r>
              <a:rPr lang="en-US" altLang="zh-CN"/>
              <a:t>docker</a:t>
            </a:r>
          </a:p>
          <a:p>
            <a:pPr lvl="1"/>
            <a:r>
              <a:rPr lang="zh-CN" altLang="en-US"/>
              <a:t>不建议直接在物理机</a:t>
            </a:r>
            <a:r>
              <a:rPr lang="en-US" altLang="zh-CN"/>
              <a:t>/</a:t>
            </a:r>
            <a:r>
              <a:rPr lang="zh-CN" altLang="en-US"/>
              <a:t>服务器上搭建</a:t>
            </a:r>
            <a:endParaRPr lang="en-US" altLang="zh-CN"/>
          </a:p>
        </p:txBody>
      </p:sp>
      <p:sp>
        <p:nvSpPr>
          <p:cNvPr id="14339" name="标题 2">
            <a:extLst>
              <a:ext uri="{FF2B5EF4-FFF2-40B4-BE49-F238E27FC236}">
                <a16:creationId xmlns:a16="http://schemas.microsoft.com/office/drawing/2014/main" id="{514834DA-066C-D3AB-92B9-9F487B702C29}"/>
              </a:ext>
            </a:extLst>
          </p:cNvPr>
          <p:cNvSpPr>
            <a:spLocks noGrp="1" noChangeArrowheads="1"/>
          </p:cNvSpPr>
          <p:nvPr>
            <p:ph type="title"/>
          </p:nvPr>
        </p:nvSpPr>
        <p:spPr/>
        <p:txBody>
          <a:bodyPr/>
          <a:lstStyle/>
          <a:p>
            <a:r>
              <a:rPr lang="zh-CN" altLang="en-US" dirty="0"/>
              <a:t>利用</a:t>
            </a:r>
            <a:r>
              <a:rPr lang="en-US" altLang="zh-CN" dirty="0"/>
              <a:t>Docker</a:t>
            </a:r>
            <a:r>
              <a:rPr lang="zh-CN" altLang="en-US" dirty="0"/>
              <a:t>搭建漏洞平台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a:extLst>
              <a:ext uri="{FF2B5EF4-FFF2-40B4-BE49-F238E27FC236}">
                <a16:creationId xmlns:a16="http://schemas.microsoft.com/office/drawing/2014/main" id="{4B4CFFFE-A3B7-8E38-FD4B-C3322824292D}"/>
              </a:ext>
            </a:extLst>
          </p:cNvPr>
          <p:cNvSpPr>
            <a:spLocks noGrp="1" noChangeArrowheads="1"/>
          </p:cNvSpPr>
          <p:nvPr>
            <p:ph idx="1"/>
          </p:nvPr>
        </p:nvSpPr>
        <p:spPr/>
        <p:txBody>
          <a:bodyPr/>
          <a:lstStyle/>
          <a:p>
            <a:r>
              <a:rPr lang="zh-CN" altLang="en-US"/>
              <a:t>建议基于</a:t>
            </a:r>
            <a:r>
              <a:rPr lang="en-US" altLang="zh-CN"/>
              <a:t>Linux</a:t>
            </a:r>
            <a:r>
              <a:rPr lang="zh-CN" altLang="en-US"/>
              <a:t>操作系统</a:t>
            </a:r>
            <a:endParaRPr lang="en-US" altLang="zh-CN"/>
          </a:p>
          <a:p>
            <a:pPr lvl="1"/>
            <a:r>
              <a:rPr lang="zh-CN" altLang="en-US"/>
              <a:t>减少非开发问题的解决时间</a:t>
            </a:r>
            <a:endParaRPr lang="en-US" altLang="zh-CN"/>
          </a:p>
          <a:p>
            <a:pPr lvl="1"/>
            <a:r>
              <a:rPr lang="zh-CN" altLang="en-US"/>
              <a:t>了解</a:t>
            </a:r>
            <a:r>
              <a:rPr lang="en-US" altLang="zh-CN"/>
              <a:t>Linux</a:t>
            </a:r>
            <a:r>
              <a:rPr lang="zh-CN" altLang="en-US"/>
              <a:t>常用发行版</a:t>
            </a:r>
            <a:endParaRPr lang="en-US" altLang="zh-CN"/>
          </a:p>
          <a:p>
            <a:pPr lvl="1"/>
            <a:r>
              <a:rPr lang="zh-CN" altLang="en-US"/>
              <a:t>学习必要的</a:t>
            </a:r>
            <a:r>
              <a:rPr lang="en-US" altLang="zh-CN"/>
              <a:t>linux</a:t>
            </a:r>
            <a:r>
              <a:rPr lang="zh-CN" altLang="en-US"/>
              <a:t>操作命令</a:t>
            </a:r>
            <a:endParaRPr lang="en-US" altLang="zh-CN"/>
          </a:p>
          <a:p>
            <a:r>
              <a:rPr lang="zh-CN" altLang="en-US"/>
              <a:t>推荐学习网站（文档</a:t>
            </a:r>
            <a:r>
              <a:rPr lang="en-US" altLang="zh-CN"/>
              <a:t>)</a:t>
            </a:r>
            <a:r>
              <a:rPr lang="zh-CN" altLang="en-US"/>
              <a:t>：</a:t>
            </a:r>
            <a:endParaRPr lang="en-US" altLang="zh-CN"/>
          </a:p>
          <a:p>
            <a:pPr lvl="1"/>
            <a:r>
              <a:rPr lang="en-US" altLang="zh-CN">
                <a:hlinkClick r:id="rId2"/>
              </a:rPr>
              <a:t>https://mofanpy.com/tutorials/others/linux-basic/</a:t>
            </a:r>
            <a:endParaRPr lang="en-US" altLang="zh-CN"/>
          </a:p>
          <a:p>
            <a:pPr lvl="1"/>
            <a:r>
              <a:rPr lang="en-US" altLang="zh-CN"/>
              <a:t>https://www.runoob.com/linux/linux-tutorial.html</a:t>
            </a:r>
          </a:p>
        </p:txBody>
      </p:sp>
      <p:sp>
        <p:nvSpPr>
          <p:cNvPr id="15363" name="标题 2">
            <a:extLst>
              <a:ext uri="{FF2B5EF4-FFF2-40B4-BE49-F238E27FC236}">
                <a16:creationId xmlns:a16="http://schemas.microsoft.com/office/drawing/2014/main" id="{45D9971E-5E6F-72C0-F40B-1B8DA39506B0}"/>
              </a:ext>
            </a:extLst>
          </p:cNvPr>
          <p:cNvSpPr>
            <a:spLocks noGrp="1" noChangeArrowheads="1"/>
          </p:cNvSpPr>
          <p:nvPr>
            <p:ph type="title"/>
          </p:nvPr>
        </p:nvSpPr>
        <p:spPr/>
        <p:txBody>
          <a:bodyPr/>
          <a:lstStyle/>
          <a:p>
            <a:r>
              <a:rPr lang="zh-CN" altLang="en-US"/>
              <a:t>建议使用</a:t>
            </a:r>
            <a:r>
              <a:rPr lang="en-US" altLang="zh-CN"/>
              <a:t>Linux</a:t>
            </a:r>
            <a:endParaRPr lang="zh-CN" altLang="en-US"/>
          </a:p>
        </p:txBody>
      </p:sp>
    </p:spTree>
  </p:cSld>
  <p:clrMapOvr>
    <a:masterClrMapping/>
  </p:clrMapOvr>
</p:sld>
</file>

<file path=ppt/theme/theme1.xml><?xml version="1.0" encoding="utf-8"?>
<a:theme xmlns:a="http://schemas.openxmlformats.org/drawingml/2006/main" name="我的培训模板2">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ont">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11254</TotalTime>
  <Words>2039</Words>
  <Application>Microsoft Office PowerPoint</Application>
  <PresentationFormat>全屏显示(4:3)</PresentationFormat>
  <Paragraphs>200</Paragraphs>
  <Slides>37</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47" baseType="lpstr">
      <vt:lpstr>-apple-system</vt:lpstr>
      <vt:lpstr>PingFang SC</vt:lpstr>
      <vt:lpstr>Roboto</vt:lpstr>
      <vt:lpstr>微软雅黑</vt:lpstr>
      <vt:lpstr>Arial</vt:lpstr>
      <vt:lpstr>Tahoma</vt:lpstr>
      <vt:lpstr>Wingdings</vt:lpstr>
      <vt:lpstr>Wingdings 2</vt:lpstr>
      <vt:lpstr>我的培训模板2</vt:lpstr>
      <vt:lpstr>位图图像</vt:lpstr>
      <vt:lpstr>参考资料推荐</vt:lpstr>
      <vt:lpstr>WEB开发基础</vt:lpstr>
      <vt:lpstr>WEB开发基础</vt:lpstr>
      <vt:lpstr>WEB开发基础</vt:lpstr>
      <vt:lpstr>WEB开发基础</vt:lpstr>
      <vt:lpstr>WEB开发基础</vt:lpstr>
      <vt:lpstr>利用Docker搭建漏洞平台</vt:lpstr>
      <vt:lpstr>利用Docker搭建漏洞平台</vt:lpstr>
      <vt:lpstr>建议使用Linux</vt:lpstr>
      <vt:lpstr>Linux常用命令</vt:lpstr>
      <vt:lpstr>Linux常用命令</vt:lpstr>
      <vt:lpstr>Linux常用命令</vt:lpstr>
      <vt:lpstr>Linux常用命令</vt:lpstr>
      <vt:lpstr>Linux常用命令</vt:lpstr>
      <vt:lpstr>Linux常用命令</vt:lpstr>
      <vt:lpstr>建议</vt:lpstr>
      <vt:lpstr>Docker</vt:lpstr>
      <vt:lpstr>Docker</vt:lpstr>
      <vt:lpstr>Docker</vt:lpstr>
      <vt:lpstr>Docker</vt:lpstr>
      <vt:lpstr>Docker</vt:lpstr>
      <vt:lpstr>Docker</vt:lpstr>
      <vt:lpstr>Docker</vt:lpstr>
      <vt:lpstr>Docker</vt:lpstr>
      <vt:lpstr>Docker </vt:lpstr>
      <vt:lpstr>利用渗透工具进行漏洞扫描</vt:lpstr>
      <vt:lpstr>BurpSuite</vt:lpstr>
      <vt:lpstr>BurpSuite</vt:lpstr>
      <vt:lpstr>利用渗透工具进行漏洞扫描</vt:lpstr>
      <vt:lpstr>SQL注入工具——SQLMap</vt:lpstr>
      <vt:lpstr>SQL注入工具——SQLMap</vt:lpstr>
      <vt:lpstr>SQL注入工具——SQLMap</vt:lpstr>
      <vt:lpstr>参考开源的漏扫项目资源</vt:lpstr>
      <vt:lpstr>参考开源的漏扫项目资源</vt:lpstr>
      <vt:lpstr>参考资料：Web安全</vt:lpstr>
      <vt:lpstr>参考资料：SQL注入天书</vt:lpstr>
      <vt:lpstr>参考资料：Web攻防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系统安全</dc:title>
  <dc:creator>cz</dc:creator>
  <cp:lastModifiedBy>summereen</cp:lastModifiedBy>
  <cp:revision>335</cp:revision>
  <dcterms:created xsi:type="dcterms:W3CDTF">2004-08-24T16:56:27Z</dcterms:created>
  <dcterms:modified xsi:type="dcterms:W3CDTF">2023-09-20T13:25:50Z</dcterms:modified>
</cp:coreProperties>
</file>