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9B53-67B1-589C-411D-6315E7B9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A377-B56F-9062-9EB1-9CE98DDB3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9952-5D76-910A-E4D2-6ED9C23F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17E4-6A82-76AA-A1CD-A4D8C1D0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3985-3B83-B946-D276-929EDB69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3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8DF2-AD81-3F9B-9CAB-BE9DA911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FFBB3-8CFC-92B6-4D15-B67EC5528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1A46-FAAA-B4DF-6A13-CDE596F4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07D0-732D-B883-9067-31EAF2B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6E8B-295D-B2F3-572B-2C684F2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A987-AA7F-9350-7E0C-41E4A271D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75A74-3892-1643-9784-49FE3C198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D3DF-57F2-FE32-DDCE-D5B4E326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BFA-E37A-B0F5-3738-22B639A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7F85-E6D0-9F9D-B774-B9CA0BCB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07FD-D911-1CA5-52FE-7940CF0C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28C9-F640-9A1D-6CEA-9F414D98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2C8A-4889-B55F-9498-AB280D6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28E5-A4B9-A4DB-595C-703CE5F4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8D55-5AF8-A938-8174-EF9E02AE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3CB5-3851-E2BB-A3FA-3D5E3BDF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34DD-8712-1105-153F-32EBF560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415A-0A62-BB3C-8A5E-979E5BB6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6B86-D4D6-7A8D-3818-DB7C02DC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9AEA-A260-FA90-1A09-B0FB82A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ADEE-7484-9FD8-5407-2F9E2153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D78E-A89A-539C-4B2B-B8A943D0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AFC1-6550-A2B4-F361-FBB4EE88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C4BB-5329-C396-E302-9F291193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D0BCB-7F41-3E79-E248-6B1B04E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33DA-C93D-EDEF-B239-0A9BCB5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555B-F232-EA5F-B0A6-0C8F7F86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536F-5934-0015-D4DB-5DE96BFD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B06A-5A0E-C9C9-1EF4-1E5F694C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55C9-AEB8-BC9C-40DE-0D5016079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0A72-0CA8-EE44-E2DC-D05202E29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2B9D7-C94A-4489-C7E8-3B2C0DC5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6E891-48E7-F225-030C-7DA36E5E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7EF6E-654A-38C7-6AE1-06A58218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9C5D-B8F7-3B17-2D98-335F837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35150-7BD9-BF76-97FC-CE7FE548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C890C-C7A3-1D13-3ED9-EE28642E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48AB-9DA2-5E81-26DA-4C14CFB2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9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D96FD-8743-C427-5991-9EBABA0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B0DB7-14CE-A546-D07C-086181D8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1B0A-434F-E583-C1DC-585B8430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394B-4AAF-1DD3-4A40-00E47577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144-7FB0-DB0D-7CC2-0F313D65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23D5-D9D3-6009-7A13-D80A8E99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D9DFA-4EA0-F0B4-CBF6-48F355FA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A218-930B-8DDB-01AE-29D5EC5B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9B7A-E813-DC89-51DF-49CD97D0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F7DF-25FF-21FF-AC6A-EAD4E505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74CF-A52F-5179-F487-A6145B113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F4B7E-F947-D6E5-6617-3CE86E71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D576-D538-B90B-8994-EBAAA34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89B7-E8DF-ACBF-A838-1222D601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D89F-85B6-DDE3-A718-6CC743EA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A9287-F7C9-D10E-90F9-273B4A2B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462D-19C8-200A-9FA6-1EBE9166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F252-6B1E-C48E-5934-630B53F91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DDF4-E6A9-4CE3-9079-32D306343A8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D0CA-5D8E-FFBE-4B99-1565212C5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A61F-847F-9DDE-002E-7C665248F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0E8B-EBC6-4791-A967-7ECB93B3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17918-EF30-4703-9548-A6C822A190D0}"/>
              </a:ext>
            </a:extLst>
          </p:cNvPr>
          <p:cNvSpPr/>
          <p:nvPr/>
        </p:nvSpPr>
        <p:spPr>
          <a:xfrm>
            <a:off x="0" y="2958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24D16-8707-0A39-E56B-847A98824CCA}"/>
              </a:ext>
            </a:extLst>
          </p:cNvPr>
          <p:cNvSpPr/>
          <p:nvPr/>
        </p:nvSpPr>
        <p:spPr>
          <a:xfrm>
            <a:off x="1837765" y="555812"/>
            <a:ext cx="8193741" cy="114748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242424"/>
                </a:solidFill>
                <a:effectLst/>
                <a:latin typeface="Arial Black" panose="020B0A04020102020204" pitchFamily="34" charset="0"/>
              </a:rPr>
              <a:t>Evaluation of High-Speed Universal Shift Register with 4-bit ALU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8C650BE-06FA-BED0-3569-017BDA23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62478"/>
              </p:ext>
            </p:extLst>
          </p:nvPr>
        </p:nvGraphicFramePr>
        <p:xfrm>
          <a:off x="1416424" y="2984346"/>
          <a:ext cx="8743576" cy="219456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371788">
                  <a:extLst>
                    <a:ext uri="{9D8B030D-6E8A-4147-A177-3AD203B41FA5}">
                      <a16:colId xmlns:a16="http://schemas.microsoft.com/office/drawing/2014/main" val="2762586553"/>
                    </a:ext>
                  </a:extLst>
                </a:gridCol>
                <a:gridCol w="4371788">
                  <a:extLst>
                    <a:ext uri="{9D8B030D-6E8A-4147-A177-3AD203B41FA5}">
                      <a16:colId xmlns:a16="http://schemas.microsoft.com/office/drawing/2014/main" val="3891571803"/>
                    </a:ext>
                  </a:extLst>
                </a:gridCol>
              </a:tblGrid>
              <a:tr h="3596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30478"/>
                  </a:ext>
                </a:extLst>
              </a:tr>
              <a:tr h="3596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Sumaiya Afrose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19-40580-1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04165"/>
                  </a:ext>
                </a:extLst>
              </a:tr>
              <a:tr h="3596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Khalid Mahmud Niloy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19-40610-1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31572"/>
                  </a:ext>
                </a:extLst>
              </a:tr>
              <a:tr h="3596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Md Shahriar Kabir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19-40593-1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72934"/>
                  </a:ext>
                </a:extLst>
              </a:tr>
              <a:tr h="3596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Momtahin Ahammed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19-40698-1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57641"/>
                  </a:ext>
                </a:extLst>
              </a:tr>
              <a:tr h="3596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Mohammad Mamunur Rashid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19-40716-1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99051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2BF1D97-F275-7C88-C016-BCD9E8EA83D8}"/>
              </a:ext>
            </a:extLst>
          </p:cNvPr>
          <p:cNvSpPr/>
          <p:nvPr/>
        </p:nvSpPr>
        <p:spPr>
          <a:xfrm>
            <a:off x="7001434" y="5080293"/>
            <a:ext cx="5065059" cy="1508765"/>
          </a:xfrm>
          <a:prstGeom prst="wedgeEllipseCallou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Submitted to: Farhadur Arefin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7A03D2-8C22-F305-D0A7-B9062C30BE61}"/>
              </a:ext>
            </a:extLst>
          </p:cNvPr>
          <p:cNvSpPr/>
          <p:nvPr/>
        </p:nvSpPr>
        <p:spPr>
          <a:xfrm>
            <a:off x="1392534" y="2978961"/>
            <a:ext cx="373514" cy="2181127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0B11D-8B3E-40C4-FFC9-9E7CC834B2E2}"/>
              </a:ext>
            </a:extLst>
          </p:cNvPr>
          <p:cNvSpPr/>
          <p:nvPr/>
        </p:nvSpPr>
        <p:spPr>
          <a:xfrm>
            <a:off x="5734447" y="2978960"/>
            <a:ext cx="382490" cy="2181127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B4C8DB-64BE-E815-DCE9-E272CDA46DE7}"/>
              </a:ext>
            </a:extLst>
          </p:cNvPr>
          <p:cNvGrpSpPr/>
          <p:nvPr/>
        </p:nvGrpSpPr>
        <p:grpSpPr>
          <a:xfrm>
            <a:off x="11326904" y="167638"/>
            <a:ext cx="735106" cy="905435"/>
            <a:chOff x="10623176" y="170330"/>
            <a:chExt cx="735106" cy="905435"/>
          </a:xfrm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1DDA05-1D2C-F374-118C-E6908522B8D4}"/>
                </a:ext>
              </a:extLst>
            </p:cNvPr>
            <p:cNvCxnSpPr/>
            <p:nvPr/>
          </p:nvCxnSpPr>
          <p:spPr>
            <a:xfrm>
              <a:off x="10623176" y="744071"/>
              <a:ext cx="7351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DD0CEB-FF41-5B16-F60B-56495FC52CF2}"/>
                </a:ext>
              </a:extLst>
            </p:cNvPr>
            <p:cNvCxnSpPr/>
            <p:nvPr/>
          </p:nvCxnSpPr>
          <p:spPr>
            <a:xfrm>
              <a:off x="10632141" y="735106"/>
              <a:ext cx="0" cy="3406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89772F-2A20-EBEF-CDA6-BE436A0D0A31}"/>
                </a:ext>
              </a:extLst>
            </p:cNvPr>
            <p:cNvCxnSpPr>
              <a:cxnSpLocks/>
            </p:cNvCxnSpPr>
            <p:nvPr/>
          </p:nvCxnSpPr>
          <p:spPr>
            <a:xfrm>
              <a:off x="11358282" y="744071"/>
              <a:ext cx="0" cy="3316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E1EE7D-EE9A-C96A-E93F-11D8C917050F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893" y="618566"/>
              <a:ext cx="5916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A09A77-CF7B-FF32-AF23-E21C130DA6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90728" y="170330"/>
              <a:ext cx="0" cy="4482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D6EBB1-617B-D6EC-CDF7-D796CD798E66}"/>
              </a:ext>
            </a:extLst>
          </p:cNvPr>
          <p:cNvGrpSpPr/>
          <p:nvPr/>
        </p:nvGrpSpPr>
        <p:grpSpPr>
          <a:xfrm>
            <a:off x="10587313" y="3126884"/>
            <a:ext cx="735106" cy="905435"/>
            <a:chOff x="10623176" y="170330"/>
            <a:chExt cx="735106" cy="905435"/>
          </a:xfrm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7247D7-7557-D3FB-08A8-AB61D2B6BF39}"/>
                </a:ext>
              </a:extLst>
            </p:cNvPr>
            <p:cNvCxnSpPr/>
            <p:nvPr/>
          </p:nvCxnSpPr>
          <p:spPr>
            <a:xfrm>
              <a:off x="10623176" y="744071"/>
              <a:ext cx="7351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B6F2BC-8C4C-0EF2-008A-9033D26F9DFC}"/>
                </a:ext>
              </a:extLst>
            </p:cNvPr>
            <p:cNvCxnSpPr/>
            <p:nvPr/>
          </p:nvCxnSpPr>
          <p:spPr>
            <a:xfrm>
              <a:off x="10632141" y="735106"/>
              <a:ext cx="0" cy="3406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F17A31-00D4-B54C-DB35-44C6EC4141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8282" y="744071"/>
              <a:ext cx="0" cy="3316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513052-E0F8-780E-0498-C3154ECF48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893" y="618566"/>
              <a:ext cx="5916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25C040-4D22-6BDF-D94B-1B1ED087A041}"/>
                </a:ext>
              </a:extLst>
            </p:cNvPr>
            <p:cNvCxnSpPr>
              <a:cxnSpLocks/>
            </p:cNvCxnSpPr>
            <p:nvPr/>
          </p:nvCxnSpPr>
          <p:spPr>
            <a:xfrm>
              <a:off x="10990728" y="170330"/>
              <a:ext cx="0" cy="4482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00D98D-51D2-527D-07F2-7AE7FCED27D9}"/>
              </a:ext>
            </a:extLst>
          </p:cNvPr>
          <p:cNvGrpSpPr/>
          <p:nvPr/>
        </p:nvGrpSpPr>
        <p:grpSpPr>
          <a:xfrm>
            <a:off x="277930" y="3209366"/>
            <a:ext cx="735106" cy="905435"/>
            <a:chOff x="10623176" y="170330"/>
            <a:chExt cx="735106" cy="905435"/>
          </a:xfrm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EEE472-89D1-527A-ED75-326BC67249DA}"/>
                </a:ext>
              </a:extLst>
            </p:cNvPr>
            <p:cNvCxnSpPr/>
            <p:nvPr/>
          </p:nvCxnSpPr>
          <p:spPr>
            <a:xfrm>
              <a:off x="10623176" y="744071"/>
              <a:ext cx="7351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7E4DA5B-4D4A-5C73-AD18-8CE8B60FE05E}"/>
                </a:ext>
              </a:extLst>
            </p:cNvPr>
            <p:cNvCxnSpPr/>
            <p:nvPr/>
          </p:nvCxnSpPr>
          <p:spPr>
            <a:xfrm>
              <a:off x="10632141" y="735106"/>
              <a:ext cx="0" cy="3406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E3E7F6-BA7C-2BA2-B3A3-89DB685B824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8282" y="744071"/>
              <a:ext cx="0" cy="3316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C24A71-A519-E615-6527-00EAE3B7F0F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893" y="618566"/>
              <a:ext cx="5916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D986EDE-702E-C3A2-C913-407C89F6F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990728" y="170330"/>
              <a:ext cx="0" cy="4482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1FE8B9-7F99-7962-43F2-FE155796708C}"/>
              </a:ext>
            </a:extLst>
          </p:cNvPr>
          <p:cNvGrpSpPr/>
          <p:nvPr/>
        </p:nvGrpSpPr>
        <p:grpSpPr>
          <a:xfrm>
            <a:off x="174814" y="224118"/>
            <a:ext cx="735106" cy="905435"/>
            <a:chOff x="10623176" y="170330"/>
            <a:chExt cx="735106" cy="905435"/>
          </a:xfrm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B02CA-A4A5-74A5-D7A8-21747A5679E8}"/>
                </a:ext>
              </a:extLst>
            </p:cNvPr>
            <p:cNvCxnSpPr/>
            <p:nvPr/>
          </p:nvCxnSpPr>
          <p:spPr>
            <a:xfrm>
              <a:off x="10623176" y="744071"/>
              <a:ext cx="7351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3C5A19-1D42-1090-B023-CBC178A2B4BA}"/>
                </a:ext>
              </a:extLst>
            </p:cNvPr>
            <p:cNvCxnSpPr/>
            <p:nvPr/>
          </p:nvCxnSpPr>
          <p:spPr>
            <a:xfrm>
              <a:off x="10632141" y="735106"/>
              <a:ext cx="0" cy="3406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5571B8-09F3-4D7E-B74D-21E7542DD92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8282" y="744071"/>
              <a:ext cx="0" cy="3316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F9E32-47C2-013C-FC4E-95CB69855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893" y="618566"/>
              <a:ext cx="59167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D58693-A71D-1BCD-5E65-D64AF60DEB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90728" y="170330"/>
              <a:ext cx="0" cy="4482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AD9556A7-DACB-FDF7-3787-A45E39964A25}"/>
              </a:ext>
            </a:extLst>
          </p:cNvPr>
          <p:cNvSpPr/>
          <p:nvPr/>
        </p:nvSpPr>
        <p:spPr>
          <a:xfrm>
            <a:off x="542366" y="3496235"/>
            <a:ext cx="192739" cy="170331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BC6FD7-4914-6191-12F4-5AB4A68C204E}"/>
              </a:ext>
            </a:extLst>
          </p:cNvPr>
          <p:cNvSpPr/>
          <p:nvPr/>
        </p:nvSpPr>
        <p:spPr>
          <a:xfrm>
            <a:off x="10874189" y="3429000"/>
            <a:ext cx="165835" cy="14791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766D6A-3DFC-83F6-2B15-A7D1C29CE6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7D8E04-607F-B32C-914B-B7D83195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31198"/>
              </p:ext>
            </p:extLst>
          </p:nvPr>
        </p:nvGraphicFramePr>
        <p:xfrm>
          <a:off x="1434352" y="1954306"/>
          <a:ext cx="9278470" cy="42672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4639235">
                  <a:extLst>
                    <a:ext uri="{9D8B030D-6E8A-4147-A177-3AD203B41FA5}">
                      <a16:colId xmlns:a16="http://schemas.microsoft.com/office/drawing/2014/main" val="723915192"/>
                    </a:ext>
                  </a:extLst>
                </a:gridCol>
                <a:gridCol w="4639235">
                  <a:extLst>
                    <a:ext uri="{9D8B030D-6E8A-4147-A177-3AD203B41FA5}">
                      <a16:colId xmlns:a16="http://schemas.microsoft.com/office/drawing/2014/main" val="145938035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Universal Shift registers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Speed (Delay=output time-input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391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 flip flop 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8668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Dynamic TGMS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14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7618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MTSPC double-edge triggered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22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3607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TGMS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9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12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60BF96-6E8C-FC28-03D3-2EA15EC09EFB}"/>
              </a:ext>
            </a:extLst>
          </p:cNvPr>
          <p:cNvSpPr/>
          <p:nvPr/>
        </p:nvSpPr>
        <p:spPr>
          <a:xfrm>
            <a:off x="1456765" y="295835"/>
            <a:ext cx="9166411" cy="102197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 Black" panose="020B0A04020102020204" pitchFamily="34" charset="0"/>
              </a:rPr>
              <a:t>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69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D5FE74-AFB4-815F-0B62-7BF8447B212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98B5FD6B-CEF3-2C0C-D1B9-BAB75B95D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7923" r="1926" b="9004"/>
          <a:stretch/>
        </p:blipFill>
        <p:spPr bwMode="auto">
          <a:xfrm>
            <a:off x="878541" y="1228164"/>
            <a:ext cx="10041066" cy="47871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8965F-96B2-AACB-21F3-7A3FD2C630A4}"/>
              </a:ext>
            </a:extLst>
          </p:cNvPr>
          <p:cNvSpPr/>
          <p:nvPr/>
        </p:nvSpPr>
        <p:spPr>
          <a:xfrm>
            <a:off x="313766" y="304799"/>
            <a:ext cx="11421034" cy="9233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Shift register with 4 bit ALU to make memory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6D42A-C88E-8A02-1F1C-E4DFBBF4E9E0}"/>
              </a:ext>
            </a:extLst>
          </p:cNvPr>
          <p:cNvSpPr txBox="1"/>
          <p:nvPr/>
        </p:nvSpPr>
        <p:spPr>
          <a:xfrm>
            <a:off x="3657600" y="6015319"/>
            <a:ext cx="588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Fig. 10. Memory system with D flip-flop</a:t>
            </a:r>
          </a:p>
        </p:txBody>
      </p:sp>
    </p:spTree>
    <p:extLst>
      <p:ext uri="{BB962C8B-B14F-4D97-AF65-F5344CB8AC3E}">
        <p14:creationId xmlns:p14="http://schemas.microsoft.com/office/powerpoint/2010/main" val="351609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4274BD-C4DB-F9A7-9A28-AE228FF93D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9F591-361C-61D0-F834-0CDD391C1478}"/>
              </a:ext>
            </a:extLst>
          </p:cNvPr>
          <p:cNvSpPr/>
          <p:nvPr/>
        </p:nvSpPr>
        <p:spPr>
          <a:xfrm>
            <a:off x="1380565" y="2097741"/>
            <a:ext cx="8480612" cy="101301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E9EE-8FE9-F0CD-0BD4-7355866A265C}"/>
              </a:ext>
            </a:extLst>
          </p:cNvPr>
          <p:cNvSpPr/>
          <p:nvPr/>
        </p:nvSpPr>
        <p:spPr>
          <a:xfrm>
            <a:off x="7010400" y="4168588"/>
            <a:ext cx="4258235" cy="1945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5463E4-0936-9DFB-1B85-908D9ED43D3A}"/>
              </a:ext>
            </a:extLst>
          </p:cNvPr>
          <p:cNvSpPr/>
          <p:nvPr/>
        </p:nvSpPr>
        <p:spPr>
          <a:xfrm>
            <a:off x="7342094" y="4437529"/>
            <a:ext cx="3684494" cy="1416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07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350A5C-BA5D-DA7C-AEA4-B8667858FE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191919"/>
                </a:solidFill>
                <a:effectLst/>
                <a:latin typeface="Arial Black" panose="020B0A04020102020204" pitchFamily="34" charset="0"/>
              </a:rPr>
              <a:t>A sequential logic circuit that can be used to store or transfer binary data.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share a single clock signal, which causes the data stored in the system to shift from one location to the next.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932FB-80BB-B7DE-9518-31E4449FF1A5}"/>
              </a:ext>
            </a:extLst>
          </p:cNvPr>
          <p:cNvSpPr/>
          <p:nvPr/>
        </p:nvSpPr>
        <p:spPr>
          <a:xfrm>
            <a:off x="2483224" y="636494"/>
            <a:ext cx="7431741" cy="90543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What is Shift Register?</a:t>
            </a:r>
          </a:p>
        </p:txBody>
      </p:sp>
      <p:pic>
        <p:nvPicPr>
          <p:cNvPr id="3074" name="Picture 2" descr="Shift Registers - 74HC595 &amp; 74HC165 with Arduino">
            <a:extLst>
              <a:ext uri="{FF2B5EF4-FFF2-40B4-BE49-F238E27FC236}">
                <a16:creationId xmlns:a16="http://schemas.microsoft.com/office/drawing/2014/main" id="{A8DA4B0E-802E-0CE3-9624-B45AE04C8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18888" r="13734" b="20672"/>
          <a:stretch/>
        </p:blipFill>
        <p:spPr bwMode="auto">
          <a:xfrm>
            <a:off x="4123765" y="4059867"/>
            <a:ext cx="4069976" cy="1901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D73E2-B417-59FA-D28A-2F1656A16142}"/>
              </a:ext>
            </a:extLst>
          </p:cNvPr>
          <p:cNvSpPr txBox="1"/>
          <p:nvPr/>
        </p:nvSpPr>
        <p:spPr>
          <a:xfrm>
            <a:off x="4966447" y="6140824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Fig. 1.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23735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CC62-D25D-EC34-F174-29A6AF3E2F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Serial In − Serial Out shift register.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Serial In − Parallel Out shift register.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Parallel In − Serial Out shift register.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Parallel In − Parallel Out shift register.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D8768-40BA-2F18-2D63-06D74AF0B5E9}"/>
              </a:ext>
            </a:extLst>
          </p:cNvPr>
          <p:cNvSpPr/>
          <p:nvPr/>
        </p:nvSpPr>
        <p:spPr>
          <a:xfrm>
            <a:off x="2106706" y="403412"/>
            <a:ext cx="8901953" cy="121023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Types of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357173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BCAD0F-3847-2E3C-2CD5-6B8594090B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31FC7-0307-1A02-B340-19D089B0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1" y="705690"/>
            <a:ext cx="5870173" cy="1737472"/>
          </a:xfrm>
          <a:prstGeom prst="round2DiagRect">
            <a:avLst>
              <a:gd name="adj1" fmla="val 16667"/>
              <a:gd name="adj2" fmla="val 20123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937FB-37B0-8BB8-96B7-BB9D23BA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6" y="3602504"/>
            <a:ext cx="4810125" cy="227647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318D8-8263-E000-89AD-2E4884D4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70" y="705690"/>
            <a:ext cx="5457073" cy="16968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Shift Register - Parallel and Serial Shift Register">
            <a:extLst>
              <a:ext uri="{FF2B5EF4-FFF2-40B4-BE49-F238E27FC236}">
                <a16:creationId xmlns:a16="http://schemas.microsoft.com/office/drawing/2014/main" id="{1111ADCA-0AA9-A140-DFDC-FB7D6484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80" y="3322823"/>
            <a:ext cx="5171227" cy="25049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A0819-BEEB-73FD-FDBB-212BBE5BDD84}"/>
              </a:ext>
            </a:extLst>
          </p:cNvPr>
          <p:cNvSpPr txBox="1"/>
          <p:nvPr/>
        </p:nvSpPr>
        <p:spPr>
          <a:xfrm>
            <a:off x="1640541" y="2623483"/>
            <a:ext cx="334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Fig. 2. SISO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C5612-194C-144D-5AF5-2212B4898991}"/>
              </a:ext>
            </a:extLst>
          </p:cNvPr>
          <p:cNvSpPr txBox="1"/>
          <p:nvPr/>
        </p:nvSpPr>
        <p:spPr>
          <a:xfrm>
            <a:off x="7868306" y="256175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Fig. 3. PISO 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D4353-DB0E-3A26-458C-11B0FAFDE31A}"/>
              </a:ext>
            </a:extLst>
          </p:cNvPr>
          <p:cNvSpPr txBox="1"/>
          <p:nvPr/>
        </p:nvSpPr>
        <p:spPr>
          <a:xfrm>
            <a:off x="1562358" y="5999157"/>
            <a:ext cx="3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Fig. 4. SIPO register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67BBE-C409-248E-B931-80A2A6E620B5}"/>
              </a:ext>
            </a:extLst>
          </p:cNvPr>
          <p:cNvSpPr txBox="1"/>
          <p:nvPr/>
        </p:nvSpPr>
        <p:spPr>
          <a:xfrm>
            <a:off x="7937617" y="5967644"/>
            <a:ext cx="3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Fig. 5. PIPO register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B4F255-B040-22BE-03D2-281BF891FBA2}"/>
              </a:ext>
            </a:extLst>
          </p:cNvPr>
          <p:cNvCxnSpPr>
            <a:cxnSpLocks/>
          </p:cNvCxnSpPr>
          <p:nvPr/>
        </p:nvCxnSpPr>
        <p:spPr>
          <a:xfrm>
            <a:off x="6283514" y="0"/>
            <a:ext cx="0" cy="69386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C96A4D-A632-846D-0447-BC52463215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1A477-EB06-53A0-5BCE-C90AF9F5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0" t="21510" r="11273" b="8648"/>
          <a:stretch/>
        </p:blipFill>
        <p:spPr>
          <a:xfrm>
            <a:off x="1891553" y="1493864"/>
            <a:ext cx="8023411" cy="4566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DF19B8-53DA-70DF-7767-617BFC8E97AD}"/>
              </a:ext>
            </a:extLst>
          </p:cNvPr>
          <p:cNvSpPr/>
          <p:nvPr/>
        </p:nvSpPr>
        <p:spPr>
          <a:xfrm>
            <a:off x="2384611" y="331694"/>
            <a:ext cx="7153835" cy="77896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Universal shift register </a:t>
            </a:r>
          </a:p>
        </p:txBody>
      </p:sp>
    </p:spTree>
    <p:extLst>
      <p:ext uri="{BB962C8B-B14F-4D97-AF65-F5344CB8AC3E}">
        <p14:creationId xmlns:p14="http://schemas.microsoft.com/office/powerpoint/2010/main" val="30734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39B45-07D4-AEE3-9850-154EBB5CC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15407-F540-48BA-ED46-65CB9A1A5A42}"/>
              </a:ext>
            </a:extLst>
          </p:cNvPr>
          <p:cNvSpPr/>
          <p:nvPr/>
        </p:nvSpPr>
        <p:spPr>
          <a:xfrm>
            <a:off x="1317812" y="46500"/>
            <a:ext cx="9045388" cy="968188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Different types of Flip-flops for universal shift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059E3-FF57-FD36-9201-9E96E046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1" y="1349380"/>
            <a:ext cx="5971469" cy="1986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05A8D-094B-339D-80E9-9057EE29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0" y="3522003"/>
            <a:ext cx="6050982" cy="3192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0EA762-4F91-65B5-3F95-58356EC9E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00" y="2028265"/>
            <a:ext cx="5821969" cy="2543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B8E37-5DBA-A860-3160-5D228E79F795}"/>
              </a:ext>
            </a:extLst>
          </p:cNvPr>
          <p:cNvSpPr txBox="1"/>
          <p:nvPr/>
        </p:nvSpPr>
        <p:spPr>
          <a:xfrm>
            <a:off x="8158858" y="4748952"/>
            <a:ext cx="390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Fig. 6. D flip flop</a:t>
            </a:r>
          </a:p>
        </p:txBody>
      </p:sp>
    </p:spTree>
    <p:extLst>
      <p:ext uri="{BB962C8B-B14F-4D97-AF65-F5344CB8AC3E}">
        <p14:creationId xmlns:p14="http://schemas.microsoft.com/office/powerpoint/2010/main" val="16801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447580-8DA2-739B-7F56-A6F7E4C37B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C6BA7-E49B-27E4-BF7D-9CBE70E0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8" y="466163"/>
            <a:ext cx="4595586" cy="2666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9776-DEDB-E665-78EB-3863D6F2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8" y="3334792"/>
            <a:ext cx="7419465" cy="3406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86D80-6E50-F25F-A23C-2D3E4FACF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8" b="40741"/>
          <a:stretch/>
        </p:blipFill>
        <p:spPr bwMode="auto">
          <a:xfrm>
            <a:off x="5193875" y="466163"/>
            <a:ext cx="6858000" cy="2542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C378D-EF96-DED1-4CBE-5C6A6B561BFB}"/>
              </a:ext>
            </a:extLst>
          </p:cNvPr>
          <p:cNvSpPr txBox="1"/>
          <p:nvPr/>
        </p:nvSpPr>
        <p:spPr>
          <a:xfrm>
            <a:off x="8406651" y="4391846"/>
            <a:ext cx="306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Fig. 7. Dynamic TGMS flip flop</a:t>
            </a:r>
          </a:p>
        </p:txBody>
      </p:sp>
    </p:spTree>
    <p:extLst>
      <p:ext uri="{BB962C8B-B14F-4D97-AF65-F5344CB8AC3E}">
        <p14:creationId xmlns:p14="http://schemas.microsoft.com/office/powerpoint/2010/main" val="224757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4E05F-BDFA-DDE2-B431-78E9B6EE24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E64F7-EB34-68DC-E3F3-39DCDCC0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9" y="237149"/>
            <a:ext cx="5986501" cy="279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E9226-E793-C60E-44DE-F08A4622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9" y="3428999"/>
            <a:ext cx="5986501" cy="309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AEB79-3D2C-A628-39D9-339B1EC6E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99" y="1766826"/>
            <a:ext cx="5234787" cy="2528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9FEAF1-1DD9-DF27-FD65-CB56788F1D8A}"/>
              </a:ext>
            </a:extLst>
          </p:cNvPr>
          <p:cNvSpPr txBox="1"/>
          <p:nvPr/>
        </p:nvSpPr>
        <p:spPr>
          <a:xfrm>
            <a:off x="6096001" y="4473388"/>
            <a:ext cx="58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Fig. 8. MTSPC double-edge triggered flip flop </a:t>
            </a:r>
          </a:p>
        </p:txBody>
      </p:sp>
    </p:spTree>
    <p:extLst>
      <p:ext uri="{BB962C8B-B14F-4D97-AF65-F5344CB8AC3E}">
        <p14:creationId xmlns:p14="http://schemas.microsoft.com/office/powerpoint/2010/main" val="136355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84096D-3DFC-3901-4208-77E8B07E24D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B599731C-39A2-BC9C-738B-30C264B0D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11298" r="1789" b="8721"/>
          <a:stretch/>
        </p:blipFill>
        <p:spPr bwMode="auto">
          <a:xfrm>
            <a:off x="118782" y="3653697"/>
            <a:ext cx="5876366" cy="269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2502F-2855-426B-B8E4-5A59BCDC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2" y="328129"/>
            <a:ext cx="5876365" cy="3100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CA6A5-8901-B271-B622-BDCB612F5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29" y="1541870"/>
            <a:ext cx="6021493" cy="2474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A9425-5530-6071-2425-BEA01D51D3AF}"/>
              </a:ext>
            </a:extLst>
          </p:cNvPr>
          <p:cNvSpPr txBox="1"/>
          <p:nvPr/>
        </p:nvSpPr>
        <p:spPr>
          <a:xfrm>
            <a:off x="8101853" y="4240305"/>
            <a:ext cx="39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Fig. 9.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TGMS D flip flop 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1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238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MAHMUD NILOY</dc:creator>
  <cp:lastModifiedBy>KHALID MAHMUD NILOY</cp:lastModifiedBy>
  <cp:revision>8</cp:revision>
  <dcterms:created xsi:type="dcterms:W3CDTF">2022-05-06T06:11:06Z</dcterms:created>
  <dcterms:modified xsi:type="dcterms:W3CDTF">2022-05-07T04:27:34Z</dcterms:modified>
</cp:coreProperties>
</file>