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35" r:id="rId5"/>
    <p:sldId id="336" r:id="rId6"/>
    <p:sldId id="337" r:id="rId7"/>
    <p:sldId id="338" r:id="rId8"/>
    <p:sldId id="339" r:id="rId9"/>
    <p:sldId id="342" r:id="rId10"/>
    <p:sldId id="340" r:id="rId11"/>
    <p:sldId id="341" r:id="rId12"/>
    <p:sldId id="343" r:id="rId13"/>
    <p:sldId id="345" r:id="rId14"/>
    <p:sldId id="344" r:id="rId15"/>
    <p:sldId id="346" r:id="rId16"/>
    <p:sldId id="348" r:id="rId17"/>
    <p:sldId id="349" r:id="rId18"/>
    <p:sldId id="350" r:id="rId19"/>
    <p:sldId id="351" r:id="rId20"/>
    <p:sldId id="352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2D718-F992-4037-9369-8F2B66185A94}" v="2" dt="2024-05-09T04:16:56.37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mtahin tarik" userId="1e2a0fc6aa1eea9e" providerId="LiveId" clId="{73D2D718-F992-4037-9369-8F2B66185A94}"/>
    <pc:docChg chg="modSld sldOrd">
      <pc:chgData name="momtahin tarik" userId="1e2a0fc6aa1eea9e" providerId="LiveId" clId="{73D2D718-F992-4037-9369-8F2B66185A94}" dt="2024-05-14T00:13:42.711" v="2"/>
      <pc:docMkLst>
        <pc:docMk/>
      </pc:docMkLst>
      <pc:sldChg chg="modSp mod">
        <pc:chgData name="momtahin tarik" userId="1e2a0fc6aa1eea9e" providerId="LiveId" clId="{73D2D718-F992-4037-9369-8F2B66185A94}" dt="2024-05-09T04:16:45.327" v="0" actId="27107"/>
        <pc:sldMkLst>
          <pc:docMk/>
          <pc:sldMk cId="954410245" sldId="335"/>
        </pc:sldMkLst>
        <pc:spChg chg="mod">
          <ac:chgData name="momtahin tarik" userId="1e2a0fc6aa1eea9e" providerId="LiveId" clId="{73D2D718-F992-4037-9369-8F2B66185A94}" dt="2024-05-09T04:16:45.327" v="0" actId="27107"/>
          <ac:spMkLst>
            <pc:docMk/>
            <pc:sldMk cId="954410245" sldId="335"/>
            <ac:spMk id="3" creationId="{2BE0BCE3-7A85-71CE-E027-A8E454AF1454}"/>
          </ac:spMkLst>
        </pc:spChg>
      </pc:sldChg>
      <pc:sldChg chg="ord">
        <pc:chgData name="momtahin tarik" userId="1e2a0fc6aa1eea9e" providerId="LiveId" clId="{73D2D718-F992-4037-9369-8F2B66185A94}" dt="2024-05-14T00:13:42.711" v="2"/>
        <pc:sldMkLst>
          <pc:docMk/>
          <pc:sldMk cId="812209034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6:34.5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1,'0'0,"5"0,6 0,10 0,10 0,3 0,6 0,0 0,-8 0,2 0,3 0,-2 0,4 0,-2 0,3 0,-2 0,-2 0,1 0,-1 0,2 0,9 0,3 0,3 0,1 0,-5 0,0 0,-6 0,-5 0,1 0,-4 0,3 0,3 0,-2 0,3 0,-3 0,2 0,2 0,-2 0,2 0,-4 0,3 0,1 0,-2 0,2 0,1 0,-2 0,1 0,-3 0,1 0,3 0,-4 0,3 0,1 0,-2 0,1 0,-3 0,1 0,3 0,-4 0,3 0,-4 0,2 0,-2 0,-4 0,2 0,-2 0,3 0,4 0,-3 0,3 0,-2 0,1 0,3 0,-3 0,1 0,3 0,-3 0,1 0,-3 0,1 0,3 0,-4 0,3 0,-9 0,-3 0,1 0,4 0,0 0,3 0,-2 0,4 0,2 0,-2 0,2 0,2 0,-3 0,1 0,-3 0,2 0,1 0,-2 0,2 0,1 0,-3 0,3 0,-5 0,3 0,-4 0,3 0,1 0,-2 0,3 0,-4 0,3 0,1 0,-3 0,3 0,-3 0,1 0,2 0,-2 0,2 0,-4 0,3 0,1 0,-3 0,3 0,-4 0,3 0,1 0,-2 0,1 0,-2 0,1 0,2 0,-2 0,2 0,-4 0,3 0,1 0,-2 0,1 0,-2 0,1 0,2 0,-2 0,1 0,-2 0,1 0,2 0,-2 0,2 0,-4 0,3 0,1 0,-2 0,1 0,-2 0,1 0,-3 0,2 0,-2 0,2 0,3 0,-3 0,2 0,-2 0,1 0,3 0,-3 0,1 0,-2 0,1 0,2 0,-2 0,2 0,-4 0,2 0,3 0,-4 0,3 0,-4 0,-2 0,-5 0,-2 0,3 0,4 0,-6 0,-1 0,3 0,-2 0,5 0,4 0,-1 0,3 0,-2 0,1 0,3 0,-3 0,2 0,-3 0,1 0,3 0,-4 0,3 0,-3 0,1 0,2 0,-2 0,2 0,-4 0,2 0,3 0,-4 0,3 0,1 0,-2 0,1 0,-3 0,1 0,3 0,-4 0,3 0,-4 0,3 0,1 0,-8 0,-3 0,2 0,-2 0,4 0,4 0,-2 0,4 0,-3 0,3 0,1 0,-2 0,2 0,-3 0,2 0,1 0,-8 0,-3 0,2 0,-7 0,-2 0,4 0,5 0,-4 0,-1 0,3 0,-1 0,5 0,4 0,-1 0,3 0,-2 0,2 0,2 0,-8 0,-9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48:26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74.625"/>
      <inkml:brushProperty name="anchorY" value="-26696.05078"/>
      <inkml:brushProperty name="scaleFactor" value="0.5"/>
    </inkml:brush>
  </inkml:definitions>
  <inkml:trace contextRef="#ctx0" brushRef="#br0">0 397 24575,'9'0'0,"4"-5"0,2-1 0,10-9 0,-3-6 0,7 2 0,-4-7 0,0-7 0,-5-1 0,-6-5 0,5 6 0,-3 2 0,6 8 0,-2-3 0,1 5 0,-4-5 0,6 5 0,7 10 0,1 4 0,-29 8 0,0 0 0,1-1 0,0 0 0,-1 1 0,1 0 0,0-1 0,-1 1 0,5 3 0,24 7 0,-5 7 0,-7 8 0,-6 9 0,-5 1 0,1-5 0,-3 3 0,-1-2 0,-1 4 0,8-6 0,-10-28 0,0 1 0,0 0 0,0-1 0,0 1 0,1-1 0,-1 0 0,4 3 0,21 11 0,8-7 0,-4 6 0,-6 2 0,-7-11 0,-7-4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48:29.2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614.35352"/>
      <inkml:brushProperty name="anchorY" value="-27699.55664"/>
      <inkml:brushProperty name="scaleFactor" value="0.5"/>
    </inkml:brush>
  </inkml:definitions>
  <inkml:trace contextRef="#ctx0" brushRef="#br0">1 395 24575,'4'0'0,"7"0"0,0-5 0,4-6 0,3 0 0,3-4 0,-3-3 0,2 3 0,-5-3 0,2-2 0,-4-1 0,1 2 0,-2-5 0,-3-1 0,7 3 0,-1-5 0,-3-6 0,-3 0 0,8 4 0,2 8 0,9 6 0,2 7 0,7 4 0,-6 13 0,-28-7 0,-1-1 0,1 1 0,0 0 0,-1 0 0,1 0 0,-1 0 0,0 1 0,3 2 0,23 18 0,-7 3 0,0-4 0,-5 4 0,6-4 0,-4 1 0,-3 4 0,1-3 0,-5 5 0,8-5 0,-2 0 0,7-6 0,-3-5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48:31.4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316.30664"/>
      <inkml:brushProperty name="anchorY" value="-28652.46875"/>
      <inkml:brushProperty name="scaleFactor" value="0.5"/>
    </inkml:brush>
  </inkml:definitions>
  <inkml:trace contextRef="#ctx0" brushRef="#br0">1 361 24575,'4'0'0,"7"-10"0,10-6 0,-1-11 0,9 3 0,-4-8 0,0 5 0,-5 1 0,-6-5 0,5 6 0,-3 0 0,7-4 0,2 5 0,-3-6 0,-5 11 0,5 6 0,-4 10 0,-17 4 0,0 0 0,0-1 0,0 1 0,0-1 0,0 1 0,0 0 0,0-1 0,0 1 0,-1 0 0,1-1 0,0 1 0,0 0 0,-1 0 0,1 0 0,0 1 0,9 23 0,-3 7 0,1-3 0,-2 5 0,10-6 0,9 4 0,-1-2 0,1-5 0,-4 3 0,5-5 0,-5-6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48:33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866.5293"/>
      <inkml:brushProperty name="anchorY" value="-29623.53516"/>
      <inkml:brushProperty name="scaleFactor" value="0.5"/>
    </inkml:brush>
  </inkml:definitions>
  <inkml:trace contextRef="#ctx0" brushRef="#br0">1 228 24575,'4'0'0,"2"-5"0,10 0 0,-1-11 0,9 1 0,3 1 0,-4-7 0,-4-2 0,4 2 0,6-5 0,-4-7 0,1 5 0,-5 10 0,-21 19 0,1-2 0,-1 1 0,1 0 0,-1-1 0,1 1 0,-1 0 0,1 0 0,0-1 0,-1 1 0,1 0 0,0 0 0,-1 0 0,1 0 0,-1 0 0,1 0 0,0 0 0,-1 0 0,1 0 0,0 0 0,-1 0 0,1 0 0,-1 1 0,2-1 0,17 6 0,-3 9 0,2 0 0,-3 9 0,6-3 0,-3 1 0,7-3 0,-3 5 0,0-4 0,-4 6 0,6-4 0,-5-5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48:35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392.9668"/>
      <inkml:brushProperty name="anchorY" value="-30644.17188"/>
      <inkml:brushProperty name="scaleFactor" value="0.5"/>
    </inkml:brush>
  </inkml:definitions>
  <inkml:trace contextRef="#ctx0" brushRef="#br0">1 394 24575,'0'-9'0,"5"-3"0,0-4 0,0-8 0,10 1 0,-1-1 0,-2-6 0,-2-5 0,7 4 0,-2 1 0,-2-4 0,-3 2 0,1 6 0,-2-4 0,-2 12 0,8 6 0,3 5 0,0 9 0,-4 14 0,7 1 0,-3 5 0,6-3 0,-3 6 0,-3 6 0,-1-3 0,-4-1 0,7 5 0,-3 0 0,7-6 0,-3-7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9:38.2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30836.31641"/>
      <inkml:brushProperty name="anchorY" value="-31563.0625"/>
      <inkml:brushProperty name="scaleFactor" value="0.5"/>
    </inkml:brush>
  </inkml:definitions>
  <inkml:trace contextRef="#ctx0" brushRef="#br0">1 1,'0'0,"9"0,8 0,10 0,8 0,2 0,5 0,4 0,-3 0,2 0,-4 0,1 0,3 0,-4 0,1 0,-2 0,1 0,2 0,-2 0,1 0,-8 0,-3 0,2 0,3 0,-1 0,5 0,-3 0,4 0,2 0,-2 0,2 0,-3 0,1 0,3 0,-3 0,1 0,-2 0,1 0,2 0,-2 0,2 0,-4 0,2 0,3 0,-4 0,3 0,-4 0,3 0,1 0,-2 0,1 0,-2 0,1 0,2 0,-2 0,-9 0,2 0,-3 0,3 0,5 0,-1 0,3 0,-2 0,2 0,3 0,-3 0,2 0,-4 0,3 0,1 0,-2 0,2 0,-4 0,2 0,3 0,-4 0,3 0,-4 0,3 0,1 0,-2 0,1 0,-2 0,1 0,2 0,-2 0,2 0,-4 0,2 0,3 0,-4 0,8 0,-3 0,2 0,0 0,-3 0,1 0,0 0,8 0,1 0,-4 0,0 0,-1 0,-4 0,0 0,-5 0,1 0,2 0,-3 0,2 0,-3 0,2 0,2 0,-2 0,2 0,-4 0,2 0,3 0,-4 0,3 0,-3 0,1 0,2 0,-2 0,1 0,-2 0,1 0,8 0,2 0,2 0,1 0,-5 0,0 0,-11 0,-11 0,6 0,-2 0,10 0,9 0,5 0,-3 0,0 0,-5 0,4 0,5 0,-4 0,1 0,-2 0,-4 0,4 0,5 0,-3 0,0 0,-2 0,1 0,4 0,-4 0,-1 0,0 0,-1 0,6 0,0 0,-5 0,0 0,-7 0,0 0,1 0,-4 0,1 0,-3 0,2 0,2 0,-3 0,2 0,-3 0,3 0,1 0,-2 0,1 0,-2 0,1 0,2 0,-2 0,2 0,1 0,-2 0,1 0,-3 0,1 0,3 0,-4 0,3 0,-4 0,2 0,3 0,-4 0,3 0,-3 0,1 0,2 0,-2 0,1 0,-2 0,1 0,2 0,-2 0,2 0,-4 0,-3 0,2 0,-2 0,2 0,-2 0,3 0,4 0,-3 0,2 0,-2 0,1 0,3 0,-3 0,2 0,-4 0,3 0,1 0,-2 0,1 0,-2 0,1 0,2 0,-2 0,2 0,-4 0,2 0,3 0,-4 0,3 0,-4 0,3 0,1 0,-2 0,1 0,-2 0,1 0,2 0,-2 0,2 0,-4 0,2 0,3 0,-4 0,3 0,-4 0,3 0,1 0,-2 0,1 0,-2 0,1 0,-3 0,-3 0,3 0,2 0,-2 0,4 0,-4 0,3 0,3 0,-4 0,3 0,-3 0,1 0,3 0,-4 0,3 0,-4 0,3 0,1 0,-2 0,1 0,-2 0,1 0,2 0,-2 0,2 0,-4 0,2 0,3 0,-3 0,1 0,-3 0,3 0,1 0,-2 0,1 0,-2 0,1 0,2 0,-2 0,2 0,-4 0,2 0,3 0,-3 0,1 0,-2 0,1 0,2 0,-2 0,1 0,-2 0,1 0,2 0,-2 0,2 0,-4 0,2 0,3 0,-3 0,1 0,-2 0,1 0,2 0,-2 0,1 0,3 0,-3 0,1 0,-4 0,3 0,1 0,-2 0,2 0,-4 0,2 0,2 0,-2 0,2 0,-4 0,2 0,3 0,-4 0,3 0,-4 0,3 0,1 0,-2 0,1 0,-2 0,1 0,2 0,-2 0,2 0,-4 0,2 0,3 0,-4 0,3 0,-4 0,8 0,2 0,2 0,-4 0,1 0,-6 0,2 0,0 0,-3 0,1 0,-3 0,2 0,2 0,-3 0,3 0,-4 0,3 0,1 0,-2 0,1 0,-2 0,1 0,2 0,-2 0,2 0,-4 0,2 0,3 0,-4 0,3 0,-4 0,3 0,1 0,-2 0,1 0,-2 0,1 0,3 0,-4 0,3 0,-4 0,2 0,3 0,-4 0,3 0,-4 0,-2 0,0 0,-1 0,2 0,-2 0,4 0,2 0,-2 0,3 0,-9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9:49.8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49218.48438"/>
      <inkml:brushProperty name="anchorY" value="-32579.0625"/>
      <inkml:brushProperty name="scaleFactor" value="0.5"/>
    </inkml:brush>
  </inkml:definitions>
  <inkml:trace contextRef="#ctx0" brushRef="#br0">1 0,'0'0,"0"9,0 14,0-2,0 4,0 6,0 5,0 1,0 5,0-3,0 3,0 2,0-3,0-2,0-5,0-3,0 3,0-2,0-1,0-1,0-1,0 3,0 5,0-5,0-2,0-2,0 3,0 5,0 0,0 4,0-2,0 4,0 1,0-2,0 2,0-3,0 2,0 1,0-2,0 2,0-4,0 2,0 3,0-3,0 1,0-3,0-2,0-5,0-2,0 3,0-6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9:56.00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50234.48438"/>
      <inkml:brushProperty name="anchorY" value="-35367.93359"/>
      <inkml:brushProperty name="scaleFactor" value="0.5"/>
    </inkml:brush>
  </inkml:definitions>
  <inkml:trace contextRef="#ctx0" brushRef="#br0">0 5,'0'0,"0"-4,0 3,0 11,0 12,0 6,0 8,0 1,0 5,0 3,0-3,0 3,0-4,0 1,0 2,0-3,0 2,0-4,0 2,0 2,0-2,0 7,0 1,0-2,0 1,0-5,0 0,0 2,0-4,0 2,0-4,0 2,0 2,0-3,0 3,0-4,0 2,0 3,0-4,0 3,0-9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9:59.8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51250.48438"/>
      <inkml:brushProperty name="anchorY" value="-37914.64844"/>
      <inkml:brushProperty name="scaleFactor" value="0.5"/>
    </inkml:brush>
  </inkml:definitions>
  <inkml:trace contextRef="#ctx0" brushRef="#br0">1 1,'0'0,"0"8,0 10,0 8,0 9,0 2,0 5,0 4,0-3,0 2,0-4,0 2,0 1,0-3,0 2,0-4,0 2,0 2,0-2,0 2,0-4,0 2,0-2,0 1,0 3,0-3,0 2,0-2,0 1,0 2,0-2,0 2,0-4,0 3,0 1,0-2,0 1,0-2,0 1,0-8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0:12.2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54298.48828"/>
      <inkml:brushProperty name="anchorY" value="-44203.56641"/>
      <inkml:brushProperty name="scaleFactor" value="0.5"/>
    </inkml:brush>
  </inkml:definitions>
  <inkml:trace contextRef="#ctx0" brushRef="#br0">0 1,'0'0,"0"4,0 7,0 0,0 9,0 3,0 9,0 6,0 1,0 4,0-3,0 3,0 1,0-2,0 1,0-3,0-8,0 0,0 3,0-6,0-1,0 3,0-1,0 5,0 5,0-1,0 3,0 3,0-3,0-4,0-8,0-4,0-2,0-2,0 6,0 1,0-5,0 5,0 5,0 0,0 4,0 0,0-3,0-2,0-3,0 4,0-2,0 5,0-2,0-6,0 3,0 3,0-1,0 5,0-8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7:07.8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2397.73438"/>
      <inkml:brushProperty name="anchorY" value="-3817.44604"/>
      <inkml:brushProperty name="scaleFactor" value="0.5"/>
    </inkml:brush>
  </inkml:definitions>
  <inkml:trace contextRef="#ctx0" brushRef="#br0">1 0,'0'0,"0"9,0 14,0 3,0 9,0 1,0 5,0 4,0-3,0 2,0-3,0 1,0 3,0-4,0 1,0-2,0 1,0 2,0-2,0 1,0-2,0 1,0 2,0-2,0 2,0-4,0 2,0 3,0-4,0 3,0-4,0 3,0 1,0-2,0 1,0-2,0 1,0 2,0-2,0 2,0-4,0 2,0 3,0-4,0 3,0-9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50:21.8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314.48828"/>
      <inkml:brushProperty name="anchorY" value="-46983.16797"/>
      <inkml:brushProperty name="scaleFactor" value="0.5"/>
    </inkml:brush>
  </inkml:definitions>
  <inkml:trace contextRef="#ctx0" brushRef="#br0">0 590 24575,'0'-5'0,"0"-11"0,11-1 0,-1-8 0,6-3 0,-2-6 0,-3-6 0,8 5 0,-3 2 0,8 9 0,-3-4 0,-4 2 0,-4-6 0,0 5 0,-4-4 0,-2 0 0,8 6 0,-2-4 0,-1 1 0,2 5 0,-2-5 0,-3 11 0,-3 11 0,8 5 0,9 3 0,-2 12 0,-2 6 0,1 10 0,-5 7 0,7-3 0,-5-2 0,8 4 0,-3 3 0,5 3 0,-4-11 0,0-3 0,6-9 0,-5-2 0,6-4 0,-1-5 0,-5 7 0,5-1 0,-6 7 0,-5-2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50:23.5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088.72656"/>
      <inkml:brushProperty name="anchorY" value="-47881.87109"/>
      <inkml:brushProperty name="scaleFactor" value="0.5"/>
    </inkml:brush>
  </inkml:definitions>
  <inkml:trace contextRef="#ctx0" brushRef="#br0">1 564 24575,'0'-4'0,"5"-8"0,5 1 0,1-4 0,-1-3 0,3 3 0,3-3 0,-3-7 0,-1-2 0,-4-7 0,-3 0 0,2 6 0,0-5 0,-2 3 0,-1-5 0,-1-4 0,-2 0 0,5 3 0,4 2 0,11 3 0,10 7 0,2 8 0,2 10 0,-1 11 0,-2 4 0,-2 0 0,-7 5 0,-1 3 0,-1-2 0,0 3 0,2 6 0,-5 8 0,2-3 0,5-6 0,-4 0 0,-3-2 0,-1 1 0,2 1 0,-4 1 0,6-5 0,3 6 0,-3 1 0,0-4 0,-4 5 0,0 0 0,1-4 0,-3-1 0,-3-5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50:2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895.90234"/>
      <inkml:brushProperty name="anchorY" value="-48849.57813"/>
      <inkml:brushProperty name="scaleFactor" value="0.5"/>
    </inkml:brush>
  </inkml:definitions>
  <inkml:trace contextRef="#ctx0" brushRef="#br0">1 588 24575,'4'-9'0,"2"-13"0,4 0 0,0-2 0,9 3 0,-2-5 0,3 5 0,-3-1 0,6 5 0,-4-6 0,-3-6 0,-5-2 0,7 4 0,-4-4 0,-2 1 0,2 6 0,-3-5 0,-3-4 0,-2 0 0,8 5 0,-2-3 0,5 6 0,7 6 0,-2 11 0,7 6 0,0 4 0,-4 6 0,4 2 0,0-2 0,-5 9 0,-7 9 0,-5 3 0,5-3 0,8-5 0,-3 4 0,-3 0 0,0-4 0,-5 5 0,7-5 0,2-4 0,-4 5 0,7-4 0,-4 2 0,-5 6 0,6-4 0,-5 1 0,1-4 0,-3 4 0,-5 7 0,7-3 0,-2-1 0,1-5 0,-2-6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0:03.8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52266.48438"/>
      <inkml:brushProperty name="anchorY" value="-40463.12891"/>
      <inkml:brushProperty name="scaleFactor" value="0.5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0:05.7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53282.48828"/>
      <inkml:brushProperty name="anchorY" value="-41479.12891"/>
      <inkml:brushProperty name="scaleFactor" value="0.5"/>
    </inkml:brush>
  </inkml:definitions>
  <inkml:trace contextRef="#ctx0" brushRef="#br0">1 0,'0'0,"0"5,0 11,0 6,0 8,0-2,0 6,0-1,0 4,0-1,0 4,0 2,0-1,0 2,0-3,0-8,0 0,0-1,0 3,0 4,0 0,0 3,0-3,0 4,0-4,0 3,0-3,0 2,0-2,0 2,0 3,0-3,0 3,0-4,0 3,0 1,0-2,0 2,0-4,0 3,0 1,0-2,0 1,0-2,0 1,0 2,0-7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50:27.0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847.32422"/>
      <inkml:brushProperty name="anchorY" value="-49853.125"/>
      <inkml:brushProperty name="scaleFactor" value="0.5"/>
    </inkml:brush>
  </inkml:definitions>
  <inkml:trace contextRef="#ctx0" brushRef="#br0">1 503 24575,'9'0'0,"13"-11"0,0-10 0,2 0 0,-3-4 0,-6-5 0,6 3 0,-4-4 0,-3 0 0,-5-5 0,8 6 0,-3 2 0,-2-3 0,2 5 0,-3-4 0,-3 0 0,8-4 0,9 5 0,-2 12 0,2 7 0,5 6 0,-4 8 0,-24-2 0,0-1 0,0 0 0,0 1 0,0-1 0,0 1 0,0-1 0,0 1 0,-1-1 0,3 3 0,16 15 0,-6 3 0,-4 7 0,6-3 0,-2 5 0,8-5 0,3-6 0,-4-1 0,-4 5 0,-4 2 0,4-5 0,-2 7 0,-3 4 0,2-3 0,-4-1 0,9-7 0,-2 5 0,7-5 0,-3 0 0,-4 5 0,1-4 0,-4-4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0:56.5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62649.0625"/>
      <inkml:brushProperty name="anchorY" value="-50923.95703"/>
      <inkml:brushProperty name="scaleFactor" value="0.5"/>
    </inkml:brush>
  </inkml:definitions>
  <inkml:trace contextRef="#ctx0" brushRef="#br0">0 0,'0'0,"0"9,0 3,0 4,0 8,0 9,0 2,0 5,0-1,0 3,0-7,0 1,0-3,0 4,0-3,0 5,0-8,0 3,0-1,0 2,0 0,0 3,0 4,0-2,0 3,0-4,0 3,0 2,0-3,0 2,0-4,0 3,0 1,0-2,0 1,0-2,0 1,0 2,0-2,0 2,0-4,0 2,0-8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1:00.3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63665.0625"/>
      <inkml:brushProperty name="anchorY" value="-53472.22656"/>
      <inkml:brushProperty name="scaleFactor" value="0.5"/>
    </inkml:brush>
  </inkml:definitions>
  <inkml:trace contextRef="#ctx0" brushRef="#br0">1 0,'0'0,"0"5,0 11,0 10,0 5,0 7,0 0,0 4,0 3,0-2,0 1,0 1,0-2,0 1,0-5,0 3,0 1,0-2,0 1,0-2,0 1,0 2,0-2,0 1,0-2,0 1,0 2,0-2,0 2,0-4,0-3,0-3,0-3,0 3,0-1,0 4,0-6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1:03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64681.0625"/>
      <inkml:brushProperty name="anchorY" value="-55838.98047"/>
      <inkml:brushProperty name="scaleFactor" value="0.5"/>
    </inkml:brush>
  </inkml:definitions>
  <inkml:trace contextRef="#ctx0" brushRef="#br0">0 0,'0'0,"0"5,0 6,0 10,0 10,0 3,0 6,0-1,0 4,0 2,0-3,0 2,0-4,0 2,0 2,0-9,0-2,0 0,0-1,0 4,0 3,0 0,0 2,0-1,0 1,0 3,0-3,0 2,0-4,0 3,0 1,0-2,0 2,0-4,0 3,0 1,0-3,0 3,0 2,0-4,0-8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1:07.8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65697.0625"/>
      <inkml:brushProperty name="anchorY" value="-58366.79297"/>
      <inkml:brushProperty name="scaleFactor" value="0.5"/>
    </inkml:brush>
  </inkml:definitions>
  <inkml:trace contextRef="#ctx0" brushRef="#br0">1 0,'0'0,"0"9,0 13,0 15,0 3,0 7,0 3,0-9,0 1,0 1,0-4,0 2,0-3,0 2,0-2,0-8,0 2,0-3,0 5,0 4,0 0,0 3,0-2,0 2,0 3,0-3,0 2,0-3,0 2,0 1,0-2,0 1,0-2,0-9,0 1,0 3,0 0,0-8,0 4,0-1,0 4,0-1,0-10,0-3,0-1,0 0,0 7,0-9,0-9,0-6,0 2,0-12,0 5,0-6,0 6,0-3,0 6,0-4,0 6,0-5,0 6,0-6,0 6,0-5,0 5,0-6,0 6,0-6,0 6,0-6,0 6,0-6,0 6,0-6,0 6,0-6,0 6,0-6,0 6,0-6,0 6,0-6,0 6,0-6,0 6,0-6,0 6,0-6,0-4,0 9,0-5,0-3,0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7:22.5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5445.73438"/>
      <inkml:brushProperty name="anchorY" value="-12480.91797"/>
      <inkml:brushProperty name="scaleFactor" value="0.5"/>
    </inkml:brush>
  </inkml:definitions>
  <inkml:trace contextRef="#ctx0" brushRef="#br0">0 0,'0'0,"0"9,0 9,0 8,0 4,0 7,0 5,0 0,0 2,0-3,0 2,0 1,0-2,0 1,0-4,0 3,0 1,0-3,0 3,0-4,0 3,0 1,0-3,0 3,0-3,0 1,0 2,0-2,0 2,0-4,0 2,0 3,0-9,0-3,0 2,0-2,0 4,0-2,0 5,0 2,0 0,0 1,0-2,0 2,0 2,0-4,0 3,0-3,0 1,0 2,0-2,0 2,0-4,0-3,0-3,0-8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1:11.0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66713.0625"/>
      <inkml:brushProperty name="anchorY" value="-60980.75"/>
      <inkml:brushProperty name="scaleFactor" value="0.5"/>
    </inkml:brush>
  </inkml:definitions>
  <inkml:trace contextRef="#ctx0" brushRef="#br0">0 1,'0'0,"0"9,0 8,0 9,0 9,0 3,0 4,0-2,0 3,0 2,0-3,0 2,0 1,0-3,0 2,0-5,0 3,0 1,0-2,0 1,0-2,0 1,0 2,0-2,0 1,0-2,0 1,0 2,0-2,0 2,0-4,0 2,0 3,0-4,0 3,0-4,0 3,0 1,0-2,0 1,0-2,0 1,0 2,0-2,0 2,0-4,0 3,0 1,0-8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1:25.7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67729.0625"/>
      <inkml:brushProperty name="anchorY" value="-63912.41797"/>
      <inkml:brushProperty name="scaleFactor" value="0.5"/>
    </inkml:brush>
  </inkml:definitions>
  <inkml:trace contextRef="#ctx0" brushRef="#br0">1 0,'0'0,"0"5,0 6,0 10,0 9,0 4,0 6,0 0,0 2,0 3,0-3,0 2,0-3,0 1,0 1,0-2,0 2,0-4,0 2,0 2,0-2,0 2,0-4,0 2,0 3,0-4,0 3,0-4,0 3,0-4,0-3,0-3,0 3,0-2,0 4,0-2,0 4,0 4,0-3,0 3,0-3,0 1,0 3,0-3,0 2,0-4,0 2,0-8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1:42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68745.0625"/>
      <inkml:brushProperty name="anchorY" value="-66719.49219"/>
      <inkml:brushProperty name="scaleFactor" value="0.5"/>
    </inkml:brush>
  </inkml:definitions>
  <inkml:trace contextRef="#ctx0" brushRef="#br0">1 1,'0'0,"10"0,11 0,6 0,8 0,-4 0,-1 0,4 0,4 0,-1 0,3 0,-1 0,2 0,3 0,-3 0,2 0,-4 0,3 0,1 0,-7 0,-4 0,2 0,-2 0,4 0,3 0,0 0,3 0,-3 0,2 0,3 0,-3 0,2 0,-3 0,1 0,3 0,-4 0,3 0,-4 0,3 0,1 0,-2 0,1 0,-2 0,1 0,2 0,-2 0,1 0,-2 0,1 0,3 0,-4 0,3 0,-4 0,3 0,1 0,-2 0,1 0,-2 0,1 0,2 0,-2 0,2 0,-4 0,2 0,3 0,-4 0,3 0,-4 0,3 0,1 0,-2 0,1 0,-2 0,1 0,2 0,-2 0,2 0,-4 0,2 0,3 0,-4 0,3 0,-4 0,3 0,1 0,-2 0,1 0,-2 0,1 0,2 0,-2 0,2 0,-4 0,2 0,3 0,-4 0,3 0,-4 0,3 0,-4 0,2 0,3 0,-3 0,3 0,-4 0,3 0,1 0,-2 0,1 0,-2 0,1 0,-3 0,3 0,2 0,-3 0,2 0,-2 0,1 0,3 0,-4 0,3 0,-4 0,3 0,1 0,-3 0,3 0,-3 0,1 0,2 0,-2 0,2 0,-4 0,2 0,3 0,-4 0,3 0,-4 0,3 0,1 0,-2 0,1 0,-2 0,1 0,2 0,-2 0,2 0,-4 0,2 0,3 0,-4 0,3 0,-4 0,3 0,1 0,-2 0,1 0,-2 0,1 0,2 0,-2 0,2 0,-4 0,3 0,1 0,-3 0,3 0,-4 0,3 0,1 0,-2 0,1 0,-2 0,1 0,2 0,-2 0,2 0,-4 0,3 0,1 0,-2 0,1 0,3 0,-4 0,2 0,-3 0,2 0,1 0,-3 0,3 0,-3 0,1 0,2 0,-2 0,1 0,3 0,-4 0,3 0,-5 0,3 0,1 0,-2 0,2 0,-4 0,2 0,3 0,-4 0,3 0,-4 0,2 0,3 0,-4 0,-8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51:45.1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78348.60156"/>
      <inkml:brushProperty name="anchorY" value="-67735.49219"/>
      <inkml:brushProperty name="scaleFactor" value="0.5"/>
    </inkml:brush>
  </inkml:definitions>
  <inkml:trace contextRef="#ctx0" brushRef="#br0">1 1,'0'0,"4"0,2 0,0 0,-2 0,-1 0,-1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51:4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389.76563"/>
      <inkml:brushProperty name="anchorY" value="-68751.49219"/>
      <inkml:brushProperty name="scaleFactor" value="0.5"/>
    </inkml:brush>
  </inkml:definitions>
  <inkml:trace contextRef="#ctx0" brushRef="#br0">1 0 24575,'0'9'0,"0"14"0,0 3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51:52.1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405.76563"/>
      <inkml:brushProperty name="anchorY" value="-69850.29688"/>
      <inkml:brushProperty name="scaleFactor" value="0.5"/>
    </inkml:brush>
  </inkml:definitions>
  <inkml:trace contextRef="#ctx0" brushRef="#br0">0 363 24575,'5'0'0,"6"0"0,10 0 0,0-10 0,-3-11 0,6-1 0,-4-2 0,1 3 0,-4-5 0,-4 0 0,5 3 0,-2-4 0,-4-6 0,-2 0 0,-5-5 0,4 6 0,-3 12 0,0 13 0,-2 18 0,8 4 0,0 12 0,10-3 0,-3 3 0,-2 4 0,1-4 0,-4-1 0,-4 4 0,6-5 0,-1 5 0,2-5 0,-3-1 0,-3-6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51:53.8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875.99219"/>
      <inkml:brushProperty name="anchorY" value="-70843.22656"/>
      <inkml:brushProperty name="scaleFactor" value="0.5"/>
    </inkml:brush>
  </inkml:definitions>
  <inkml:trace contextRef="#ctx0" brushRef="#br0">0 445 24575,'9'0'0,"9"0"0,-2-6 0,8 1 0,-3-5 0,2 0 0,-4-9 0,4-8 0,7 1 0,-3-1 0,0 6 0,-6-6 0,4 6 0,-4-5 0,5 3 0,-4 1 0,-5-6 0,0 4 0,-4 1 0,7 4 0,-4-5 0,-2-6 0,-4 9 0,-4 15 0,-3 12 0,-1 15 0,3 2 0,0 3 0,0 7 0,-2 5 0,10-5 0,0-2 0,9 3 0,8 4 0,-3-1 0,1-7 0,-5 3 0,3-8 0,-4-6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51:55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583.4375"/>
      <inkml:brushProperty name="anchorY" value="-71841.58594"/>
      <inkml:brushProperty name="scaleFactor" value="0.5"/>
    </inkml:brush>
  </inkml:definitions>
  <inkml:trace contextRef="#ctx0" brushRef="#br0">1 547 24575,'0'-5'0,"10"-1"0,1-9 0,4-1 0,10-8 0,-3-2 0,7-8 0,-4 0 0,-5-6 0,-1 8 0,6-4 0,-5 3 0,-3-4 0,5-3 0,-3 1 0,-5-3 0,-4-2 0,-3 12 0,-4 20 0,-2 15 0,-1 16 0,0 9 0,-1 9 0,0 7 0,6-5 0,0-4 0,-1 2 0,11-8 0,-1-2 0,-2 3 0,-2-11 0,-3 0 0,-3-11 0,-2 0 0,4-3 0,10 8 0,-1 5 0,10-1 0,-3 7 0,2-3 0,-6 2 0,-4-5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51:57.1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130.11719"/>
      <inkml:brushProperty name="anchorY" value="-72831.89844"/>
      <inkml:brushProperty name="scaleFactor" value="0.5"/>
    </inkml:brush>
  </inkml:definitions>
  <inkml:trace contextRef="#ctx0" brushRef="#br0">1 417 24575,'0'-5'0,"0"-11"0,5 0 0,0-10 0,1-2 0,9 4 0,-1-5 0,-2-1 0,-2-4 0,-3-5 0,-3 0 0,-2-3 0,9 7 0,4 9 0,-12 24 0,0 0 0,-1 0 0,1 0 0,-1 0 0,1 0 0,0 0 0,4-1 0,23-8 0,-4 11 0,-5 9 0,3 3 0,-4 9 0,6-1 0,-5 8 0,-4 1 0,0-5 0,6-5 0,-3 5 0,1-6 0,-4 2 0,-4-5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51:59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6574.82031"/>
      <inkml:brushProperty name="anchorY" value="-73670.78125"/>
      <inkml:brushProperty name="scaleFactor" value="0.5"/>
    </inkml:brush>
  </inkml:definitions>
  <inkml:trace contextRef="#ctx0" brushRef="#br0">1 495 24575,'0'-4'0,"5"-2"0,0-10 0,0-4 0,10-9 0,-1-9 0,-2 0 0,-2-4 0,7-4 0,-2 3 0,-2-2 0,-3 4 0,-4-1 0,8 8 0,3 9 0,10 9 0,2 6 0,-3 11 0,-5 9 0,4 1 0,-6 11 0,-4 3 0,6 8 0,-4 6 0,1-4 0,-3-3 0,-3 3 0,6-7 0,-3 4 0,8-7 0,-3-1 0,2-6 0,-5 5 0,-4 1 0,-4-4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7:28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6461.73438"/>
      <inkml:brushProperty name="anchorY" value="-15619.47656"/>
      <inkml:brushProperty name="scaleFactor" value="0.5"/>
    </inkml:brush>
  </inkml:definitions>
  <inkml:trace contextRef="#ctx0" brushRef="#br0">0 0,'0'0,"0"5,0 6,0 9,0 6,0 8,0 6,0 0,0 4,0-3,0 2,0 1,0-2,0 1,0-3,0 1,0 3,0-4,0 3,0-4,0-8,0 2,0 2,0-1,0 4,0-1,0 3,0 3,0-3,0 3,0-3,0-4,0-3,0-2,0 2,0 4,0-1,0 4,0 4,0 2,0-2,0 1,0-9,0-4,0 1,0 3,0 0,0 3,0-7,0-2,0 2,0 5,0-2,0 5,0-12,0-9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7:34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7477.73438"/>
      <inkml:brushProperty name="anchorY" value="-18619.50195"/>
      <inkml:brushProperty name="scaleFactor" value="0.5"/>
    </inkml:brush>
  </inkml:definitions>
  <inkml:trace contextRef="#ctx0" brushRef="#br0">0 1,'0'0,"0"4,0 12,0 6,0 8,0 3,0 6,0 5,0-2,0 2,0-3,0 1,0 3,0-4,0 2,0-4,0 2,0 3,0-4,0 3,0-4,0 3,0 1,0-3,0-7,0-10,0 3,0-2,0 6,0 5,0 1,0 5,0-2,0 2,0-7,0 2,0-3,0 3,0-2,0 5,0 2,0-1,0-8,0 2,0-2,0 3,0 3,0 0,0 4,0-4,0 4,0 1,0-2,0 2,0-8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7:39.5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8493.73438"/>
      <inkml:brushProperty name="anchorY" value="-21606.72461"/>
      <inkml:brushProperty name="scaleFactor" value="0.5"/>
    </inkml:brush>
  </inkml:definitions>
  <inkml:trace contextRef="#ctx0" brushRef="#br0">0 0,'0'0,"0"5,0 6,0 9,0 6,0 8,0 6,0 0,0 4,0-3,0 2,0 1,0-7,0-4,0 1,0-2,0 4,0 3,0 0,0-8,0 3,0-3,0 4,0 3,0 0,0 4,0-3,0 2,0 3,0-3,0 2,0-3,0-9,0 1,0 4,0-2,0 4,0-1,0-8,0 3,0 3,0 0,0 3,0-1,0 4,0 1,0-1,0 2,0 2,0-3,0 2,0-15,0-3,0-4,0 5,0 5,0 1,0-5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7:13.9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3413.73438"/>
      <inkml:brushProperty name="anchorY" value="-6623.77686"/>
      <inkml:brushProperty name="scaleFactor" value="0.5"/>
    </inkml:brush>
  </inkml:definitions>
  <inkml:trace contextRef="#ctx0" brushRef="#br0">1 0,'0'0,"0"5,0 6,0 9,0 11,0 3,0 6,0 0,0 2,0 3,0-3,0 2,0-3,0 0,0 3,0-3,0 1,0-2,0 1,0 2,0-2,0 2,0-4,0 2,0 3,0-9,0-3,0 2,0-2,0 4,0 3,0 0,0 3,0-3,0 2,0 3,0-8,0-3,0 1,0-2,0-7,0 4,0 4,0 0,0 5,0-1,0 3,0 3,0-2,0 3,0-5,0-7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9T02:47:16.7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4429.73438"/>
      <inkml:brushProperty name="anchorY" value="-9516.60449"/>
      <inkml:brushProperty name="scaleFactor" value="0.5"/>
    </inkml:brush>
  </inkml:definitions>
  <inkml:trace contextRef="#ctx0" brushRef="#br0">0 0,'0'0,"0"5,0 1,0 10,0 4,0 10,0-4,0 2,0 4,0 5,0-1,0 5,0-7,0-3,0 2,0 4,0-1,0 3,0-6,0-3,0 3,0-2,0 4,0 0,0-7,0 3,0-1,0 4,0 10,0-6,0 4,0 1,0-3,0 3,0-4,0 2,0 3,0-4,0 3,0-4,0 3,0 1,0-2,0 1,0-2,0-4,0-3,0-3,0 3,0-1,0 4,0 4,0-6,0-3,0 3,0-1,0 3,0-6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2:48:25.3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207.94141"/>
      <inkml:brushProperty name="anchorY" value="-25660.02734"/>
      <inkml:brushProperty name="scaleFactor" value="0.5"/>
    </inkml:brush>
  </inkml:definitions>
  <inkml:trace contextRef="#ctx0" brushRef="#br0">22 299 24575,'-5'0'0,"-1"-6"0,0-4 0,2-6 0,6 1 0,6-2 0,2-4 0,5 4 0,3-1 0,-3-2 0,9-1 0,6 3 0,2-6 0,-4-6 0,4 3 0,4 4 0,-5 13 0,-2 5 0,-8 10 0,5 2 0,-1 2 0,-4 8 0,-5 10 0,5-2 0,-4 1 0,7-5 0,-4 6 0,2-6 0,-5 1 0,6 5 0,6-4 0,3-5 0,-5 6 0,-7-5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25.png"/><Relationship Id="rId42" Type="http://schemas.openxmlformats.org/officeDocument/2006/relationships/customXml" Target="../ink/ink21.xml"/><Relationship Id="rId47" Type="http://schemas.openxmlformats.org/officeDocument/2006/relationships/image" Target="../media/image38.png"/><Relationship Id="rId63" Type="http://schemas.openxmlformats.org/officeDocument/2006/relationships/image" Target="../media/image46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2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3.png"/><Relationship Id="rId40" Type="http://schemas.openxmlformats.org/officeDocument/2006/relationships/customXml" Target="../ink/ink20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54.png"/><Relationship Id="rId5" Type="http://schemas.openxmlformats.org/officeDocument/2006/relationships/image" Target="../media/image17.png"/><Relationship Id="rId61" Type="http://schemas.openxmlformats.org/officeDocument/2006/relationships/image" Target="../media/image45.png"/><Relationship Id="rId19" Type="http://schemas.openxmlformats.org/officeDocument/2006/relationships/image" Target="../media/image2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8.png"/><Relationship Id="rId30" Type="http://schemas.openxmlformats.org/officeDocument/2006/relationships/customXml" Target="../ink/ink15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9.png"/><Relationship Id="rId77" Type="http://schemas.openxmlformats.org/officeDocument/2006/relationships/image" Target="../media/image53.png"/><Relationship Id="rId8" Type="http://schemas.openxmlformats.org/officeDocument/2006/relationships/customXml" Target="../ink/ink4.xml"/><Relationship Id="rId51" Type="http://schemas.openxmlformats.org/officeDocument/2006/relationships/image" Target="../media/image40.png"/><Relationship Id="rId72" Type="http://schemas.openxmlformats.org/officeDocument/2006/relationships/customXml" Target="../ink/ink36.xml"/><Relationship Id="rId80" Type="http://schemas.openxmlformats.org/officeDocument/2006/relationships/image" Target="../media/image55.png"/><Relationship Id="rId3" Type="http://schemas.openxmlformats.org/officeDocument/2006/relationships/image" Target="../media/image16.png"/><Relationship Id="rId12" Type="http://schemas.openxmlformats.org/officeDocument/2006/relationships/customXml" Target="../ink/ink6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4.png"/><Relationship Id="rId67" Type="http://schemas.openxmlformats.org/officeDocument/2006/relationships/image" Target="../media/image48.png"/><Relationship Id="rId20" Type="http://schemas.openxmlformats.org/officeDocument/2006/relationships/customXml" Target="../ink/ink10.xml"/><Relationship Id="rId41" Type="http://schemas.openxmlformats.org/officeDocument/2006/relationships/image" Target="../media/image35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52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3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5.xml"/><Relationship Id="rId31" Type="http://schemas.openxmlformats.org/officeDocument/2006/relationships/image" Target="../media/image3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7.png"/><Relationship Id="rId73" Type="http://schemas.openxmlformats.org/officeDocument/2006/relationships/image" Target="../media/image51.png"/><Relationship Id="rId78" Type="http://schemas.openxmlformats.org/officeDocument/2006/relationships/customXml" Target="../ink/ink39.xml"/><Relationship Id="rId4" Type="http://schemas.openxmlformats.org/officeDocument/2006/relationships/customXml" Target="../ink/ink2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9.xml"/><Relationship Id="rId39" Type="http://schemas.openxmlformats.org/officeDocument/2006/relationships/image" Target="../media/image3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2.png"/><Relationship Id="rId76" Type="http://schemas.openxmlformats.org/officeDocument/2006/relationships/customXml" Target="../ink/ink38.xml"/><Relationship Id="rId7" Type="http://schemas.openxmlformats.org/officeDocument/2006/relationships/image" Target="../media/image18.png"/><Relationship Id="rId71" Type="http://schemas.openxmlformats.org/officeDocument/2006/relationships/image" Target="../media/image50.png"/><Relationship Id="rId2" Type="http://schemas.openxmlformats.org/officeDocument/2006/relationships/customXml" Target="../ink/ink1.xml"/><Relationship Id="rId2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774" y="88491"/>
            <a:ext cx="6022750" cy="256590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CUNY STUDENTS REGISTRATION 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683DF-4A1F-6319-27EC-4422ADF629E4}"/>
              </a:ext>
            </a:extLst>
          </p:cNvPr>
          <p:cNvSpPr txBox="1"/>
          <p:nvPr/>
        </p:nvSpPr>
        <p:spPr>
          <a:xfrm>
            <a:off x="6968302" y="3573854"/>
            <a:ext cx="2890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GROUP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F12B7-14B9-FE1A-58F1-4B64CE04EE83}"/>
              </a:ext>
            </a:extLst>
          </p:cNvPr>
          <p:cNvSpPr txBox="1"/>
          <p:nvPr/>
        </p:nvSpPr>
        <p:spPr>
          <a:xfrm>
            <a:off x="7095168" y="4396322"/>
            <a:ext cx="3844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</a:rPr>
              <a:t>1) Tejasvi Ahuja</a:t>
            </a:r>
          </a:p>
          <a:p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</a:rPr>
              <a:t>2) Samir Toribio</a:t>
            </a:r>
          </a:p>
          <a:p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</a:rPr>
              <a:t>3) Momtahin Masud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246253"/>
            <a:ext cx="5816082" cy="817437"/>
          </a:xfrm>
        </p:spPr>
        <p:txBody>
          <a:bodyPr>
            <a:normAutofit/>
          </a:bodyPr>
          <a:lstStyle/>
          <a:p>
            <a:r>
              <a:rPr lang="en-ZA" sz="4000" dirty="0"/>
              <a:t>Normalization</a:t>
            </a:r>
            <a:endParaRPr lang="en-ZA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42651-7531-8687-7C25-5B866FC9498C}"/>
              </a:ext>
            </a:extLst>
          </p:cNvPr>
          <p:cNvSpPr txBox="1"/>
          <p:nvPr/>
        </p:nvSpPr>
        <p:spPr>
          <a:xfrm>
            <a:off x="279918" y="2194640"/>
            <a:ext cx="1171924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Normalization?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Normalization involves several steps to organize data efficiently within a relational database: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First Normal Form (1NF): Ensuring atomicity by making sure each column contains only atomic values, meaning no repeating groups or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Second Normal Form (2NF): Eliminating partial dependencies by ensuring that every non-key attribute is fully dependent on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Third Normal Form (3NF): Removing transitive dependencies by ensuring that every non-key attribute is dependent only on the primary key and not on other non-key attributes.</a:t>
            </a:r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23" y="0"/>
            <a:ext cx="6172200" cy="1249680"/>
          </a:xfrm>
        </p:spPr>
        <p:txBody>
          <a:bodyPr/>
          <a:lstStyle/>
          <a:p>
            <a:r>
              <a:rPr lang="en-ZA" dirty="0"/>
              <a:t>Assumptions about normalization exercise: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720" y="1478121"/>
            <a:ext cx="10250922" cy="39017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All tables not included were considered normalized after our first iteration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Intended to demonstrate how we worked through this process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Conceptualization necessitated expansion of attributes during this 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48FBA8-84F6-44C5-03B9-1937A1DD4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98035"/>
              </p:ext>
            </p:extLst>
          </p:nvPr>
        </p:nvGraphicFramePr>
        <p:xfrm>
          <a:off x="576425" y="3350898"/>
          <a:ext cx="11105502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18906">
                  <a:extLst>
                    <a:ext uri="{9D8B030D-6E8A-4147-A177-3AD203B41FA5}">
                      <a16:colId xmlns:a16="http://schemas.microsoft.com/office/drawing/2014/main" val="1577755680"/>
                    </a:ext>
                  </a:extLst>
                </a:gridCol>
                <a:gridCol w="9386596">
                  <a:extLst>
                    <a:ext uri="{9D8B030D-6E8A-4147-A177-3AD203B41FA5}">
                      <a16:colId xmlns:a16="http://schemas.microsoft.com/office/drawing/2014/main" val="241989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ptos" panose="020B0004020202020204" pitchFamily="34" charset="0"/>
                        </a:rPr>
                        <a:t>StudentID, FirstName, LastName, Date_of_birth, Email, Phone, Address, Academic_status CourseID, Title, Credit Hours, Prerequisite, Instructor, Description, Course_Type, ClassTime, Course_Capacity, Course_Open_Slot Course_Location, FacultyID,  FirstName, LastName Phone,  Email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4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0" y="0"/>
            <a:ext cx="5554389" cy="652583"/>
          </a:xfrm>
        </p:spPr>
        <p:txBody>
          <a:bodyPr/>
          <a:lstStyle/>
          <a:p>
            <a:r>
              <a:rPr lang="en-ZA" dirty="0"/>
              <a:t>Functional dependencies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D804A1-6DF6-6C7D-FA33-2F0084D4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06046"/>
              </p:ext>
            </p:extLst>
          </p:nvPr>
        </p:nvGraphicFramePr>
        <p:xfrm>
          <a:off x="221041" y="1091681"/>
          <a:ext cx="11749917" cy="824593"/>
        </p:xfrm>
        <a:graphic>
          <a:graphicData uri="http://schemas.openxmlformats.org/drawingml/2006/table">
            <a:tbl>
              <a:tblPr/>
              <a:tblGrid>
                <a:gridCol w="617642">
                  <a:extLst>
                    <a:ext uri="{9D8B030D-6E8A-4147-A177-3AD203B41FA5}">
                      <a16:colId xmlns:a16="http://schemas.microsoft.com/office/drawing/2014/main" val="416115514"/>
                    </a:ext>
                  </a:extLst>
                </a:gridCol>
                <a:gridCol w="691172">
                  <a:extLst>
                    <a:ext uri="{9D8B030D-6E8A-4147-A177-3AD203B41FA5}">
                      <a16:colId xmlns:a16="http://schemas.microsoft.com/office/drawing/2014/main" val="2884660982"/>
                    </a:ext>
                  </a:extLst>
                </a:gridCol>
                <a:gridCol w="705878">
                  <a:extLst>
                    <a:ext uri="{9D8B030D-6E8A-4147-A177-3AD203B41FA5}">
                      <a16:colId xmlns:a16="http://schemas.microsoft.com/office/drawing/2014/main" val="2513449875"/>
                    </a:ext>
                  </a:extLst>
                </a:gridCol>
                <a:gridCol w="617642">
                  <a:extLst>
                    <a:ext uri="{9D8B030D-6E8A-4147-A177-3AD203B41FA5}">
                      <a16:colId xmlns:a16="http://schemas.microsoft.com/office/drawing/2014/main" val="347082625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317967036"/>
                    </a:ext>
                  </a:extLst>
                </a:gridCol>
                <a:gridCol w="617642">
                  <a:extLst>
                    <a:ext uri="{9D8B030D-6E8A-4147-A177-3AD203B41FA5}">
                      <a16:colId xmlns:a16="http://schemas.microsoft.com/office/drawing/2014/main" val="4286273086"/>
                    </a:ext>
                  </a:extLst>
                </a:gridCol>
                <a:gridCol w="647054">
                  <a:extLst>
                    <a:ext uri="{9D8B030D-6E8A-4147-A177-3AD203B41FA5}">
                      <a16:colId xmlns:a16="http://schemas.microsoft.com/office/drawing/2014/main" val="6301833"/>
                    </a:ext>
                  </a:extLst>
                </a:gridCol>
                <a:gridCol w="558821">
                  <a:extLst>
                    <a:ext uri="{9D8B030D-6E8A-4147-A177-3AD203B41FA5}">
                      <a16:colId xmlns:a16="http://schemas.microsoft.com/office/drawing/2014/main" val="1654294395"/>
                    </a:ext>
                  </a:extLst>
                </a:gridCol>
                <a:gridCol w="558821">
                  <a:extLst>
                    <a:ext uri="{9D8B030D-6E8A-4147-A177-3AD203B41FA5}">
                      <a16:colId xmlns:a16="http://schemas.microsoft.com/office/drawing/2014/main" val="1988940829"/>
                    </a:ext>
                  </a:extLst>
                </a:gridCol>
                <a:gridCol w="470585">
                  <a:extLst>
                    <a:ext uri="{9D8B030D-6E8A-4147-A177-3AD203B41FA5}">
                      <a16:colId xmlns:a16="http://schemas.microsoft.com/office/drawing/2014/main" val="81412028"/>
                    </a:ext>
                  </a:extLst>
                </a:gridCol>
                <a:gridCol w="529408">
                  <a:extLst>
                    <a:ext uri="{9D8B030D-6E8A-4147-A177-3AD203B41FA5}">
                      <a16:colId xmlns:a16="http://schemas.microsoft.com/office/drawing/2014/main" val="3963895170"/>
                    </a:ext>
                  </a:extLst>
                </a:gridCol>
                <a:gridCol w="749994">
                  <a:extLst>
                    <a:ext uri="{9D8B030D-6E8A-4147-A177-3AD203B41FA5}">
                      <a16:colId xmlns:a16="http://schemas.microsoft.com/office/drawing/2014/main" val="3843109405"/>
                    </a:ext>
                  </a:extLst>
                </a:gridCol>
                <a:gridCol w="661761">
                  <a:extLst>
                    <a:ext uri="{9D8B030D-6E8A-4147-A177-3AD203B41FA5}">
                      <a16:colId xmlns:a16="http://schemas.microsoft.com/office/drawing/2014/main" val="863776804"/>
                    </a:ext>
                  </a:extLst>
                </a:gridCol>
                <a:gridCol w="749994">
                  <a:extLst>
                    <a:ext uri="{9D8B030D-6E8A-4147-A177-3AD203B41FA5}">
                      <a16:colId xmlns:a16="http://schemas.microsoft.com/office/drawing/2014/main" val="277350604"/>
                    </a:ext>
                  </a:extLst>
                </a:gridCol>
                <a:gridCol w="705878">
                  <a:extLst>
                    <a:ext uri="{9D8B030D-6E8A-4147-A177-3AD203B41FA5}">
                      <a16:colId xmlns:a16="http://schemas.microsoft.com/office/drawing/2014/main" val="3900411829"/>
                    </a:ext>
                  </a:extLst>
                </a:gridCol>
                <a:gridCol w="749994">
                  <a:extLst>
                    <a:ext uri="{9D8B030D-6E8A-4147-A177-3AD203B41FA5}">
                      <a16:colId xmlns:a16="http://schemas.microsoft.com/office/drawing/2014/main" val="4190771676"/>
                    </a:ext>
                  </a:extLst>
                </a:gridCol>
                <a:gridCol w="882346">
                  <a:extLst>
                    <a:ext uri="{9D8B030D-6E8A-4147-A177-3AD203B41FA5}">
                      <a16:colId xmlns:a16="http://schemas.microsoft.com/office/drawing/2014/main" val="3481584485"/>
                    </a:ext>
                  </a:extLst>
                </a:gridCol>
                <a:gridCol w="749994">
                  <a:extLst>
                    <a:ext uri="{9D8B030D-6E8A-4147-A177-3AD203B41FA5}">
                      <a16:colId xmlns:a16="http://schemas.microsoft.com/office/drawing/2014/main" val="1732952695"/>
                    </a:ext>
                  </a:extLst>
                </a:gridCol>
              </a:tblGrid>
              <a:tr h="82459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u="sng" dirty="0">
                          <a:effectLst/>
                          <a:latin typeface="Aptos" panose="020B0004020202020204" pitchFamily="34" charset="0"/>
                        </a:rPr>
                        <a:t>StudentID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FirstName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LastName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Date_of_Birth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Email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Phone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Address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Academic_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Status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u="sng" dirty="0">
                          <a:effectLst/>
                          <a:latin typeface="Aptos" panose="020B0004020202020204" pitchFamily="34" charset="0"/>
                        </a:rPr>
                        <a:t>Course ID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Title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Credit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Prerequisites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Instructor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Description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Course_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Type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Course_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Capacity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Course_Open_Slot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Course_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1" i="0" dirty="0">
                          <a:effectLst/>
                          <a:latin typeface="Aptos" panose="020B0004020202020204" pitchFamily="34" charset="0"/>
                        </a:rPr>
                        <a:t>Location</a:t>
                      </a:r>
                      <a:r>
                        <a:rPr lang="en-US" sz="1000" b="0" i="0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36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308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A65AA2-BE26-C65E-83F3-9EFC6EC09EF3}"/>
                  </a:ext>
                </a:extLst>
              </p14:cNvPr>
              <p14:cNvContentPartPr/>
              <p14:nvPr/>
            </p14:nvContentPartPr>
            <p14:xfrm>
              <a:off x="587608" y="2768150"/>
              <a:ext cx="37321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A65AA2-BE26-C65E-83F3-9EFC6EC09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608" y="2759510"/>
                <a:ext cx="3749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90F910-AA48-EDD3-7AC4-637BC09194AE}"/>
                  </a:ext>
                </a:extLst>
              </p14:cNvPr>
              <p14:cNvContentPartPr/>
              <p14:nvPr/>
            </p14:nvContentPartPr>
            <p14:xfrm>
              <a:off x="4322248" y="2108630"/>
              <a:ext cx="360" cy="64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90F910-AA48-EDD3-7AC4-637BC09194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3608" y="2099630"/>
                <a:ext cx="1800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41BE15-37AD-3FAF-8407-ADDA23419702}"/>
                  </a:ext>
                </a:extLst>
              </p14:cNvPr>
              <p14:cNvContentPartPr/>
              <p14:nvPr/>
            </p14:nvContentPartPr>
            <p14:xfrm>
              <a:off x="2521528" y="2061830"/>
              <a:ext cx="360" cy="764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41BE15-37AD-3FAF-8407-ADDA234197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2528" y="2052830"/>
                <a:ext cx="1800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6C849C-94F4-809E-30BB-5F3D5DBACF8C}"/>
                  </a:ext>
                </a:extLst>
              </p14:cNvPr>
              <p14:cNvContentPartPr/>
              <p14:nvPr/>
            </p14:nvContentPartPr>
            <p14:xfrm>
              <a:off x="1859128" y="2071550"/>
              <a:ext cx="360" cy="714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6C849C-94F4-809E-30BB-5F3D5DBACF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0128" y="2062550"/>
                <a:ext cx="1800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BBC0CA1-76A7-9C56-4228-162859E6D641}"/>
                  </a:ext>
                </a:extLst>
              </p14:cNvPr>
              <p14:cNvContentPartPr/>
              <p14:nvPr/>
            </p14:nvContentPartPr>
            <p14:xfrm>
              <a:off x="1187368" y="2052470"/>
              <a:ext cx="360" cy="709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BBC0CA1-76A7-9C56-4228-162859E6D6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8368" y="2043830"/>
                <a:ext cx="180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65905B-1F13-7752-D5F4-5C00EB1DEEF3}"/>
                  </a:ext>
                </a:extLst>
              </p14:cNvPr>
              <p14:cNvContentPartPr/>
              <p14:nvPr/>
            </p14:nvContentPartPr>
            <p14:xfrm>
              <a:off x="590128" y="2071550"/>
              <a:ext cx="360" cy="721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65905B-1F13-7752-D5F4-5C00EB1DE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1128" y="2062550"/>
                <a:ext cx="18000" cy="73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13B88-E982-956D-ACDD-C3BAE944F2CF}"/>
              </a:ext>
            </a:extLst>
          </p:cNvPr>
          <p:cNvGrpSpPr/>
          <p:nvPr/>
        </p:nvGrpSpPr>
        <p:grpSpPr>
          <a:xfrm>
            <a:off x="1093408" y="2040590"/>
            <a:ext cx="2626560" cy="722880"/>
            <a:chOff x="1093408" y="2040590"/>
            <a:chExt cx="2626560" cy="722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E53DA3-3C39-82F3-3CD9-26710F073558}"/>
                    </a:ext>
                  </a:extLst>
                </p14:cNvPr>
                <p14:cNvContentPartPr/>
                <p14:nvPr/>
              </p14:nvContentPartPr>
              <p14:xfrm>
                <a:off x="3613048" y="2071550"/>
                <a:ext cx="360" cy="67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E53DA3-3C39-82F3-3CD9-26710F0735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04408" y="2062550"/>
                  <a:ext cx="1800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CBE201-4943-9644-0E94-91A88013F65C}"/>
                    </a:ext>
                  </a:extLst>
                </p14:cNvPr>
                <p14:cNvContentPartPr/>
                <p14:nvPr/>
              </p14:nvContentPartPr>
              <p14:xfrm>
                <a:off x="3090688" y="2061830"/>
                <a:ext cx="360" cy="701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CBE201-4943-9644-0E94-91A88013F6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1688" y="2052830"/>
                  <a:ext cx="180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36DBA2-355C-D716-D549-E862CC07952C}"/>
                    </a:ext>
                  </a:extLst>
                </p14:cNvPr>
                <p14:cNvContentPartPr/>
                <p14:nvPr/>
              </p14:nvContentPartPr>
              <p14:xfrm>
                <a:off x="1093408" y="2057150"/>
                <a:ext cx="242280" cy="114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36DBA2-355C-D716-D549-E862CC0795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4768" y="2048510"/>
                  <a:ext cx="259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C1D00F9-289B-938C-41C5-7F086F297BF9}"/>
                    </a:ext>
                  </a:extLst>
                </p14:cNvPr>
                <p14:cNvContentPartPr/>
                <p14:nvPr/>
              </p14:nvContentPartPr>
              <p14:xfrm>
                <a:off x="1754008" y="2040590"/>
                <a:ext cx="261000" cy="14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C1D00F9-289B-938C-41C5-7F086F297B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5008" y="2031590"/>
                  <a:ext cx="278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8DBC28-116E-643D-1D53-3FBD15D15096}"/>
                    </a:ext>
                  </a:extLst>
                </p14:cNvPr>
                <p14:cNvContentPartPr/>
                <p14:nvPr/>
              </p14:nvContentPartPr>
              <p14:xfrm>
                <a:off x="2407048" y="2041310"/>
                <a:ext cx="247320" cy="142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8DBC28-116E-643D-1D53-3FBD15D150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8408" y="2032670"/>
                  <a:ext cx="264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F142AC-DBBE-252B-1B89-D310E2BB816A}"/>
                    </a:ext>
                  </a:extLst>
                </p14:cNvPr>
                <p14:cNvContentPartPr/>
                <p14:nvPr/>
              </p14:nvContentPartPr>
              <p14:xfrm>
                <a:off x="3013648" y="2053550"/>
                <a:ext cx="192600" cy="13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F142AC-DBBE-252B-1B89-D310E2BB81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5008" y="2044550"/>
                  <a:ext cx="210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7A434B-EB01-0893-4B0B-7A16F9DC967A}"/>
                    </a:ext>
                  </a:extLst>
                </p14:cNvPr>
                <p14:cNvContentPartPr/>
                <p14:nvPr/>
              </p14:nvContentPartPr>
              <p14:xfrm>
                <a:off x="3536008" y="2054630"/>
                <a:ext cx="183960" cy="83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7A434B-EB01-0893-4B0B-7A16F9DC96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7368" y="2045990"/>
                  <a:ext cx="20160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2B8F9D1-0286-9022-CD1D-952A485FBB08}"/>
                  </a:ext>
                </a:extLst>
              </p14:cNvPr>
              <p14:cNvContentPartPr/>
              <p14:nvPr/>
            </p14:nvContentPartPr>
            <p14:xfrm>
              <a:off x="4254568" y="2041670"/>
              <a:ext cx="154080" cy="14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2B8F9D1-0286-9022-CD1D-952A485FBB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45928" y="2033030"/>
                <a:ext cx="1717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59E384-E24C-692E-19BC-0B295DE026C0}"/>
                  </a:ext>
                </a:extLst>
              </p14:cNvPr>
              <p14:cNvContentPartPr/>
              <p14:nvPr/>
            </p14:nvContentPartPr>
            <p14:xfrm>
              <a:off x="5448688" y="2784350"/>
              <a:ext cx="625212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59E384-E24C-692E-19BC-0B295DE026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0048" y="2775710"/>
                <a:ext cx="6269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C44068-83BB-5EEB-977F-B51E92BC1942}"/>
                  </a:ext>
                </a:extLst>
              </p14:cNvPr>
              <p14:cNvContentPartPr/>
              <p14:nvPr/>
            </p14:nvContentPartPr>
            <p14:xfrm>
              <a:off x="9202048" y="2173790"/>
              <a:ext cx="360" cy="638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C44068-83BB-5EEB-977F-B51E92BC19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93408" y="2164790"/>
                <a:ext cx="1800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2F249B-1E52-8E5F-A4A2-0B31474B0188}"/>
                  </a:ext>
                </a:extLst>
              </p14:cNvPr>
              <p14:cNvContentPartPr/>
              <p14:nvPr/>
            </p14:nvContentPartPr>
            <p14:xfrm>
              <a:off x="10032568" y="2209430"/>
              <a:ext cx="360" cy="553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2F249B-1E52-8E5F-A4A2-0B31474B01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23568" y="2200430"/>
                <a:ext cx="1800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367B78D-877F-8DB2-BC41-180D80A07C97}"/>
                  </a:ext>
                </a:extLst>
              </p14:cNvPr>
              <p14:cNvContentPartPr/>
              <p14:nvPr/>
            </p14:nvContentPartPr>
            <p14:xfrm>
              <a:off x="10797568" y="2201870"/>
              <a:ext cx="360" cy="551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67B78D-877F-8DB2-BC41-180D80A07C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88928" y="2193230"/>
                <a:ext cx="1800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C1F2F9A-4847-8768-95AB-513A59E94351}"/>
                  </a:ext>
                </a:extLst>
              </p14:cNvPr>
              <p14:cNvContentPartPr/>
              <p14:nvPr/>
            </p14:nvContentPartPr>
            <p14:xfrm>
              <a:off x="5461288" y="2155070"/>
              <a:ext cx="360" cy="635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C1F2F9A-4847-8768-95AB-513A59E943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52288" y="2146430"/>
                <a:ext cx="1800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C45B5F-37C4-96C2-0DA1-5E9E2462E40C}"/>
                  </a:ext>
                </a:extLst>
              </p14:cNvPr>
              <p14:cNvContentPartPr/>
              <p14:nvPr/>
            </p14:nvContentPartPr>
            <p14:xfrm>
              <a:off x="9116008" y="2139230"/>
              <a:ext cx="273240" cy="212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C45B5F-37C4-96C2-0DA1-5E9E2462E4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07008" y="2130590"/>
                <a:ext cx="290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ACCC27E-8ED1-E6BA-4E42-6B41BFCFDEE9}"/>
                  </a:ext>
                </a:extLst>
              </p14:cNvPr>
              <p14:cNvContentPartPr/>
              <p14:nvPr/>
            </p14:nvContentPartPr>
            <p14:xfrm>
              <a:off x="9927448" y="2204390"/>
              <a:ext cx="285120" cy="203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ACCC27E-8ED1-E6BA-4E42-6B41BFCFDE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18808" y="2195390"/>
                <a:ext cx="3027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10DAF1A-3FB7-D0CA-6DB7-8ADCD78AFB85}"/>
                  </a:ext>
                </a:extLst>
              </p14:cNvPr>
              <p14:cNvContentPartPr/>
              <p14:nvPr/>
            </p14:nvContentPartPr>
            <p14:xfrm>
              <a:off x="10683448" y="2167670"/>
              <a:ext cx="336960" cy="211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10DAF1A-3FB7-D0CA-6DB7-8ADCD78AFB8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74808" y="2159030"/>
                <a:ext cx="35460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3DF2CE2-8C99-2B59-3342-523FDD8B6154}"/>
              </a:ext>
            </a:extLst>
          </p:cNvPr>
          <p:cNvGrpSpPr/>
          <p:nvPr/>
        </p:nvGrpSpPr>
        <p:grpSpPr>
          <a:xfrm>
            <a:off x="11541688" y="2034110"/>
            <a:ext cx="283320" cy="754920"/>
            <a:chOff x="11541688" y="2034110"/>
            <a:chExt cx="283320" cy="754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E670D8-6875-4C81-3271-BF8CA04CEC69}"/>
                    </a:ext>
                  </a:extLst>
                </p14:cNvPr>
                <p14:cNvContentPartPr/>
                <p14:nvPr/>
              </p14:nvContentPartPr>
              <p14:xfrm>
                <a:off x="11683888" y="203411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E670D8-6875-4C81-3271-BF8CA04CEC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75248" y="20251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399173-CB04-13AF-3CF1-F6CE33434472}"/>
                    </a:ext>
                  </a:extLst>
                </p14:cNvPr>
                <p14:cNvContentPartPr/>
                <p14:nvPr/>
              </p14:nvContentPartPr>
              <p14:xfrm>
                <a:off x="11683888" y="2173790"/>
                <a:ext cx="360" cy="615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399173-CB04-13AF-3CF1-F6CE334344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75248" y="2164790"/>
                  <a:ext cx="1800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8683CD-4734-2010-0171-13F14BC4E5E5}"/>
                    </a:ext>
                  </a:extLst>
                </p14:cNvPr>
                <p14:cNvContentPartPr/>
                <p14:nvPr/>
              </p14:nvContentPartPr>
              <p14:xfrm>
                <a:off x="11541688" y="2133110"/>
                <a:ext cx="283320" cy="200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8683CD-4734-2010-0171-13F14BC4E5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33048" y="2124470"/>
                  <a:ext cx="30096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157794F-EA78-48FA-0954-CCEBA0D63335}"/>
                  </a:ext>
                </a:extLst>
              </p14:cNvPr>
              <p14:cNvContentPartPr/>
              <p14:nvPr/>
            </p14:nvContentPartPr>
            <p14:xfrm>
              <a:off x="5917768" y="3088550"/>
              <a:ext cx="360" cy="551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157794F-EA78-48FA-0954-CCEBA0D6333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08768" y="3079550"/>
                <a:ext cx="1800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5F79F52-3998-ACCF-3C6A-EC28F407009B}"/>
                  </a:ext>
                </a:extLst>
              </p14:cNvPr>
              <p14:cNvContentPartPr/>
              <p14:nvPr/>
            </p14:nvContentPartPr>
            <p14:xfrm>
              <a:off x="6468208" y="3079190"/>
              <a:ext cx="360" cy="48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5F79F52-3998-ACCF-3C6A-EC28F407009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59568" y="3070190"/>
                <a:ext cx="1800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FE856A0-2C75-1FFA-5E4D-3452FF07796D}"/>
                  </a:ext>
                </a:extLst>
              </p14:cNvPr>
              <p14:cNvContentPartPr/>
              <p14:nvPr/>
            </p14:nvContentPartPr>
            <p14:xfrm>
              <a:off x="7065448" y="3041750"/>
              <a:ext cx="360" cy="544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FE856A0-2C75-1FFA-5E4D-3452FF07796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56448" y="3032750"/>
                <a:ext cx="180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F0D2545-FB5F-8069-A9A6-BEC4A75CC9E1}"/>
                  </a:ext>
                </a:extLst>
              </p14:cNvPr>
              <p14:cNvContentPartPr/>
              <p14:nvPr/>
            </p14:nvContentPartPr>
            <p14:xfrm>
              <a:off x="7821088" y="2976590"/>
              <a:ext cx="360" cy="594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F0D2545-FB5F-8069-A9A6-BEC4A75CC9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12448" y="2967590"/>
                <a:ext cx="1800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9CBD5D7-B88C-C156-9931-0D87A8BA59C4}"/>
                  </a:ext>
                </a:extLst>
              </p14:cNvPr>
              <p14:cNvContentPartPr/>
              <p14:nvPr/>
            </p14:nvContentPartPr>
            <p14:xfrm>
              <a:off x="8567728" y="2948150"/>
              <a:ext cx="360" cy="690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9CBD5D7-B88C-C156-9931-0D87A8BA59C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58728" y="2939510"/>
                <a:ext cx="1800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2F34BD7-430A-50A6-5DE6-7DC1F346CDA8}"/>
                  </a:ext>
                </a:extLst>
              </p14:cNvPr>
              <p14:cNvContentPartPr/>
              <p14:nvPr/>
            </p14:nvContentPartPr>
            <p14:xfrm>
              <a:off x="5473168" y="2967230"/>
              <a:ext cx="360" cy="645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2F34BD7-430A-50A6-5DE6-7DC1F346CDA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64528" y="2958230"/>
                <a:ext cx="18000" cy="66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D35CE14-C8F7-6E04-30BE-098383BC49E2}"/>
              </a:ext>
            </a:extLst>
          </p:cNvPr>
          <p:cNvGrpSpPr/>
          <p:nvPr/>
        </p:nvGrpSpPr>
        <p:grpSpPr>
          <a:xfrm>
            <a:off x="5486128" y="3564110"/>
            <a:ext cx="3092040" cy="66960"/>
            <a:chOff x="5486128" y="3564110"/>
            <a:chExt cx="3092040" cy="66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C32F69-ADC9-F25D-6CC9-27C5659EB6C7}"/>
                    </a:ext>
                  </a:extLst>
                </p14:cNvPr>
                <p14:cNvContentPartPr/>
                <p14:nvPr/>
              </p14:nvContentPartPr>
              <p14:xfrm>
                <a:off x="5486128" y="3630710"/>
                <a:ext cx="309204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C32F69-ADC9-F25D-6CC9-27C5659EB6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77488" y="3622070"/>
                  <a:ext cx="310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70471B-85CA-BE20-7BF3-DF5C74CFD1D3}"/>
                    </a:ext>
                  </a:extLst>
                </p14:cNvPr>
                <p14:cNvContentPartPr/>
                <p14:nvPr/>
              </p14:nvContentPartPr>
              <p14:xfrm>
                <a:off x="7818928" y="3630710"/>
                <a:ext cx="9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70471B-85CA-BE20-7BF3-DF5C74CFD1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0288" y="3622070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E4626B-697D-2765-F530-B2FABF703594}"/>
                    </a:ext>
                  </a:extLst>
                </p14:cNvPr>
                <p14:cNvContentPartPr/>
                <p14:nvPr/>
              </p14:nvContentPartPr>
              <p14:xfrm>
                <a:off x="7828288" y="3564110"/>
                <a:ext cx="360" cy="30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E4626B-697D-2765-F530-B2FABF7035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9648" y="355511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1854D5-A684-9615-E936-7072F5997F62}"/>
              </a:ext>
            </a:extLst>
          </p:cNvPr>
          <p:cNvGrpSpPr/>
          <p:nvPr/>
        </p:nvGrpSpPr>
        <p:grpSpPr>
          <a:xfrm>
            <a:off x="5850088" y="2947430"/>
            <a:ext cx="2844720" cy="271800"/>
            <a:chOff x="5850088" y="2947430"/>
            <a:chExt cx="2844720" cy="271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744C7B-2352-0877-EE01-70A6351A7AC2}"/>
                    </a:ext>
                  </a:extLst>
                </p14:cNvPr>
                <p14:cNvContentPartPr/>
                <p14:nvPr/>
              </p14:nvContentPartPr>
              <p14:xfrm>
                <a:off x="5850088" y="3069830"/>
                <a:ext cx="163800" cy="131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744C7B-2352-0877-EE01-70A6351A7A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41088" y="3060830"/>
                  <a:ext cx="181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5E7C58-0BE7-E250-24E1-6B6DBE3AE980}"/>
                    </a:ext>
                  </a:extLst>
                </p14:cNvPr>
                <p14:cNvContentPartPr/>
                <p14:nvPr/>
              </p14:nvContentPartPr>
              <p14:xfrm>
                <a:off x="6335368" y="3059030"/>
                <a:ext cx="249120" cy="160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5E7C58-0BE7-E250-24E1-6B6DBE3AE98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26368" y="3050030"/>
                  <a:ext cx="266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4907E0-3275-EB85-ACA6-36C636E78078}"/>
                    </a:ext>
                  </a:extLst>
                </p14:cNvPr>
                <p14:cNvContentPartPr/>
                <p14:nvPr/>
              </p14:nvContentPartPr>
              <p14:xfrm>
                <a:off x="6997768" y="3012950"/>
                <a:ext cx="191520" cy="197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4907E0-3275-EB85-ACA6-36C636E780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89128" y="3003950"/>
                  <a:ext cx="209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D261CD-F2D5-8BA7-8E3B-1B6A8D98EDD2}"/>
                    </a:ext>
                  </a:extLst>
                </p14:cNvPr>
                <p14:cNvContentPartPr/>
                <p14:nvPr/>
              </p14:nvContentPartPr>
              <p14:xfrm>
                <a:off x="7753408" y="2994590"/>
                <a:ext cx="154800" cy="15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D261CD-F2D5-8BA7-8E3B-1B6A8D98ED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44768" y="2985590"/>
                  <a:ext cx="172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856C50-9A91-2A2E-0A87-B8A3232CF452}"/>
                    </a:ext>
                  </a:extLst>
                </p14:cNvPr>
                <p14:cNvContentPartPr/>
                <p14:nvPr/>
              </p14:nvContentPartPr>
              <p14:xfrm>
                <a:off x="8500048" y="2947430"/>
                <a:ext cx="194760" cy="178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856C50-9A91-2A2E-0A87-B8A3232CF4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91408" y="2938430"/>
                  <a:ext cx="212400" cy="19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EE86EC6-BE77-4628-BD52-3805FB696CB6}"/>
              </a:ext>
            </a:extLst>
          </p:cNvPr>
          <p:cNvSpPr txBox="1"/>
          <p:nvPr/>
        </p:nvSpPr>
        <p:spPr>
          <a:xfrm>
            <a:off x="1838428" y="2903884"/>
            <a:ext cx="6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FD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6B02DA-C93F-98FA-BF34-82377F8FB59D}"/>
              </a:ext>
            </a:extLst>
          </p:cNvPr>
          <p:cNvSpPr txBox="1"/>
          <p:nvPr/>
        </p:nvSpPr>
        <p:spPr>
          <a:xfrm>
            <a:off x="6762328" y="3638270"/>
            <a:ext cx="8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FD2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C2DAF8-0BCA-CDE8-7686-F3F49C19E402}"/>
              </a:ext>
            </a:extLst>
          </p:cNvPr>
          <p:cNvSpPr txBox="1"/>
          <p:nvPr/>
        </p:nvSpPr>
        <p:spPr>
          <a:xfrm>
            <a:off x="6867088" y="2428850"/>
            <a:ext cx="141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FD3</a:t>
            </a:r>
          </a:p>
        </p:txBody>
      </p:sp>
      <p:sp>
        <p:nvSpPr>
          <p:cNvPr id="63" name="Rectangle 1">
            <a:extLst>
              <a:ext uri="{FF2B5EF4-FFF2-40B4-BE49-F238E27FC236}">
                <a16:creationId xmlns:a16="http://schemas.microsoft.com/office/drawing/2014/main" id="{79DEABED-DF66-5247-70FF-EB025DD5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31" y="4206325"/>
            <a:ext cx="9423559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LIST OF ALL FUNCTIONAL DEPENDENCIES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Keys: StudentID, CourseID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FD1: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Student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,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 -&gt; FirstName,LastName,DateofBirth,Email,Phone,Address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FD2: CourseID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 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Title,Credit,Prerequisite,Instructor,Description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FD3: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CourseID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Segoe UI" panose="020B0502040204020203" pitchFamily="34" charset="0"/>
              </a:rPr>
              <a:t> -&gt; CourseType,CourseCapacity,CourseOpenSlot,CourseLocation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A91153-1EDC-BC16-A8CF-654FBEED3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334963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1206-CC37-DA44-AB91-0D65C740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" y="190269"/>
            <a:ext cx="6172200" cy="593738"/>
          </a:xfrm>
        </p:spPr>
        <p:txBody>
          <a:bodyPr/>
          <a:lstStyle/>
          <a:p>
            <a:r>
              <a:rPr lang="en-US" dirty="0"/>
              <a:t>Normalization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64801-EB6F-C00D-BAAE-60E7E9BDCC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34" y="1063690"/>
            <a:ext cx="11239966" cy="5182932"/>
          </a:xfrm>
        </p:spPr>
        <p:txBody>
          <a:bodyPr>
            <a:normAutofit fontScale="85000" lnSpcReduction="20000"/>
          </a:bodyPr>
          <a:lstStyle/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1NF: </a:t>
            </a: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Student_Enrollment (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FirstName, LastName, Date_of_birth, Email, Phone, Address, Academic_status, 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CourseID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Title, Credit, Prerequisite, Instructor, Description, Course_Type, ClassTime, Course_Capacity, Course_Open_Slot, Course_Location)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2NF: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Student_Enrollment (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CourseID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  Course_Open_Slot, Course_Location)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Student(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FirstName, LastName, Date_of_birth, Email, Phone, Address, Academic_Status)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Course(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CourseID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Title, Credit, Prerequisite, Instructor, Description, Course_Type, ClassTime, Course_Capacity)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3NF: 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Student_Enrollment (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CourseID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)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Student(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FirstName, LastName, Date_of_birth, Email, Phone, Address)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Course(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CourseID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Title, Credit, Prerequisite, Instructor, Description, ClassTime)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Course_Description(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CourseID (FK),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Course_Open_Slot, Course_Location, Course_Type, Course_Capacity)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Student_Record(</a:t>
            </a:r>
            <a:r>
              <a:rPr lang="en-US" sz="18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StudentID (FK)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Academic_Status)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B688-D4B5-75DB-F89A-19515AE0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6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AE3A-606B-967E-F5A6-B944BAA4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8" y="0"/>
            <a:ext cx="11504644" cy="997816"/>
          </a:xfrm>
        </p:spPr>
        <p:txBody>
          <a:bodyPr/>
          <a:lstStyle/>
          <a:p>
            <a:r>
              <a:rPr lang="en-US" dirty="0"/>
              <a:t>Creating the Database Schema with Structured Query Language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3039B-6478-DB1C-CCEF-D77ACF960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968" y="997816"/>
            <a:ext cx="11000791" cy="802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Here are few examples of codes we used to create tables!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AA72A-2E2B-5EEA-66CC-ACAFF565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60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8181E-7BA0-ABBB-ABAC-3F6F77ABF248}"/>
              </a:ext>
            </a:extLst>
          </p:cNvPr>
          <p:cNvSpPr txBox="1"/>
          <p:nvPr/>
        </p:nvSpPr>
        <p:spPr>
          <a:xfrm>
            <a:off x="233265" y="1511559"/>
            <a:ext cx="28365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1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1)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CREATE TABLE Student (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StudentID INT PRIMARY KEY,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FirstName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LastName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Date_of_birth DATE,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Email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Phone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Address TEXT,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Academic_status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RegistrationID INT); </a:t>
            </a:r>
          </a:p>
          <a:p>
            <a:pPr algn="just" rtl="0"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C4DF5-C7D4-4CCF-1E37-C8B7C2F37A22}"/>
              </a:ext>
            </a:extLst>
          </p:cNvPr>
          <p:cNvSpPr txBox="1"/>
          <p:nvPr/>
        </p:nvSpPr>
        <p:spPr>
          <a:xfrm>
            <a:off x="2957803" y="1213009"/>
            <a:ext cx="38068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2)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CREATE TABLE Course (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CourseID VARCHAR(10) PRIMARY KEY,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Title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CreditHours INT,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Prerequisite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Instructor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Description TEXT,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Course_Type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ClassTime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Course_Capacity INT);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85835-C2C7-B876-DE95-4FEE8E2C8853}"/>
              </a:ext>
            </a:extLst>
          </p:cNvPr>
          <p:cNvSpPr txBox="1"/>
          <p:nvPr/>
        </p:nvSpPr>
        <p:spPr>
          <a:xfrm>
            <a:off x="6096000" y="1511559"/>
            <a:ext cx="3290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1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3)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CREATE TABLE Faculty (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FacultyID INT PRIMARY KEY,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First_Name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Last_Name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Phone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Email VARCHAR(55));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E9D60-E70B-4BEB-88C8-7FBB68EB35CC}"/>
              </a:ext>
            </a:extLst>
          </p:cNvPr>
          <p:cNvSpPr txBox="1"/>
          <p:nvPr/>
        </p:nvSpPr>
        <p:spPr>
          <a:xfrm>
            <a:off x="233265" y="3822147"/>
            <a:ext cx="2911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1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4)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CREATE TABLE Administrators (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AdministratorID INT PRIMARY KEY,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FirstName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LastName VARCHAR(55), </a:t>
            </a:r>
          </a:p>
          <a:p>
            <a:pPr algn="just" rtl="0" fontAlgn="base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DesignationTitle VARCHAR(55));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B81F1-D3B0-EB8B-5DC3-E3D4479256DD}"/>
              </a:ext>
            </a:extLst>
          </p:cNvPr>
          <p:cNvSpPr txBox="1"/>
          <p:nvPr/>
        </p:nvSpPr>
        <p:spPr>
          <a:xfrm>
            <a:off x="3144416" y="3822147"/>
            <a:ext cx="33776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11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5) </a:t>
            </a: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CREATE TABLE Registration ( </a:t>
            </a:r>
          </a:p>
          <a:p>
            <a:pPr algn="just" rtl="0" fontAlgn="base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Registration_ID INT PRIMARY KEY, </a:t>
            </a:r>
          </a:p>
          <a:p>
            <a:pPr algn="just" rtl="0" fontAlgn="base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FirstName VARCHAR(55), </a:t>
            </a:r>
          </a:p>
          <a:p>
            <a:pPr algn="just" rtl="0" fontAlgn="base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LastName VARCHAR(55), </a:t>
            </a:r>
          </a:p>
          <a:p>
            <a:pPr algn="just" rtl="0" fontAlgn="base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AccessDate DATE, </a:t>
            </a:r>
          </a:p>
          <a:p>
            <a:pPr algn="just" rtl="0" fontAlgn="base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ExpirationDate DATE, </a:t>
            </a:r>
          </a:p>
          <a:p>
            <a:pPr algn="just" rtl="0" fontAlgn="base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StudentCenter VARCHAR(55), </a:t>
            </a:r>
          </a:p>
          <a:p>
            <a:pPr algn="just" rtl="0" fontAlgn="base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FinancialAccount VARCHAR(55), </a:t>
            </a:r>
          </a:p>
          <a:p>
            <a:pPr algn="just" rtl="0" fontAlgn="base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  AdministratorID INT); </a:t>
            </a:r>
          </a:p>
        </p:txBody>
      </p:sp>
    </p:spTree>
    <p:extLst>
      <p:ext uri="{BB962C8B-B14F-4D97-AF65-F5344CB8AC3E}">
        <p14:creationId xmlns:p14="http://schemas.microsoft.com/office/powerpoint/2010/main" val="248218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6B7-49F6-EDFF-47C7-350BC5BF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1" y="246253"/>
            <a:ext cx="10405174" cy="531285"/>
          </a:xfrm>
        </p:spPr>
        <p:txBody>
          <a:bodyPr/>
          <a:lstStyle/>
          <a:p>
            <a:r>
              <a:rPr lang="en-US" dirty="0"/>
              <a:t>Adding foreign keys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50CD8-81ED-3B7F-AABE-2F0A6CF3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9E11C-B71D-6E5C-C588-2F9741C1CDF0}"/>
              </a:ext>
            </a:extLst>
          </p:cNvPr>
          <p:cNvSpPr txBox="1"/>
          <p:nvPr/>
        </p:nvSpPr>
        <p:spPr>
          <a:xfrm>
            <a:off x="239921" y="777538"/>
            <a:ext cx="1059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We decided to add foreign keys to link the tables together. Below are few examples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902F7-5ADF-442F-AD66-C5E50DFFE62A}"/>
              </a:ext>
            </a:extLst>
          </p:cNvPr>
          <p:cNvSpPr txBox="1"/>
          <p:nvPr/>
        </p:nvSpPr>
        <p:spPr>
          <a:xfrm>
            <a:off x="335902" y="1427584"/>
            <a:ext cx="11299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1)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ALTER TABLE Student </a:t>
            </a:r>
          </a:p>
          <a:p>
            <a:pPr algn="just" rtl="0"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ADD CONSTRAINT FK_Student_Registration </a:t>
            </a:r>
          </a:p>
          <a:p>
            <a:pPr algn="just" rtl="0"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FOREIGN KEY (RegistrationID) REFERENCES Registration(Registration_ID);</a:t>
            </a:r>
          </a:p>
          <a:p>
            <a:pPr algn="just" rtl="0" fontAlgn="base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2)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ALTER TABLE Student_Course </a:t>
            </a:r>
          </a:p>
          <a:p>
            <a:pPr algn="just" rtl="0" fontAlgn="base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ADD CONSTRAINT FK_Student_Course_Student </a:t>
            </a:r>
          </a:p>
          <a:p>
            <a:pPr algn="just" rtl="0" fontAlgn="base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FOREIGN KEY (StudentID) REFERENCES Student(StudentID); </a:t>
            </a:r>
          </a:p>
          <a:p>
            <a:pPr algn="just" rtl="0" fontAlgn="base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3)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ALTER TABLE Student_Course </a:t>
            </a:r>
          </a:p>
          <a:p>
            <a:pPr algn="just" rtl="0"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ADD CONSTRAINT FK_Student_Course_Course </a:t>
            </a:r>
          </a:p>
          <a:p>
            <a:pPr algn="just" rtl="0"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FOREIGN KEY (CourseID) REFERENCES Course(CourseID); </a:t>
            </a:r>
          </a:p>
          <a:p>
            <a:pPr algn="just" rtl="0" fontAlgn="base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4)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ALTER TABLE Faculty_Course </a:t>
            </a:r>
          </a:p>
          <a:p>
            <a:pPr algn="just" rtl="0"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ADD CONSTRAINT FK_Faculty_Course_Faculty </a:t>
            </a:r>
          </a:p>
          <a:p>
            <a:pPr algn="just" rtl="0"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FOREIGN KEY (FacultyID) REFERENCES Faculty(FacultyID); </a:t>
            </a:r>
          </a:p>
          <a:p>
            <a:pPr algn="just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 </a:t>
            </a:r>
            <a:endParaRPr lang="en-US" sz="1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just" rtl="0" fontAlgn="base"/>
            <a:endParaRPr lang="en-US" sz="1400" b="1" i="0" dirty="0">
              <a:solidFill>
                <a:schemeClr val="accent2">
                  <a:lumMod val="75000"/>
                </a:schemeClr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just" rtl="0" fontAlgn="base"/>
            <a:endParaRPr lang="en-US" sz="1400" b="1" i="0" dirty="0">
              <a:solidFill>
                <a:schemeClr val="accent2">
                  <a:lumMod val="75000"/>
                </a:schemeClr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2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901F-7524-9E79-85E8-3CDE91E7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" y="171449"/>
            <a:ext cx="6172200" cy="46291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SCHEMA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1B2EFA-3802-2609-77D2-CE45F766D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2E4B66-4A74-1317-43F5-BD2278DF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" y="757311"/>
            <a:ext cx="10899458" cy="59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8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81D5-15A9-BEE9-C6E1-370D28D4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24" y="0"/>
            <a:ext cx="5641897" cy="768003"/>
          </a:xfrm>
        </p:spPr>
        <p:txBody>
          <a:bodyPr/>
          <a:lstStyle/>
          <a:p>
            <a:r>
              <a:rPr lang="en-US" dirty="0"/>
              <a:t>RELATIONSHIP VIEW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BB29C0-7041-A440-226E-E36E19DDC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768003"/>
            <a:ext cx="11096625" cy="590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57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>
            <a:normAutofit/>
          </a:bodyPr>
          <a:lstStyle/>
          <a:p>
            <a:r>
              <a:rPr lang="en-US" sz="6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Introduction</a:t>
            </a:r>
          </a:p>
          <a:p>
            <a:r>
              <a:rPr lang="en-US" dirty="0">
                <a:latin typeface="Aptos" panose="020B0004020202020204" pitchFamily="34" charset="0"/>
              </a:rPr>
              <a:t>Need for a user-friendly database for student registration</a:t>
            </a:r>
          </a:p>
          <a:p>
            <a:r>
              <a:rPr lang="en-US" dirty="0">
                <a:latin typeface="Aptos" panose="020B0004020202020204" pitchFamily="34" charset="0"/>
              </a:rPr>
              <a:t>Problem Statement and Assumption</a:t>
            </a:r>
          </a:p>
          <a:p>
            <a:r>
              <a:rPr lang="en-US" dirty="0">
                <a:latin typeface="Aptos" panose="020B0004020202020204" pitchFamily="34" charset="0"/>
              </a:rPr>
              <a:t>Entity Relationship Model (ER-Diagram)</a:t>
            </a:r>
          </a:p>
          <a:p>
            <a:r>
              <a:rPr lang="en-US" dirty="0">
                <a:latin typeface="Aptos" panose="020B0004020202020204" pitchFamily="34" charset="0"/>
              </a:rPr>
              <a:t>Logical Relationship</a:t>
            </a:r>
          </a:p>
          <a:p>
            <a:r>
              <a:rPr lang="en-US" dirty="0">
                <a:latin typeface="Aptos" panose="020B0004020202020204" pitchFamily="34" charset="0"/>
              </a:rPr>
              <a:t>Normalization</a:t>
            </a:r>
          </a:p>
          <a:p>
            <a:r>
              <a:rPr lang="en-US" dirty="0">
                <a:latin typeface="Aptos" panose="020B0004020202020204" pitchFamily="34" charset="0"/>
              </a:rPr>
              <a:t>Database Schema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05" y="383458"/>
            <a:ext cx="4269560" cy="73800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3CF21A-E9BA-BAB5-C9BB-B5C31E47D6AF}"/>
              </a:ext>
            </a:extLst>
          </p:cNvPr>
          <p:cNvSpPr txBox="1"/>
          <p:nvPr/>
        </p:nvSpPr>
        <p:spPr>
          <a:xfrm>
            <a:off x="196644" y="1317523"/>
            <a:ext cx="7315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purpose of the presentation is to effectively communicate the design and development of a user-friendly database for the student registration system.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0454E-C356-2E41-E5D0-E2A08D7D168C}"/>
              </a:ext>
            </a:extLst>
          </p:cNvPr>
          <p:cNvSpPr txBox="1"/>
          <p:nvPr/>
        </p:nvSpPr>
        <p:spPr>
          <a:xfrm>
            <a:off x="196645" y="3519837"/>
            <a:ext cx="680392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TOPICS WE WILL COVER: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assumptions made during the design process and any considerations that influenced the database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Brief outline of the database schema, including entities, attributes, relationships, and 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825" y="98323"/>
            <a:ext cx="7103217" cy="1211924"/>
          </a:xfrm>
        </p:spPr>
        <p:txBody>
          <a:bodyPr>
            <a:normAutofit/>
          </a:bodyPr>
          <a:lstStyle/>
          <a:p>
            <a:r>
              <a:rPr lang="en-ZA" dirty="0"/>
              <a:t>Need for a user-friendly database</a:t>
            </a:r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0826" y="1455174"/>
            <a:ext cx="7319400" cy="499198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User Experience</a:t>
            </a:r>
            <a:r>
              <a:rPr lang="en-US" sz="2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user-friendly database streamlines the registration process, making it easier and more intuitive for students to find and enroll in courses.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Efficiency: </a:t>
            </a:r>
            <a:r>
              <a:rPr lang="en-US" sz="2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processes and intuitive interfaces save time for both students and administrators, allowing them to focus on academic and administrative tasks rather than struggling with complex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Errors: </a:t>
            </a:r>
            <a:r>
              <a:rPr lang="en-US" sz="2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Intuitive design and clear instructions help minimize errors during the registration process, ensuring accurate course selection and enrollment.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Communication: </a:t>
            </a:r>
            <a:r>
              <a:rPr lang="en-US" sz="2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communication channels within the database enable students to receive important notifications, updates, and reminders related to course registration and academic deadlines.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10" y="246253"/>
            <a:ext cx="8297380" cy="543626"/>
          </a:xfrm>
        </p:spPr>
        <p:txBody>
          <a:bodyPr/>
          <a:lstStyle/>
          <a:p>
            <a:r>
              <a:rPr lang="en-ZA" dirty="0"/>
              <a:t>Problem statement and assumptions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143" y="1089414"/>
            <a:ext cx="10255044" cy="51572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u="sng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0" indent="0">
              <a:buNone/>
            </a:pPr>
            <a:r>
              <a:rPr lang="en-US" sz="72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 and developing a user-friendly database for students, faculty and administrators to access the course registration system which will allow for easy navigation for students to register for classes. The database would facilitate a seamless registration process for the audience ensuring accuracy, timeliness, and accessibility of course related information. </a:t>
            </a:r>
          </a:p>
          <a:p>
            <a:pPr marL="0" indent="0">
              <a:buNone/>
            </a:pPr>
            <a:r>
              <a:rPr lang="en-US" sz="7200" b="1" u="sng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Assumptions</a:t>
            </a:r>
          </a:p>
          <a:p>
            <a:r>
              <a:rPr lang="en-US" sz="72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College offers undergraduate and graduate programs across various disciplines. </a:t>
            </a:r>
          </a:p>
          <a:p>
            <a:r>
              <a:rPr lang="en-US" sz="72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Courses are offered during regular semesters (Fall and Spring) as well as summer sessions. </a:t>
            </a:r>
          </a:p>
          <a:p>
            <a:r>
              <a:rPr lang="en-US" sz="72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course has a designated capacity. </a:t>
            </a:r>
          </a:p>
          <a:p>
            <a:r>
              <a:rPr lang="en-US" sz="72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can register for courses online through a web portal or in-person through a designated class registration portal called CUNYFirst. </a:t>
            </a:r>
          </a:p>
          <a:p>
            <a:r>
              <a:rPr lang="en-US" sz="72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may have different academic statuses (e.g., full-time, part-time, transfer) affecting their registration eligibility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98" y="246253"/>
            <a:ext cx="5448742" cy="602619"/>
          </a:xfrm>
        </p:spPr>
        <p:txBody>
          <a:bodyPr/>
          <a:lstStyle/>
          <a:p>
            <a:r>
              <a:rPr lang="en-ZA" dirty="0"/>
              <a:t>Relationship SENTENCES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812" y="973395"/>
            <a:ext cx="11454581" cy="544707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Aptos Display" panose="020B0004020202020204" pitchFamily="34" charset="0"/>
              </a:rPr>
              <a:t>Each student is associated with a unique student ID, and they can enroll in multiple courses during a semester. (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One-to-Many</a:t>
            </a:r>
            <a:r>
              <a:rPr lang="en-US" sz="1900" dirty="0">
                <a:latin typeface="Aptos Display" panose="020B0004020202020204" pitchFamily="34" charset="0"/>
              </a:rPr>
              <a:t>: One student can enroll in multiple courses)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Aptos Display" panose="020B0004020202020204" pitchFamily="34" charset="0"/>
              </a:rPr>
              <a:t>Students register for courses through CUNYfirst, where they provide their student information and select desired courses. (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One-to-Many</a:t>
            </a:r>
            <a:r>
              <a:rPr lang="en-US" sz="1900" dirty="0">
                <a:latin typeface="Aptos Display" panose="020B0004020202020204" pitchFamily="34" charset="0"/>
              </a:rPr>
              <a:t>: One student can be associated with only one registration)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Aptos Display" panose="020B0004020202020204" pitchFamily="34" charset="0"/>
              </a:rPr>
              <a:t>Faculty members are assigned to teach specific courses, and they may have preferences regarding the time slots and locations for their classes. (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One-to-Many</a:t>
            </a:r>
            <a:r>
              <a:rPr lang="en-US" sz="1900" dirty="0">
                <a:latin typeface="Aptos Display" panose="020B0004020202020204" pitchFamily="34" charset="0"/>
              </a:rPr>
              <a:t>: One faculty member can teach multiple courses)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Courses have a maximum capacity, and once the capacity is reached, students may be placed on a waitlist. (</a:t>
            </a:r>
            <a:r>
              <a:rPr lang="en-US" sz="19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One-to-Many</a:t>
            </a: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: One course can have multiple students on its waitlist)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The system maintains a record of student grades for each course they are enrolled in, along with the corresponding semester. (</a:t>
            </a:r>
            <a:r>
              <a:rPr lang="en-US" sz="19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Many-to-One</a:t>
            </a: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: Many grades are associated with one student) 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Administrators have access to the system to manage course offerings, room assignments, faculty assignments, and other administrative tasks. (</a:t>
            </a:r>
            <a:r>
              <a:rPr lang="en-US" sz="19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One-to-Many</a:t>
            </a: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: One administrator can manage multiple administrative tasks)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The system manages a record of student grades in the academic system, where each grade is associated with each corresponding student. (</a:t>
            </a:r>
            <a:r>
              <a:rPr lang="en-US" sz="19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One-to-Many</a:t>
            </a: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: Each record in the system is overseen by many student grades)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A Faculty can modify a student grade for every student enrolled in the course, and each  grade is recorded under the course system (</a:t>
            </a:r>
            <a:r>
              <a:rPr lang="en-US" sz="19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Many-to-one</a:t>
            </a: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Display" panose="020B0004020202020204" pitchFamily="34" charset="0"/>
              </a:rPr>
              <a:t>: Student grade is overseen by a one faculty running the course.)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9" y="245806"/>
            <a:ext cx="10382863" cy="1229032"/>
          </a:xfrm>
        </p:spPr>
        <p:txBody>
          <a:bodyPr>
            <a:normAutofit/>
          </a:bodyPr>
          <a:lstStyle/>
          <a:p>
            <a:r>
              <a:rPr lang="en-ZA" sz="3200" dirty="0"/>
              <a:t>Entity Relationship Model (ER-Diagram)</a:t>
            </a:r>
            <a:br>
              <a:rPr lang="en-ZA" dirty="0"/>
            </a:br>
            <a:endParaRPr lang="en-ZA" dirty="0"/>
          </a:p>
        </p:txBody>
      </p:sp>
      <p:pic>
        <p:nvPicPr>
          <p:cNvPr id="1026" name="Picture 2" descr="A diagram of a student registration database&#10;&#10;Description automatically generated">
            <a:extLst>
              <a:ext uri="{FF2B5EF4-FFF2-40B4-BE49-F238E27FC236}">
                <a16:creationId xmlns:a16="http://schemas.microsoft.com/office/drawing/2014/main" id="{7FE881BC-216C-117B-F98F-377F4AD6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58" y="1002892"/>
            <a:ext cx="8986684" cy="571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542" y="246253"/>
            <a:ext cx="10405174" cy="553458"/>
          </a:xfrm>
        </p:spPr>
        <p:txBody>
          <a:bodyPr/>
          <a:lstStyle/>
          <a:p>
            <a:r>
              <a:rPr lang="en-ZA" dirty="0"/>
              <a:t>List of entities and attributes in the er-d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7EBDA8-E645-1C26-223F-68BD3B55590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5060272"/>
              </p:ext>
            </p:extLst>
          </p:nvPr>
        </p:nvGraphicFramePr>
        <p:xfrm>
          <a:off x="265471" y="1032387"/>
          <a:ext cx="11729884" cy="51330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8778">
                  <a:extLst>
                    <a:ext uri="{9D8B030D-6E8A-4147-A177-3AD203B41FA5}">
                      <a16:colId xmlns:a16="http://schemas.microsoft.com/office/drawing/2014/main" val="2884480489"/>
                    </a:ext>
                  </a:extLst>
                </a:gridCol>
                <a:gridCol w="6041106">
                  <a:extLst>
                    <a:ext uri="{9D8B030D-6E8A-4147-A177-3AD203B41FA5}">
                      <a16:colId xmlns:a16="http://schemas.microsoft.com/office/drawing/2014/main" val="4120245845"/>
                    </a:ext>
                  </a:extLst>
                </a:gridCol>
              </a:tblGrid>
              <a:tr h="462116">
                <a:tc>
                  <a:txBody>
                    <a:bodyPr/>
                    <a:lstStyle/>
                    <a:p>
                      <a:r>
                        <a:rPr lang="en-US" dirty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68992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StudentID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FirstName, LastName Date_of_birth, Email, Phone, Address, Academic_status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99859"/>
                  </a:ext>
                </a:extLst>
              </a:tr>
              <a:tr h="4741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Course 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CourseID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Title, Credit Hours, Prerequisite, Instructor, Description, Course_Type, ClassTime, Course_Capacity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12180"/>
                  </a:ext>
                </a:extLst>
              </a:tr>
              <a:tr h="4741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Faculty 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FacultyID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First_Name, Last_Name, Phone, Email  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24102"/>
                  </a:ext>
                </a:extLst>
              </a:tr>
              <a:tr h="4741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Administrators 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AdministratorID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FirstName, LastName, DesignationTitle 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03215"/>
                  </a:ext>
                </a:extLst>
              </a:tr>
              <a:tr h="4741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Registration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Registration_ID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FirstName, LastName, AccessDate, ExpirationDate, StudentCenter, Financial Account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231366"/>
                  </a:ext>
                </a:extLst>
              </a:tr>
              <a:tr h="4741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Student_Grade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Student_GradeID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Course Code, Semester, Grade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98738"/>
                  </a:ext>
                </a:extLst>
              </a:tr>
              <a:tr h="4741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System_ID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,CourseOfferings,RoomAssignments,FacultyAssignments,Tasks,AccessPermissions.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81971"/>
                  </a:ext>
                </a:extLst>
              </a:tr>
              <a:tr h="4741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WaitlistedStudents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WaitlistedStudentsID,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FirstName,LastName Email,Phone,WaitlistPosition,EnrollmentStatus 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3694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86" y="147482"/>
            <a:ext cx="6172200" cy="570763"/>
          </a:xfrm>
        </p:spPr>
        <p:txBody>
          <a:bodyPr>
            <a:normAutofit/>
          </a:bodyPr>
          <a:lstStyle/>
          <a:p>
            <a:r>
              <a:rPr lang="en-ZA" sz="3200" dirty="0"/>
              <a:t>Logical Relationship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386" y="718245"/>
            <a:ext cx="6711008" cy="3651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This is where we first introduced Foreign Keys!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7A704B-85DA-2E48-77FC-1935F39A4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67815"/>
              </p:ext>
            </p:extLst>
          </p:nvPr>
        </p:nvGraphicFramePr>
        <p:xfrm>
          <a:off x="358386" y="1083370"/>
          <a:ext cx="11474013" cy="51632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8949">
                  <a:extLst>
                    <a:ext uri="{9D8B030D-6E8A-4147-A177-3AD203B41FA5}">
                      <a16:colId xmlns:a16="http://schemas.microsoft.com/office/drawing/2014/main" val="2512606514"/>
                    </a:ext>
                  </a:extLst>
                </a:gridCol>
                <a:gridCol w="9225064">
                  <a:extLst>
                    <a:ext uri="{9D8B030D-6E8A-4147-A177-3AD203B41FA5}">
                      <a16:colId xmlns:a16="http://schemas.microsoft.com/office/drawing/2014/main" val="3110935884"/>
                    </a:ext>
                  </a:extLst>
                </a:gridCol>
              </a:tblGrid>
              <a:tr h="424862">
                <a:tc>
                  <a:txBody>
                    <a:bodyPr/>
                    <a:lstStyle/>
                    <a:p>
                      <a:r>
                        <a:rPr lang="en-US" dirty="0"/>
                        <a:t>Relation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09522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ID, FirstName, LastName, Date_of_birth, Email, Phone, Address, Academic_status,RegistrationID(FK)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0891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CourseID, Title, Credit Hours, Prerequisite, Instructor, Description, Course_Type, ClassTime, Course_Capacity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52706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Student_Course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Student_CourseID, StudentID(FK), CourseID(FK), Desired_Registration_Time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0519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Faculty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FacultyID, First_Name, Last_Name, Phone, Email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16938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Administrators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AdministratorID, FirstName, LastName, DesignationTitle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50975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Faculty_Course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Faculty_CourseID,FacultyID(FK), CourseID(FK), Course_Open_Slot, Course_Location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06720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Registration_ID, FirstName, LastName, AccessDate, ExpirationDate, StudentCenter, Financial Account, AdministratorID(fk)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67534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Student_Grade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Student_GradeID,  Course Code, Semester, Grade, Student_ID(fk), SystemID(FK), FacultyID(FK)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5632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System_ID,CourseOfferings, RoomAssignments, FacultyAssignments,Tasks, AccessPermission, AdministratorID(fk)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62223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WaitlistedStudents_Course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WaitlistedStudents_CourseID,WaitlistedStudentsID(fk),CourseID(fk)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23048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en-US" sz="1400" dirty="0"/>
                        <a:t>WaitlistedStudents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WaitlistedStudentsID, FirstName, LastName, Email, Phone, WaitlistPosition, EnrollmentStatus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{FBBA2789-79ED-4636-A8DE-E1E42B858A71}tf16411248_win32</Template>
  <TotalTime>289</TotalTime>
  <Words>1919</Words>
  <Application>Microsoft Office PowerPoint</Application>
  <PresentationFormat>Widescreen</PresentationFormat>
  <Paragraphs>230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Aptos</vt:lpstr>
      <vt:lpstr>Aptos Display</vt:lpstr>
      <vt:lpstr>Arial</vt:lpstr>
      <vt:lpstr>Avenir Next LT Pro Light</vt:lpstr>
      <vt:lpstr>Calibri</vt:lpstr>
      <vt:lpstr>Cambria Math</vt:lpstr>
      <vt:lpstr>Gadugi</vt:lpstr>
      <vt:lpstr>Posterama</vt:lpstr>
      <vt:lpstr>Segoe UI</vt:lpstr>
      <vt:lpstr>Times New Roman</vt:lpstr>
      <vt:lpstr>Custom</vt:lpstr>
      <vt:lpstr>CUNY STUDENTS REGISTRATION DATABASE</vt:lpstr>
      <vt:lpstr>Agenda </vt:lpstr>
      <vt:lpstr>Introduction</vt:lpstr>
      <vt:lpstr>Need for a user-friendly database</vt:lpstr>
      <vt:lpstr>Problem statement and assumptions</vt:lpstr>
      <vt:lpstr>Relationship SENTENCES</vt:lpstr>
      <vt:lpstr>Entity Relationship Model (ER-Diagram) </vt:lpstr>
      <vt:lpstr>List of entities and attributes in the er-d model</vt:lpstr>
      <vt:lpstr>Logical Relationship</vt:lpstr>
      <vt:lpstr>Normalization</vt:lpstr>
      <vt:lpstr>Assumptions about normalization exercise: </vt:lpstr>
      <vt:lpstr>Functional dependencies</vt:lpstr>
      <vt:lpstr>Normalization process</vt:lpstr>
      <vt:lpstr>Creating the Database Schema with Structured Query Language </vt:lpstr>
      <vt:lpstr>Adding foreign keys</vt:lpstr>
      <vt:lpstr>DATABASE SCHEMA</vt:lpstr>
      <vt:lpstr>RELATIONSHIP VIEW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CUNY STUDENTS REGISTRATION DATABASE</dc:title>
  <dc:creator>MOMTAHIN.MASUD</dc:creator>
  <cp:lastModifiedBy>momtahin tarik</cp:lastModifiedBy>
  <cp:revision>1</cp:revision>
  <dcterms:created xsi:type="dcterms:W3CDTF">2024-05-09T00:43:22Z</dcterms:created>
  <dcterms:modified xsi:type="dcterms:W3CDTF">2024-05-14T00:13:54Z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