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1" r:id="rId6"/>
    <p:sldId id="304" r:id="rId7"/>
    <p:sldId id="305" r:id="rId8"/>
    <p:sldId id="307" r:id="rId9"/>
    <p:sldId id="308" r:id="rId10"/>
    <p:sldId id="309" r:id="rId11"/>
    <p:sldId id="306" r:id="rId12"/>
    <p:sldId id="310" r:id="rId13"/>
    <p:sldId id="302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901C09E-C135-4380-8A8F-6CEEC9626D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C9109F3-0030-407B-959A-6AC9EA97C8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78057-47F7-4C6D-B292-C1CFC5868E6B}" type="datetime1">
              <a:rPr lang="pl-PL" smtClean="0"/>
              <a:t>03.01.2023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7B818C0-CEAC-473D-85BE-0955A29A50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E4772BC-6753-4EF8-9C5F-EFFDE736E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09EFC-24FD-4F55-958D-6E6C7BB98A2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291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E65346-D681-4EDD-87A8-0BE23DDEDD69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1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475197-EF76-48B8-96B8-921BFA77342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pl-PL" noProof="1" smtClean="0"/>
              <a:t>1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2BAD92-877E-4128-9166-953DFDA61491}" type="datetime1">
              <a:rPr lang="pl-PL" noProof="0" smtClean="0"/>
              <a:t>03.01.2023</a:t>
            </a:fld>
            <a:endParaRPr lang="pl-PL" noProof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ADA730-287D-482D-A45A-3799B3746D79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1"/>
              <a:t>Kliknij, aby edytować style wzorców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84541-0F64-41AC-BDD5-033FD40FB7F5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05EA6D-81BF-4C5C-90E0-294317D45E96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CAA83-7A74-4BD6-A41E-04796CB638D2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0DDCBC-7AA9-4097-8D86-4F005C1EAD39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60E0D-9DCD-4718-A8DF-67DC6FB0D76F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1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1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E5374423-698D-493A-A093-777EB80FE69B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pPr/>
              <a:t>‹#›</a:t>
            </a:fld>
            <a:endParaRPr lang="pl-PL" noProof="1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408B6E-3EA1-45A3-A13D-8B837F976667}" type="datetime1">
              <a:rPr lang="pl-PL" noProof="0" smtClean="0"/>
              <a:t>03.01.2023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1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-PL" noProof="1"/>
              <a:t>Kliknij, aby edytować style wzorca tekstu</a:t>
            </a:r>
          </a:p>
          <a:p>
            <a:pPr lvl="1" rtl="0"/>
            <a:r>
              <a:rPr lang="pl-PL" noProof="1"/>
              <a:t>Drugi poziom</a:t>
            </a:r>
          </a:p>
          <a:p>
            <a:pPr lvl="2" rtl="0"/>
            <a:r>
              <a:rPr lang="pl-PL" noProof="1"/>
              <a:t>Trzeci poziom</a:t>
            </a:r>
          </a:p>
          <a:p>
            <a:pPr lvl="3" rtl="0"/>
            <a:r>
              <a:rPr lang="pl-PL" noProof="1"/>
              <a:t>Czwarty poziom</a:t>
            </a:r>
          </a:p>
          <a:p>
            <a:pPr lvl="4" rtl="0"/>
            <a:r>
              <a:rPr lang="pl-PL" noProof="1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F588CCDF-AE64-423E-810B-D7FDF3513B16}" type="datetime1">
              <a:rPr lang="pl-PL" noProof="1" smtClean="0"/>
              <a:t>03.01.2023</a:t>
            </a:fld>
            <a:endParaRPr lang="pl-PL" noProof="1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l-PL" noProof="1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l-PL" noProof="1" dirty="0" smtClean="0"/>
              <a:t>‹#›</a:t>
            </a:fld>
            <a:endParaRPr lang="pl-PL" noProof="1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g2.com/k-nearest-neighbor" TargetMode="External"/><Relationship Id="rId3" Type="http://schemas.openxmlformats.org/officeDocument/2006/relationships/hyperlink" Target="https://towardsdatascience.com/support-vector-machine-introduction-to-machine-learning-algorithms-934a444fca47" TargetMode="External"/><Relationship Id="rId7" Type="http://schemas.openxmlformats.org/officeDocument/2006/relationships/hyperlink" Target="https://medium.com/swlh/k-nearest-neighbor-ca2593d7a3c4" TargetMode="External"/><Relationship Id="rId2" Type="http://schemas.openxmlformats.org/officeDocument/2006/relationships/hyperlink" Target="https://towardsdatascience.com/the-best-machine-learning-algorithm-for-handwritten-digits-recognition-2c6089ad8f0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understanding-random-forest-58381e0602d2" TargetMode="External"/><Relationship Id="rId5" Type="http://schemas.openxmlformats.org/officeDocument/2006/relationships/hyperlink" Target="https://towardsdatascience.com/decision-trees-in-machine-learning-641b9c4e8052" TargetMode="External"/><Relationship Id="rId4" Type="http://schemas.openxmlformats.org/officeDocument/2006/relationships/hyperlink" Target="https://www.youtube.com/watch?v=H3EjCKtlVog" TargetMode="External"/><Relationship Id="rId9" Type="http://schemas.openxmlformats.org/officeDocument/2006/relationships/hyperlink" Target="https://towardsdatascience.com/gradient-descent-811efcc9f1d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stokąt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Obraz 3" descr="Zbliżenie kawałka papieru z leżącym na nim ołówkiem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Prostokąt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7" y="560825"/>
            <a:ext cx="3635926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pl-PL" sz="3200" dirty="0">
                <a:effectLst/>
                <a:latin typeface="Arial" panose="020B0604020202020204" pitchFamily="34" charset="0"/>
              </a:rPr>
              <a:t>Metody uczenia maszynowego do rozpoznawania cyfr</a:t>
            </a:r>
            <a:endParaRPr lang="pl-PL" sz="4400" noProof="1">
              <a:solidFill>
                <a:schemeClr val="tx1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sz="1600" noProof="1"/>
              <a:t>Monika Etrych</a:t>
            </a:r>
          </a:p>
        </p:txBody>
      </p:sp>
      <p:cxnSp>
        <p:nvCxnSpPr>
          <p:cNvPr id="37" name="Łącznik prosty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rostokąt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EB0272-BB96-1F4F-2695-F5BB266E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254A13-9693-7300-19B1-FCAE720B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l-PL" dirty="0">
                <a:hlinkClick r:id="rId2"/>
              </a:rPr>
              <a:t>https://towardsdatascience.com/the-best-machine-learning-algorithm-for-handwritten-digits-recognition-2c6089ad8f09</a:t>
            </a:r>
            <a:endParaRPr lang="pl-PL" dirty="0"/>
          </a:p>
          <a:p>
            <a:pPr algn="just"/>
            <a:r>
              <a:rPr lang="pl-PL" dirty="0"/>
              <a:t>SVM - </a:t>
            </a:r>
            <a:r>
              <a:rPr lang="pl-PL" dirty="0">
                <a:hlinkClick r:id="rId3"/>
              </a:rPr>
              <a:t>https://towardsdatascience.com/support-vector-machine-introduction-to-machine-learning-algorithms-934a444fca47</a:t>
            </a:r>
            <a:endParaRPr lang="pl-PL" dirty="0"/>
          </a:p>
          <a:p>
            <a:pPr algn="just"/>
            <a:r>
              <a:rPr lang="pl-PL" dirty="0">
                <a:hlinkClick r:id="rId4"/>
              </a:rPr>
              <a:t>https://dhirajkumarblog.medium.com/top-4-advantages-and-disadvantages-of-support-vector-machine-or-svm-a3c06a2b107</a:t>
            </a:r>
          </a:p>
          <a:p>
            <a:pPr algn="just"/>
            <a:r>
              <a:rPr lang="pl-PL" dirty="0"/>
              <a:t>GNB - </a:t>
            </a:r>
            <a:r>
              <a:rPr lang="pl-PL" dirty="0">
                <a:hlinkClick r:id="rId4"/>
              </a:rPr>
              <a:t>https://www.youtube.com/watch?v=H3EjCKtlVog</a:t>
            </a:r>
            <a:endParaRPr lang="pl-PL" dirty="0"/>
          </a:p>
          <a:p>
            <a:pPr algn="just"/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trees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https://towardsdatascience.com/decision-trees-in-machine-learning-641b9c4e8052</a:t>
            </a:r>
            <a:endParaRPr lang="pl-PL" dirty="0"/>
          </a:p>
          <a:p>
            <a:pPr algn="just"/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 - </a:t>
            </a:r>
            <a:r>
              <a:rPr lang="pl-PL" dirty="0">
                <a:hlinkClick r:id="rId6"/>
              </a:rPr>
              <a:t>https://towardsdatascience.com/understanding-random-forest-58381e0602d2</a:t>
            </a:r>
            <a:endParaRPr lang="pl-PL" dirty="0"/>
          </a:p>
          <a:p>
            <a:pPr algn="just"/>
            <a:r>
              <a:rPr lang="pl-PL" dirty="0"/>
              <a:t>KNN - </a:t>
            </a:r>
            <a:r>
              <a:rPr lang="pl-PL" dirty="0">
                <a:hlinkClick r:id="rId7"/>
              </a:rPr>
              <a:t>https://medium.com/swlh/k-nearest-neighbor-ca2593d7a3c4</a:t>
            </a:r>
            <a:endParaRPr lang="pl-PL" dirty="0"/>
          </a:p>
          <a:p>
            <a:pPr algn="just"/>
            <a:r>
              <a:rPr lang="pl-PL" dirty="0">
                <a:hlinkClick r:id="rId8"/>
              </a:rPr>
              <a:t>https://learn.g2.com/k-nearest-neighbor</a:t>
            </a:r>
            <a:endParaRPr lang="pl-PL" dirty="0"/>
          </a:p>
          <a:p>
            <a:pPr algn="just"/>
            <a:r>
              <a:rPr lang="pl-PL" dirty="0"/>
              <a:t>SGD - </a:t>
            </a:r>
            <a:r>
              <a:rPr lang="pl-PL" dirty="0">
                <a:hlinkClick r:id="rId9"/>
              </a:rPr>
              <a:t>https://towardsdatascience.com/gradient-descent-811efcc9f1d5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60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E406E7-E809-D776-CBDC-09D95AC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Algorytmy jako klasyfikatory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574356-995C-87BD-4C2D-F78694C3F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Support Vector Machine</a:t>
            </a:r>
            <a:r>
              <a:rPr lang="pl-PL" dirty="0"/>
              <a:t> - SVM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Gaussian Naive Bayes</a:t>
            </a:r>
            <a:r>
              <a:rPr lang="pl-PL" dirty="0"/>
              <a:t> - GNB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Decision Trees</a:t>
            </a:r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Random Forest</a:t>
            </a:r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K Nearest </a:t>
            </a:r>
            <a:r>
              <a:rPr lang="en-US" dirty="0" err="1"/>
              <a:t>Neighbours</a:t>
            </a:r>
            <a:r>
              <a:rPr lang="pl-PL" dirty="0"/>
              <a:t> - KNN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pl-PL" dirty="0"/>
              <a:t> </a:t>
            </a:r>
            <a:r>
              <a:rPr lang="en-US" dirty="0"/>
              <a:t>Stochastic Gradient Descent</a:t>
            </a:r>
            <a:r>
              <a:rPr lang="pl-PL" dirty="0"/>
              <a:t> - SGD</a:t>
            </a:r>
          </a:p>
        </p:txBody>
      </p:sp>
    </p:spTree>
    <p:extLst>
      <p:ext uri="{BB962C8B-B14F-4D97-AF65-F5344CB8AC3E}">
        <p14:creationId xmlns:p14="http://schemas.microsoft.com/office/powerpoint/2010/main" val="11985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FD5363-90C7-C724-41EF-B7E85662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l-PL" dirty="0"/>
              <a:t>1.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Machine - SVM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79AE44-C63D-B61B-3233-8F721EAC7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534339" cy="3748194"/>
          </a:xfrm>
        </p:spPr>
        <p:txBody>
          <a:bodyPr>
            <a:norm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Celem SVM jest dopasowanie takiej hiperpłaszczyzny pomiędzy dwoma klasami obiektów, tak aby powstał maksymalny margines. Istnieje wiele możliwych hiperpłaszczyzn.</a:t>
            </a:r>
          </a:p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Kształt hiperpłaszczyzny zależy od liczby danych wejściowych: 2 – prosta, 3 – płaszczyzna 2D</a:t>
            </a:r>
          </a:p>
          <a:p>
            <a:pPr algn="just"/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– punkty od których zależy optymalne położenie hiperpłaszczyzny.</a:t>
            </a:r>
          </a:p>
          <a:p>
            <a:pPr algn="just"/>
            <a:r>
              <a:rPr lang="pl-PL" sz="1600" u="sng" dirty="0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jest efektywny w przypadkach gdzie liczba wymiarów jest większa niż liczba próbek</a:t>
            </a:r>
          </a:p>
          <a:p>
            <a:pPr algn="just"/>
            <a:r>
              <a:rPr lang="pl-PL" sz="1600" u="sng" dirty="0">
                <a:latin typeface="Arial" panose="020B0604020202020204" pitchFamily="34" charset="0"/>
                <a:cs typeface="Arial" panose="020B0604020202020204" pitchFamily="34" charset="0"/>
              </a:rPr>
              <a:t>wady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nie jest przystosowany do dużych danych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77ACA2A-3024-E24F-1B1E-56BCA58067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253" y="2120900"/>
            <a:ext cx="3645118" cy="3748194"/>
          </a:xfrm>
          <a:noFill/>
        </p:spPr>
      </p:pic>
    </p:spTree>
    <p:extLst>
      <p:ext uri="{BB962C8B-B14F-4D97-AF65-F5344CB8AC3E}">
        <p14:creationId xmlns:p14="http://schemas.microsoft.com/office/powerpoint/2010/main" val="214027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333709-8374-67E8-2CCC-AB5561D3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2. </a:t>
            </a:r>
            <a:r>
              <a:rPr lang="en-US" dirty="0"/>
              <a:t>Gaussian Naive Bayes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073821-48A8-FA8F-DA93-BCC9459B6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08200"/>
            <a:ext cx="5866153" cy="4175125"/>
          </a:xfrm>
        </p:spPr>
        <p:txBody>
          <a:bodyPr>
            <a:no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Oparty o rozkład Bayesa (normalny). Przyporządkowuje każdej obserwacji klasę na podstawie obliczonego prawdopodobieństwa.</a:t>
            </a:r>
          </a:p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 zależności od największego prawdopodobieństwa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przypo-rządkowuje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obserwację do danej klasy.</a:t>
            </a:r>
          </a:p>
          <a:p>
            <a:pPr algn="just"/>
            <a:r>
              <a:rPr lang="pl-PL" sz="1600" u="sng" dirty="0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nie wymaga dużej ilości danych uczących</a:t>
            </a:r>
          </a:p>
          <a:p>
            <a:pPr marL="0" indent="0" algn="just">
              <a:buNone/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dane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dyskretne i ciągłe</a:t>
            </a:r>
          </a:p>
          <a:p>
            <a:pPr marL="0" indent="0" algn="just">
              <a:buNone/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szybki, wykorzystywany do przewidywań w czasie rzeczywistym</a:t>
            </a:r>
          </a:p>
          <a:p>
            <a:pPr algn="just"/>
            <a:r>
              <a:rPr lang="pl-PL" altLang="pl-PL" sz="1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ady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zakłada, że wszystkie zmienn</a:t>
            </a:r>
            <a:r>
              <a:rPr lang="pl-PL" altLang="pl-PL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są niezależne – bardzo rzadko spotykane w rzeczywistości. 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3DB0A2E-B199-FF28-7D31-5DC13DDC6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pl-PL" dirty="0"/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D9081C5-85E8-E25E-ACA7-E040EDF37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963433" y="2120900"/>
            <a:ext cx="4571337" cy="28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3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A11069-315C-5B87-3218-D54945DE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3.</a:t>
            </a:r>
            <a:r>
              <a:rPr lang="en-US" dirty="0"/>
              <a:t> Decision Trees</a:t>
            </a:r>
            <a:r>
              <a:rPr lang="pl-PL" dirty="0"/>
              <a:t>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07ED7-5129-3C8A-330F-5EFAFC513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754464" cy="3986937"/>
          </a:xfrm>
        </p:spPr>
        <p:txBody>
          <a:bodyPr>
            <a:normAutofit/>
          </a:bodyPr>
          <a:lstStyle/>
          <a:p>
            <a:pPr algn="just"/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Polega na stworzeniu drzewa decyzji -  podziale danych ze względu na wartości zmiennych.</a:t>
            </a:r>
          </a:p>
          <a:p>
            <a:pPr algn="just"/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Przycinanie gałęzi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– gdy jest wiele zmiennych, mogą powstawać gałęzie do których będzie bardzo mało obserwacji zaklasyfikowanych. W takich sytuacjach przeprowadza się przycinanie. Przechodzi się od liści do korzenia i usuwa zbyteczne rozgałęzienia. Dzięki temu wykres jest czytelniejszy i nie dochodzi do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overfittingu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l-PL" sz="1600" u="sng" dirty="0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szerokie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zastosowanie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regresja i klasyfikacja,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dane: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numeryczne i kategoryczne</a:t>
            </a:r>
          </a:p>
          <a:p>
            <a:pPr algn="just"/>
            <a:r>
              <a:rPr lang="pl-PL" sz="1600" u="sng" dirty="0">
                <a:latin typeface="Arial" panose="020B0604020202020204" pitchFamily="34" charset="0"/>
                <a:cs typeface="Arial" panose="020B0604020202020204" pitchFamily="34" charset="0"/>
              </a:rPr>
              <a:t>wady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: brak stabilności – małe zmiany w danych mogą całkowicie zmienić powstałe drzewo i ostateczną decyzję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A46991DF-F013-64D0-CC0B-74D7FE1B2B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1744" y="2120900"/>
            <a:ext cx="3968563" cy="3748088"/>
          </a:xfrm>
        </p:spPr>
      </p:pic>
    </p:spTree>
    <p:extLst>
      <p:ext uri="{BB962C8B-B14F-4D97-AF65-F5344CB8AC3E}">
        <p14:creationId xmlns:p14="http://schemas.microsoft.com/office/powerpoint/2010/main" val="288795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C29994-BB1A-75CB-D6C3-5A5D5FC0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4. </a:t>
            </a:r>
            <a:r>
              <a:rPr lang="en-US" dirty="0"/>
              <a:t>Random 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2DC6D9-8E6F-B712-532E-5D46D24E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5268009" cy="374819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Duża liczba relatywnie nieskorelowanych modelów (drzew) połączonych razem jest lepsza niż pojedynczy model.</a:t>
            </a:r>
          </a:p>
          <a:p>
            <a:pPr algn="just"/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Kiedy kilka drzew może się mylić, wiele z pozostałych będzie przewidywać prawidłowo. W konsekwencji ostateczna decyzja zbudowana na podstawie wielu drzew zostanie wybrana prawidłowo.</a:t>
            </a:r>
          </a:p>
          <a:p>
            <a:pPr algn="just"/>
            <a:r>
              <a:rPr lang="pl-PL" b="1" dirty="0" err="1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  <a:r>
              <a:rPr lang="pl-PL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zapewnia niską korelację pomiędzy drzewami – spośród n danych losuje się zbiór uczący z powtórzeniami o tych samych rozmiarach, dzięki temu każde drzewo jest trenowane na innych danych ale na tej samej liczbie obserwacji</a:t>
            </a:r>
          </a:p>
          <a:p>
            <a:endParaRPr lang="pl-PL" b="1" dirty="0"/>
          </a:p>
          <a:p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CA38D571-9D34-0BED-C4F6-D047F9AA28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6688" y="2255441"/>
            <a:ext cx="4638675" cy="3479006"/>
          </a:xfrm>
        </p:spPr>
      </p:pic>
    </p:spTree>
    <p:extLst>
      <p:ext uri="{BB962C8B-B14F-4D97-AF65-F5344CB8AC3E}">
        <p14:creationId xmlns:p14="http://schemas.microsoft.com/office/powerpoint/2010/main" val="40695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9AA1F-93D1-AEE8-9798-37B3B410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5. </a:t>
            </a:r>
            <a:r>
              <a:rPr lang="en-US" dirty="0"/>
              <a:t>K Nearest </a:t>
            </a:r>
            <a:r>
              <a:rPr lang="en-US" dirty="0" err="1"/>
              <a:t>Neighbours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2781FC-EE69-1C2B-A01B-91EEE9A00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188110" cy="4191123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Polega na obliczeniu odległości pomiędzy nowym punktem a starymi i wybraniem k-najbliższych sąsiadów. Następnie klasyfikuje się obserwację do danej klasy, której liczba wystąpień spośród k-najbliższych sąsiadów jest największa.</a:t>
            </a:r>
          </a:p>
          <a:p>
            <a:pPr algn="just"/>
            <a:r>
              <a:rPr lang="pl-PL" sz="4900" u="sng" dirty="0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: brak założeń do danych bazowych</a:t>
            </a:r>
          </a:p>
          <a:p>
            <a:pPr algn="just"/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 - służy do klasyfikacja i regresja.</a:t>
            </a:r>
          </a:p>
          <a:p>
            <a:pPr algn="just"/>
            <a:r>
              <a:rPr lang="pl-PL" sz="4900" u="sng" dirty="0">
                <a:latin typeface="Arial" panose="020B0604020202020204" pitchFamily="34" charset="0"/>
                <a:cs typeface="Arial" panose="020B0604020202020204" pitchFamily="34" charset="0"/>
              </a:rPr>
              <a:t>wady</a:t>
            </a:r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:  wysoki koszt obliczeniowy – przechowywanie wszystkich danych uczących</a:t>
            </a:r>
          </a:p>
          <a:p>
            <a:pPr algn="just"/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- trzeba określić wartość k</a:t>
            </a:r>
          </a:p>
          <a:p>
            <a:pPr marL="0" indent="0" algn="just">
              <a:buNone/>
            </a:pPr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  - wolny dla dużej liczby obserwacji</a:t>
            </a:r>
          </a:p>
          <a:p>
            <a:pPr marL="0" indent="0" algn="just">
              <a:buNone/>
            </a:pPr>
            <a:r>
              <a:rPr lang="pl-PL" sz="430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pl-PL" sz="4900" dirty="0">
                <a:latin typeface="Arial" panose="020B0604020202020204" pitchFamily="34" charset="0"/>
                <a:cs typeface="Arial" panose="020B0604020202020204" pitchFamily="34" charset="0"/>
              </a:rPr>
              <a:t>czuły na wartości odstające</a:t>
            </a:r>
            <a:endParaRPr lang="en-US" sz="4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E73F093-40F4-BDAB-5A31-CAA85B99D3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4290" y="2335196"/>
            <a:ext cx="5304474" cy="3330104"/>
          </a:xfrm>
        </p:spPr>
      </p:pic>
    </p:spTree>
    <p:extLst>
      <p:ext uri="{BB962C8B-B14F-4D97-AF65-F5344CB8AC3E}">
        <p14:creationId xmlns:p14="http://schemas.microsoft.com/office/powerpoint/2010/main" val="150196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BAB22C-11E4-A9B5-11C9-C878CF44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198294" cy="1450757"/>
          </a:xfrm>
        </p:spPr>
        <p:txBody>
          <a:bodyPr>
            <a:normAutofit/>
          </a:bodyPr>
          <a:lstStyle/>
          <a:p>
            <a:r>
              <a:rPr lang="pl-PL" dirty="0"/>
              <a:t>6. </a:t>
            </a:r>
            <a:r>
              <a:rPr lang="en-US" dirty="0"/>
              <a:t>Stochastic Gradient Descent</a:t>
            </a:r>
            <a:r>
              <a:rPr lang="pl-PL" dirty="0"/>
              <a:t> - SGD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94C8AF-55CF-8C65-2727-6D0F8F67E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4823981" cy="37481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Jest oparty o liczenie pochodnych oraz szukanie minimum. Dla każdej z obserwacji sumuję błędy, a następnie polepsza model.</a:t>
            </a:r>
          </a:p>
          <a:p>
            <a:pPr marL="0" indent="0" algn="just">
              <a:buNone/>
            </a:pPr>
            <a:r>
              <a:rPr lang="pl-PL" sz="1700" u="sng" dirty="0">
                <a:latin typeface="Arial" panose="020B0604020202020204" pitchFamily="34" charset="0"/>
                <a:cs typeface="Arial" panose="020B0604020202020204" pitchFamily="34" charset="0"/>
              </a:rPr>
              <a:t>zalety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: na dużych danych w porównaniu z </a:t>
            </a:r>
            <a:r>
              <a:rPr lang="pl-PL" sz="1700" dirty="0" err="1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pl-PL" sz="1700" dirty="0" err="1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 szybciej trafia w pobliże minimum i oscyluje wokół niego. Oscylacje wokół minimum pomagają wychodzić z minimum lokalnego.</a:t>
            </a:r>
          </a:p>
          <a:p>
            <a:pPr marL="0" indent="0" algn="just">
              <a:buNone/>
            </a:pPr>
            <a:r>
              <a:rPr lang="pl-PL" sz="1700" u="sng" dirty="0">
                <a:latin typeface="Arial" panose="020B0604020202020204" pitchFamily="34" charset="0"/>
                <a:cs typeface="Arial" panose="020B0604020202020204" pitchFamily="34" charset="0"/>
              </a:rPr>
              <a:t>wady</a:t>
            </a: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: o</a:t>
            </a:r>
            <a:r>
              <a:rPr lang="pl-PL" sz="17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bliczeniowo wymagający</a:t>
            </a:r>
          </a:p>
          <a:p>
            <a:pPr marL="0" indent="0" algn="just">
              <a:buNone/>
            </a:pPr>
            <a:r>
              <a:rPr lang="pl-PL" sz="1700" dirty="0">
                <a:latin typeface="Arial" panose="020B0604020202020204" pitchFamily="34" charset="0"/>
                <a:cs typeface="Arial" panose="020B0604020202020204" pitchFamily="34" charset="0"/>
              </a:rPr>
              <a:t>- z powodu częstych zmian kolejne kroki prowadzące do minimum są bardzo chaotyczne. To może powodować, że minimalizacja nie idzie w kierunku minimum.</a:t>
            </a:r>
          </a:p>
          <a:p>
            <a:pPr marL="201168" lvl="1" indent="0" algn="just">
              <a:buNone/>
            </a:pP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2540654-D4E2-26E4-0348-6AD644A3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6" t="3584" r="4724" b="4839"/>
          <a:stretch/>
        </p:blipFill>
        <p:spPr>
          <a:xfrm>
            <a:off x="5921261" y="2601157"/>
            <a:ext cx="5948183" cy="2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EB603F-654B-78A5-AAB6-7E4B2B4AE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2" b="13094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5" name="Tytuł 4">
            <a:extLst>
              <a:ext uri="{FF2B5EF4-FFF2-40B4-BE49-F238E27FC236}">
                <a16:creationId xmlns:a16="http://schemas.microsoft.com/office/drawing/2014/main" id="{73E78633-98E1-9830-29B7-266CFEE6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1"/>
            <a:ext cx="10113645" cy="1591913"/>
          </a:xfrm>
        </p:spPr>
        <p:txBody>
          <a:bodyPr anchor="b">
            <a:normAutofit/>
          </a:bodyPr>
          <a:lstStyle/>
          <a:p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361018222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765_TF22712842_Win32" id="{F0B31628-AF88-4A6E-A9B9-5EDD7196A46A}" vid="{A1D6BA91-CCF1-4BAD-B4E6-DF6BDF51A8C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{8DC67F25-06D7-4830-8CB7-38B7BF019E83}tf22712842_win32</Template>
  <TotalTime>478</TotalTime>
  <Words>631</Words>
  <Application>Microsoft Office PowerPoint</Application>
  <PresentationFormat>Panoramiczny</PresentationFormat>
  <Paragraphs>58</Paragraphs>
  <Slides>10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Metody uczenia maszynowego do rozpoznawania cyfr</vt:lpstr>
      <vt:lpstr>Algorytmy jako klasyfikatory</vt:lpstr>
      <vt:lpstr>1. Support Vector Machine - SVM</vt:lpstr>
      <vt:lpstr>2. Gaussian Naive Bayes</vt:lpstr>
      <vt:lpstr>3. Decision Trees </vt:lpstr>
      <vt:lpstr>4. Random Forest</vt:lpstr>
      <vt:lpstr>5. K Nearest Neighbours</vt:lpstr>
      <vt:lpstr>6. Stochastic Gradient Descent - SGD</vt:lpstr>
      <vt:lpstr>Koniec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uczenia maszynowego do rozpoznawania cyfr</dc:title>
  <dc:creator>Monika Etrych</dc:creator>
  <cp:lastModifiedBy>Monika Etrych</cp:lastModifiedBy>
  <cp:revision>157</cp:revision>
  <dcterms:created xsi:type="dcterms:W3CDTF">2023-01-02T07:16:16Z</dcterms:created>
  <dcterms:modified xsi:type="dcterms:W3CDTF">2023-01-03T18:42:09Z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