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9" r:id="rId11"/>
    <p:sldId id="266" r:id="rId12"/>
    <p:sldId id="265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Montserrat" panose="00000500000000000000" pitchFamily="2" charset="-18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450ea6e4b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450ea6e4b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450ea6e4b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450ea6e4b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450ea6e4b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450ea6e4b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450ea6e4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2450ea6e4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450ea6e4b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2450ea6e4b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2450ea6e4b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2450ea6e4b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450ea6e4b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2450ea6e4b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450ea6e4b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450ea6e4b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stokąt 3">
            <a:extLst>
              <a:ext uri="{FF2B5EF4-FFF2-40B4-BE49-F238E27FC236}">
                <a16:creationId xmlns:a16="http://schemas.microsoft.com/office/drawing/2014/main" id="{28DD22A3-E9E3-3DBD-A3FD-EC3B9F3F61CF}"/>
              </a:ext>
            </a:extLst>
          </p:cNvPr>
          <p:cNvSpPr/>
          <p:nvPr/>
        </p:nvSpPr>
        <p:spPr>
          <a:xfrm>
            <a:off x="4153506" y="1770975"/>
            <a:ext cx="2823030" cy="1202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372525"/>
            <a:ext cx="3470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Autorzy: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Monika Etrych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Sebastian Hec</a:t>
            </a:r>
            <a:endParaRPr dirty="0"/>
          </a:p>
        </p:txBody>
      </p:sp>
      <p:pic>
        <p:nvPicPr>
          <p:cNvPr id="3" name="Obraz 2" descr="Obraz zawierający Grafika, Czcionka, zrzut ekranu, logo&#10;&#10;Opis wygenerowany automatycznie">
            <a:extLst>
              <a:ext uri="{FF2B5EF4-FFF2-40B4-BE49-F238E27FC236}">
                <a16:creationId xmlns:a16="http://schemas.microsoft.com/office/drawing/2014/main" id="{AD3F5EE2-2E83-E4F0-1753-F1CC30049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48" y="1760598"/>
            <a:ext cx="2823030" cy="14124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A5F0DA-75D3-7E66-8A27-887CBD841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C071D13-8429-20AF-5C10-DE2E627AC5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7738E46-9B75-86E5-BAAD-E84D3C251BA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pl-PL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860405C5-BBD9-1D96-8B02-7D88B78E4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260099"/>
              </p:ext>
            </p:extLst>
          </p:nvPr>
        </p:nvGraphicFramePr>
        <p:xfrm>
          <a:off x="0" y="1"/>
          <a:ext cx="9144000" cy="5143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57">
                  <a:extLst>
                    <a:ext uri="{9D8B030D-6E8A-4147-A177-3AD203B41FA5}">
                      <a16:colId xmlns:a16="http://schemas.microsoft.com/office/drawing/2014/main" val="128025301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3683429007"/>
                    </a:ext>
                  </a:extLst>
                </a:gridCol>
                <a:gridCol w="1872343">
                  <a:extLst>
                    <a:ext uri="{9D8B030D-6E8A-4147-A177-3AD203B41FA5}">
                      <a16:colId xmlns:a16="http://schemas.microsoft.com/office/drawing/2014/main" val="67792337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29438755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742048471"/>
                    </a:ext>
                  </a:extLst>
                </a:gridCol>
              </a:tblGrid>
              <a:tr h="127228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Lokalnie – 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Lokalnie – sekwencyjnie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Athena</a:t>
                      </a:r>
                      <a:r>
                        <a:rPr lang="pl-PL" b="1" dirty="0"/>
                        <a:t> – 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Athena</a:t>
                      </a:r>
                      <a:r>
                        <a:rPr lang="pl-PL" b="1" dirty="0"/>
                        <a:t> - sekwencyjnie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92239"/>
                  </a:ext>
                </a:extLst>
              </a:tr>
              <a:tr h="967805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Learning </a:t>
                      </a:r>
                      <a:r>
                        <a:rPr lang="pl-PL" b="1" dirty="0" err="1"/>
                        <a:t>rate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0.00176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0.00691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0.00724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0.00861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190657"/>
                  </a:ext>
                </a:extLst>
              </a:tr>
              <a:tr h="967805">
                <a:tc>
                  <a:txBody>
                    <a:bodyPr/>
                    <a:lstStyle/>
                    <a:p>
                      <a:pPr algn="ctr"/>
                      <a:r>
                        <a:rPr lang="pl-PL" b="1" dirty="0" err="1"/>
                        <a:t>Momentum</a:t>
                      </a:r>
                      <a:endParaRPr lang="pl-PL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0.881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0.57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0.85243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0.61313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294229"/>
                  </a:ext>
                </a:extLst>
              </a:tr>
              <a:tr h="967805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Najlepsze dokładność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dirty="0"/>
                        <a:t>0.9727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0.9414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0.95898</a:t>
                      </a:r>
                      <a:endParaRPr lang="pl-P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0.9277</a:t>
                      </a:r>
                      <a:endParaRPr lang="pl-P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66805"/>
                  </a:ext>
                </a:extLst>
              </a:tr>
              <a:tr h="967805">
                <a:tc>
                  <a:txBody>
                    <a:bodyPr/>
                    <a:lstStyle/>
                    <a:p>
                      <a:pPr algn="ctr"/>
                      <a:r>
                        <a:rPr lang="pl-PL" b="1" dirty="0"/>
                        <a:t>Całkowity czas[s]</a:t>
                      </a:r>
                    </a:p>
                    <a:p>
                      <a:pPr algn="ctr"/>
                      <a:r>
                        <a:rPr lang="pl-PL" b="1" dirty="0"/>
                        <a:t>Całkowity czas[min]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348.24</a:t>
                      </a:r>
                      <a:endParaRPr lang="pl-PL" dirty="0"/>
                    </a:p>
                    <a:p>
                      <a:pPr algn="ctr"/>
                      <a:r>
                        <a:rPr lang="pl-PL" dirty="0"/>
                        <a:t>5.82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1542.48</a:t>
                      </a:r>
                      <a:endParaRPr lang="pl-PL" dirty="0"/>
                    </a:p>
                    <a:p>
                      <a:pPr algn="ctr"/>
                      <a:r>
                        <a:rPr lang="pl-PL" dirty="0"/>
                        <a:t>25.70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139.68</a:t>
                      </a:r>
                    </a:p>
                    <a:p>
                      <a:pPr algn="ctr"/>
                      <a:r>
                        <a:rPr lang="pl-PL" dirty="0"/>
                        <a:t>2.33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1168.54</a:t>
                      </a:r>
                    </a:p>
                    <a:p>
                      <a:pPr algn="ctr"/>
                      <a:r>
                        <a:rPr lang="pl-PL" dirty="0"/>
                        <a:t>19.48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343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356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piłka&#10;&#10;Opis wygenerowany automatycznie">
            <a:extLst>
              <a:ext uri="{FF2B5EF4-FFF2-40B4-BE49-F238E27FC236}">
                <a16:creationId xmlns:a16="http://schemas.microsoft.com/office/drawing/2014/main" id="{6A95312D-9D35-AC75-B604-24D0FD8613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1600" y="-50800"/>
            <a:ext cx="9245600" cy="5689918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78869E1B-723D-87BE-FC86-49FCB514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257" y="399143"/>
            <a:ext cx="5827486" cy="1168407"/>
          </a:xfrm>
        </p:spPr>
        <p:txBody>
          <a:bodyPr>
            <a:normAutofit/>
          </a:bodyPr>
          <a:lstStyle/>
          <a:p>
            <a:r>
              <a:rPr lang="pl-PL" sz="3200" b="1" dirty="0">
                <a:solidFill>
                  <a:schemeClr val="tx1"/>
                </a:solidFill>
              </a:rPr>
              <a:t>Czym wyróżnia się Ray?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2D3ED1E-5D22-22D9-B70F-E332CFA61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586" y="2472987"/>
            <a:ext cx="3750014" cy="2911200"/>
          </a:xfrm>
        </p:spPr>
        <p:txBody>
          <a:bodyPr/>
          <a:lstStyle/>
          <a:p>
            <a:r>
              <a:rPr lang="pl-PL" sz="1600" dirty="0">
                <a:solidFill>
                  <a:schemeClr val="bg1"/>
                </a:solidFill>
              </a:rPr>
              <a:t>Wszechstronność - wiele bibliotek</a:t>
            </a:r>
          </a:p>
          <a:p>
            <a:r>
              <a:rPr lang="pl-PL" sz="1600" dirty="0">
                <a:solidFill>
                  <a:schemeClr val="bg1"/>
                </a:solidFill>
              </a:rPr>
              <a:t>Zaawansowane funkcje do uczenia </a:t>
            </a:r>
          </a:p>
          <a:p>
            <a:r>
              <a:rPr lang="pl-PL" sz="1600" dirty="0">
                <a:solidFill>
                  <a:schemeClr val="bg1"/>
                </a:solidFill>
              </a:rPr>
              <a:t>Automatycznie skalowanie liczby węzłów do aktualnych potrzeb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066A8BE-D6CD-214B-D49F-58F10B6DD83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21200" y="2511994"/>
            <a:ext cx="4521200" cy="2911200"/>
          </a:xfrm>
        </p:spPr>
        <p:txBody>
          <a:bodyPr/>
          <a:lstStyle/>
          <a:p>
            <a:r>
              <a:rPr lang="pl-PL" sz="1600" dirty="0">
                <a:solidFill>
                  <a:schemeClr val="bg1"/>
                </a:solidFill>
              </a:rPr>
              <a:t>Możliwość jednoczesnego zarządzania różnymi typami obciążeń (np. CPU i GPU)</a:t>
            </a:r>
          </a:p>
          <a:p>
            <a:r>
              <a:rPr lang="pl-PL" sz="1600" dirty="0">
                <a:solidFill>
                  <a:schemeClr val="bg1"/>
                </a:solidFill>
              </a:rPr>
              <a:t>Wsparcie dla nauczania ze wspomaganiem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537423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wal 7">
            <a:extLst>
              <a:ext uri="{FF2B5EF4-FFF2-40B4-BE49-F238E27FC236}">
                <a16:creationId xmlns:a16="http://schemas.microsoft.com/office/drawing/2014/main" id="{8DA4A114-4864-4D79-12E4-E19619607776}"/>
              </a:ext>
            </a:extLst>
          </p:cNvPr>
          <p:cNvSpPr/>
          <p:nvPr/>
        </p:nvSpPr>
        <p:spPr>
          <a:xfrm>
            <a:off x="5765036" y="1607007"/>
            <a:ext cx="1712686" cy="91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777851" y="1407885"/>
            <a:ext cx="3794149" cy="2618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 dirty="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Darmowy (open-source)</a:t>
            </a:r>
            <a:endParaRPr sz="1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Łatwość integracji z popularnymi bibliotekami AI/ML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Popularny</a:t>
            </a:r>
            <a:endParaRPr lang="pl-PL"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sz="1700" dirty="0"/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6724D1E-7C00-F1F8-D14C-D870A9FC48A3}"/>
              </a:ext>
            </a:extLst>
          </p:cNvPr>
          <p:cNvSpPr txBox="1"/>
          <p:nvPr/>
        </p:nvSpPr>
        <p:spPr>
          <a:xfrm>
            <a:off x="4458750" y="2716312"/>
            <a:ext cx="4572000" cy="1868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336550">
              <a:lnSpc>
                <a:spcPct val="115000"/>
              </a:lnSpc>
              <a:buClr>
                <a:schemeClr val="lt1"/>
              </a:buClr>
              <a:buSzPts val="1700"/>
              <a:buFont typeface="Lato"/>
              <a:buChar char="●"/>
            </a:pPr>
            <a:r>
              <a:rPr lang="pl-PL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Wysokie zapotrzebowanie na zasoby</a:t>
            </a:r>
          </a:p>
          <a:p>
            <a:pPr marL="457200" indent="-336550">
              <a:lnSpc>
                <a:spcPct val="115000"/>
              </a:lnSpc>
              <a:buClr>
                <a:schemeClr val="lt1"/>
              </a:buClr>
              <a:buSzPts val="1700"/>
              <a:buFont typeface="Lato"/>
              <a:buChar char="●"/>
            </a:pPr>
            <a:r>
              <a:rPr lang="pl-PL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Problemy z </a:t>
            </a:r>
            <a:r>
              <a:rPr lang="pl-PL" sz="1700" dirty="0" err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debuggowaniem</a:t>
            </a:r>
            <a:r>
              <a:rPr lang="pl-PL" sz="1700" dirty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– problem z logami na różnych węzłach</a:t>
            </a:r>
          </a:p>
          <a:p>
            <a:pPr marL="457200" indent="-336550">
              <a:lnSpc>
                <a:spcPct val="115000"/>
              </a:lnSpc>
              <a:buClr>
                <a:schemeClr val="lt1"/>
              </a:buClr>
              <a:buSzPts val="1700"/>
              <a:buFont typeface="Lato"/>
              <a:buChar char="●"/>
            </a:pPr>
            <a:r>
              <a:rPr lang="pl-PL" sz="17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Trudne dla początkujących</a:t>
            </a:r>
          </a:p>
          <a:p>
            <a:pPr marL="457200" indent="-336550">
              <a:lnSpc>
                <a:spcPct val="115000"/>
              </a:lnSpc>
              <a:buClr>
                <a:schemeClr val="lt1"/>
              </a:buClr>
              <a:buSzPts val="1700"/>
              <a:buFont typeface="Lato"/>
              <a:buChar char="●"/>
            </a:pPr>
            <a:r>
              <a:rPr lang="pl-PL" sz="17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Potężne narzędzie, zalecane do większych projektów</a:t>
            </a:r>
            <a:endParaRPr lang="pl-PL" sz="1700" dirty="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Google Shape;189;p22">
            <a:extLst>
              <a:ext uri="{FF2B5EF4-FFF2-40B4-BE49-F238E27FC236}">
                <a16:creationId xmlns:a16="http://schemas.microsoft.com/office/drawing/2014/main" id="{C065333D-74C0-EFC7-DF27-20AA354B1C3F}"/>
              </a:ext>
            </a:extLst>
          </p:cNvPr>
          <p:cNvSpPr txBox="1">
            <a:spLocks/>
          </p:cNvSpPr>
          <p:nvPr/>
        </p:nvSpPr>
        <p:spPr>
          <a:xfrm>
            <a:off x="5288929" y="1802219"/>
            <a:ext cx="2664900" cy="9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pl-PL" dirty="0"/>
              <a:t>Wady</a:t>
            </a:r>
          </a:p>
        </p:txBody>
      </p:sp>
      <p:sp>
        <p:nvSpPr>
          <p:cNvPr id="7" name="Owal 6">
            <a:extLst>
              <a:ext uri="{FF2B5EF4-FFF2-40B4-BE49-F238E27FC236}">
                <a16:creationId xmlns:a16="http://schemas.microsoft.com/office/drawing/2014/main" id="{495AB6D5-4F56-2FAB-2819-53BD47270FCF}"/>
              </a:ext>
            </a:extLst>
          </p:cNvPr>
          <p:cNvSpPr/>
          <p:nvPr/>
        </p:nvSpPr>
        <p:spPr>
          <a:xfrm>
            <a:off x="1584921" y="564914"/>
            <a:ext cx="1712686" cy="9141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1108814" y="742564"/>
            <a:ext cx="2664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Zalety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Zastosowania</a:t>
            </a:r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-Rozproszone obliczenia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-Zarządzanie zadaniami asynchronicznymi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/>
              <a:t>-Uczenie maszynowe i sztuczna inteligencja</a:t>
            </a:r>
            <a:endParaRPr sz="16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dirty="0"/>
              <a:t>-Przetwarzanie danych w czasie rzeczywistym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0C9510A-9B29-9F9D-7120-492A0312C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Biblioteki Ray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7DA7F53-ABFA-DD95-4583-375ACBA6A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6629" y="1190171"/>
            <a:ext cx="7189771" cy="3288579"/>
          </a:xfrm>
        </p:spPr>
        <p:txBody>
          <a:bodyPr>
            <a:normAutofit/>
          </a:bodyPr>
          <a:lstStyle/>
          <a:p>
            <a:r>
              <a:rPr lang="pl-PL" sz="1400" b="1" dirty="0" err="1"/>
              <a:t>Core</a:t>
            </a:r>
            <a:r>
              <a:rPr lang="pl-PL" sz="1400" dirty="0"/>
              <a:t> </a:t>
            </a:r>
            <a:r>
              <a:rPr lang="pl-PL" sz="1100" dirty="0"/>
              <a:t>- </a:t>
            </a:r>
            <a:r>
              <a:rPr lang="pl-PL" sz="1400" dirty="0"/>
              <a:t>równoległe i rozproszone obliczenia przy użyciu mechanizmów </a:t>
            </a:r>
            <a:r>
              <a:rPr lang="pl-PL" sz="1400" dirty="0" err="1"/>
              <a:t>tasków</a:t>
            </a:r>
            <a:r>
              <a:rPr lang="pl-PL" sz="1400" dirty="0"/>
              <a:t> i aktorów</a:t>
            </a:r>
          </a:p>
          <a:p>
            <a:r>
              <a:rPr lang="en" sz="1400" b="1" dirty="0"/>
              <a:t>Tune</a:t>
            </a:r>
            <a:r>
              <a:rPr lang="pl-PL" sz="1400" dirty="0"/>
              <a:t> – strojenie hiperparametrów</a:t>
            </a:r>
          </a:p>
          <a:p>
            <a:r>
              <a:rPr lang="en" sz="1400" dirty="0"/>
              <a:t>R</a:t>
            </a:r>
            <a:r>
              <a:rPr lang="pl-PL" sz="1400" dirty="0"/>
              <a:t>l</a:t>
            </a:r>
            <a:r>
              <a:rPr lang="en" sz="1400" dirty="0"/>
              <a:t>lib</a:t>
            </a:r>
            <a:r>
              <a:rPr lang="pl-PL" sz="1400" dirty="0"/>
              <a:t> – wsparcie dla uczenia ze wzmacnianiem</a:t>
            </a:r>
          </a:p>
          <a:p>
            <a:r>
              <a:rPr lang="en" sz="1400" dirty="0"/>
              <a:t>Serve</a:t>
            </a:r>
            <a:r>
              <a:rPr lang="pl-PL" sz="1400" dirty="0"/>
              <a:t> – skalowanie modeli </a:t>
            </a:r>
          </a:p>
          <a:p>
            <a:r>
              <a:rPr lang="pl-PL" sz="1400" dirty="0" err="1"/>
              <a:t>Modin</a:t>
            </a:r>
            <a:r>
              <a:rPr lang="pl-PL" sz="1400" b="1" dirty="0"/>
              <a:t> – </a:t>
            </a:r>
            <a:r>
              <a:rPr lang="pl-PL" sz="1400" dirty="0"/>
              <a:t>przyspieszona wersja </a:t>
            </a:r>
            <a:r>
              <a:rPr lang="pl-PL" sz="1400" dirty="0" err="1"/>
              <a:t>Pandasa</a:t>
            </a:r>
            <a:r>
              <a:rPr lang="pl-PL" sz="1400" dirty="0"/>
              <a:t> </a:t>
            </a:r>
          </a:p>
          <a:p>
            <a:r>
              <a:rPr lang="pl-PL" sz="1400" dirty="0"/>
              <a:t>Data – zarządzanie danymi</a:t>
            </a:r>
          </a:p>
          <a:p>
            <a:r>
              <a:rPr lang="pl-PL" sz="1400" dirty="0"/>
              <a:t>Train – trening</a:t>
            </a:r>
          </a:p>
          <a:p>
            <a:r>
              <a:rPr lang="pl-PL" sz="1400" dirty="0" err="1"/>
              <a:t>Workflow</a:t>
            </a:r>
            <a:r>
              <a:rPr lang="pl-PL" sz="1400" dirty="0"/>
              <a:t> – długotrwałe zadania</a:t>
            </a:r>
          </a:p>
          <a:p>
            <a:r>
              <a:rPr lang="pl-PL" sz="1400" dirty="0"/>
              <a:t>Dashboard – monitorowanie klastrów</a:t>
            </a:r>
          </a:p>
          <a:p>
            <a:endParaRPr lang="pl-PL" dirty="0"/>
          </a:p>
        </p:txBody>
      </p:sp>
      <p:pic>
        <p:nvPicPr>
          <p:cNvPr id="5" name="Obraz 4" descr="Obraz zawierający regał na książki, książka, scena, biblioteka&#10;&#10;Opis wygenerowany automatycznie">
            <a:extLst>
              <a:ext uri="{FF2B5EF4-FFF2-40B4-BE49-F238E27FC236}">
                <a16:creationId xmlns:a16="http://schemas.microsoft.com/office/drawing/2014/main" id="{8607EE32-6C26-E9A5-508F-409F125CA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220" y="3193143"/>
            <a:ext cx="3482780" cy="195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5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 Tune</a:t>
            </a:r>
            <a:endParaRPr dirty="0"/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Szeroki wybór algorytmów do optymalizacji hiperparametrów: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Grid Search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Random Search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Bayesian Optimization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Hyperband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Asynchronous Hyperband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Obraz 1" descr="Obraz zawierający Czcionka, logo, Grafika, symbol&#10;&#10;Opis wygenerowany automatycznie">
            <a:extLst>
              <a:ext uri="{FF2B5EF4-FFF2-40B4-BE49-F238E27FC236}">
                <a16:creationId xmlns:a16="http://schemas.microsoft.com/office/drawing/2014/main" id="{37648F7A-1C57-10B9-E924-EC9FC5222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438" y="393750"/>
            <a:ext cx="2037952" cy="6413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hemat blokowy: proces alternatywny 4">
            <a:extLst>
              <a:ext uri="{FF2B5EF4-FFF2-40B4-BE49-F238E27FC236}">
                <a16:creationId xmlns:a16="http://schemas.microsoft.com/office/drawing/2014/main" id="{F30A06DD-DC5D-2E2F-2A80-75D3A8DB94F4}"/>
              </a:ext>
            </a:extLst>
          </p:cNvPr>
          <p:cNvSpPr/>
          <p:nvPr/>
        </p:nvSpPr>
        <p:spPr>
          <a:xfrm>
            <a:off x="4376504" y="3748241"/>
            <a:ext cx="3193143" cy="91410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Tune</a:t>
            </a:r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/>
              <a:t>Łatwa integracja z popularnymi frameworkami: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TensorFlow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PyTorch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XGBoost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LightGBM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Scikit-learn</a:t>
            </a:r>
            <a:endParaRPr sz="17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Obraz 2" descr="Obraz zawierający Grafika, design&#10;&#10;Opis wygenerowany automatycznie">
            <a:extLst>
              <a:ext uri="{FF2B5EF4-FFF2-40B4-BE49-F238E27FC236}">
                <a16:creationId xmlns:a16="http://schemas.microsoft.com/office/drawing/2014/main" id="{16FD2A56-690E-8E25-B308-371BFECC1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387" y="3890812"/>
            <a:ext cx="2740340" cy="679733"/>
          </a:xfrm>
          <a:prstGeom prst="rect">
            <a:avLst/>
          </a:prstGeom>
        </p:spPr>
      </p:pic>
      <p:pic>
        <p:nvPicPr>
          <p:cNvPr id="7" name="Obraz 6" descr="Obraz zawierający Czcionka, logo, Grafika, symbol&#10;&#10;Opis wygenerowany automatycznie">
            <a:extLst>
              <a:ext uri="{FF2B5EF4-FFF2-40B4-BE49-F238E27FC236}">
                <a16:creationId xmlns:a16="http://schemas.microsoft.com/office/drawing/2014/main" id="{4D513AD2-4108-36A9-A3F0-A7C36D582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5121" y="2742345"/>
            <a:ext cx="2904479" cy="9141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Ray Tune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Inteligentne przypisywanie zasobów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Hyperband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działa synchronicznie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b="1" dirty="0">
                <a:latin typeface="Arial"/>
                <a:ea typeface="Arial"/>
                <a:cs typeface="Arial"/>
                <a:sym typeface="Arial"/>
              </a:rPr>
              <a:t>Asynchronous Hyperband</a:t>
            </a:r>
            <a:endParaRPr sz="1700" b="1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działa asynchronicznie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○"/>
            </a:pPr>
            <a:r>
              <a:rPr lang="en" sz="1500" dirty="0">
                <a:latin typeface="Arial"/>
                <a:ea typeface="Arial"/>
                <a:cs typeface="Arial"/>
                <a:sym typeface="Arial"/>
              </a:rPr>
              <a:t>bardziej elastyczne podejście do przydzielania zasobów</a:t>
            </a:r>
            <a:r>
              <a:rPr lang="pl-PL" sz="1500" dirty="0">
                <a:latin typeface="Arial"/>
                <a:ea typeface="Arial"/>
                <a:cs typeface="Arial"/>
                <a:sym typeface="Arial"/>
              </a:rPr>
              <a:t> – przydzielenie więcej zasobów bardziej prawdopodobnym wartościom hiperparametrów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 dirty="0">
                <a:latin typeface="Arial"/>
                <a:ea typeface="Arial"/>
                <a:cs typeface="Arial"/>
                <a:sym typeface="Arial"/>
              </a:rPr>
              <a:t>Early Stopping</a:t>
            </a:r>
            <a:endParaRPr sz="17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4900" y="152400"/>
            <a:ext cx="135420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-PL" dirty="0"/>
              <a:t>Opis testu</a:t>
            </a:r>
            <a:endParaRPr dirty="0"/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2474686" y="1059550"/>
            <a:ext cx="5196114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MNIST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CNN do klasyfikacji obrazów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50 eksperymentów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/>
              <a:t>Hiperparametry losowane z rozkładu jednostajnego:</a:t>
            </a:r>
            <a:endParaRPr sz="17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learning_rate z (1e-4, 1e-2)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 dirty="0"/>
              <a:t>momentum z (0.1, 0.9)</a:t>
            </a:r>
            <a:endParaRPr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body" idx="1"/>
          </p:nvPr>
        </p:nvSpPr>
        <p:spPr>
          <a:xfrm>
            <a:off x="-46999" y="1451422"/>
            <a:ext cx="2913280" cy="2969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Ray Tune</a:t>
            </a:r>
            <a:r>
              <a:rPr lang="pl-PL" sz="1600" b="1" dirty="0"/>
              <a:t> - lokalnie</a:t>
            </a:r>
            <a:endParaRPr sz="1600"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l-PL" dirty="0"/>
              <a:t>16 CPU</a:t>
            </a: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2 wątki CPU na każdy z równolegle wykonywanych eksperymentów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AsyncHyperBandScheduler()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2"/>
          </p:nvPr>
        </p:nvSpPr>
        <p:spPr>
          <a:xfrm>
            <a:off x="2866281" y="1451422"/>
            <a:ext cx="291328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Sekwencyjnie</a:t>
            </a:r>
            <a:endParaRPr sz="1600" b="1" dirty="0"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Każdy eksperyment wykonywany po zakończeniu poprzedniego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dirty="0"/>
              <a:t>Kończenie każdego eksperymentu przy 3 kolejnych epokach bez poprawy accuracy (lub po 100 epokach)</a:t>
            </a:r>
            <a:endParaRPr dirty="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3" name="Google Shape;176;p20">
            <a:extLst>
              <a:ext uri="{FF2B5EF4-FFF2-40B4-BE49-F238E27FC236}">
                <a16:creationId xmlns:a16="http://schemas.microsoft.com/office/drawing/2014/main" id="{4CDCE9E4-0421-B2FE-AC58-3B19EE6AEE67}"/>
              </a:ext>
            </a:extLst>
          </p:cNvPr>
          <p:cNvSpPr txBox="1">
            <a:spLocks/>
          </p:cNvSpPr>
          <p:nvPr/>
        </p:nvSpPr>
        <p:spPr>
          <a:xfrm>
            <a:off x="5894329" y="1451422"/>
            <a:ext cx="2913280" cy="296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algn="ctr">
              <a:buFont typeface="Lato"/>
              <a:buNone/>
            </a:pPr>
            <a:r>
              <a:rPr lang="pl-PL" sz="1600" b="1" dirty="0"/>
              <a:t>Ray </a:t>
            </a:r>
            <a:r>
              <a:rPr lang="pl-PL" sz="1600" b="1" dirty="0" err="1"/>
              <a:t>Tune</a:t>
            </a:r>
            <a:r>
              <a:rPr lang="pl-PL" sz="1600" b="1" dirty="0"/>
              <a:t> – </a:t>
            </a:r>
            <a:r>
              <a:rPr lang="pl-PL" sz="1600" b="1" dirty="0" err="1"/>
              <a:t>Athena</a:t>
            </a:r>
            <a:endParaRPr lang="pl-PL" sz="1600" b="1" dirty="0"/>
          </a:p>
          <a:p>
            <a:pPr>
              <a:spcBef>
                <a:spcPts val="1200"/>
              </a:spcBef>
            </a:pPr>
            <a:r>
              <a:rPr lang="pl-PL" dirty="0"/>
              <a:t>8 GPU</a:t>
            </a:r>
          </a:p>
          <a:p>
            <a:pPr>
              <a:spcBef>
                <a:spcPts val="1200"/>
              </a:spcBef>
            </a:pPr>
            <a:r>
              <a:rPr lang="pl-PL" dirty="0"/>
              <a:t>Po jednym GPU na każdy z równolegle wykonywanych eksperymentów</a:t>
            </a:r>
          </a:p>
          <a:p>
            <a:r>
              <a:rPr lang="pl-PL" dirty="0" err="1"/>
              <a:t>AsyncHyperBandScheduler</a:t>
            </a:r>
            <a:r>
              <a:rPr lang="pl-PL" dirty="0"/>
              <a:t>()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Font typeface="Lato"/>
              <a:buNone/>
            </a:pPr>
            <a:endParaRPr lang="pl-PL" dirty="0"/>
          </a:p>
        </p:txBody>
      </p:sp>
      <p:sp>
        <p:nvSpPr>
          <p:cNvPr id="5" name="Tytuł 4">
            <a:extLst>
              <a:ext uri="{FF2B5EF4-FFF2-40B4-BE49-F238E27FC236}">
                <a16:creationId xmlns:a16="http://schemas.microsoft.com/office/drawing/2014/main" id="{7D1A4040-9F34-C28A-1E6B-B6E2525AF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550" y="403649"/>
            <a:ext cx="7038900" cy="914100"/>
          </a:xfrm>
        </p:spPr>
        <p:txBody>
          <a:bodyPr/>
          <a:lstStyle/>
          <a:p>
            <a:pPr algn="ctr"/>
            <a:r>
              <a:rPr lang="pl-PL" dirty="0"/>
              <a:t>Opis testów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FFF0F75-FF81-4061-B874-B643B7294F35}">
  <we:reference id="wa200000113" version="1.0.0.0" store="pl-PL" storeType="OMEX"/>
  <we:alternateReferences>
    <we:reference id="WA200000113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350</Words>
  <Application>Microsoft Office PowerPoint</Application>
  <PresentationFormat>Pokaz na ekranie (16:9)</PresentationFormat>
  <Paragraphs>106</Paragraphs>
  <Slides>12</Slides>
  <Notes>9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Lato</vt:lpstr>
      <vt:lpstr>Montserrat</vt:lpstr>
      <vt:lpstr>Focus</vt:lpstr>
      <vt:lpstr>Prezentacja programu PowerPoint</vt:lpstr>
      <vt:lpstr>Zastosowania</vt:lpstr>
      <vt:lpstr>Biblioteki Ray</vt:lpstr>
      <vt:lpstr>Ray Tune</vt:lpstr>
      <vt:lpstr>Ray Tune</vt:lpstr>
      <vt:lpstr>Ray Tune</vt:lpstr>
      <vt:lpstr>Prezentacja programu PowerPoint</vt:lpstr>
      <vt:lpstr>Opis testu</vt:lpstr>
      <vt:lpstr>Opis testów</vt:lpstr>
      <vt:lpstr>Prezentacja programu PowerPoint</vt:lpstr>
      <vt:lpstr>Czym wyróżnia się Ray?</vt:lpstr>
      <vt:lpstr>Zalety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Monika Etrych</cp:lastModifiedBy>
  <cp:revision>12</cp:revision>
  <dcterms:modified xsi:type="dcterms:W3CDTF">2025-01-12T13:26:23Z</dcterms:modified>
</cp:coreProperties>
</file>