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8" r:id="rId3"/>
    <p:sldId id="259" r:id="rId4"/>
    <p:sldId id="260" r:id="rId5"/>
    <p:sldId id="265" r:id="rId6"/>
    <p:sldId id="263" r:id="rId7"/>
    <p:sldId id="261" r:id="rId8"/>
    <p:sldId id="262" r:id="rId9"/>
    <p:sldId id="264" r:id="rId10"/>
  </p:sldIdLst>
  <p:sldSz cx="12192000" cy="6858000"/>
  <p:notesSz cx="6858000" cy="9144000"/>
  <p:defaultTex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106" d="100"/>
          <a:sy n="106" d="100"/>
        </p:scale>
        <p:origin x="79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rm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rm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lstStyle/>
          <a:p>
            <a:fld id="{72EA7947-E287-4738-8C82-07CE4F01EF03}" type="datetime2">
              <a:rPr lang="en-US" smtClean="0"/>
              <a:t>Saturday, November 23, 2024</a:t>
            </a:fld>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16426141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79361-B9A1-48F2-9473-23DE30E2D151}"/>
              </a:ext>
            </a:extLst>
          </p:cNvPr>
          <p:cNvSpPr>
            <a:spLocks noGrp="1"/>
          </p:cNvSpPr>
          <p:nvPr>
            <p:ph type="title"/>
          </p:nvPr>
        </p:nvSpPr>
        <p:spPr>
          <a:xfrm>
            <a:off x="550862" y="503906"/>
            <a:ext cx="11090275" cy="1333057"/>
          </a:xfrm>
        </p:spPr>
        <p:txBody>
          <a:bodyPr vert="horz" wrap="square" lIns="0" tIns="0" rIns="0" bIns="0" rtlCol="0" anchor="t" anchorCtr="0">
            <a:normAutofit/>
          </a:bodyPr>
          <a:lstStyle>
            <a:lvl1pPr>
              <a:defRPr lang="en-US" dirty="0"/>
            </a:lvl1pPr>
          </a:lstStyle>
          <a:p>
            <a:pPr lvl="0"/>
            <a:r>
              <a:rPr lang="en-US"/>
              <a:t>Click to edit Master title style</a:t>
            </a:r>
            <a:endParaRPr lang="en-US" dirty="0"/>
          </a:p>
        </p:txBody>
      </p:sp>
      <p:sp>
        <p:nvSpPr>
          <p:cNvPr id="3" name="Vertical Text Placeholder 2">
            <a:extLst>
              <a:ext uri="{FF2B5EF4-FFF2-40B4-BE49-F238E27FC236}">
                <a16:creationId xmlns:a16="http://schemas.microsoft.com/office/drawing/2014/main" id="{FD986779-C2F3-447D-85F7-F6B0E2C97DC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lstStyle/>
          <a:p>
            <a:fld id="{EE2EBD84-71F4-4271-8C46-0D47C0A9B12E}" type="datetime2">
              <a:rPr lang="en-US" smtClean="0"/>
              <a:t>Saturday, November 23, 2024</a:t>
            </a:fld>
            <a:endParaRPr lang="en-US"/>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2854577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E56583A-514F-4632-820D-E7EE236A465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173CBBB-7DDC-4437-8C7D-22A1C352027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C69EBF-DA20-4024-8006-B158D571E08E}"/>
              </a:ext>
            </a:extLst>
          </p:cNvPr>
          <p:cNvSpPr>
            <a:spLocks noGrp="1"/>
          </p:cNvSpPr>
          <p:nvPr>
            <p:ph type="dt" sz="half" idx="10"/>
          </p:nvPr>
        </p:nvSpPr>
        <p:spPr/>
        <p:txBody>
          <a:bodyPr/>
          <a:lstStyle/>
          <a:p>
            <a:fld id="{ABAE0CE1-F450-4107-B2CB-17B18F8A3F4A}" type="datetime2">
              <a:rPr lang="en-US" smtClean="0"/>
              <a:t>Saturday, November 23, 2024</a:t>
            </a:fld>
            <a:endParaRPr lang="en-US"/>
          </a:p>
        </p:txBody>
      </p:sp>
      <p:sp>
        <p:nvSpPr>
          <p:cNvPr id="5" name="Footer Placeholder 4">
            <a:extLst>
              <a:ext uri="{FF2B5EF4-FFF2-40B4-BE49-F238E27FC236}">
                <a16:creationId xmlns:a16="http://schemas.microsoft.com/office/drawing/2014/main" id="{ADBAC8B9-14B5-4DF1-994D-AB47DB3BA0C5}"/>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C7876582-5F9B-4F5E-AAD5-D608CB68EA3D}"/>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1312729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rm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lstStyle/>
          <a:p>
            <a:fld id="{6FE8C025-CD7A-4966-867E-81CF82B15267}" type="datetime2">
              <a:rPr lang="en-US" smtClean="0"/>
              <a:t>Saturday, November 23, 2024</a:t>
            </a:fld>
            <a:endParaRPr lang="en-US"/>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3872695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48" name="Group 47">
            <a:extLst>
              <a:ext uri="{FF2B5EF4-FFF2-40B4-BE49-F238E27FC236}">
                <a16:creationId xmlns:a16="http://schemas.microsoft.com/office/drawing/2014/main" id="{4644CBB8-40B8-42F8-9172-07A476341DDA}"/>
              </a:ext>
            </a:extLst>
          </p:cNvPr>
          <p:cNvGrpSpPr/>
          <p:nvPr/>
        </p:nvGrpSpPr>
        <p:grpSpPr>
          <a:xfrm>
            <a:off x="356481" y="879007"/>
            <a:ext cx="734257" cy="760506"/>
            <a:chOff x="5243759" y="1363788"/>
            <a:chExt cx="734257" cy="760506"/>
          </a:xfrm>
        </p:grpSpPr>
        <p:sp>
          <p:nvSpPr>
            <p:cNvPr id="49" name="Freeform 5">
              <a:extLst>
                <a:ext uri="{FF2B5EF4-FFF2-40B4-BE49-F238E27FC236}">
                  <a16:creationId xmlns:a16="http://schemas.microsoft.com/office/drawing/2014/main" id="{35CE073E-302A-4AA7-98C7-8667DDDCFA18}"/>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0" name="Freeform 6">
              <a:extLst>
                <a:ext uri="{FF2B5EF4-FFF2-40B4-BE49-F238E27FC236}">
                  <a16:creationId xmlns:a16="http://schemas.microsoft.com/office/drawing/2014/main" id="{4FD1AE2F-DD70-4E93-B905-E052A23F0B1C}"/>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1" name="Freeform 8">
              <a:extLst>
                <a:ext uri="{FF2B5EF4-FFF2-40B4-BE49-F238E27FC236}">
                  <a16:creationId xmlns:a16="http://schemas.microsoft.com/office/drawing/2014/main" id="{E8D529E5-8838-47F0-98A4-2D46F11E499C}"/>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45DA2564-D3DB-48AD-83F0-6CC6B5743960}"/>
              </a:ext>
            </a:extLst>
          </p:cNvPr>
          <p:cNvSpPr>
            <a:spLocks noGrp="1"/>
          </p:cNvSpPr>
          <p:nvPr>
            <p:ph type="title"/>
          </p:nvPr>
        </p:nvSpPr>
        <p:spPr>
          <a:xfrm>
            <a:off x="563563" y="474345"/>
            <a:ext cx="11077574" cy="2954655"/>
          </a:xfrm>
        </p:spPr>
        <p:txBody>
          <a:bodyPr vert="horz" wrap="square" lIns="0" tIns="0" rIns="0" bIns="0" rtlCol="0" anchor="b" anchorCtr="0">
            <a:normAutofit/>
          </a:bodyPr>
          <a:lstStyle>
            <a:lvl1pPr>
              <a:defRPr lang="en-US" sz="6400" dirty="0"/>
            </a:lvl1pPr>
          </a:lstStyle>
          <a:p>
            <a:pPr lvl="0">
              <a:lnSpc>
                <a:spcPct val="100000"/>
              </a:lnSpc>
            </a:pPr>
            <a:r>
              <a:rPr lang="en-US"/>
              <a:t>Click to edit Master title style</a:t>
            </a:r>
            <a:endParaRPr lang="en-US" dirty="0"/>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fld id="{FE809929-0719-4517-94D6-FDF7F99E70F6}" type="datetime2">
              <a:rPr lang="en-US" smtClean="0"/>
              <a:t>Saturday, November 23, 2024</a:t>
            </a:fld>
            <a:endParaRPr lang="en-US"/>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3" name="Text Placeholder 2">
            <a:extLst>
              <a:ext uri="{FF2B5EF4-FFF2-40B4-BE49-F238E27FC236}">
                <a16:creationId xmlns:a16="http://schemas.microsoft.com/office/drawing/2014/main" id="{76EEA752-36DA-440B-8747-0EB2914080EE}"/>
              </a:ext>
            </a:extLst>
          </p:cNvPr>
          <p:cNvSpPr>
            <a:spLocks noGrp="1"/>
          </p:cNvSpPr>
          <p:nvPr>
            <p:ph type="body" idx="1"/>
          </p:nvPr>
        </p:nvSpPr>
        <p:spPr>
          <a:xfrm>
            <a:off x="566271" y="3629772"/>
            <a:ext cx="11074866" cy="2678953"/>
          </a:xfrm>
        </p:spPr>
        <p:txBody>
          <a:bodyPr>
            <a:normAutofit/>
          </a:bodyPr>
          <a:lstStyle>
            <a:lvl1pPr marL="0" indent="0">
              <a:lnSpc>
                <a:spcPct val="110000"/>
              </a:lnSpc>
              <a:spcBef>
                <a:spcPts val="0"/>
              </a:spcBef>
              <a:buNone/>
              <a:defRPr sz="2400">
                <a:solidFill>
                  <a:schemeClr val="tx1">
                    <a:alpha val="8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1" name="Freeform: Shape 40">
            <a:extLst>
              <a:ext uri="{FF2B5EF4-FFF2-40B4-BE49-F238E27FC236}">
                <a16:creationId xmlns:a16="http://schemas.microsoft.com/office/drawing/2014/main" id="{0BCC02B0-8581-4752-B7BC-3CE1EF17B9F7}"/>
              </a:ext>
            </a:extLst>
          </p:cNvPr>
          <p:cNvSpPr>
            <a:spLocks noChangeAspect="1"/>
          </p:cNvSpPr>
          <p:nvPr/>
        </p:nvSpPr>
        <p:spPr>
          <a:xfrm rot="18900000">
            <a:off x="11209132" y="4448189"/>
            <a:ext cx="999200" cy="1262947"/>
          </a:xfrm>
          <a:custGeom>
            <a:avLst/>
            <a:gdLst>
              <a:gd name="connsiteX0" fmla="*/ 540000 w 999200"/>
              <a:gd name="connsiteY0" fmla="*/ 0 h 1262947"/>
              <a:gd name="connsiteX1" fmla="*/ 999200 w 999200"/>
              <a:gd name="connsiteY1" fmla="*/ 815317 h 1262947"/>
              <a:gd name="connsiteX2" fmla="*/ 552185 w 999200"/>
              <a:gd name="connsiteY2" fmla="*/ 1262333 h 1262947"/>
              <a:gd name="connsiteX3" fmla="*/ 540000 w 999200"/>
              <a:gd name="connsiteY3" fmla="*/ 1262947 h 1262947"/>
              <a:gd name="connsiteX4" fmla="*/ 0 w 999200"/>
              <a:gd name="connsiteY4" fmla="*/ 992947 h 1262947"/>
              <a:gd name="connsiteX5" fmla="*/ 10971 w 999200"/>
              <a:gd name="connsiteY5" fmla="*/ 938533 h 1262947"/>
              <a:gd name="connsiteX6" fmla="*/ 15626 w 999200"/>
              <a:gd name="connsiteY6" fmla="*/ 931034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9200" h="1262947">
                <a:moveTo>
                  <a:pt x="540000" y="0"/>
                </a:moveTo>
                <a:lnTo>
                  <a:pt x="999200" y="815317"/>
                </a:lnTo>
                <a:lnTo>
                  <a:pt x="552185" y="1262333"/>
                </a:lnTo>
                <a:lnTo>
                  <a:pt x="540000" y="1262947"/>
                </a:lnTo>
                <a:cubicBezTo>
                  <a:pt x="241766" y="1262947"/>
                  <a:pt x="0" y="1142064"/>
                  <a:pt x="0" y="992947"/>
                </a:cubicBezTo>
                <a:cubicBezTo>
                  <a:pt x="0" y="974307"/>
                  <a:pt x="3778" y="956109"/>
                  <a:pt x="10971" y="938533"/>
                </a:cubicBezTo>
                <a:lnTo>
                  <a:pt x="15626" y="931034"/>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254000" dist="101600" dir="42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3" name="Freeform: Shape 42">
            <a:extLst>
              <a:ext uri="{FF2B5EF4-FFF2-40B4-BE49-F238E27FC236}">
                <a16:creationId xmlns:a16="http://schemas.microsoft.com/office/drawing/2014/main" id="{EA0FF4DB-8180-4D26-AEAE-7ECDB670F71D}"/>
              </a:ext>
            </a:extLst>
          </p:cNvPr>
          <p:cNvSpPr/>
          <p:nvPr/>
        </p:nvSpPr>
        <p:spPr>
          <a:xfrm rot="2700000">
            <a:off x="11686937" y="4853516"/>
            <a:ext cx="540000" cy="978284"/>
          </a:xfrm>
          <a:custGeom>
            <a:avLst/>
            <a:gdLst>
              <a:gd name="connsiteX0" fmla="*/ 113288 w 540000"/>
              <a:gd name="connsiteY0" fmla="*/ 0 h 978284"/>
              <a:gd name="connsiteX1" fmla="*/ 539386 w 540000"/>
              <a:gd name="connsiteY1" fmla="*/ 426099 h 978284"/>
              <a:gd name="connsiteX2" fmla="*/ 540000 w 540000"/>
              <a:gd name="connsiteY2" fmla="*/ 438284 h 978284"/>
              <a:gd name="connsiteX3" fmla="*/ 270000 w 540000"/>
              <a:gd name="connsiteY3" fmla="*/ 978284 h 978284"/>
              <a:gd name="connsiteX4" fmla="*/ 0 w 540000"/>
              <a:gd name="connsiteY4" fmla="*/ 438284 h 978284"/>
              <a:gd name="connsiteX5" fmla="*/ 79081 w 540000"/>
              <a:gd name="connsiteY5" fmla="*/ 56446 h 978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0000" h="978284">
                <a:moveTo>
                  <a:pt x="113288" y="0"/>
                </a:moveTo>
                <a:lnTo>
                  <a:pt x="539386" y="426099"/>
                </a:lnTo>
                <a:lnTo>
                  <a:pt x="540000" y="438284"/>
                </a:lnTo>
                <a:cubicBezTo>
                  <a:pt x="540000" y="736518"/>
                  <a:pt x="419117" y="978284"/>
                  <a:pt x="270000" y="978284"/>
                </a:cubicBezTo>
                <a:cubicBezTo>
                  <a:pt x="120883" y="978284"/>
                  <a:pt x="0" y="736518"/>
                  <a:pt x="0" y="438284"/>
                </a:cubicBezTo>
                <a:cubicBezTo>
                  <a:pt x="0" y="289167"/>
                  <a:pt x="30220" y="154167"/>
                  <a:pt x="79081" y="56446"/>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7317046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lstStyle/>
          <a:p>
            <a:fld id="{20E95673-5512-4AAA-9AEB-E00C61EC65D5}" type="datetime2">
              <a:rPr lang="en-US" smtClean="0"/>
              <a:t>Saturday, November 23, 2024</a:t>
            </a:fld>
            <a:endParaRPr lang="en-US"/>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5593208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881275"/>
            <a:ext cx="5437186" cy="535354"/>
          </a:xfrm>
        </p:spPr>
        <p:txBody>
          <a:bodyPr anchor="b">
            <a:norm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577270"/>
            <a:ext cx="5429114"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881275"/>
            <a:ext cx="5436392" cy="535354"/>
          </a:xfrm>
        </p:spPr>
        <p:txBody>
          <a:bodyPr vert="horz" wrap="square" lIns="0" tIns="0" rIns="0" bIns="0" rtlCol="0" anchor="b">
            <a:normAutofit/>
          </a:bodyPr>
          <a:lstStyle>
            <a:lvl1pPr>
              <a:defRPr lang="en-US" sz="1400" b="0" cap="all" spc="200" baseline="0" dirty="0">
                <a:solidFill>
                  <a:schemeClr val="tx1"/>
                </a:solidFill>
              </a:defRPr>
            </a:lvl1pPr>
          </a:lstStyle>
          <a:p>
            <a:pPr marL="0" lvl="0" indent="0">
              <a:buNone/>
            </a:pPr>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577270"/>
            <a:ext cx="5436391"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lstStyle/>
          <a:p>
            <a:fld id="{C13138FA-2E87-4873-8BBA-13E447C9A99A}" type="datetime2">
              <a:rPr lang="en-US" smtClean="0"/>
              <a:t>Saturday, November 23, 2024</a:t>
            </a:fld>
            <a:endParaRPr lang="en-US"/>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lstStyle/>
          <a:p>
            <a:r>
              <a:rPr lang="en-US"/>
              <a:t>Sample Footer</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21627748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2053C-0E9C-4159-B7C9-6AB74343918D}"/>
              </a:ext>
            </a:extLst>
          </p:cNvPr>
          <p:cNvSpPr>
            <a:spLocks noGrp="1"/>
          </p:cNvSpPr>
          <p:nvPr>
            <p:ph type="title"/>
          </p:nvPr>
        </p:nvSpPr>
        <p:spPr>
          <a:xfrm>
            <a:off x="3359149" y="550799"/>
            <a:ext cx="8283313" cy="5542025"/>
          </a:xfrm>
        </p:spPr>
        <p:txBody>
          <a:bodyPr vert="horz" wrap="square" lIns="0" tIns="0" rIns="0" bIns="0" rtlCol="0" anchor="ctr" anchorCtr="0">
            <a:normAutofit/>
          </a:bodyPr>
          <a:lstStyle>
            <a:lvl1pPr>
              <a:defRPr lang="en-US" dirty="0"/>
            </a:lvl1pPr>
          </a:lstStyle>
          <a:p>
            <a:pPr lvl="0">
              <a:lnSpc>
                <a:spcPct val="100000"/>
              </a:lnSpc>
            </a:pPr>
            <a:r>
              <a:rPr lang="en-US"/>
              <a:t>Click to edit Master title style</a:t>
            </a:r>
            <a:endParaRPr lang="en-US" dirty="0"/>
          </a:p>
        </p:txBody>
      </p:sp>
      <p:sp>
        <p:nvSpPr>
          <p:cNvPr id="3" name="Date Placeholder 2">
            <a:extLst>
              <a:ext uri="{FF2B5EF4-FFF2-40B4-BE49-F238E27FC236}">
                <a16:creationId xmlns:a16="http://schemas.microsoft.com/office/drawing/2014/main" id="{D4F51F65-E111-4656-83BE-CFCDE2DD6CD6}"/>
              </a:ext>
            </a:extLst>
          </p:cNvPr>
          <p:cNvSpPr>
            <a:spLocks noGrp="1"/>
          </p:cNvSpPr>
          <p:nvPr>
            <p:ph type="dt" sz="half" idx="10"/>
          </p:nvPr>
        </p:nvSpPr>
        <p:spPr/>
        <p:txBody>
          <a:bodyPr/>
          <a:lstStyle/>
          <a:p>
            <a:fld id="{D75BB40A-97BD-4BFB-B639-0BFF95FDE8B7}" type="datetime2">
              <a:rPr lang="en-US" smtClean="0"/>
              <a:t>Saturday, November 23, 2024</a:t>
            </a:fld>
            <a:endParaRPr lang="en-US"/>
          </a:p>
        </p:txBody>
      </p:sp>
      <p:sp>
        <p:nvSpPr>
          <p:cNvPr id="4" name="Footer Placeholder 3">
            <a:extLst>
              <a:ext uri="{FF2B5EF4-FFF2-40B4-BE49-F238E27FC236}">
                <a16:creationId xmlns:a16="http://schemas.microsoft.com/office/drawing/2014/main" id="{F9FF82CB-2D17-4918-821E-485475CF243B}"/>
              </a:ext>
            </a:extLst>
          </p:cNvPr>
          <p:cNvSpPr>
            <a:spLocks noGrp="1"/>
          </p:cNvSpPr>
          <p:nvPr>
            <p:ph type="ftr" sz="quarter" idx="11"/>
          </p:nvPr>
        </p:nvSpPr>
        <p:spPr/>
        <p:txBody>
          <a:bodyPr/>
          <a:lstStyle/>
          <a:p>
            <a:r>
              <a:rPr lang="en-US"/>
              <a:t>Sample Footer</a:t>
            </a:r>
          </a:p>
        </p:txBody>
      </p:sp>
      <p:sp>
        <p:nvSpPr>
          <p:cNvPr id="5" name="Slide Number Placeholder 4">
            <a:extLst>
              <a:ext uri="{FF2B5EF4-FFF2-40B4-BE49-F238E27FC236}">
                <a16:creationId xmlns:a16="http://schemas.microsoft.com/office/drawing/2014/main" id="{7B66589D-A056-4817-AE15-39D87FE13169}"/>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39" name="Freeform: Shape 38">
            <a:extLst>
              <a:ext uri="{FF2B5EF4-FFF2-40B4-BE49-F238E27FC236}">
                <a16:creationId xmlns:a16="http://schemas.microsoft.com/office/drawing/2014/main" id="{E489F067-39E1-4757-BC11-6169A343F2E1}"/>
              </a:ext>
            </a:extLst>
          </p:cNvPr>
          <p:cNvSpPr>
            <a:spLocks noChangeAspect="1"/>
          </p:cNvSpPr>
          <p:nvPr/>
        </p:nvSpPr>
        <p:spPr>
          <a:xfrm rot="18900000" flipV="1">
            <a:off x="-410727" y="3958416"/>
            <a:ext cx="3536330" cy="1853969"/>
          </a:xfrm>
          <a:custGeom>
            <a:avLst/>
            <a:gdLst>
              <a:gd name="connsiteX0" fmla="*/ 3536330 w 3536330"/>
              <a:gd name="connsiteY0" fmla="*/ 1853969 h 1853969"/>
              <a:gd name="connsiteX1" fmla="*/ 1682362 w 3536330"/>
              <a:gd name="connsiteY1" fmla="*/ 0 h 1853969"/>
              <a:gd name="connsiteX2" fmla="*/ 52157 w 3536330"/>
              <a:gd name="connsiteY2" fmla="*/ 970257 h 1853969"/>
              <a:gd name="connsiteX3" fmla="*/ 0 w 3536330"/>
              <a:gd name="connsiteY3" fmla="*/ 1078528 h 1853969"/>
              <a:gd name="connsiteX4" fmla="*/ 757215 w 3536330"/>
              <a:gd name="connsiteY4" fmla="*/ 1835743 h 1853969"/>
              <a:gd name="connsiteX5" fmla="*/ 774211 w 3536330"/>
              <a:gd name="connsiteY5" fmla="*/ 1667149 h 1853969"/>
              <a:gd name="connsiteX6" fmla="*/ 1682362 w 3536330"/>
              <a:gd name="connsiteY6" fmla="*/ 926985 h 1853969"/>
              <a:gd name="connsiteX7" fmla="*/ 2609345 w 3536330"/>
              <a:gd name="connsiteY7" fmla="*/ 1853969 h 1853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36330" h="1853969">
                <a:moveTo>
                  <a:pt x="3536330" y="1853969"/>
                </a:moveTo>
                <a:cubicBezTo>
                  <a:pt x="3536330" y="830051"/>
                  <a:pt x="2706280" y="0"/>
                  <a:pt x="1682362" y="0"/>
                </a:cubicBezTo>
                <a:cubicBezTo>
                  <a:pt x="978418" y="0"/>
                  <a:pt x="366107" y="392328"/>
                  <a:pt x="52157" y="970257"/>
                </a:cubicBezTo>
                <a:lnTo>
                  <a:pt x="0" y="1078528"/>
                </a:lnTo>
                <a:lnTo>
                  <a:pt x="757215" y="1835743"/>
                </a:lnTo>
                <a:lnTo>
                  <a:pt x="774211" y="1667149"/>
                </a:lnTo>
                <a:cubicBezTo>
                  <a:pt x="860649" y="1244739"/>
                  <a:pt x="1234397" y="926985"/>
                  <a:pt x="1682362" y="926985"/>
                </a:cubicBezTo>
                <a:cubicBezTo>
                  <a:pt x="2194320" y="926985"/>
                  <a:pt x="2609345" y="1342010"/>
                  <a:pt x="2609345" y="1853969"/>
                </a:cubicBezTo>
                <a:close/>
              </a:path>
            </a:pathLst>
          </a:custGeom>
          <a:gradFill flip="none" rotWithShape="1">
            <a:gsLst>
              <a:gs pos="97000">
                <a:schemeClr val="bg2"/>
              </a:gs>
              <a:gs pos="31000">
                <a:schemeClr val="bg2">
                  <a:lumMod val="90000"/>
                  <a:lumOff val="10000"/>
                </a:schemeClr>
              </a:gs>
            </a:gsLst>
            <a:lin ang="15000000" scaled="0"/>
            <a:tileRect/>
          </a:gradFill>
          <a:ln>
            <a:noFill/>
          </a:ln>
          <a:effectLst>
            <a:innerShdw blurRad="355600" dist="101600" dir="162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3" name="Freeform: Shape 32">
            <a:extLst>
              <a:ext uri="{FF2B5EF4-FFF2-40B4-BE49-F238E27FC236}">
                <a16:creationId xmlns:a16="http://schemas.microsoft.com/office/drawing/2014/main" id="{DD231011-607F-42F1-B2D9-2BA8E91CC6AF}"/>
              </a:ext>
            </a:extLst>
          </p:cNvPr>
          <p:cNvSpPr>
            <a:spLocks noChangeAspect="1"/>
          </p:cNvSpPr>
          <p:nvPr/>
        </p:nvSpPr>
        <p:spPr>
          <a:xfrm rot="18900000" flipV="1">
            <a:off x="-481151" y="3649708"/>
            <a:ext cx="3478701" cy="2164843"/>
          </a:xfrm>
          <a:custGeom>
            <a:avLst/>
            <a:gdLst>
              <a:gd name="connsiteX0" fmla="*/ 3478701 w 3478701"/>
              <a:gd name="connsiteY0" fmla="*/ 2164843 h 2164843"/>
              <a:gd name="connsiteX1" fmla="*/ 1624733 w 3478701"/>
              <a:gd name="connsiteY1" fmla="*/ 0 h 2164843"/>
              <a:gd name="connsiteX2" fmla="*/ 87393 w 3478701"/>
              <a:gd name="connsiteY2" fmla="*/ 954459 h 2164843"/>
              <a:gd name="connsiteX3" fmla="*/ 0 w 3478701"/>
              <a:gd name="connsiteY3" fmla="*/ 1122434 h 2164843"/>
              <a:gd name="connsiteX4" fmla="*/ 736015 w 3478701"/>
              <a:gd name="connsiteY4" fmla="*/ 1858449 h 2164843"/>
              <a:gd name="connsiteX5" fmla="*/ 739424 w 3478701"/>
              <a:gd name="connsiteY5" fmla="*/ 1842964 h 2164843"/>
              <a:gd name="connsiteX6" fmla="*/ 1624733 w 3478701"/>
              <a:gd name="connsiteY6" fmla="*/ 1082422 h 2164843"/>
              <a:gd name="connsiteX7" fmla="*/ 2551716 w 3478701"/>
              <a:gd name="connsiteY7" fmla="*/ 2164843 h 2164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8701" h="2164843">
                <a:moveTo>
                  <a:pt x="3478701" y="2164843"/>
                </a:moveTo>
                <a:cubicBezTo>
                  <a:pt x="3478701" y="969234"/>
                  <a:pt x="2648651" y="0"/>
                  <a:pt x="1624733" y="0"/>
                </a:cubicBezTo>
                <a:cubicBezTo>
                  <a:pt x="984784" y="0"/>
                  <a:pt x="420564" y="378607"/>
                  <a:pt x="87393" y="954459"/>
                </a:cubicBezTo>
                <a:lnTo>
                  <a:pt x="0" y="1122434"/>
                </a:lnTo>
                <a:lnTo>
                  <a:pt x="736015" y="1858449"/>
                </a:lnTo>
                <a:lnTo>
                  <a:pt x="739424" y="1842964"/>
                </a:lnTo>
                <a:cubicBezTo>
                  <a:pt x="856791" y="1402344"/>
                  <a:pt x="1208766" y="1082422"/>
                  <a:pt x="1624733" y="1082422"/>
                </a:cubicBezTo>
                <a:cubicBezTo>
                  <a:pt x="2136692" y="1082422"/>
                  <a:pt x="2551716" y="1567038"/>
                  <a:pt x="2551716" y="2164843"/>
                </a:cubicBezTo>
                <a:close/>
              </a:path>
            </a:pathLst>
          </a:custGeom>
          <a:solidFill>
            <a:schemeClr val="bg2">
              <a:lumMod val="50000"/>
              <a:lumOff val="50000"/>
              <a:alpha val="40000"/>
            </a:schemeClr>
          </a:solidFill>
          <a:ln>
            <a:noFill/>
          </a:ln>
          <a:effectLst>
            <a:softEdge rad="381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Oval 23">
            <a:extLst>
              <a:ext uri="{FF2B5EF4-FFF2-40B4-BE49-F238E27FC236}">
                <a16:creationId xmlns:a16="http://schemas.microsoft.com/office/drawing/2014/main" id="{EC472EFA-56B5-4A41-8D4B-E9F37727F34D}"/>
              </a:ext>
            </a:extLst>
          </p:cNvPr>
          <p:cNvSpPr/>
          <p:nvPr/>
        </p:nvSpPr>
        <p:spPr>
          <a:xfrm rot="13500000" flipV="1">
            <a:off x="1512277" y="2840042"/>
            <a:ext cx="214196" cy="933178"/>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2" name="Oval 41">
            <a:extLst>
              <a:ext uri="{FF2B5EF4-FFF2-40B4-BE49-F238E27FC236}">
                <a16:creationId xmlns:a16="http://schemas.microsoft.com/office/drawing/2014/main" id="{33781B6C-21AD-489D-A3CB-522BB2AC543F}"/>
              </a:ext>
            </a:extLst>
          </p:cNvPr>
          <p:cNvSpPr>
            <a:spLocks noChangeAspect="1"/>
          </p:cNvSpPr>
          <p:nvPr/>
        </p:nvSpPr>
        <p:spPr>
          <a:xfrm>
            <a:off x="1780661" y="385236"/>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51" name="Group 50">
            <a:extLst>
              <a:ext uri="{FF2B5EF4-FFF2-40B4-BE49-F238E27FC236}">
                <a16:creationId xmlns:a16="http://schemas.microsoft.com/office/drawing/2014/main" id="{01AD5B80-530E-44CD-8D4A-2796FB214CBF}"/>
              </a:ext>
            </a:extLst>
          </p:cNvPr>
          <p:cNvGrpSpPr/>
          <p:nvPr/>
        </p:nvGrpSpPr>
        <p:grpSpPr>
          <a:xfrm>
            <a:off x="623181" y="1514007"/>
            <a:ext cx="734257" cy="760506"/>
            <a:chOff x="5243759" y="1363788"/>
            <a:chExt cx="734257" cy="760506"/>
          </a:xfrm>
        </p:grpSpPr>
        <p:sp>
          <p:nvSpPr>
            <p:cNvPr id="52" name="Freeform 5">
              <a:extLst>
                <a:ext uri="{FF2B5EF4-FFF2-40B4-BE49-F238E27FC236}">
                  <a16:creationId xmlns:a16="http://schemas.microsoft.com/office/drawing/2014/main" id="{2F746AA8-9050-4515-9B17-BC850368529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3" name="Freeform 6">
              <a:extLst>
                <a:ext uri="{FF2B5EF4-FFF2-40B4-BE49-F238E27FC236}">
                  <a16:creationId xmlns:a16="http://schemas.microsoft.com/office/drawing/2014/main" id="{23EC1AC3-1698-46D5-80B7-F22F15E1A5E4}"/>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4" name="Freeform 8">
              <a:extLst>
                <a:ext uri="{FF2B5EF4-FFF2-40B4-BE49-F238E27FC236}">
                  <a16:creationId xmlns:a16="http://schemas.microsoft.com/office/drawing/2014/main" id="{73766156-553C-46EB-93FA-4F37CC0FF5CF}"/>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9420218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lstStyle/>
          <a:p>
            <a:fld id="{9EE9E0E3-ECF6-4CFE-8698-AEFEBCECC3C0}" type="datetime2">
              <a:rPr lang="en-US" smtClean="0"/>
              <a:t>Saturday, November 23, 2024</a:t>
            </a:fld>
            <a:endParaRPr lang="en-US"/>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lstStyle/>
          <a:p>
            <a:r>
              <a:rPr lang="en-US"/>
              <a:t>Sample Footer</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25157916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rm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rm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lstStyle/>
          <a:p>
            <a:fld id="{251462FC-960E-4740-921F-B36862979F21}" type="datetime2">
              <a:rPr lang="en-US" smtClean="0"/>
              <a:t>Saturday, November 23, 2024</a:t>
            </a:fld>
            <a:endParaRPr lang="en-US"/>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7343474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F98F1FBA-F8BB-42CF-8B3E-D19AAFEE96C1}"/>
              </a:ext>
            </a:extLst>
          </p:cNvPr>
          <p:cNvGrpSpPr/>
          <p:nvPr/>
        </p:nvGrpSpPr>
        <p:grpSpPr>
          <a:xfrm>
            <a:off x="334964" y="5115518"/>
            <a:ext cx="734257" cy="760506"/>
            <a:chOff x="5243759" y="1363788"/>
            <a:chExt cx="734257" cy="760506"/>
          </a:xfrm>
        </p:grpSpPr>
        <p:sp>
          <p:nvSpPr>
            <p:cNvPr id="18" name="Freeform 5">
              <a:extLst>
                <a:ext uri="{FF2B5EF4-FFF2-40B4-BE49-F238E27FC236}">
                  <a16:creationId xmlns:a16="http://schemas.microsoft.com/office/drawing/2014/main" id="{60EE09DD-C3DB-4266-BCC3-A765CFFBF37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Freeform 6">
              <a:extLst>
                <a:ext uri="{FF2B5EF4-FFF2-40B4-BE49-F238E27FC236}">
                  <a16:creationId xmlns:a16="http://schemas.microsoft.com/office/drawing/2014/main" id="{5F301FE0-96DC-4EFB-BBEE-AED762C337C9}"/>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Freeform 8">
              <a:extLst>
                <a:ext uri="{FF2B5EF4-FFF2-40B4-BE49-F238E27FC236}">
                  <a16:creationId xmlns:a16="http://schemas.microsoft.com/office/drawing/2014/main" id="{3BEAD276-8850-4C0C-9777-8537000D522A}"/>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4E5EE0A0-B07E-479B-9684-4BD09FA4376C}"/>
              </a:ext>
            </a:extLst>
          </p:cNvPr>
          <p:cNvSpPr>
            <a:spLocks noGrp="1"/>
          </p:cNvSpPr>
          <p:nvPr>
            <p:ph type="title"/>
          </p:nvPr>
        </p:nvSpPr>
        <p:spPr>
          <a:xfrm>
            <a:off x="550863" y="575409"/>
            <a:ext cx="4500562" cy="984885"/>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endParaRPr lang="en-US" dirty="0"/>
          </a:p>
        </p:txBody>
      </p:sp>
      <p:sp>
        <p:nvSpPr>
          <p:cNvPr id="3" name="Picture Placeholder 2">
            <a:extLst>
              <a:ext uri="{FF2B5EF4-FFF2-40B4-BE49-F238E27FC236}">
                <a16:creationId xmlns:a16="http://schemas.microsoft.com/office/drawing/2014/main" id="{C11893A9-3462-4F51-83AE-5D2F124B985F}"/>
              </a:ext>
            </a:extLst>
          </p:cNvPr>
          <p:cNvSpPr>
            <a:spLocks noGrp="1"/>
          </p:cNvSpPr>
          <p:nvPr>
            <p:ph type="pic" idx="1"/>
          </p:nvPr>
        </p:nvSpPr>
        <p:spPr>
          <a:xfrm>
            <a:off x="5267324" y="575409"/>
            <a:ext cx="6373813" cy="5733316"/>
          </a:xfrm>
        </p:spPr>
        <p:txBody>
          <a:bodyPr>
            <a:normAutofit/>
          </a:bodyPr>
          <a:lstStyle>
            <a:lvl1pPr marL="0" indent="0">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8BA9240C-79C0-4A88-A476-725DE1B9C28F}"/>
              </a:ext>
            </a:extLst>
          </p:cNvPr>
          <p:cNvSpPr>
            <a:spLocks noGrp="1"/>
          </p:cNvSpPr>
          <p:nvPr>
            <p:ph type="body" sz="half" idx="2"/>
          </p:nvPr>
        </p:nvSpPr>
        <p:spPr>
          <a:xfrm>
            <a:off x="550863" y="1776195"/>
            <a:ext cx="4500562" cy="4532530"/>
          </a:xfrm>
        </p:spPr>
        <p:txBody>
          <a:bodyPr anchor="t" anchorCtr="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lstStyle/>
          <a:p>
            <a:fld id="{E50BC9E2-CB44-4C05-9BB5-496C18A241E0}" type="datetime2">
              <a:rPr lang="en-US" smtClean="0"/>
              <a:t>Saturday, November 23, 2024</a:t>
            </a:fld>
            <a:endParaRPr lang="en-US"/>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9453746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rm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alpha val="80000"/>
                  </a:schemeClr>
                </a:solidFill>
              </a:defRPr>
            </a:lvl1pPr>
          </a:lstStyle>
          <a:p>
            <a:fld id="{246CB39B-5F4C-4A7E-9BE3-AAFD45576D16}" type="datetime2">
              <a:rPr lang="en-US" smtClean="0"/>
              <a:t>Saturday, November 23, 2024</a:t>
            </a:fld>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alpha val="80000"/>
                  </a:schemeClr>
                </a:solidFill>
              </a:defRPr>
            </a:lvl1pPr>
          </a:lstStyle>
          <a:p>
            <a:r>
              <a:rPr lang="en-US"/>
              <a:t>Sample Footer</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2745995240"/>
      </p:ext>
    </p:extLst>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sldNum="0" hdr="0" ftr="0" dt="0"/>
  <p:txStyles>
    <p:titleStyle>
      <a:lvl1pPr algn="l" defTabSz="914400" rtl="0" eaLnBrk="1" latinLnBrk="0" hangingPunct="1">
        <a:lnSpc>
          <a:spcPct val="10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4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57" name="Rectangle 1056">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ytuł 1">
            <a:extLst>
              <a:ext uri="{FF2B5EF4-FFF2-40B4-BE49-F238E27FC236}">
                <a16:creationId xmlns:a16="http://schemas.microsoft.com/office/drawing/2014/main" id="{DFC196EE-2C73-7C2A-654B-3C6564D0C042}"/>
              </a:ext>
            </a:extLst>
          </p:cNvPr>
          <p:cNvSpPr>
            <a:spLocks noGrp="1"/>
          </p:cNvSpPr>
          <p:nvPr>
            <p:ph type="ctrTitle"/>
          </p:nvPr>
        </p:nvSpPr>
        <p:spPr>
          <a:xfrm>
            <a:off x="550863" y="549275"/>
            <a:ext cx="5437187" cy="2986234"/>
          </a:xfrm>
        </p:spPr>
        <p:txBody>
          <a:bodyPr anchor="b">
            <a:normAutofit/>
          </a:bodyPr>
          <a:lstStyle/>
          <a:p>
            <a:pPr>
              <a:lnSpc>
                <a:spcPct val="90000"/>
              </a:lnSpc>
            </a:pPr>
            <a:br>
              <a:rPr lang="en-US" sz="5400" dirty="0"/>
            </a:br>
            <a:r>
              <a:rPr lang="en-US" sz="5400" b="0" i="0" dirty="0">
                <a:effectLst/>
                <a:latin typeface="Roboto" panose="020F0502020204030204" pitchFamily="2" charset="0"/>
              </a:rPr>
              <a:t>Lifelong learning of neural networks</a:t>
            </a:r>
            <a:endParaRPr lang="pl-PL" sz="5400" dirty="0"/>
          </a:p>
        </p:txBody>
      </p:sp>
      <p:sp>
        <p:nvSpPr>
          <p:cNvPr id="3" name="Podtytuł 2">
            <a:extLst>
              <a:ext uri="{FF2B5EF4-FFF2-40B4-BE49-F238E27FC236}">
                <a16:creationId xmlns:a16="http://schemas.microsoft.com/office/drawing/2014/main" id="{576202B5-7EE7-8D15-F999-27C2890EEEEF}"/>
              </a:ext>
            </a:extLst>
          </p:cNvPr>
          <p:cNvSpPr>
            <a:spLocks noGrp="1"/>
          </p:cNvSpPr>
          <p:nvPr>
            <p:ph type="subTitle" idx="1"/>
          </p:nvPr>
        </p:nvSpPr>
        <p:spPr>
          <a:xfrm>
            <a:off x="550863" y="3827610"/>
            <a:ext cx="5437187" cy="2265216"/>
          </a:xfrm>
        </p:spPr>
        <p:txBody>
          <a:bodyPr>
            <a:normAutofit/>
          </a:bodyPr>
          <a:lstStyle/>
          <a:p>
            <a:r>
              <a:rPr lang="pl-PL" dirty="0">
                <a:solidFill>
                  <a:schemeClr val="tx1">
                    <a:alpha val="60000"/>
                  </a:schemeClr>
                </a:solidFill>
              </a:rPr>
              <a:t>Monika Etrych</a:t>
            </a:r>
          </a:p>
        </p:txBody>
      </p:sp>
      <p:pic>
        <p:nvPicPr>
          <p:cNvPr id="8" name="Obraz 7">
            <a:extLst>
              <a:ext uri="{FF2B5EF4-FFF2-40B4-BE49-F238E27FC236}">
                <a16:creationId xmlns:a16="http://schemas.microsoft.com/office/drawing/2014/main" id="{63B11522-6A7A-0C86-D85D-608DB4AA4642}"/>
              </a:ext>
            </a:extLst>
          </p:cNvPr>
          <p:cNvPicPr>
            <a:picLocks noChangeAspect="1"/>
          </p:cNvPicPr>
          <p:nvPr/>
        </p:nvPicPr>
        <p:blipFill>
          <a:blip r:embed="rId2"/>
          <a:srcRect l="2946" r="2248" b="-2"/>
          <a:stretch/>
        </p:blipFill>
        <p:spPr>
          <a:xfrm>
            <a:off x="6663447" y="737211"/>
            <a:ext cx="4977690" cy="5132388"/>
          </a:xfrm>
          <a:custGeom>
            <a:avLst/>
            <a:gdLst/>
            <a:ahLst/>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p:spPr>
      </p:pic>
      <p:grpSp>
        <p:nvGrpSpPr>
          <p:cNvPr id="1059" name="Group 1058">
            <a:extLst>
              <a:ext uri="{FF2B5EF4-FFF2-40B4-BE49-F238E27FC236}">
                <a16:creationId xmlns:a16="http://schemas.microsoft.com/office/drawing/2014/main" id="{73840CF4-F848-4FE0-AEA6-C9E806911B9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920950" y="549275"/>
            <a:ext cx="667802" cy="631474"/>
            <a:chOff x="10478914" y="1506691"/>
            <a:chExt cx="667802" cy="631474"/>
          </a:xfrm>
        </p:grpSpPr>
        <p:sp>
          <p:nvSpPr>
            <p:cNvPr id="1060" name="Freeform: Shape 1059">
              <a:extLst>
                <a:ext uri="{FF2B5EF4-FFF2-40B4-BE49-F238E27FC236}">
                  <a16:creationId xmlns:a16="http://schemas.microsoft.com/office/drawing/2014/main" id="{F4B46153-41DB-494F-9B08-EBCCF27283D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61" name="Oval 1060">
              <a:extLst>
                <a:ext uri="{FF2B5EF4-FFF2-40B4-BE49-F238E27FC236}">
                  <a16:creationId xmlns:a16="http://schemas.microsoft.com/office/drawing/2014/main" id="{7B6D42DA-2D84-4A50-A359-7A5C651B1C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063" name="Oval 1062">
            <a:extLst>
              <a:ext uri="{FF2B5EF4-FFF2-40B4-BE49-F238E27FC236}">
                <a16:creationId xmlns:a16="http://schemas.microsoft.com/office/drawing/2014/main" id="{94459D96-B947-4C7F-8BCA-915F8B07C0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82954" y="5171203"/>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 name="AutoShape 2" descr="A detailed neural network represented as an abstract flow of interconnected nodes and layers, continuously evolving over time. The scene shows vibrant pathways lighting up as the network learns and adapts, with some sections glowing to signify memory and progress. In the background, dynamic code, data streams, and mathematical symbols highlight ongoing machine learning. The image blends organic and technological elements to symbolize the concept of lifelong learning in neural networks.">
            <a:extLst>
              <a:ext uri="{FF2B5EF4-FFF2-40B4-BE49-F238E27FC236}">
                <a16:creationId xmlns:a16="http://schemas.microsoft.com/office/drawing/2014/main" id="{4C5DA80C-0F8D-51EF-EFF3-79E6EC8888FE}"/>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l-PL"/>
          </a:p>
        </p:txBody>
      </p:sp>
    </p:spTree>
    <p:extLst>
      <p:ext uri="{BB962C8B-B14F-4D97-AF65-F5344CB8AC3E}">
        <p14:creationId xmlns:p14="http://schemas.microsoft.com/office/powerpoint/2010/main" val="2414437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ytuł 1">
            <a:extLst>
              <a:ext uri="{FF2B5EF4-FFF2-40B4-BE49-F238E27FC236}">
                <a16:creationId xmlns:a16="http://schemas.microsoft.com/office/drawing/2014/main" id="{561A910C-578D-03E4-20C9-3F997110ADDB}"/>
              </a:ext>
            </a:extLst>
          </p:cNvPr>
          <p:cNvSpPr>
            <a:spLocks noGrp="1"/>
          </p:cNvSpPr>
          <p:nvPr>
            <p:ph type="title"/>
          </p:nvPr>
        </p:nvSpPr>
        <p:spPr>
          <a:xfrm>
            <a:off x="550864" y="549275"/>
            <a:ext cx="5083991" cy="1046061"/>
          </a:xfrm>
        </p:spPr>
        <p:txBody>
          <a:bodyPr wrap="square" anchor="b">
            <a:normAutofit/>
          </a:bodyPr>
          <a:lstStyle/>
          <a:p>
            <a:r>
              <a:rPr lang="pl-PL" sz="6400" dirty="0"/>
              <a:t>Cel pracy</a:t>
            </a:r>
          </a:p>
        </p:txBody>
      </p:sp>
      <p:pic>
        <p:nvPicPr>
          <p:cNvPr id="5" name="Picture 2">
            <a:extLst>
              <a:ext uri="{FF2B5EF4-FFF2-40B4-BE49-F238E27FC236}">
                <a16:creationId xmlns:a16="http://schemas.microsoft.com/office/drawing/2014/main" id="{0BA1D9FF-41D3-4E37-CABF-9EE3440E16A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9518" r="9584"/>
          <a:stretch/>
        </p:blipFill>
        <p:spPr bwMode="auto">
          <a:xfrm>
            <a:off x="6557146" y="1"/>
            <a:ext cx="5632453" cy="3428999"/>
          </a:xfrm>
          <a:custGeom>
            <a:avLst/>
            <a:gdLst/>
            <a:ahLst/>
            <a:cxnLst/>
            <a:rect l="l" t="t" r="r" b="b"/>
            <a:pathLst>
              <a:path w="5632453" h="3428999">
                <a:moveTo>
                  <a:pt x="0" y="0"/>
                </a:moveTo>
                <a:lnTo>
                  <a:pt x="5632453" y="0"/>
                </a:lnTo>
                <a:lnTo>
                  <a:pt x="5632453" y="3428999"/>
                </a:lnTo>
                <a:lnTo>
                  <a:pt x="0" y="3428999"/>
                </a:lnTo>
                <a:close/>
              </a:path>
            </a:pathLst>
          </a:custGeom>
          <a:noFill/>
          <a:extLst>
            <a:ext uri="{909E8E84-426E-40DD-AFC4-6F175D3DCCD1}">
              <a14:hiddenFill xmlns:a14="http://schemas.microsoft.com/office/drawing/2010/main">
                <a:solidFill>
                  <a:srgbClr val="FFFFFF"/>
                </a:solidFill>
              </a14:hiddenFill>
            </a:ext>
          </a:extLst>
        </p:spPr>
      </p:pic>
      <p:pic>
        <p:nvPicPr>
          <p:cNvPr id="4" name="Obraz 3">
            <a:extLst>
              <a:ext uri="{FF2B5EF4-FFF2-40B4-BE49-F238E27FC236}">
                <a16:creationId xmlns:a16="http://schemas.microsoft.com/office/drawing/2014/main" id="{2D68D1FE-091F-5EAA-49F1-EB48F26F9C13}"/>
              </a:ext>
            </a:extLst>
          </p:cNvPr>
          <p:cNvPicPr>
            <a:picLocks noChangeAspect="1"/>
          </p:cNvPicPr>
          <p:nvPr/>
        </p:nvPicPr>
        <p:blipFill>
          <a:blip r:embed="rId3"/>
          <a:srcRect l="1558" r="1484" b="3"/>
          <a:stretch/>
        </p:blipFill>
        <p:spPr>
          <a:xfrm>
            <a:off x="6557147" y="3429002"/>
            <a:ext cx="5632453" cy="3428999"/>
          </a:xfrm>
          <a:custGeom>
            <a:avLst/>
            <a:gdLst/>
            <a:ahLst/>
            <a:cxnLst/>
            <a:rect l="l" t="t" r="r" b="b"/>
            <a:pathLst>
              <a:path w="5632453" h="3428999">
                <a:moveTo>
                  <a:pt x="0" y="0"/>
                </a:moveTo>
                <a:lnTo>
                  <a:pt x="5632453" y="0"/>
                </a:lnTo>
                <a:lnTo>
                  <a:pt x="5632453" y="3428999"/>
                </a:lnTo>
                <a:lnTo>
                  <a:pt x="0" y="3428999"/>
                </a:lnTo>
                <a:close/>
              </a:path>
            </a:pathLst>
          </a:custGeom>
        </p:spPr>
      </p:pic>
      <p:sp>
        <p:nvSpPr>
          <p:cNvPr id="26" name="Rectangle 25">
            <a:extLst>
              <a:ext uri="{FF2B5EF4-FFF2-40B4-BE49-F238E27FC236}">
                <a16:creationId xmlns:a16="http://schemas.microsoft.com/office/drawing/2014/main" id="{A16EB032-3F37-4641-A90D-DC9B574EBC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ymbol zastępczy zawartości 2">
            <a:extLst>
              <a:ext uri="{FF2B5EF4-FFF2-40B4-BE49-F238E27FC236}">
                <a16:creationId xmlns:a16="http://schemas.microsoft.com/office/drawing/2014/main" id="{17D2FB97-7D16-0B08-CF98-363B325E9A5E}"/>
              </a:ext>
            </a:extLst>
          </p:cNvPr>
          <p:cNvSpPr>
            <a:spLocks noGrp="1"/>
          </p:cNvSpPr>
          <p:nvPr>
            <p:ph idx="1"/>
          </p:nvPr>
        </p:nvSpPr>
        <p:spPr>
          <a:xfrm>
            <a:off x="550863" y="1712068"/>
            <a:ext cx="5545137" cy="4380757"/>
          </a:xfrm>
        </p:spPr>
        <p:txBody>
          <a:bodyPr anchor="t">
            <a:normAutofit fontScale="92500" lnSpcReduction="10000"/>
          </a:bodyPr>
          <a:lstStyle/>
          <a:p>
            <a:pPr marL="0" indent="0">
              <a:lnSpc>
                <a:spcPct val="100000"/>
              </a:lnSpc>
              <a:buNone/>
            </a:pPr>
            <a:r>
              <a:rPr lang="pl-PL" sz="2000" dirty="0"/>
              <a:t>Porównanie konwencjonalnych i </a:t>
            </a:r>
            <a:r>
              <a:rPr lang="pl-PL" sz="2000" dirty="0" err="1"/>
              <a:t>najnowcześnie-jszych</a:t>
            </a:r>
            <a:r>
              <a:rPr lang="pl-PL" sz="2000" dirty="0"/>
              <a:t> metod uczenia ciągłego na standardowych i rzeczywistych zbiorach danych.</a:t>
            </a:r>
          </a:p>
          <a:p>
            <a:pPr marL="0" indent="0">
              <a:lnSpc>
                <a:spcPct val="100000"/>
              </a:lnSpc>
              <a:buNone/>
            </a:pPr>
            <a:r>
              <a:rPr lang="pl-PL" sz="2000" b="1" dirty="0"/>
              <a:t>Metody:</a:t>
            </a:r>
          </a:p>
          <a:p>
            <a:pPr marL="0" indent="0">
              <a:lnSpc>
                <a:spcPct val="100000"/>
              </a:lnSpc>
              <a:buNone/>
            </a:pPr>
            <a:r>
              <a:rPr lang="pl-PL" sz="2000" dirty="0"/>
              <a:t>Klasyczne: np. mrożenie dużych wag, doszkalanie tylko małych</a:t>
            </a:r>
          </a:p>
          <a:p>
            <a:pPr marL="0" indent="0">
              <a:lnSpc>
                <a:spcPct val="100000"/>
              </a:lnSpc>
              <a:buNone/>
            </a:pPr>
            <a:r>
              <a:rPr lang="pl-PL" sz="2000" dirty="0"/>
              <a:t>Nowoczesne: będą znalezione</a:t>
            </a:r>
          </a:p>
          <a:p>
            <a:pPr marL="0" indent="0">
              <a:lnSpc>
                <a:spcPct val="100000"/>
              </a:lnSpc>
              <a:buNone/>
            </a:pPr>
            <a:r>
              <a:rPr lang="pl-PL" sz="2000" b="1" dirty="0"/>
              <a:t>Dane:</a:t>
            </a:r>
          </a:p>
          <a:p>
            <a:pPr marL="0" indent="0">
              <a:lnSpc>
                <a:spcPct val="100000"/>
              </a:lnSpc>
              <a:buNone/>
            </a:pPr>
            <a:r>
              <a:rPr lang="pl-PL" sz="2000" dirty="0"/>
              <a:t>Klasyczne: MNIST, CIFAR</a:t>
            </a:r>
          </a:p>
          <a:p>
            <a:pPr marL="0" indent="0">
              <a:lnSpc>
                <a:spcPct val="100000"/>
              </a:lnSpc>
              <a:buNone/>
            </a:pPr>
            <a:r>
              <a:rPr lang="pl-PL" sz="2000" dirty="0"/>
              <a:t>Rzeczywiste: dane pomieszczeń, punkty blisko położone obok danego</a:t>
            </a:r>
          </a:p>
        </p:txBody>
      </p:sp>
      <p:sp>
        <p:nvSpPr>
          <p:cNvPr id="6" name="AutoShape 2" descr="An abstract representation of the concept 'catastrophic forgetting.' The image features a fragmented brain losing colorful memories represented as vivid shapes and symbols, dissolving into the background. The colors gradually fade from bright to dull, illustrating the loss of information. The overall mood is a blend of confusion and melancholy, with a surreal and artistic style.">
            <a:extLst>
              <a:ext uri="{FF2B5EF4-FFF2-40B4-BE49-F238E27FC236}">
                <a16:creationId xmlns:a16="http://schemas.microsoft.com/office/drawing/2014/main" id="{F2ADBC72-5FC1-1135-E4EA-494D55BD2A6F}"/>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l-PL"/>
          </a:p>
        </p:txBody>
      </p:sp>
    </p:spTree>
    <p:extLst>
      <p:ext uri="{BB962C8B-B14F-4D97-AF65-F5344CB8AC3E}">
        <p14:creationId xmlns:p14="http://schemas.microsoft.com/office/powerpoint/2010/main" val="41195225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12">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ytuł 1">
            <a:extLst>
              <a:ext uri="{FF2B5EF4-FFF2-40B4-BE49-F238E27FC236}">
                <a16:creationId xmlns:a16="http://schemas.microsoft.com/office/drawing/2014/main" id="{ABBB68D0-439C-370A-DC8C-0C18936935FC}"/>
              </a:ext>
            </a:extLst>
          </p:cNvPr>
          <p:cNvSpPr>
            <a:spLocks noGrp="1"/>
          </p:cNvSpPr>
          <p:nvPr>
            <p:ph type="title"/>
          </p:nvPr>
        </p:nvSpPr>
        <p:spPr>
          <a:xfrm>
            <a:off x="550864" y="549275"/>
            <a:ext cx="3418021" cy="1230887"/>
          </a:xfrm>
        </p:spPr>
        <p:txBody>
          <a:bodyPr wrap="square" anchor="b">
            <a:normAutofit/>
          </a:bodyPr>
          <a:lstStyle/>
          <a:p>
            <a:r>
              <a:rPr lang="pl-PL" dirty="0"/>
              <a:t>Problemy</a:t>
            </a:r>
          </a:p>
        </p:txBody>
      </p:sp>
      <p:sp>
        <p:nvSpPr>
          <p:cNvPr id="3" name="Symbol zastępczy zawartości 2">
            <a:extLst>
              <a:ext uri="{FF2B5EF4-FFF2-40B4-BE49-F238E27FC236}">
                <a16:creationId xmlns:a16="http://schemas.microsoft.com/office/drawing/2014/main" id="{04938F45-0ECD-7EE7-4E98-D688F929109C}"/>
              </a:ext>
            </a:extLst>
          </p:cNvPr>
          <p:cNvSpPr>
            <a:spLocks noGrp="1"/>
          </p:cNvSpPr>
          <p:nvPr>
            <p:ph idx="1"/>
          </p:nvPr>
        </p:nvSpPr>
        <p:spPr>
          <a:xfrm>
            <a:off x="550863" y="1916350"/>
            <a:ext cx="3534754" cy="4176476"/>
          </a:xfrm>
        </p:spPr>
        <p:txBody>
          <a:bodyPr anchor="t">
            <a:normAutofit/>
          </a:bodyPr>
          <a:lstStyle/>
          <a:p>
            <a:pPr marL="0" indent="0" algn="just">
              <a:buNone/>
            </a:pPr>
            <a:r>
              <a:rPr lang="pl-PL" sz="2000" dirty="0"/>
              <a:t>Głównym problemem jest katastrofalne zapominanie (</a:t>
            </a:r>
            <a:r>
              <a:rPr lang="pl-PL" sz="2000" dirty="0" err="1"/>
              <a:t>catastrophic</a:t>
            </a:r>
            <a:r>
              <a:rPr lang="pl-PL" sz="2000" dirty="0"/>
              <a:t> </a:t>
            </a:r>
            <a:r>
              <a:rPr lang="pl-PL" sz="2000" dirty="0" err="1"/>
              <a:t>forgetting</a:t>
            </a:r>
            <a:r>
              <a:rPr lang="pl-PL" sz="2000" dirty="0"/>
              <a:t>) – wraz z nauką nowych danych, model zapomina stare.</a:t>
            </a:r>
          </a:p>
          <a:p>
            <a:pPr marL="0" indent="0" algn="just">
              <a:buNone/>
            </a:pPr>
            <a:r>
              <a:rPr lang="pl-PL" sz="2000" dirty="0"/>
              <a:t>Nierozwiązanym problemem w uczeniu ciągłym jest brak skuteczności na rzeczywistych danych, dlatego to będzie głównym wyzwaniem w mojej pracy.</a:t>
            </a:r>
          </a:p>
        </p:txBody>
      </p:sp>
      <p:pic>
        <p:nvPicPr>
          <p:cNvPr id="8" name="Obraz 7">
            <a:extLst>
              <a:ext uri="{FF2B5EF4-FFF2-40B4-BE49-F238E27FC236}">
                <a16:creationId xmlns:a16="http://schemas.microsoft.com/office/drawing/2014/main" id="{B444D27A-29AB-585C-BFBD-0D5696C15524}"/>
              </a:ext>
            </a:extLst>
          </p:cNvPr>
          <p:cNvPicPr>
            <a:picLocks noChangeAspect="1"/>
          </p:cNvPicPr>
          <p:nvPr/>
        </p:nvPicPr>
        <p:blipFill>
          <a:blip r:embed="rId2"/>
          <a:srcRect t="4842" r="2" b="5633"/>
          <a:stretch/>
        </p:blipFill>
        <p:spPr>
          <a:xfrm>
            <a:off x="4550899" y="10"/>
            <a:ext cx="7641102" cy="6857990"/>
          </a:xfrm>
          <a:custGeom>
            <a:avLst/>
            <a:gdLst/>
            <a:ahLst/>
            <a:cxnLst/>
            <a:rect l="l" t="t" r="r" b="b"/>
            <a:pathLst>
              <a:path w="7641102" h="6858000">
                <a:moveTo>
                  <a:pt x="0" y="0"/>
                </a:moveTo>
                <a:lnTo>
                  <a:pt x="7641102" y="0"/>
                </a:lnTo>
                <a:lnTo>
                  <a:pt x="7641102" y="6858000"/>
                </a:lnTo>
                <a:lnTo>
                  <a:pt x="0" y="6858000"/>
                </a:lnTo>
                <a:close/>
              </a:path>
            </a:pathLst>
          </a:custGeom>
        </p:spPr>
      </p:pic>
      <p:sp>
        <p:nvSpPr>
          <p:cNvPr id="22" name="Rectangle 14">
            <a:extLst>
              <a:ext uri="{FF2B5EF4-FFF2-40B4-BE49-F238E27FC236}">
                <a16:creationId xmlns:a16="http://schemas.microsoft.com/office/drawing/2014/main" id="{6FF3A87B-2255-45E0-A551-C11FAF9329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50898" y="5773729"/>
            <a:ext cx="7641102"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756266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C4FA78BE-46A3-3EE1-C411-313018397DC8}"/>
              </a:ext>
            </a:extLst>
          </p:cNvPr>
          <p:cNvSpPr>
            <a:spLocks noGrp="1"/>
          </p:cNvSpPr>
          <p:nvPr>
            <p:ph type="title"/>
          </p:nvPr>
        </p:nvSpPr>
        <p:spPr/>
        <p:txBody>
          <a:bodyPr>
            <a:normAutofit fontScale="90000"/>
          </a:bodyPr>
          <a:lstStyle/>
          <a:p>
            <a:r>
              <a:rPr lang="pl-PL" dirty="0"/>
              <a:t>Trzy typy </a:t>
            </a:r>
            <a:r>
              <a:rPr lang="pl-PL" dirty="0" err="1"/>
              <a:t>class</a:t>
            </a:r>
            <a:r>
              <a:rPr lang="pl-PL" dirty="0"/>
              <a:t> </a:t>
            </a:r>
            <a:r>
              <a:rPr lang="pl-PL" dirty="0" err="1"/>
              <a:t>incremental</a:t>
            </a:r>
            <a:r>
              <a:rPr lang="pl-PL" dirty="0"/>
              <a:t>:</a:t>
            </a:r>
            <a:br>
              <a:rPr lang="pl-PL" dirty="0"/>
            </a:br>
            <a:endParaRPr lang="pl-PL" dirty="0"/>
          </a:p>
        </p:txBody>
      </p:sp>
      <p:sp>
        <p:nvSpPr>
          <p:cNvPr id="3" name="Symbol zastępczy zawartości 2">
            <a:extLst>
              <a:ext uri="{FF2B5EF4-FFF2-40B4-BE49-F238E27FC236}">
                <a16:creationId xmlns:a16="http://schemas.microsoft.com/office/drawing/2014/main" id="{F71DA003-5ADC-A734-B314-081997269320}"/>
              </a:ext>
            </a:extLst>
          </p:cNvPr>
          <p:cNvSpPr>
            <a:spLocks noGrp="1"/>
          </p:cNvSpPr>
          <p:nvPr>
            <p:ph idx="1"/>
          </p:nvPr>
        </p:nvSpPr>
        <p:spPr>
          <a:xfrm>
            <a:off x="549538" y="1636949"/>
            <a:ext cx="11090274" cy="3979625"/>
          </a:xfrm>
        </p:spPr>
        <p:txBody>
          <a:bodyPr/>
          <a:lstStyle/>
          <a:p>
            <a:r>
              <a:rPr lang="pl-PL" dirty="0"/>
              <a:t>Class-IL</a:t>
            </a:r>
          </a:p>
          <a:p>
            <a:pPr marL="0" indent="0">
              <a:buNone/>
            </a:pPr>
            <a:endParaRPr lang="pl-PL" dirty="0"/>
          </a:p>
          <a:p>
            <a:r>
              <a:rPr lang="pl-PL" dirty="0"/>
              <a:t>Task-IL</a:t>
            </a:r>
          </a:p>
          <a:p>
            <a:pPr marL="0" indent="0">
              <a:buNone/>
            </a:pPr>
            <a:endParaRPr lang="pl-PL" dirty="0"/>
          </a:p>
          <a:p>
            <a:r>
              <a:rPr lang="pl-PL" dirty="0" err="1"/>
              <a:t>Domain</a:t>
            </a:r>
            <a:r>
              <a:rPr lang="pl-PL" dirty="0"/>
              <a:t>-IL</a:t>
            </a:r>
          </a:p>
        </p:txBody>
      </p:sp>
      <p:pic>
        <p:nvPicPr>
          <p:cNvPr id="5" name="Obraz 4">
            <a:extLst>
              <a:ext uri="{FF2B5EF4-FFF2-40B4-BE49-F238E27FC236}">
                <a16:creationId xmlns:a16="http://schemas.microsoft.com/office/drawing/2014/main" id="{F4DA1FEF-F89A-BB60-E7A9-9E150D34601B}"/>
              </a:ext>
            </a:extLst>
          </p:cNvPr>
          <p:cNvPicPr>
            <a:picLocks noChangeAspect="1"/>
          </p:cNvPicPr>
          <p:nvPr/>
        </p:nvPicPr>
        <p:blipFill>
          <a:blip r:embed="rId2"/>
          <a:stretch>
            <a:fillRect/>
          </a:stretch>
        </p:blipFill>
        <p:spPr>
          <a:xfrm>
            <a:off x="8067233" y="2561169"/>
            <a:ext cx="2847975" cy="1200150"/>
          </a:xfrm>
          <a:prstGeom prst="rect">
            <a:avLst/>
          </a:prstGeom>
        </p:spPr>
      </p:pic>
      <p:pic>
        <p:nvPicPr>
          <p:cNvPr id="7" name="Obraz 6">
            <a:extLst>
              <a:ext uri="{FF2B5EF4-FFF2-40B4-BE49-F238E27FC236}">
                <a16:creationId xmlns:a16="http://schemas.microsoft.com/office/drawing/2014/main" id="{B78ED139-54EC-C7E0-777D-9DA20F276535}"/>
              </a:ext>
            </a:extLst>
          </p:cNvPr>
          <p:cNvPicPr>
            <a:picLocks noChangeAspect="1"/>
          </p:cNvPicPr>
          <p:nvPr/>
        </p:nvPicPr>
        <p:blipFill>
          <a:blip r:embed="rId3"/>
          <a:stretch>
            <a:fillRect/>
          </a:stretch>
        </p:blipFill>
        <p:spPr>
          <a:xfrm>
            <a:off x="8067233" y="3941533"/>
            <a:ext cx="2847974" cy="1297940"/>
          </a:xfrm>
          <a:prstGeom prst="rect">
            <a:avLst/>
          </a:prstGeom>
        </p:spPr>
      </p:pic>
      <p:pic>
        <p:nvPicPr>
          <p:cNvPr id="9" name="Obraz 8">
            <a:extLst>
              <a:ext uri="{FF2B5EF4-FFF2-40B4-BE49-F238E27FC236}">
                <a16:creationId xmlns:a16="http://schemas.microsoft.com/office/drawing/2014/main" id="{2538EEAB-1190-DC0A-51E4-4DAA1296ABAA}"/>
              </a:ext>
            </a:extLst>
          </p:cNvPr>
          <p:cNvPicPr>
            <a:picLocks noChangeAspect="1"/>
          </p:cNvPicPr>
          <p:nvPr/>
        </p:nvPicPr>
        <p:blipFill>
          <a:blip r:embed="rId4"/>
          <a:stretch>
            <a:fillRect/>
          </a:stretch>
        </p:blipFill>
        <p:spPr>
          <a:xfrm>
            <a:off x="7576696" y="1514180"/>
            <a:ext cx="3829050" cy="866775"/>
          </a:xfrm>
          <a:prstGeom prst="rect">
            <a:avLst/>
          </a:prstGeom>
        </p:spPr>
      </p:pic>
    </p:spTree>
    <p:extLst>
      <p:ext uri="{BB962C8B-B14F-4D97-AF65-F5344CB8AC3E}">
        <p14:creationId xmlns:p14="http://schemas.microsoft.com/office/powerpoint/2010/main" val="25409064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934D39F-3798-0C4E-E567-17A60C798F93}"/>
              </a:ext>
            </a:extLst>
          </p:cNvPr>
          <p:cNvSpPr>
            <a:spLocks noGrp="1"/>
          </p:cNvSpPr>
          <p:nvPr>
            <p:ph type="title"/>
          </p:nvPr>
        </p:nvSpPr>
        <p:spPr/>
        <p:txBody>
          <a:bodyPr>
            <a:normAutofit/>
          </a:bodyPr>
          <a:lstStyle/>
          <a:p>
            <a:r>
              <a:rPr lang="pl-PL" dirty="0"/>
              <a:t>Metody:</a:t>
            </a:r>
          </a:p>
        </p:txBody>
      </p:sp>
      <p:sp>
        <p:nvSpPr>
          <p:cNvPr id="3" name="Symbol zastępczy zawartości 2">
            <a:extLst>
              <a:ext uri="{FF2B5EF4-FFF2-40B4-BE49-F238E27FC236}">
                <a16:creationId xmlns:a16="http://schemas.microsoft.com/office/drawing/2014/main" id="{1C323946-6556-7824-C4BE-8EAB29153252}"/>
              </a:ext>
            </a:extLst>
          </p:cNvPr>
          <p:cNvSpPr>
            <a:spLocks noGrp="1"/>
          </p:cNvSpPr>
          <p:nvPr>
            <p:ph idx="1"/>
          </p:nvPr>
        </p:nvSpPr>
        <p:spPr/>
        <p:txBody>
          <a:bodyPr/>
          <a:lstStyle/>
          <a:p>
            <a:r>
              <a:rPr lang="pl-PL" dirty="0" err="1"/>
              <a:t>Elastic</a:t>
            </a:r>
            <a:r>
              <a:rPr lang="pl-PL" dirty="0"/>
              <a:t> </a:t>
            </a:r>
            <a:r>
              <a:rPr lang="pl-PL" dirty="0" err="1"/>
              <a:t>Weight</a:t>
            </a:r>
            <a:r>
              <a:rPr lang="pl-PL" dirty="0"/>
              <a:t> </a:t>
            </a:r>
            <a:r>
              <a:rPr lang="pl-PL" dirty="0" err="1"/>
              <a:t>Consolidation</a:t>
            </a:r>
            <a:r>
              <a:rPr lang="pl-PL" dirty="0"/>
              <a:t> (EWC)</a:t>
            </a:r>
          </a:p>
          <a:p>
            <a:r>
              <a:rPr lang="pl-PL" dirty="0"/>
              <a:t>Knowledge </a:t>
            </a:r>
            <a:r>
              <a:rPr lang="pl-PL" dirty="0" err="1"/>
              <a:t>Distillation</a:t>
            </a:r>
            <a:r>
              <a:rPr lang="pl-PL" dirty="0"/>
              <a:t> (KD)</a:t>
            </a:r>
          </a:p>
          <a:p>
            <a:r>
              <a:rPr lang="pl-PL" dirty="0"/>
              <a:t>Fine </a:t>
            </a:r>
            <a:r>
              <a:rPr lang="pl-PL" dirty="0" err="1"/>
              <a:t>tuning</a:t>
            </a:r>
            <a:endParaRPr lang="pl-PL" dirty="0"/>
          </a:p>
          <a:p>
            <a:r>
              <a:rPr lang="pl-PL" dirty="0"/>
              <a:t>Learning </a:t>
            </a:r>
            <a:r>
              <a:rPr lang="pl-PL" dirty="0" err="1"/>
              <a:t>without</a:t>
            </a:r>
            <a:r>
              <a:rPr lang="pl-PL" dirty="0"/>
              <a:t> </a:t>
            </a:r>
            <a:r>
              <a:rPr lang="pl-PL" dirty="0" err="1"/>
              <a:t>forgetting</a:t>
            </a:r>
            <a:endParaRPr lang="pl-PL" dirty="0"/>
          </a:p>
          <a:p>
            <a:r>
              <a:rPr lang="pl-PL" dirty="0"/>
              <a:t>Learning </a:t>
            </a:r>
            <a:r>
              <a:rPr lang="pl-PL" dirty="0" err="1"/>
              <a:t>without</a:t>
            </a:r>
            <a:r>
              <a:rPr lang="pl-PL" dirty="0"/>
              <a:t> </a:t>
            </a:r>
            <a:r>
              <a:rPr lang="pl-PL" dirty="0" err="1"/>
              <a:t>memorizing</a:t>
            </a:r>
            <a:endParaRPr lang="pl-PL" dirty="0"/>
          </a:p>
        </p:txBody>
      </p:sp>
    </p:spTree>
    <p:extLst>
      <p:ext uri="{BB962C8B-B14F-4D97-AF65-F5344CB8AC3E}">
        <p14:creationId xmlns:p14="http://schemas.microsoft.com/office/powerpoint/2010/main" val="8819071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05AA669C-3A0F-D904-ADEC-5725DB7926E9}"/>
              </a:ext>
            </a:extLst>
          </p:cNvPr>
          <p:cNvSpPr>
            <a:spLocks noGrp="1"/>
          </p:cNvSpPr>
          <p:nvPr>
            <p:ph type="title"/>
          </p:nvPr>
        </p:nvSpPr>
        <p:spPr/>
        <p:txBody>
          <a:bodyPr/>
          <a:lstStyle/>
          <a:p>
            <a:r>
              <a:rPr lang="pl-PL"/>
              <a:t>Problem dokładniej, wyzwania</a:t>
            </a:r>
          </a:p>
        </p:txBody>
      </p:sp>
      <p:sp>
        <p:nvSpPr>
          <p:cNvPr id="3" name="Symbol zastępczy zawartości 2">
            <a:extLst>
              <a:ext uri="{FF2B5EF4-FFF2-40B4-BE49-F238E27FC236}">
                <a16:creationId xmlns:a16="http://schemas.microsoft.com/office/drawing/2014/main" id="{64248597-9E2D-A986-3995-754689FF2F48}"/>
              </a:ext>
            </a:extLst>
          </p:cNvPr>
          <p:cNvSpPr>
            <a:spLocks noGrp="1"/>
          </p:cNvSpPr>
          <p:nvPr>
            <p:ph idx="1"/>
          </p:nvPr>
        </p:nvSpPr>
        <p:spPr/>
        <p:txBody>
          <a:bodyPr/>
          <a:lstStyle/>
          <a:p>
            <a:endParaRPr lang="pl-PL"/>
          </a:p>
        </p:txBody>
      </p:sp>
    </p:spTree>
    <p:extLst>
      <p:ext uri="{BB962C8B-B14F-4D97-AF65-F5344CB8AC3E}">
        <p14:creationId xmlns:p14="http://schemas.microsoft.com/office/powerpoint/2010/main" val="15895156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ADB6C13A-CBB4-5DFE-7D25-4B99C245D642}"/>
              </a:ext>
            </a:extLst>
          </p:cNvPr>
          <p:cNvSpPr>
            <a:spLocks noGrp="1"/>
          </p:cNvSpPr>
          <p:nvPr>
            <p:ph type="title"/>
          </p:nvPr>
        </p:nvSpPr>
        <p:spPr/>
        <p:txBody>
          <a:bodyPr>
            <a:normAutofit/>
          </a:bodyPr>
          <a:lstStyle/>
          <a:p>
            <a:r>
              <a:rPr lang="pl-PL" dirty="0"/>
              <a:t>Przegląd publikacji</a:t>
            </a:r>
          </a:p>
        </p:txBody>
      </p:sp>
      <p:sp>
        <p:nvSpPr>
          <p:cNvPr id="3" name="Symbol zastępczy zawartości 2">
            <a:extLst>
              <a:ext uri="{FF2B5EF4-FFF2-40B4-BE49-F238E27FC236}">
                <a16:creationId xmlns:a16="http://schemas.microsoft.com/office/drawing/2014/main" id="{8BC0ACFA-B0A5-8BB1-ADE1-12B0E0F6A937}"/>
              </a:ext>
            </a:extLst>
          </p:cNvPr>
          <p:cNvSpPr>
            <a:spLocks noGrp="1"/>
          </p:cNvSpPr>
          <p:nvPr>
            <p:ph idx="1"/>
          </p:nvPr>
        </p:nvSpPr>
        <p:spPr/>
        <p:txBody>
          <a:bodyPr>
            <a:normAutofit fontScale="92500" lnSpcReduction="20000"/>
          </a:bodyPr>
          <a:lstStyle/>
          <a:p>
            <a:pPr indent="449580" algn="just">
              <a:lnSpc>
                <a:spcPct val="107000"/>
              </a:lnSpc>
              <a:spcAft>
                <a:spcPts val="800"/>
              </a:spcAft>
            </a:pPr>
            <a:r>
              <a:rPr lang="pl-PL" sz="1800" kern="100" dirty="0">
                <a:effectLst/>
                <a:latin typeface="Aptos" panose="020B0004020202020204" pitchFamily="34" charset="0"/>
                <a:ea typeface="Aptos" panose="020B0004020202020204" pitchFamily="34" charset="0"/>
                <a:cs typeface="Times New Roman" panose="02020603050405020304" pitchFamily="18" charset="0"/>
              </a:rPr>
              <a:t>Artykuł</a:t>
            </a:r>
            <a:r>
              <a:rPr lang="pl-PL" sz="1800" b="1" kern="100" dirty="0">
                <a:effectLst/>
                <a:latin typeface="Aptos" panose="020B0004020202020204" pitchFamily="34" charset="0"/>
                <a:ea typeface="Aptos" panose="020B0004020202020204" pitchFamily="34" charset="0"/>
                <a:cs typeface="Times New Roman" panose="02020603050405020304" pitchFamily="18" charset="0"/>
              </a:rPr>
              <a:t> „</a:t>
            </a:r>
            <a:r>
              <a:rPr lang="pl-PL" sz="1800" b="1" kern="100" dirty="0" err="1">
                <a:effectLst/>
                <a:latin typeface="Aptos" panose="020B0004020202020204" pitchFamily="34" charset="0"/>
                <a:ea typeface="Aptos" panose="020B0004020202020204" pitchFamily="34" charset="0"/>
                <a:cs typeface="Times New Roman" panose="02020603050405020304" pitchFamily="18" charset="0"/>
              </a:rPr>
              <a:t>Continual</a:t>
            </a:r>
            <a:r>
              <a:rPr lang="pl-PL" sz="1800" b="1" kern="100" dirty="0">
                <a:effectLst/>
                <a:latin typeface="Aptos" panose="020B0004020202020204" pitchFamily="34" charset="0"/>
                <a:ea typeface="Aptos" panose="020B0004020202020204" pitchFamily="34" charset="0"/>
                <a:cs typeface="Times New Roman" panose="02020603050405020304" pitchFamily="18" charset="0"/>
              </a:rPr>
              <a:t> Learning with Knowledge </a:t>
            </a:r>
            <a:r>
              <a:rPr lang="pl-PL" sz="1800" b="1" kern="100" dirty="0" err="1">
                <a:effectLst/>
                <a:latin typeface="Aptos" panose="020B0004020202020204" pitchFamily="34" charset="0"/>
                <a:ea typeface="Aptos" panose="020B0004020202020204" pitchFamily="34" charset="0"/>
                <a:cs typeface="Times New Roman" panose="02020603050405020304" pitchFamily="18" charset="0"/>
              </a:rPr>
              <a:t>Distillation</a:t>
            </a:r>
            <a:r>
              <a:rPr lang="pl-PL" sz="1800" b="1" kern="100" dirty="0">
                <a:effectLst/>
                <a:latin typeface="Aptos" panose="020B0004020202020204" pitchFamily="34" charset="0"/>
                <a:ea typeface="Aptos" panose="020B0004020202020204" pitchFamily="34" charset="0"/>
                <a:cs typeface="Times New Roman" panose="02020603050405020304" pitchFamily="18" charset="0"/>
              </a:rPr>
              <a:t>: A </a:t>
            </a:r>
            <a:r>
              <a:rPr lang="pl-PL" sz="1800" b="1" kern="100" dirty="0" err="1">
                <a:effectLst/>
                <a:latin typeface="Aptos" panose="020B0004020202020204" pitchFamily="34" charset="0"/>
                <a:ea typeface="Aptos" panose="020B0004020202020204" pitchFamily="34" charset="0"/>
                <a:cs typeface="Times New Roman" panose="02020603050405020304" pitchFamily="18" charset="0"/>
              </a:rPr>
              <a:t>Survey</a:t>
            </a:r>
            <a:r>
              <a:rPr lang="pl-PL" sz="1800" b="1" kern="100" dirty="0">
                <a:effectLst/>
                <a:latin typeface="Aptos" panose="020B0004020202020204" pitchFamily="34" charset="0"/>
                <a:ea typeface="Aptos" panose="020B0004020202020204" pitchFamily="34" charset="0"/>
                <a:cs typeface="Times New Roman" panose="02020603050405020304" pitchFamily="18" charset="0"/>
              </a:rPr>
              <a:t>” (2024r.)</a:t>
            </a:r>
            <a:r>
              <a:rPr lang="pl-PL" sz="1800" kern="100" dirty="0">
                <a:effectLst/>
                <a:latin typeface="Aptos" panose="020B0004020202020204" pitchFamily="34" charset="0"/>
                <a:ea typeface="Aptos" panose="020B0004020202020204" pitchFamily="34" charset="0"/>
                <a:cs typeface="Times New Roman" panose="02020603050405020304" pitchFamily="18" charset="0"/>
              </a:rPr>
              <a:t> analizuje metody ciągłego uczenia maszynowego oparte na destylacji wiedzy, które redukują problem katastroficznego zapominania. Autorzy eksperymentalnie potwierdzają skuteczność destylacji wiedzy w kontekście klasyfikacji obrazów, takich jak CIFAR-100, </a:t>
            </a:r>
            <a:r>
              <a:rPr lang="pl-PL" sz="1800" kern="100" dirty="0" err="1">
                <a:effectLst/>
                <a:latin typeface="Aptos" panose="020B0004020202020204" pitchFamily="34" charset="0"/>
                <a:ea typeface="Aptos" panose="020B0004020202020204" pitchFamily="34" charset="0"/>
                <a:cs typeface="Times New Roman" panose="02020603050405020304" pitchFamily="18" charset="0"/>
              </a:rPr>
              <a:t>Tiny-ImageNet</a:t>
            </a:r>
            <a:r>
              <a:rPr lang="pl-PL" sz="1800" kern="100" dirty="0">
                <a:effectLst/>
                <a:latin typeface="Aptos" panose="020B0004020202020204" pitchFamily="34" charset="0"/>
                <a:ea typeface="Aptos" panose="020B0004020202020204" pitchFamily="34" charset="0"/>
                <a:cs typeface="Times New Roman" panose="02020603050405020304" pitchFamily="18" charset="0"/>
              </a:rPr>
              <a:t> i ImageNet-100, gdzie mniej złożony model (student) jest uczony na podstawie wyjść bardziej złożonego modelu (</a:t>
            </a:r>
            <a:r>
              <a:rPr lang="pl-PL" sz="1800" kern="100" dirty="0" err="1">
                <a:effectLst/>
                <a:latin typeface="Aptos" panose="020B0004020202020204" pitchFamily="34" charset="0"/>
                <a:ea typeface="Aptos" panose="020B0004020202020204" pitchFamily="34" charset="0"/>
                <a:cs typeface="Times New Roman" panose="02020603050405020304" pitchFamily="18" charset="0"/>
              </a:rPr>
              <a:t>teacher</a:t>
            </a:r>
            <a:r>
              <a:rPr lang="pl-PL" sz="1800" kern="100" dirty="0">
                <a:effectLst/>
                <a:latin typeface="Aptos" panose="020B0004020202020204" pitchFamily="34" charset="0"/>
                <a:ea typeface="Aptos" panose="020B0004020202020204" pitchFamily="34" charset="0"/>
                <a:cs typeface="Times New Roman" panose="02020603050405020304" pitchFamily="18" charset="0"/>
              </a:rPr>
              <a:t>).</a:t>
            </a:r>
          </a:p>
          <a:p>
            <a:pPr indent="449580" algn="just">
              <a:lnSpc>
                <a:spcPct val="107000"/>
              </a:lnSpc>
              <a:spcAft>
                <a:spcPts val="800"/>
              </a:spcAft>
            </a:pPr>
            <a:r>
              <a:rPr lang="pl-PL" sz="1800" kern="100" dirty="0">
                <a:effectLst/>
                <a:latin typeface="Aptos" panose="020B0004020202020204" pitchFamily="34" charset="0"/>
                <a:ea typeface="Aptos" panose="020B0004020202020204" pitchFamily="34" charset="0"/>
                <a:cs typeface="Times New Roman" panose="02020603050405020304" pitchFamily="18" charset="0"/>
              </a:rPr>
              <a:t>Przegląd</a:t>
            </a:r>
            <a:r>
              <a:rPr lang="pl-PL" sz="1800" kern="100" dirty="0">
                <a:effectLst/>
                <a:latin typeface="Aptos" panose="020B0004020202020204" pitchFamily="34" charset="0"/>
                <a:ea typeface="NimbusRomNo9L-Regu"/>
                <a:cs typeface="Times New Roman" panose="02020603050405020304" pitchFamily="18" charset="0"/>
              </a:rPr>
              <a:t> „</a:t>
            </a:r>
            <a:r>
              <a:rPr lang="pl-PL" sz="1800" b="1" kern="100" dirty="0">
                <a:effectLst/>
                <a:latin typeface="Aptos" panose="020B0004020202020204" pitchFamily="34" charset="0"/>
                <a:ea typeface="Aptos" panose="020B0004020202020204" pitchFamily="34" charset="0"/>
                <a:cs typeface="Times New Roman" panose="02020603050405020304" pitchFamily="18" charset="0"/>
              </a:rPr>
              <a:t>A Comprehensive </a:t>
            </a:r>
            <a:r>
              <a:rPr lang="pl-PL" sz="1800" b="1" kern="100" dirty="0" err="1">
                <a:effectLst/>
                <a:latin typeface="Aptos" panose="020B0004020202020204" pitchFamily="34" charset="0"/>
                <a:ea typeface="Aptos" panose="020B0004020202020204" pitchFamily="34" charset="0"/>
                <a:cs typeface="Times New Roman" panose="02020603050405020304" pitchFamily="18" charset="0"/>
              </a:rPr>
              <a:t>Survey</a:t>
            </a:r>
            <a:r>
              <a:rPr lang="pl-PL" sz="1800" b="1" kern="100" dirty="0">
                <a:effectLst/>
                <a:latin typeface="Aptos" panose="020B0004020202020204" pitchFamily="34" charset="0"/>
                <a:ea typeface="Aptos" panose="020B0004020202020204" pitchFamily="34" charset="0"/>
                <a:cs typeface="Times New Roman" panose="02020603050405020304" pitchFamily="18" charset="0"/>
              </a:rPr>
              <a:t> of </a:t>
            </a:r>
            <a:r>
              <a:rPr lang="pl-PL" sz="1800" b="1" kern="100" dirty="0" err="1">
                <a:effectLst/>
                <a:latin typeface="Aptos" panose="020B0004020202020204" pitchFamily="34" charset="0"/>
                <a:ea typeface="Aptos" panose="020B0004020202020204" pitchFamily="34" charset="0"/>
                <a:cs typeface="Times New Roman" panose="02020603050405020304" pitchFamily="18" charset="0"/>
              </a:rPr>
              <a:t>Continual</a:t>
            </a:r>
            <a:r>
              <a:rPr lang="pl-PL" sz="1800" b="1" kern="100" dirty="0">
                <a:effectLst/>
                <a:latin typeface="Aptos" panose="020B0004020202020204" pitchFamily="34" charset="0"/>
                <a:ea typeface="Aptos" panose="020B0004020202020204" pitchFamily="34" charset="0"/>
                <a:cs typeface="Times New Roman" panose="02020603050405020304" pitchFamily="18" charset="0"/>
              </a:rPr>
              <a:t> Learning: </a:t>
            </a:r>
            <a:r>
              <a:rPr lang="pl-PL" sz="1800" b="1" kern="100" dirty="0" err="1">
                <a:effectLst/>
                <a:latin typeface="Aptos" panose="020B0004020202020204" pitchFamily="34" charset="0"/>
                <a:ea typeface="Aptos" panose="020B0004020202020204" pitchFamily="34" charset="0"/>
                <a:cs typeface="Times New Roman" panose="02020603050405020304" pitchFamily="18" charset="0"/>
              </a:rPr>
              <a:t>Theory</a:t>
            </a:r>
            <a:r>
              <a:rPr lang="pl-PL" sz="1800" b="1" kern="100" dirty="0">
                <a:effectLst/>
                <a:latin typeface="Aptos" panose="020B0004020202020204" pitchFamily="34" charset="0"/>
                <a:ea typeface="Aptos" panose="020B0004020202020204" pitchFamily="34" charset="0"/>
                <a:cs typeface="Times New Roman" panose="02020603050405020304" pitchFamily="18" charset="0"/>
              </a:rPr>
              <a:t>, Method and Application” (2015r.)</a:t>
            </a:r>
            <a:r>
              <a:rPr lang="pl-PL" sz="1800" kern="100" dirty="0">
                <a:effectLst/>
                <a:latin typeface="Aptos" panose="020B0004020202020204" pitchFamily="34" charset="0"/>
                <a:ea typeface="Aptos" panose="020B0004020202020204" pitchFamily="34" charset="0"/>
                <a:cs typeface="Times New Roman" panose="02020603050405020304" pitchFamily="18" charset="0"/>
              </a:rPr>
              <a:t>  przedstawia połączenie uczenia ciągłego z innymi zagadnieniami sztucznej inteligencji takimi jak: modele dyfuzyjne, modele fundamentowe, architektury oparte na transformerach, uczenie wielomodalne, sztuczna inteligencja osadzona.</a:t>
            </a:r>
          </a:p>
          <a:p>
            <a:pPr indent="449580" algn="just">
              <a:lnSpc>
                <a:spcPct val="107000"/>
              </a:lnSpc>
              <a:spcAft>
                <a:spcPts val="800"/>
              </a:spcAft>
            </a:pPr>
            <a:r>
              <a:rPr lang="pl-PL" sz="1800" kern="100" dirty="0">
                <a:effectLst/>
                <a:latin typeface="Aptos" panose="020B0004020202020204" pitchFamily="34" charset="0"/>
                <a:ea typeface="Aptos" panose="020B0004020202020204" pitchFamily="34" charset="0"/>
                <a:cs typeface="Times New Roman" panose="02020603050405020304" pitchFamily="18" charset="0"/>
              </a:rPr>
              <a:t>W artykule „</a:t>
            </a:r>
            <a:r>
              <a:rPr lang="pl-PL" sz="1800" b="1" kern="100" dirty="0" err="1">
                <a:effectLst/>
                <a:latin typeface="Aptos" panose="020B0004020202020204" pitchFamily="34" charset="0"/>
                <a:ea typeface="Aptos" panose="020B0004020202020204" pitchFamily="34" charset="0"/>
                <a:cs typeface="Times New Roman" panose="02020603050405020304" pitchFamily="18" charset="0"/>
              </a:rPr>
              <a:t>Continual</a:t>
            </a:r>
            <a:r>
              <a:rPr lang="pl-PL" sz="1800" b="1" kern="100" dirty="0">
                <a:effectLst/>
                <a:latin typeface="Aptos" panose="020B0004020202020204" pitchFamily="34" charset="0"/>
                <a:ea typeface="Aptos" panose="020B0004020202020204" pitchFamily="34" charset="0"/>
                <a:cs typeface="Times New Roman" panose="02020603050405020304" pitchFamily="18" charset="0"/>
              </a:rPr>
              <a:t> </a:t>
            </a:r>
            <a:r>
              <a:rPr lang="pl-PL" sz="1800" b="1" kern="100" dirty="0" err="1">
                <a:effectLst/>
                <a:latin typeface="Aptos" panose="020B0004020202020204" pitchFamily="34" charset="0"/>
                <a:ea typeface="Aptos" panose="020B0004020202020204" pitchFamily="34" charset="0"/>
                <a:cs typeface="Times New Roman" panose="02020603050405020304" pitchFamily="18" charset="0"/>
              </a:rPr>
              <a:t>Lifelong</a:t>
            </a:r>
            <a:r>
              <a:rPr lang="pl-PL" sz="1800" b="1" kern="100" dirty="0">
                <a:effectLst/>
                <a:latin typeface="Aptos" panose="020B0004020202020204" pitchFamily="34" charset="0"/>
                <a:ea typeface="Aptos" panose="020B0004020202020204" pitchFamily="34" charset="0"/>
                <a:cs typeface="Times New Roman" panose="02020603050405020304" pitchFamily="18" charset="0"/>
              </a:rPr>
              <a:t> Learning with </a:t>
            </a:r>
            <a:r>
              <a:rPr lang="pl-PL" sz="1800" b="1" kern="100" dirty="0" err="1">
                <a:effectLst/>
                <a:latin typeface="Aptos" panose="020B0004020202020204" pitchFamily="34" charset="0"/>
                <a:ea typeface="Aptos" panose="020B0004020202020204" pitchFamily="34" charset="0"/>
                <a:cs typeface="Times New Roman" panose="02020603050405020304" pitchFamily="18" charset="0"/>
              </a:rPr>
              <a:t>Neural</a:t>
            </a:r>
            <a:r>
              <a:rPr lang="pl-PL" sz="1800" b="1" kern="100" dirty="0">
                <a:effectLst/>
                <a:latin typeface="Aptos" panose="020B0004020202020204" pitchFamily="34" charset="0"/>
                <a:ea typeface="Aptos" panose="020B0004020202020204" pitchFamily="34" charset="0"/>
                <a:cs typeface="Times New Roman" panose="02020603050405020304" pitchFamily="18" charset="0"/>
              </a:rPr>
              <a:t> Networks: A </a:t>
            </a:r>
            <a:r>
              <a:rPr lang="pl-PL" sz="1800" b="1" kern="100" dirty="0" err="1">
                <a:effectLst/>
                <a:latin typeface="Aptos" panose="020B0004020202020204" pitchFamily="34" charset="0"/>
                <a:ea typeface="Aptos" panose="020B0004020202020204" pitchFamily="34" charset="0"/>
                <a:cs typeface="Times New Roman" panose="02020603050405020304" pitchFamily="18" charset="0"/>
              </a:rPr>
              <a:t>Review</a:t>
            </a:r>
            <a:r>
              <a:rPr lang="pl-PL" sz="1800" b="1" kern="100" dirty="0">
                <a:effectLst/>
                <a:latin typeface="Aptos" panose="020B0004020202020204" pitchFamily="34" charset="0"/>
                <a:ea typeface="Aptos" panose="020B0004020202020204" pitchFamily="34" charset="0"/>
                <a:cs typeface="Times New Roman" panose="02020603050405020304" pitchFamily="18" charset="0"/>
              </a:rPr>
              <a:t>” (2019r.)</a:t>
            </a:r>
            <a:r>
              <a:rPr lang="pl-PL" sz="1800" kern="100" dirty="0">
                <a:effectLst/>
                <a:latin typeface="Aptos" panose="020B0004020202020204" pitchFamily="34" charset="0"/>
                <a:ea typeface="Aptos" panose="020B0004020202020204" pitchFamily="34" charset="0"/>
                <a:cs typeface="Times New Roman" panose="02020603050405020304" pitchFamily="18" charset="0"/>
              </a:rPr>
              <a:t> dokonano porównania wyników wybranych modeli na różnych zbiorach danych obrazowych takich jak MNIST, CUB-200 i CORe50.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Przedstawione</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metody</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to EWC (Elastic Weight Consolidation), FEL (Forget-Extra Learning), MLP (Multi-Layer Perceptron),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GeppNet</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(Generalized Episodic Parameter Propagation Network)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oraz</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GeppNet</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 STM (Short-Term Memory). </a:t>
            </a:r>
            <a:r>
              <a:rPr lang="pl-PL" sz="1800" kern="100" dirty="0">
                <a:effectLst/>
                <a:latin typeface="Aptos" panose="020B0004020202020204" pitchFamily="34" charset="0"/>
                <a:ea typeface="Aptos" panose="020B0004020202020204" pitchFamily="34" charset="0"/>
                <a:cs typeface="Times New Roman" panose="02020603050405020304" pitchFamily="18" charset="0"/>
              </a:rPr>
              <a:t>Artykuł wskazuje, że </a:t>
            </a:r>
            <a:r>
              <a:rPr lang="pl-PL" sz="1800" kern="100" dirty="0" err="1">
                <a:effectLst/>
                <a:latin typeface="Aptos" panose="020B0004020202020204" pitchFamily="34" charset="0"/>
                <a:ea typeface="Aptos" panose="020B0004020202020204" pitchFamily="34" charset="0"/>
                <a:cs typeface="Times New Roman" panose="02020603050405020304" pitchFamily="18" charset="0"/>
              </a:rPr>
              <a:t>GeppNet</a:t>
            </a:r>
            <a:r>
              <a:rPr lang="pl-PL" sz="1800" kern="100" dirty="0">
                <a:effectLst/>
                <a:latin typeface="Aptos" panose="020B0004020202020204" pitchFamily="34" charset="0"/>
                <a:ea typeface="Aptos" panose="020B0004020202020204" pitchFamily="34" charset="0"/>
                <a:cs typeface="Times New Roman" panose="02020603050405020304" pitchFamily="18" charset="0"/>
              </a:rPr>
              <a:t> osiąga najlepsze wyniki na zbiorze MNIST, a </a:t>
            </a:r>
            <a:r>
              <a:rPr lang="pl-PL" sz="1800" kern="100" dirty="0" err="1">
                <a:effectLst/>
                <a:latin typeface="Aptos" panose="020B0004020202020204" pitchFamily="34" charset="0"/>
                <a:ea typeface="Aptos" panose="020B0004020202020204" pitchFamily="34" charset="0"/>
                <a:cs typeface="Times New Roman" panose="02020603050405020304" pitchFamily="18" charset="0"/>
              </a:rPr>
              <a:t>GeppNet</a:t>
            </a:r>
            <a:r>
              <a:rPr lang="pl-PL" sz="1800" kern="100" dirty="0">
                <a:effectLst/>
                <a:latin typeface="Aptos" panose="020B0004020202020204" pitchFamily="34" charset="0"/>
                <a:ea typeface="Aptos" panose="020B0004020202020204" pitchFamily="34" charset="0"/>
                <a:cs typeface="Times New Roman" panose="02020603050405020304" pitchFamily="18" charset="0"/>
              </a:rPr>
              <a:t> + STM na zbiorze CUB-200 oraz </a:t>
            </a:r>
            <a:r>
              <a:rPr lang="pl-PL" sz="1800" kern="100" dirty="0" err="1">
                <a:effectLst/>
                <a:latin typeface="Aptos" panose="020B0004020202020204" pitchFamily="34" charset="0"/>
                <a:ea typeface="Aptos" panose="020B0004020202020204" pitchFamily="34" charset="0"/>
                <a:cs typeface="Times New Roman" panose="02020603050405020304" pitchFamily="18" charset="0"/>
              </a:rPr>
              <a:t>AudioSet</a:t>
            </a:r>
            <a:r>
              <a:rPr lang="pl-PL" sz="1800" kern="100" dirty="0">
                <a:effectLst/>
                <a:latin typeface="Aptos" panose="020B0004020202020204" pitchFamily="34" charset="0"/>
                <a:ea typeface="Aptos" panose="020B0004020202020204" pitchFamily="34" charset="0"/>
                <a:cs typeface="Times New Roman" panose="02020603050405020304" pitchFamily="18" charset="0"/>
              </a:rPr>
              <a:t>.</a:t>
            </a:r>
          </a:p>
          <a:p>
            <a:endParaRPr lang="pl-PL" dirty="0"/>
          </a:p>
        </p:txBody>
      </p:sp>
    </p:spTree>
    <p:extLst>
      <p:ext uri="{BB962C8B-B14F-4D97-AF65-F5344CB8AC3E}">
        <p14:creationId xmlns:p14="http://schemas.microsoft.com/office/powerpoint/2010/main" val="8031089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B52E7B5E-0A61-6F69-AEF5-F642D71B5BD8}"/>
              </a:ext>
            </a:extLst>
          </p:cNvPr>
          <p:cNvSpPr>
            <a:spLocks noGrp="1"/>
          </p:cNvSpPr>
          <p:nvPr>
            <p:ph type="title"/>
          </p:nvPr>
        </p:nvSpPr>
        <p:spPr/>
        <p:txBody>
          <a:bodyPr/>
          <a:lstStyle/>
          <a:p>
            <a:endParaRPr lang="pl-PL"/>
          </a:p>
        </p:txBody>
      </p:sp>
      <p:sp>
        <p:nvSpPr>
          <p:cNvPr id="3" name="Symbol zastępczy zawartości 2">
            <a:extLst>
              <a:ext uri="{FF2B5EF4-FFF2-40B4-BE49-F238E27FC236}">
                <a16:creationId xmlns:a16="http://schemas.microsoft.com/office/drawing/2014/main" id="{E489297B-4EF8-39D4-4B6A-483087E4AE10}"/>
              </a:ext>
            </a:extLst>
          </p:cNvPr>
          <p:cNvSpPr>
            <a:spLocks noGrp="1"/>
          </p:cNvSpPr>
          <p:nvPr>
            <p:ph idx="1"/>
          </p:nvPr>
        </p:nvSpPr>
        <p:spPr/>
        <p:txBody>
          <a:bodyPr/>
          <a:lstStyle/>
          <a:p>
            <a:endParaRPr lang="pl-PL" dirty="0"/>
          </a:p>
        </p:txBody>
      </p:sp>
      <p:sp>
        <p:nvSpPr>
          <p:cNvPr id="5" name="pole tekstowe 4">
            <a:extLst>
              <a:ext uri="{FF2B5EF4-FFF2-40B4-BE49-F238E27FC236}">
                <a16:creationId xmlns:a16="http://schemas.microsoft.com/office/drawing/2014/main" id="{42EB2CA9-81A1-8B14-CD28-47B165D85B96}"/>
              </a:ext>
            </a:extLst>
          </p:cNvPr>
          <p:cNvSpPr txBox="1"/>
          <p:nvPr/>
        </p:nvSpPr>
        <p:spPr>
          <a:xfrm>
            <a:off x="550862" y="2671795"/>
            <a:ext cx="6097508" cy="1477328"/>
          </a:xfrm>
          <a:prstGeom prst="rect">
            <a:avLst/>
          </a:prstGeom>
          <a:noFill/>
        </p:spPr>
        <p:txBody>
          <a:bodyPr wrap="square">
            <a:spAutoFit/>
          </a:bodyPr>
          <a:lstStyle/>
          <a:p>
            <a:pPr algn="l" rtl="0"/>
            <a:r>
              <a:rPr lang="pl-PL" dirty="0">
                <a:effectLst/>
              </a:rPr>
              <a:t>Wraz prezentacją proszę o dostarczenie szkiców rozdziałów pracy (w postaci plików PDF):</a:t>
            </a:r>
          </a:p>
          <a:p>
            <a:pPr>
              <a:buFont typeface="+mj-lt"/>
              <a:buAutoNum type="arabicPeriod"/>
            </a:pPr>
            <a:r>
              <a:rPr lang="pl-PL" dirty="0"/>
              <a:t>Cel i motywacja</a:t>
            </a:r>
          </a:p>
          <a:p>
            <a:pPr>
              <a:buFont typeface="+mj-lt"/>
              <a:buAutoNum type="arabicPeriod"/>
            </a:pPr>
            <a:r>
              <a:rPr lang="pl-PL" dirty="0"/>
              <a:t>Przedstawienie problemu</a:t>
            </a:r>
          </a:p>
          <a:p>
            <a:pPr>
              <a:buFont typeface="+mj-lt"/>
              <a:buAutoNum type="arabicPeriod"/>
            </a:pPr>
            <a:r>
              <a:rPr lang="pl-PL" dirty="0"/>
              <a:t>Przegląd literatury tematu </a:t>
            </a:r>
          </a:p>
        </p:txBody>
      </p:sp>
    </p:spTree>
    <p:extLst>
      <p:ext uri="{BB962C8B-B14F-4D97-AF65-F5344CB8AC3E}">
        <p14:creationId xmlns:p14="http://schemas.microsoft.com/office/powerpoint/2010/main" val="512807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0A0CC2F2-7C3D-57E3-13A9-FC0B0B0E5AC0}"/>
              </a:ext>
            </a:extLst>
          </p:cNvPr>
          <p:cNvSpPr>
            <a:spLocks noGrp="1"/>
          </p:cNvSpPr>
          <p:nvPr>
            <p:ph type="title"/>
          </p:nvPr>
        </p:nvSpPr>
        <p:spPr/>
        <p:txBody>
          <a:bodyPr>
            <a:normAutofit/>
          </a:bodyPr>
          <a:lstStyle/>
          <a:p>
            <a:r>
              <a:rPr lang="pl-PL" dirty="0"/>
              <a:t>Źródła:</a:t>
            </a:r>
          </a:p>
        </p:txBody>
      </p:sp>
      <p:sp>
        <p:nvSpPr>
          <p:cNvPr id="3" name="Symbol zastępczy zawartości 2">
            <a:extLst>
              <a:ext uri="{FF2B5EF4-FFF2-40B4-BE49-F238E27FC236}">
                <a16:creationId xmlns:a16="http://schemas.microsoft.com/office/drawing/2014/main" id="{9B08F21B-9AD6-B711-7F44-14F533D67D8C}"/>
              </a:ext>
            </a:extLst>
          </p:cNvPr>
          <p:cNvSpPr>
            <a:spLocks noGrp="1"/>
          </p:cNvSpPr>
          <p:nvPr>
            <p:ph idx="1"/>
          </p:nvPr>
        </p:nvSpPr>
        <p:spPr/>
        <p:txBody>
          <a:bodyPr/>
          <a:lstStyle/>
          <a:p>
            <a:r>
              <a:rPr lang="pl-PL" dirty="0"/>
              <a:t>Three </a:t>
            </a:r>
            <a:r>
              <a:rPr lang="pl-PL" dirty="0" err="1"/>
              <a:t>types</a:t>
            </a:r>
            <a:r>
              <a:rPr lang="pl-PL" dirty="0"/>
              <a:t> of </a:t>
            </a:r>
            <a:r>
              <a:rPr lang="pl-PL" dirty="0" err="1"/>
              <a:t>incremental</a:t>
            </a:r>
            <a:r>
              <a:rPr lang="pl-PL" dirty="0"/>
              <a:t> learning: a framework for </a:t>
            </a:r>
            <a:r>
              <a:rPr lang="pl-PL" dirty="0" err="1"/>
              <a:t>continual</a:t>
            </a:r>
            <a:r>
              <a:rPr lang="pl-PL" dirty="0"/>
              <a:t> learning – </a:t>
            </a:r>
            <a:r>
              <a:rPr lang="pl-PL" dirty="0" err="1"/>
              <a:t>Gido</a:t>
            </a:r>
            <a:r>
              <a:rPr lang="pl-PL" dirty="0"/>
              <a:t> van de </a:t>
            </a:r>
            <a:r>
              <a:rPr lang="pl-PL" dirty="0" err="1"/>
              <a:t>Ven</a:t>
            </a:r>
            <a:endParaRPr lang="pl-PL" dirty="0"/>
          </a:p>
        </p:txBody>
      </p:sp>
    </p:spTree>
    <p:extLst>
      <p:ext uri="{BB962C8B-B14F-4D97-AF65-F5344CB8AC3E}">
        <p14:creationId xmlns:p14="http://schemas.microsoft.com/office/powerpoint/2010/main" val="1559685266"/>
      </p:ext>
    </p:extLst>
  </p:cSld>
  <p:clrMapOvr>
    <a:masterClrMapping/>
  </p:clrMapOvr>
</p:sld>
</file>

<file path=ppt/theme/theme1.xml><?xml version="1.0" encoding="utf-8"?>
<a:theme xmlns:a="http://schemas.openxmlformats.org/drawingml/2006/main" name="3DFloatVTI">
  <a:themeElements>
    <a:clrScheme name="AnalogousFromLightSeedLeftStep">
      <a:dk1>
        <a:srgbClr val="000000"/>
      </a:dk1>
      <a:lt1>
        <a:srgbClr val="FFFFFF"/>
      </a:lt1>
      <a:dk2>
        <a:srgbClr val="412429"/>
      </a:dk2>
      <a:lt2>
        <a:srgbClr val="E2E8E8"/>
      </a:lt2>
      <a:accent1>
        <a:srgbClr val="C69697"/>
      </a:accent1>
      <a:accent2>
        <a:srgbClr val="BA7F98"/>
      </a:accent2>
      <a:accent3>
        <a:srgbClr val="C493BD"/>
      </a:accent3>
      <a:accent4>
        <a:srgbClr val="AA7FBA"/>
      </a:accent4>
      <a:accent5>
        <a:srgbClr val="A696C6"/>
      </a:accent5>
      <a:accent6>
        <a:srgbClr val="7F84BA"/>
      </a:accent6>
      <a:hlink>
        <a:srgbClr val="568D8D"/>
      </a:hlink>
      <a:folHlink>
        <a:srgbClr val="7F7F7F"/>
      </a:folHlink>
    </a:clrScheme>
    <a:fontScheme name="Float">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docProps/app.xml><?xml version="1.0" encoding="utf-8"?>
<Properties xmlns="http://schemas.openxmlformats.org/officeDocument/2006/extended-properties" xmlns:vt="http://schemas.openxmlformats.org/officeDocument/2006/docPropsVTypes">
  <TotalTime>106</TotalTime>
  <Words>382</Words>
  <Application>Microsoft Office PowerPoint</Application>
  <PresentationFormat>Panoramiczny</PresentationFormat>
  <Paragraphs>36</Paragraphs>
  <Slides>9</Slides>
  <Notes>0</Notes>
  <HiddenSlides>0</HiddenSlides>
  <MMClips>0</MMClips>
  <ScaleCrop>false</ScaleCrop>
  <HeadingPairs>
    <vt:vector size="6" baseType="variant">
      <vt:variant>
        <vt:lpstr>Używane czcionki</vt:lpstr>
      </vt:variant>
      <vt:variant>
        <vt:i4>4</vt:i4>
      </vt:variant>
      <vt:variant>
        <vt:lpstr>Motyw</vt:lpstr>
      </vt:variant>
      <vt:variant>
        <vt:i4>1</vt:i4>
      </vt:variant>
      <vt:variant>
        <vt:lpstr>Tytuły slajdów</vt:lpstr>
      </vt:variant>
      <vt:variant>
        <vt:i4>9</vt:i4>
      </vt:variant>
    </vt:vector>
  </HeadingPairs>
  <TitlesOfParts>
    <vt:vector size="14" baseType="lpstr">
      <vt:lpstr>Aptos</vt:lpstr>
      <vt:lpstr>Arial</vt:lpstr>
      <vt:lpstr>Avenir Next LT Pro</vt:lpstr>
      <vt:lpstr>Roboto</vt:lpstr>
      <vt:lpstr>3DFloatVTI</vt:lpstr>
      <vt:lpstr> Lifelong learning of neural networks</vt:lpstr>
      <vt:lpstr>Cel pracy</vt:lpstr>
      <vt:lpstr>Problemy</vt:lpstr>
      <vt:lpstr>Trzy typy class incremental: </vt:lpstr>
      <vt:lpstr>Metody:</vt:lpstr>
      <vt:lpstr>Problem dokładniej, wyzwania</vt:lpstr>
      <vt:lpstr>Przegląd publikacji</vt:lpstr>
      <vt:lpstr>Prezentacja programu PowerPoint</vt:lpstr>
      <vt:lpstr>Źródła: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Monika Etrych</dc:creator>
  <cp:lastModifiedBy>Monika Etrych</cp:lastModifiedBy>
  <cp:revision>49</cp:revision>
  <dcterms:created xsi:type="dcterms:W3CDTF">2024-10-17T10:19:28Z</dcterms:created>
  <dcterms:modified xsi:type="dcterms:W3CDTF">2024-11-23T12:34:05Z</dcterms:modified>
</cp:coreProperties>
</file>