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59" r:id="rId4"/>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October 23,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642614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October 23,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85457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October 23,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312729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October 23,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87269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October 23,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31704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October 23,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59320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October 23,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62774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October 23,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942021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October 23,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515791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October 23,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34347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October 23,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945374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Wednesday, October 23,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74599524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57" name="Rectangle 1056">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DFC196EE-2C73-7C2A-654B-3C6564D0C042}"/>
              </a:ext>
            </a:extLst>
          </p:cNvPr>
          <p:cNvSpPr>
            <a:spLocks noGrp="1"/>
          </p:cNvSpPr>
          <p:nvPr>
            <p:ph type="ctrTitle"/>
          </p:nvPr>
        </p:nvSpPr>
        <p:spPr>
          <a:xfrm>
            <a:off x="550863" y="549275"/>
            <a:ext cx="5437187" cy="2986234"/>
          </a:xfrm>
        </p:spPr>
        <p:txBody>
          <a:bodyPr anchor="b">
            <a:normAutofit/>
          </a:bodyPr>
          <a:lstStyle/>
          <a:p>
            <a:pPr>
              <a:lnSpc>
                <a:spcPct val="90000"/>
              </a:lnSpc>
            </a:pPr>
            <a:br>
              <a:rPr lang="en-US" sz="5400" dirty="0"/>
            </a:br>
            <a:r>
              <a:rPr lang="en-US" sz="5400" b="0" i="0" dirty="0">
                <a:effectLst/>
                <a:latin typeface="Roboto" panose="020F0502020204030204" pitchFamily="2" charset="0"/>
              </a:rPr>
              <a:t>Lifelong learning of neural networks</a:t>
            </a:r>
            <a:endParaRPr lang="pl-PL" sz="5400" dirty="0"/>
          </a:p>
        </p:txBody>
      </p:sp>
      <p:sp>
        <p:nvSpPr>
          <p:cNvPr id="3" name="Podtytuł 2">
            <a:extLst>
              <a:ext uri="{FF2B5EF4-FFF2-40B4-BE49-F238E27FC236}">
                <a16:creationId xmlns:a16="http://schemas.microsoft.com/office/drawing/2014/main" id="{576202B5-7EE7-8D15-F999-27C2890EEEEF}"/>
              </a:ext>
            </a:extLst>
          </p:cNvPr>
          <p:cNvSpPr>
            <a:spLocks noGrp="1"/>
          </p:cNvSpPr>
          <p:nvPr>
            <p:ph type="subTitle" idx="1"/>
          </p:nvPr>
        </p:nvSpPr>
        <p:spPr>
          <a:xfrm>
            <a:off x="550863" y="3827610"/>
            <a:ext cx="5437187" cy="2265216"/>
          </a:xfrm>
        </p:spPr>
        <p:txBody>
          <a:bodyPr>
            <a:normAutofit/>
          </a:bodyPr>
          <a:lstStyle/>
          <a:p>
            <a:r>
              <a:rPr lang="pl-PL" dirty="0">
                <a:solidFill>
                  <a:schemeClr val="tx1">
                    <a:alpha val="60000"/>
                  </a:schemeClr>
                </a:solidFill>
              </a:rPr>
              <a:t>Monika Etrych</a:t>
            </a:r>
          </a:p>
        </p:txBody>
      </p:sp>
      <p:pic>
        <p:nvPicPr>
          <p:cNvPr id="8" name="Obraz 7">
            <a:extLst>
              <a:ext uri="{FF2B5EF4-FFF2-40B4-BE49-F238E27FC236}">
                <a16:creationId xmlns:a16="http://schemas.microsoft.com/office/drawing/2014/main" id="{63B11522-6A7A-0C86-D85D-608DB4AA4642}"/>
              </a:ext>
            </a:extLst>
          </p:cNvPr>
          <p:cNvPicPr>
            <a:picLocks noChangeAspect="1"/>
          </p:cNvPicPr>
          <p:nvPr/>
        </p:nvPicPr>
        <p:blipFill>
          <a:blip r:embed="rId2"/>
          <a:srcRect l="2946" r="2248" b="-2"/>
          <a:stretch/>
        </p:blipFill>
        <p:spPr>
          <a:xfrm>
            <a:off x="6663447" y="737211"/>
            <a:ext cx="4977690" cy="5132388"/>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grpSp>
        <p:nvGrpSpPr>
          <p:cNvPr id="1059" name="Group 1058">
            <a:extLst>
              <a:ext uri="{FF2B5EF4-FFF2-40B4-BE49-F238E27FC236}">
                <a16:creationId xmlns:a16="http://schemas.microsoft.com/office/drawing/2014/main" id="{73840CF4-F848-4FE0-AEA6-C9E806911B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20950" y="549275"/>
            <a:ext cx="667802" cy="631474"/>
            <a:chOff x="10478914" y="1506691"/>
            <a:chExt cx="667802" cy="631474"/>
          </a:xfrm>
        </p:grpSpPr>
        <p:sp>
          <p:nvSpPr>
            <p:cNvPr id="1060" name="Freeform: Shape 1059">
              <a:extLst>
                <a:ext uri="{FF2B5EF4-FFF2-40B4-BE49-F238E27FC236}">
                  <a16:creationId xmlns:a16="http://schemas.microsoft.com/office/drawing/2014/main" id="{F4B46153-41DB-494F-9B08-EBCCF27283D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61" name="Oval 1060">
              <a:extLst>
                <a:ext uri="{FF2B5EF4-FFF2-40B4-BE49-F238E27FC236}">
                  <a16:creationId xmlns:a16="http://schemas.microsoft.com/office/drawing/2014/main" id="{7B6D42DA-2D84-4A50-A359-7A5C651B1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063" name="Oval 1062">
            <a:extLst>
              <a:ext uri="{FF2B5EF4-FFF2-40B4-BE49-F238E27FC236}">
                <a16:creationId xmlns:a16="http://schemas.microsoft.com/office/drawing/2014/main" id="{94459D96-B947-4C7F-8BCA-915F8B07C0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2954" y="5171203"/>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AutoShape 2" descr="A detailed neural network represented as an abstract flow of interconnected nodes and layers, continuously evolving over time. The scene shows vibrant pathways lighting up as the network learns and adapts, with some sections glowing to signify memory and progress. In the background, dynamic code, data streams, and mathematical symbols highlight ongoing machine learning. The image blends organic and technological elements to symbolize the concept of lifelong learning in neural networks.">
            <a:extLst>
              <a:ext uri="{FF2B5EF4-FFF2-40B4-BE49-F238E27FC236}">
                <a16:creationId xmlns:a16="http://schemas.microsoft.com/office/drawing/2014/main" id="{4C5DA80C-0F8D-51EF-EFF3-79E6EC8888F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Tree>
    <p:extLst>
      <p:ext uri="{BB962C8B-B14F-4D97-AF65-F5344CB8AC3E}">
        <p14:creationId xmlns:p14="http://schemas.microsoft.com/office/powerpoint/2010/main" val="241443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561A910C-578D-03E4-20C9-3F997110ADDB}"/>
              </a:ext>
            </a:extLst>
          </p:cNvPr>
          <p:cNvSpPr>
            <a:spLocks noGrp="1"/>
          </p:cNvSpPr>
          <p:nvPr>
            <p:ph type="title"/>
          </p:nvPr>
        </p:nvSpPr>
        <p:spPr>
          <a:xfrm>
            <a:off x="550864" y="549275"/>
            <a:ext cx="5083991" cy="1046061"/>
          </a:xfrm>
        </p:spPr>
        <p:txBody>
          <a:bodyPr wrap="square" anchor="b">
            <a:normAutofit/>
          </a:bodyPr>
          <a:lstStyle/>
          <a:p>
            <a:r>
              <a:rPr lang="pl-PL" sz="6400" dirty="0"/>
              <a:t>Cel pracy</a:t>
            </a:r>
          </a:p>
        </p:txBody>
      </p:sp>
      <p:pic>
        <p:nvPicPr>
          <p:cNvPr id="5" name="Picture 2">
            <a:extLst>
              <a:ext uri="{FF2B5EF4-FFF2-40B4-BE49-F238E27FC236}">
                <a16:creationId xmlns:a16="http://schemas.microsoft.com/office/drawing/2014/main" id="{0BA1D9FF-41D3-4E37-CABF-9EE3440E1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518" r="9584"/>
          <a:stretch/>
        </p:blipFill>
        <p:spPr bwMode="auto">
          <a:xfrm>
            <a:off x="6557146" y="1"/>
            <a:ext cx="5632453" cy="3428999"/>
          </a:xfrm>
          <a:custGeom>
            <a:avLst/>
            <a:gdLst/>
            <a:ahLst/>
            <a:cxnLst/>
            <a:rect l="l" t="t" r="r" b="b"/>
            <a:pathLst>
              <a:path w="5632453" h="3428999">
                <a:moveTo>
                  <a:pt x="0" y="0"/>
                </a:moveTo>
                <a:lnTo>
                  <a:pt x="5632453" y="0"/>
                </a:lnTo>
                <a:lnTo>
                  <a:pt x="5632453" y="3428999"/>
                </a:lnTo>
                <a:lnTo>
                  <a:pt x="0" y="3428999"/>
                </a:lnTo>
                <a:close/>
              </a:path>
            </a:pathLst>
          </a:custGeom>
          <a:noFill/>
          <a:extLst>
            <a:ext uri="{909E8E84-426E-40DD-AFC4-6F175D3DCCD1}">
              <a14:hiddenFill xmlns:a14="http://schemas.microsoft.com/office/drawing/2010/main">
                <a:solidFill>
                  <a:srgbClr val="FFFFFF"/>
                </a:solidFill>
              </a14:hiddenFill>
            </a:ext>
          </a:extLst>
        </p:spPr>
      </p:pic>
      <p:pic>
        <p:nvPicPr>
          <p:cNvPr id="4" name="Obraz 3">
            <a:extLst>
              <a:ext uri="{FF2B5EF4-FFF2-40B4-BE49-F238E27FC236}">
                <a16:creationId xmlns:a16="http://schemas.microsoft.com/office/drawing/2014/main" id="{2D68D1FE-091F-5EAA-49F1-EB48F26F9C13}"/>
              </a:ext>
            </a:extLst>
          </p:cNvPr>
          <p:cNvPicPr>
            <a:picLocks noChangeAspect="1"/>
          </p:cNvPicPr>
          <p:nvPr/>
        </p:nvPicPr>
        <p:blipFill>
          <a:blip r:embed="rId3"/>
          <a:srcRect l="1558" r="1484" b="3"/>
          <a:stretch/>
        </p:blipFill>
        <p:spPr>
          <a:xfrm>
            <a:off x="6557147" y="3429002"/>
            <a:ext cx="5632453" cy="3428999"/>
          </a:xfrm>
          <a:custGeom>
            <a:avLst/>
            <a:gdLst/>
            <a:ahLst/>
            <a:cxnLst/>
            <a:rect l="l" t="t" r="r" b="b"/>
            <a:pathLst>
              <a:path w="5632453" h="3428999">
                <a:moveTo>
                  <a:pt x="0" y="0"/>
                </a:moveTo>
                <a:lnTo>
                  <a:pt x="5632453" y="0"/>
                </a:lnTo>
                <a:lnTo>
                  <a:pt x="5632453" y="3428999"/>
                </a:lnTo>
                <a:lnTo>
                  <a:pt x="0" y="3428999"/>
                </a:lnTo>
                <a:close/>
              </a:path>
            </a:pathLst>
          </a:custGeom>
        </p:spPr>
      </p:pic>
      <p:sp>
        <p:nvSpPr>
          <p:cNvPr id="26" name="Rectangle 25">
            <a:extLst>
              <a:ext uri="{FF2B5EF4-FFF2-40B4-BE49-F238E27FC236}">
                <a16:creationId xmlns:a16="http://schemas.microsoft.com/office/drawing/2014/main" id="{A16EB032-3F37-4641-A90D-DC9B574EBC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ymbol zastępczy zawartości 2">
            <a:extLst>
              <a:ext uri="{FF2B5EF4-FFF2-40B4-BE49-F238E27FC236}">
                <a16:creationId xmlns:a16="http://schemas.microsoft.com/office/drawing/2014/main" id="{17D2FB97-7D16-0B08-CF98-363B325E9A5E}"/>
              </a:ext>
            </a:extLst>
          </p:cNvPr>
          <p:cNvSpPr>
            <a:spLocks noGrp="1"/>
          </p:cNvSpPr>
          <p:nvPr>
            <p:ph idx="1"/>
          </p:nvPr>
        </p:nvSpPr>
        <p:spPr>
          <a:xfrm>
            <a:off x="550863" y="1712068"/>
            <a:ext cx="5545137" cy="4380757"/>
          </a:xfrm>
        </p:spPr>
        <p:txBody>
          <a:bodyPr anchor="t">
            <a:normAutofit fontScale="92500" lnSpcReduction="10000"/>
          </a:bodyPr>
          <a:lstStyle/>
          <a:p>
            <a:pPr marL="0" indent="0">
              <a:lnSpc>
                <a:spcPct val="100000"/>
              </a:lnSpc>
              <a:buNone/>
            </a:pPr>
            <a:r>
              <a:rPr lang="pl-PL" sz="2000" dirty="0"/>
              <a:t>Porównanie klasycznych i nowoczesnych metod uczenia ciągłego na standardowych   i rzeczywistych zbiorach danych.</a:t>
            </a:r>
          </a:p>
          <a:p>
            <a:pPr marL="0" indent="0">
              <a:lnSpc>
                <a:spcPct val="100000"/>
              </a:lnSpc>
              <a:buNone/>
            </a:pPr>
            <a:r>
              <a:rPr lang="pl-PL" sz="2000" b="1" dirty="0"/>
              <a:t>Metody:</a:t>
            </a:r>
          </a:p>
          <a:p>
            <a:pPr marL="0" indent="0">
              <a:lnSpc>
                <a:spcPct val="100000"/>
              </a:lnSpc>
              <a:buNone/>
            </a:pPr>
            <a:r>
              <a:rPr lang="pl-PL" sz="2000" dirty="0"/>
              <a:t>Klasyczne: np. mrożenie dużych wag, doszkalanie tylko małych</a:t>
            </a:r>
          </a:p>
          <a:p>
            <a:pPr marL="0" indent="0">
              <a:lnSpc>
                <a:spcPct val="100000"/>
              </a:lnSpc>
              <a:buNone/>
            </a:pPr>
            <a:r>
              <a:rPr lang="pl-PL" sz="2000" dirty="0"/>
              <a:t>Nowoczesne: będą znalezione</a:t>
            </a:r>
          </a:p>
          <a:p>
            <a:pPr marL="0" indent="0">
              <a:lnSpc>
                <a:spcPct val="100000"/>
              </a:lnSpc>
              <a:buNone/>
            </a:pPr>
            <a:r>
              <a:rPr lang="pl-PL" sz="2000" b="1" dirty="0"/>
              <a:t>Dane:</a:t>
            </a:r>
          </a:p>
          <a:p>
            <a:pPr marL="0" indent="0">
              <a:lnSpc>
                <a:spcPct val="100000"/>
              </a:lnSpc>
              <a:buNone/>
            </a:pPr>
            <a:r>
              <a:rPr lang="pl-PL" sz="2000" dirty="0"/>
              <a:t>Klasyczne: MNIST, CIFAR</a:t>
            </a:r>
          </a:p>
          <a:p>
            <a:pPr marL="0" indent="0">
              <a:lnSpc>
                <a:spcPct val="100000"/>
              </a:lnSpc>
              <a:buNone/>
            </a:pPr>
            <a:r>
              <a:rPr lang="pl-PL" sz="2000" dirty="0"/>
              <a:t>Rzeczywiste: dane pomieszczeń, punkty blisko położone obok danego</a:t>
            </a:r>
          </a:p>
        </p:txBody>
      </p:sp>
      <p:sp>
        <p:nvSpPr>
          <p:cNvPr id="6" name="AutoShape 2" descr="An abstract representation of the concept 'catastrophic forgetting.' The image features a fragmented brain losing colorful memories represented as vivid shapes and symbols, dissolving into the background. The colors gradually fade from bright to dull, illustrating the loss of information. The overall mood is a blend of confusion and melancholy, with a surreal and artistic style.">
            <a:extLst>
              <a:ext uri="{FF2B5EF4-FFF2-40B4-BE49-F238E27FC236}">
                <a16:creationId xmlns:a16="http://schemas.microsoft.com/office/drawing/2014/main" id="{F2ADBC72-5FC1-1135-E4EA-494D55BD2A6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l-PL"/>
          </a:p>
        </p:txBody>
      </p:sp>
    </p:spTree>
    <p:extLst>
      <p:ext uri="{BB962C8B-B14F-4D97-AF65-F5344CB8AC3E}">
        <p14:creationId xmlns:p14="http://schemas.microsoft.com/office/powerpoint/2010/main" val="4119522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12">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ytuł 1">
            <a:extLst>
              <a:ext uri="{FF2B5EF4-FFF2-40B4-BE49-F238E27FC236}">
                <a16:creationId xmlns:a16="http://schemas.microsoft.com/office/drawing/2014/main" id="{ABBB68D0-439C-370A-DC8C-0C18936935FC}"/>
              </a:ext>
            </a:extLst>
          </p:cNvPr>
          <p:cNvSpPr>
            <a:spLocks noGrp="1"/>
          </p:cNvSpPr>
          <p:nvPr>
            <p:ph type="title"/>
          </p:nvPr>
        </p:nvSpPr>
        <p:spPr>
          <a:xfrm>
            <a:off x="550864" y="549275"/>
            <a:ext cx="3418021" cy="1230887"/>
          </a:xfrm>
        </p:spPr>
        <p:txBody>
          <a:bodyPr wrap="square" anchor="b">
            <a:normAutofit/>
          </a:bodyPr>
          <a:lstStyle/>
          <a:p>
            <a:r>
              <a:rPr lang="pl-PL" dirty="0"/>
              <a:t>Problemy</a:t>
            </a:r>
          </a:p>
        </p:txBody>
      </p:sp>
      <p:sp>
        <p:nvSpPr>
          <p:cNvPr id="3" name="Symbol zastępczy zawartości 2">
            <a:extLst>
              <a:ext uri="{FF2B5EF4-FFF2-40B4-BE49-F238E27FC236}">
                <a16:creationId xmlns:a16="http://schemas.microsoft.com/office/drawing/2014/main" id="{04938F45-0ECD-7EE7-4E98-D688F929109C}"/>
              </a:ext>
            </a:extLst>
          </p:cNvPr>
          <p:cNvSpPr>
            <a:spLocks noGrp="1"/>
          </p:cNvSpPr>
          <p:nvPr>
            <p:ph idx="1"/>
          </p:nvPr>
        </p:nvSpPr>
        <p:spPr>
          <a:xfrm>
            <a:off x="550863" y="1916350"/>
            <a:ext cx="3534754" cy="4176476"/>
          </a:xfrm>
        </p:spPr>
        <p:txBody>
          <a:bodyPr anchor="t">
            <a:normAutofit/>
          </a:bodyPr>
          <a:lstStyle/>
          <a:p>
            <a:pPr marL="0" indent="0" algn="just">
              <a:buNone/>
            </a:pPr>
            <a:r>
              <a:rPr lang="pl-PL" sz="2000" dirty="0"/>
              <a:t>Głównym problemem jest katastrofalne zapominanie (</a:t>
            </a:r>
            <a:r>
              <a:rPr lang="pl-PL" sz="2000" dirty="0" err="1"/>
              <a:t>catastrophic</a:t>
            </a:r>
            <a:r>
              <a:rPr lang="pl-PL" sz="2000" dirty="0"/>
              <a:t> </a:t>
            </a:r>
            <a:r>
              <a:rPr lang="pl-PL" sz="2000" dirty="0" err="1"/>
              <a:t>forgetting</a:t>
            </a:r>
            <a:r>
              <a:rPr lang="pl-PL" sz="2000" dirty="0"/>
              <a:t>) – wraz z nauką nowych danych, model zapomina stare.</a:t>
            </a:r>
          </a:p>
          <a:p>
            <a:pPr marL="0" indent="0" algn="just">
              <a:buNone/>
            </a:pPr>
            <a:r>
              <a:rPr lang="pl-PL" sz="2000" dirty="0"/>
              <a:t>Nierozwiązanym problemem w uczeniu ciągłym jest brak skuteczności na rzeczywistych danych, dlatego to będzie głównym wyzwaniem w mojej pracy.</a:t>
            </a:r>
          </a:p>
        </p:txBody>
      </p:sp>
      <p:pic>
        <p:nvPicPr>
          <p:cNvPr id="8" name="Obraz 7">
            <a:extLst>
              <a:ext uri="{FF2B5EF4-FFF2-40B4-BE49-F238E27FC236}">
                <a16:creationId xmlns:a16="http://schemas.microsoft.com/office/drawing/2014/main" id="{B444D27A-29AB-585C-BFBD-0D5696C15524}"/>
              </a:ext>
            </a:extLst>
          </p:cNvPr>
          <p:cNvPicPr>
            <a:picLocks noChangeAspect="1"/>
          </p:cNvPicPr>
          <p:nvPr/>
        </p:nvPicPr>
        <p:blipFill>
          <a:blip r:embed="rId2"/>
          <a:srcRect t="4842" r="2" b="5633"/>
          <a:stretch/>
        </p:blipFill>
        <p:spPr>
          <a:xfrm>
            <a:off x="4550899" y="1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sp>
        <p:nvSpPr>
          <p:cNvPr id="22" name="Rectangle 14">
            <a:extLst>
              <a:ext uri="{FF2B5EF4-FFF2-40B4-BE49-F238E27FC236}">
                <a16:creationId xmlns:a16="http://schemas.microsoft.com/office/drawing/2014/main" id="{6FF3A87B-2255-45E0-A551-C11FAF932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0898" y="5773729"/>
            <a:ext cx="7641102"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5626679"/>
      </p:ext>
    </p:extLst>
  </p:cSld>
  <p:clrMapOvr>
    <a:masterClrMapping/>
  </p:clrMapOvr>
</p:sld>
</file>

<file path=ppt/theme/theme1.xml><?xml version="1.0" encoding="utf-8"?>
<a:theme xmlns:a="http://schemas.openxmlformats.org/drawingml/2006/main" name="3DFloatVTI">
  <a:themeElements>
    <a:clrScheme name="AnalogousFromLightSeedLeftStep">
      <a:dk1>
        <a:srgbClr val="000000"/>
      </a:dk1>
      <a:lt1>
        <a:srgbClr val="FFFFFF"/>
      </a:lt1>
      <a:dk2>
        <a:srgbClr val="412429"/>
      </a:dk2>
      <a:lt2>
        <a:srgbClr val="E2E8E8"/>
      </a:lt2>
      <a:accent1>
        <a:srgbClr val="C69697"/>
      </a:accent1>
      <a:accent2>
        <a:srgbClr val="BA7F98"/>
      </a:accent2>
      <a:accent3>
        <a:srgbClr val="C493BD"/>
      </a:accent3>
      <a:accent4>
        <a:srgbClr val="AA7FBA"/>
      </a:accent4>
      <a:accent5>
        <a:srgbClr val="A696C6"/>
      </a:accent5>
      <a:accent6>
        <a:srgbClr val="7F84BA"/>
      </a:accent6>
      <a:hlink>
        <a:srgbClr val="568D8D"/>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57</TotalTime>
  <Words>100</Words>
  <Application>Microsoft Office PowerPoint</Application>
  <PresentationFormat>Panoramiczny</PresentationFormat>
  <Paragraphs>13</Paragraphs>
  <Slides>3</Slides>
  <Notes>0</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3</vt:i4>
      </vt:variant>
    </vt:vector>
  </HeadingPairs>
  <TitlesOfParts>
    <vt:vector size="7" baseType="lpstr">
      <vt:lpstr>Arial</vt:lpstr>
      <vt:lpstr>Avenir Next LT Pro</vt:lpstr>
      <vt:lpstr>Roboto</vt:lpstr>
      <vt:lpstr>3DFloatVTI</vt:lpstr>
      <vt:lpstr> Lifelong learning of neural networks</vt:lpstr>
      <vt:lpstr>Cel pracy</vt:lpstr>
      <vt:lpstr>Problemy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Monika Etrych</dc:creator>
  <cp:lastModifiedBy>Monika Etrych</cp:lastModifiedBy>
  <cp:revision>30</cp:revision>
  <dcterms:created xsi:type="dcterms:W3CDTF">2024-10-17T10:19:28Z</dcterms:created>
  <dcterms:modified xsi:type="dcterms:W3CDTF">2024-10-23T14:05:51Z</dcterms:modified>
</cp:coreProperties>
</file>