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58" r:id="rId4"/>
    <p:sldId id="267" r:id="rId5"/>
    <p:sldId id="259" r:id="rId6"/>
    <p:sldId id="272" r:id="rId7"/>
    <p:sldId id="268" r:id="rId8"/>
    <p:sldId id="260" r:id="rId9"/>
    <p:sldId id="265" r:id="rId10"/>
    <p:sldId id="271" r:id="rId11"/>
    <p:sldId id="270" r:id="rId12"/>
    <p:sldId id="264" r:id="rId1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94" autoAdjust="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597FD-6CDD-4822-AF32-525ACBCECF2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126F918-F1E2-430A-AB78-F9D98553B569}">
      <dgm:prSet/>
      <dgm:spPr/>
      <dgm:t>
        <a:bodyPr/>
        <a:lstStyle/>
        <a:p>
          <a:pPr>
            <a:lnSpc>
              <a:spcPct val="100000"/>
            </a:lnSpc>
          </a:pPr>
          <a:r>
            <a:rPr lang="pl-PL"/>
            <a:t>Regularization-base</a:t>
          </a:r>
          <a:endParaRPr lang="en-US"/>
        </a:p>
      </dgm:t>
    </dgm:pt>
    <dgm:pt modelId="{EE464640-1FE6-4675-BDA5-2D6879A2E09D}" type="parTrans" cxnId="{909265DE-C987-4910-9B36-4C672BB38D25}">
      <dgm:prSet/>
      <dgm:spPr/>
      <dgm:t>
        <a:bodyPr/>
        <a:lstStyle/>
        <a:p>
          <a:endParaRPr lang="en-US"/>
        </a:p>
      </dgm:t>
    </dgm:pt>
    <dgm:pt modelId="{676E754F-5F31-4738-B3F3-334EABB69131}" type="sibTrans" cxnId="{909265DE-C987-4910-9B36-4C672BB38D25}">
      <dgm:prSet/>
      <dgm:spPr/>
      <dgm:t>
        <a:bodyPr/>
        <a:lstStyle/>
        <a:p>
          <a:endParaRPr lang="en-US"/>
        </a:p>
      </dgm:t>
    </dgm:pt>
    <dgm:pt modelId="{2B723391-DA03-4F9C-B069-C41ACBA0EE0C}">
      <dgm:prSet/>
      <dgm:spPr/>
      <dgm:t>
        <a:bodyPr/>
        <a:lstStyle/>
        <a:p>
          <a:pPr>
            <a:lnSpc>
              <a:spcPct val="100000"/>
            </a:lnSpc>
          </a:pPr>
          <a:r>
            <a:rPr lang="pl-PL" dirty="0"/>
            <a:t>Memory-</a:t>
          </a:r>
          <a:r>
            <a:rPr lang="pl-PL" dirty="0" err="1"/>
            <a:t>base</a:t>
          </a:r>
          <a:r>
            <a:rPr lang="pl-PL" dirty="0"/>
            <a:t> [1]</a:t>
          </a:r>
        </a:p>
      </dgm:t>
    </dgm:pt>
    <dgm:pt modelId="{71701E66-165B-4EAA-BF08-A5C026F595C3}" type="parTrans" cxnId="{3B517C7D-9637-41D4-8287-00699B72A36F}">
      <dgm:prSet/>
      <dgm:spPr/>
      <dgm:t>
        <a:bodyPr/>
        <a:lstStyle/>
        <a:p>
          <a:endParaRPr lang="en-US"/>
        </a:p>
      </dgm:t>
    </dgm:pt>
    <dgm:pt modelId="{E3CFC824-6DE4-41B2-B16F-0BE720499AD5}" type="sibTrans" cxnId="{3B517C7D-9637-41D4-8287-00699B72A36F}">
      <dgm:prSet/>
      <dgm:spPr/>
      <dgm:t>
        <a:bodyPr/>
        <a:lstStyle/>
        <a:p>
          <a:endParaRPr lang="en-US"/>
        </a:p>
      </dgm:t>
    </dgm:pt>
    <dgm:pt modelId="{F6C82F1F-DAD6-4E3B-B625-1EA8F986D260}">
      <dgm:prSet/>
      <dgm:spPr/>
      <dgm:t>
        <a:bodyPr/>
        <a:lstStyle/>
        <a:p>
          <a:pPr>
            <a:lnSpc>
              <a:spcPct val="100000"/>
            </a:lnSpc>
          </a:pPr>
          <a:r>
            <a:rPr lang="pl-PL" dirty="0" err="1"/>
            <a:t>Dynamic</a:t>
          </a:r>
          <a:r>
            <a:rPr lang="pl-PL" dirty="0"/>
            <a:t> </a:t>
          </a:r>
          <a:r>
            <a:rPr lang="pl-PL" dirty="0" err="1"/>
            <a:t>architecture</a:t>
          </a:r>
          <a:endParaRPr lang="en-US" dirty="0"/>
        </a:p>
      </dgm:t>
    </dgm:pt>
    <dgm:pt modelId="{FC072FD0-9B3E-4023-BF6F-F910BC7EFEFF}" type="parTrans" cxnId="{50F683A5-94F7-413C-A5F5-60AC0B8369F3}">
      <dgm:prSet/>
      <dgm:spPr/>
      <dgm:t>
        <a:bodyPr/>
        <a:lstStyle/>
        <a:p>
          <a:endParaRPr lang="en-US"/>
        </a:p>
      </dgm:t>
    </dgm:pt>
    <dgm:pt modelId="{B9419F92-34C2-4025-BA0D-F65BB96211AA}" type="sibTrans" cxnId="{50F683A5-94F7-413C-A5F5-60AC0B8369F3}">
      <dgm:prSet/>
      <dgm:spPr/>
      <dgm:t>
        <a:bodyPr/>
        <a:lstStyle/>
        <a:p>
          <a:endParaRPr lang="en-US"/>
        </a:p>
      </dgm:t>
    </dgm:pt>
    <dgm:pt modelId="{0961EE02-6F07-431D-BCCE-03ADF7F9752F}" type="pres">
      <dgm:prSet presAssocID="{011597FD-6CDD-4822-AF32-525ACBCECF2D}" presName="root" presStyleCnt="0">
        <dgm:presLayoutVars>
          <dgm:dir/>
          <dgm:resizeHandles val="exact"/>
        </dgm:presLayoutVars>
      </dgm:prSet>
      <dgm:spPr/>
    </dgm:pt>
    <dgm:pt modelId="{1275A54E-58A8-4592-859B-C3005135C961}" type="pres">
      <dgm:prSet presAssocID="{D126F918-F1E2-430A-AB78-F9D98553B569}" presName="compNode" presStyleCnt="0"/>
      <dgm:spPr/>
    </dgm:pt>
    <dgm:pt modelId="{E358DCB4-4A98-4BB0-89FA-718CF5D23138}" type="pres">
      <dgm:prSet presAssocID="{D126F918-F1E2-430A-AB78-F9D98553B5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oła zębate"/>
        </a:ext>
      </dgm:extLst>
    </dgm:pt>
    <dgm:pt modelId="{1571B3C1-148C-41B7-95C4-625CCF03CCAC}" type="pres">
      <dgm:prSet presAssocID="{D126F918-F1E2-430A-AB78-F9D98553B569}" presName="spaceRect" presStyleCnt="0"/>
      <dgm:spPr/>
    </dgm:pt>
    <dgm:pt modelId="{8801F191-9837-4761-8496-FC6806681C19}" type="pres">
      <dgm:prSet presAssocID="{D126F918-F1E2-430A-AB78-F9D98553B569}" presName="textRect" presStyleLbl="revTx" presStyleIdx="0" presStyleCnt="3">
        <dgm:presLayoutVars>
          <dgm:chMax val="1"/>
          <dgm:chPref val="1"/>
        </dgm:presLayoutVars>
      </dgm:prSet>
      <dgm:spPr/>
    </dgm:pt>
    <dgm:pt modelId="{FA80E0BF-0F12-47A3-B87D-476651487298}" type="pres">
      <dgm:prSet presAssocID="{676E754F-5F31-4738-B3F3-334EABB69131}" presName="sibTrans" presStyleCnt="0"/>
      <dgm:spPr/>
    </dgm:pt>
    <dgm:pt modelId="{BEEF1435-0360-4C92-9C82-F9F63446E830}" type="pres">
      <dgm:prSet presAssocID="{2B723391-DA03-4F9C-B069-C41ACBA0EE0C}" presName="compNode" presStyleCnt="0"/>
      <dgm:spPr/>
    </dgm:pt>
    <dgm:pt modelId="{A0847ADC-12BC-47C5-864B-CFF7CC012B02}" type="pres">
      <dgm:prSet presAssocID="{2B723391-DA03-4F9C-B069-C41ACBA0EE0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za danych"/>
        </a:ext>
      </dgm:extLst>
    </dgm:pt>
    <dgm:pt modelId="{9506CBB2-59C3-4E75-A5E9-ACFC0129C4CA}" type="pres">
      <dgm:prSet presAssocID="{2B723391-DA03-4F9C-B069-C41ACBA0EE0C}" presName="spaceRect" presStyleCnt="0"/>
      <dgm:spPr/>
    </dgm:pt>
    <dgm:pt modelId="{7E4AE45F-F698-4E4A-BF68-CF0CB0E3ADF8}" type="pres">
      <dgm:prSet presAssocID="{2B723391-DA03-4F9C-B069-C41ACBA0EE0C}" presName="textRect" presStyleLbl="revTx" presStyleIdx="1" presStyleCnt="3">
        <dgm:presLayoutVars>
          <dgm:chMax val="1"/>
          <dgm:chPref val="1"/>
        </dgm:presLayoutVars>
      </dgm:prSet>
      <dgm:spPr/>
    </dgm:pt>
    <dgm:pt modelId="{3BD43AE9-7935-4A45-AB26-B0FEA1A489BC}" type="pres">
      <dgm:prSet presAssocID="{E3CFC824-6DE4-41B2-B16F-0BE720499AD5}" presName="sibTrans" presStyleCnt="0"/>
      <dgm:spPr/>
    </dgm:pt>
    <dgm:pt modelId="{27A9CBBF-6E09-44B8-A703-ABAA13DCEB53}" type="pres">
      <dgm:prSet presAssocID="{F6C82F1F-DAD6-4E3B-B625-1EA8F986D260}" presName="compNode" presStyleCnt="0"/>
      <dgm:spPr/>
    </dgm:pt>
    <dgm:pt modelId="{AC106534-2A09-47EC-ACD2-4967B4858F25}" type="pres">
      <dgm:prSet presAssocID="{F6C82F1F-DAD6-4E3B-B625-1EA8F986D2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628C1AF0-D116-42C9-8666-575E56A545C4}" type="pres">
      <dgm:prSet presAssocID="{F6C82F1F-DAD6-4E3B-B625-1EA8F986D260}" presName="spaceRect" presStyleCnt="0"/>
      <dgm:spPr/>
    </dgm:pt>
    <dgm:pt modelId="{43FDA0B7-4D1D-4AC4-B6FA-47797BDED05F}" type="pres">
      <dgm:prSet presAssocID="{F6C82F1F-DAD6-4E3B-B625-1EA8F986D260}" presName="textRect" presStyleLbl="revTx" presStyleIdx="2" presStyleCnt="3">
        <dgm:presLayoutVars>
          <dgm:chMax val="1"/>
          <dgm:chPref val="1"/>
        </dgm:presLayoutVars>
      </dgm:prSet>
      <dgm:spPr/>
    </dgm:pt>
  </dgm:ptLst>
  <dgm:cxnLst>
    <dgm:cxn modelId="{B74C4220-82CD-4B15-88A0-2A0324B53D46}" type="presOf" srcId="{F6C82F1F-DAD6-4E3B-B625-1EA8F986D260}" destId="{43FDA0B7-4D1D-4AC4-B6FA-47797BDED05F}" srcOrd="0" destOrd="0" presId="urn:microsoft.com/office/officeart/2018/2/layout/IconLabelList"/>
    <dgm:cxn modelId="{E3EB8830-2904-4BDB-8571-552B8C153F36}" type="presOf" srcId="{011597FD-6CDD-4822-AF32-525ACBCECF2D}" destId="{0961EE02-6F07-431D-BCCE-03ADF7F9752F}" srcOrd="0" destOrd="0" presId="urn:microsoft.com/office/officeart/2018/2/layout/IconLabelList"/>
    <dgm:cxn modelId="{AD9A8243-ACAD-4CCD-B95F-6BA766B37FDA}" type="presOf" srcId="{D126F918-F1E2-430A-AB78-F9D98553B569}" destId="{8801F191-9837-4761-8496-FC6806681C19}" srcOrd="0" destOrd="0" presId="urn:microsoft.com/office/officeart/2018/2/layout/IconLabelList"/>
    <dgm:cxn modelId="{3B517C7D-9637-41D4-8287-00699B72A36F}" srcId="{011597FD-6CDD-4822-AF32-525ACBCECF2D}" destId="{2B723391-DA03-4F9C-B069-C41ACBA0EE0C}" srcOrd="1" destOrd="0" parTransId="{71701E66-165B-4EAA-BF08-A5C026F595C3}" sibTransId="{E3CFC824-6DE4-41B2-B16F-0BE720499AD5}"/>
    <dgm:cxn modelId="{50F683A5-94F7-413C-A5F5-60AC0B8369F3}" srcId="{011597FD-6CDD-4822-AF32-525ACBCECF2D}" destId="{F6C82F1F-DAD6-4E3B-B625-1EA8F986D260}" srcOrd="2" destOrd="0" parTransId="{FC072FD0-9B3E-4023-BF6F-F910BC7EFEFF}" sibTransId="{B9419F92-34C2-4025-BA0D-F65BB96211AA}"/>
    <dgm:cxn modelId="{909265DE-C987-4910-9B36-4C672BB38D25}" srcId="{011597FD-6CDD-4822-AF32-525ACBCECF2D}" destId="{D126F918-F1E2-430A-AB78-F9D98553B569}" srcOrd="0" destOrd="0" parTransId="{EE464640-1FE6-4675-BDA5-2D6879A2E09D}" sibTransId="{676E754F-5F31-4738-B3F3-334EABB69131}"/>
    <dgm:cxn modelId="{BA35A2FC-EA12-4367-9CA5-FDB794EF208B}" type="presOf" srcId="{2B723391-DA03-4F9C-B069-C41ACBA0EE0C}" destId="{7E4AE45F-F698-4E4A-BF68-CF0CB0E3ADF8}" srcOrd="0" destOrd="0" presId="urn:microsoft.com/office/officeart/2018/2/layout/IconLabelList"/>
    <dgm:cxn modelId="{893EC010-4063-4EF3-96E2-9D993F284E7B}" type="presParOf" srcId="{0961EE02-6F07-431D-BCCE-03ADF7F9752F}" destId="{1275A54E-58A8-4592-859B-C3005135C961}" srcOrd="0" destOrd="0" presId="urn:microsoft.com/office/officeart/2018/2/layout/IconLabelList"/>
    <dgm:cxn modelId="{65D8DE1E-440F-4B4B-9F36-0D5091E43670}" type="presParOf" srcId="{1275A54E-58A8-4592-859B-C3005135C961}" destId="{E358DCB4-4A98-4BB0-89FA-718CF5D23138}" srcOrd="0" destOrd="0" presId="urn:microsoft.com/office/officeart/2018/2/layout/IconLabelList"/>
    <dgm:cxn modelId="{23F7AF94-F84A-4BA4-848A-19C5DC085BE5}" type="presParOf" srcId="{1275A54E-58A8-4592-859B-C3005135C961}" destId="{1571B3C1-148C-41B7-95C4-625CCF03CCAC}" srcOrd="1" destOrd="0" presId="urn:microsoft.com/office/officeart/2018/2/layout/IconLabelList"/>
    <dgm:cxn modelId="{DF84A630-D1C6-4F52-A12F-E60C9138C732}" type="presParOf" srcId="{1275A54E-58A8-4592-859B-C3005135C961}" destId="{8801F191-9837-4761-8496-FC6806681C19}" srcOrd="2" destOrd="0" presId="urn:microsoft.com/office/officeart/2018/2/layout/IconLabelList"/>
    <dgm:cxn modelId="{92928B01-A81D-478D-B390-167AFCABB741}" type="presParOf" srcId="{0961EE02-6F07-431D-BCCE-03ADF7F9752F}" destId="{FA80E0BF-0F12-47A3-B87D-476651487298}" srcOrd="1" destOrd="0" presId="urn:microsoft.com/office/officeart/2018/2/layout/IconLabelList"/>
    <dgm:cxn modelId="{E9E3F301-8D03-4F34-9269-6F38059873CB}" type="presParOf" srcId="{0961EE02-6F07-431D-BCCE-03ADF7F9752F}" destId="{BEEF1435-0360-4C92-9C82-F9F63446E830}" srcOrd="2" destOrd="0" presId="urn:microsoft.com/office/officeart/2018/2/layout/IconLabelList"/>
    <dgm:cxn modelId="{6A6EDAE6-4EBB-4E68-B2EC-F6F68F7296EF}" type="presParOf" srcId="{BEEF1435-0360-4C92-9C82-F9F63446E830}" destId="{A0847ADC-12BC-47C5-864B-CFF7CC012B02}" srcOrd="0" destOrd="0" presId="urn:microsoft.com/office/officeart/2018/2/layout/IconLabelList"/>
    <dgm:cxn modelId="{555580D3-073A-480A-B76C-4C6589AB6124}" type="presParOf" srcId="{BEEF1435-0360-4C92-9C82-F9F63446E830}" destId="{9506CBB2-59C3-4E75-A5E9-ACFC0129C4CA}" srcOrd="1" destOrd="0" presId="urn:microsoft.com/office/officeart/2018/2/layout/IconLabelList"/>
    <dgm:cxn modelId="{66207479-4870-44A7-9E29-577D09D1DCDD}" type="presParOf" srcId="{BEEF1435-0360-4C92-9C82-F9F63446E830}" destId="{7E4AE45F-F698-4E4A-BF68-CF0CB0E3ADF8}" srcOrd="2" destOrd="0" presId="urn:microsoft.com/office/officeart/2018/2/layout/IconLabelList"/>
    <dgm:cxn modelId="{B66E5B6C-7CAE-4AB1-AA7F-307C6CF5EDD4}" type="presParOf" srcId="{0961EE02-6F07-431D-BCCE-03ADF7F9752F}" destId="{3BD43AE9-7935-4A45-AB26-B0FEA1A489BC}" srcOrd="3" destOrd="0" presId="urn:microsoft.com/office/officeart/2018/2/layout/IconLabelList"/>
    <dgm:cxn modelId="{0D8816B9-0A0C-4F4E-A590-08E4BC5D9FDF}" type="presParOf" srcId="{0961EE02-6F07-431D-BCCE-03ADF7F9752F}" destId="{27A9CBBF-6E09-44B8-A703-ABAA13DCEB53}" srcOrd="4" destOrd="0" presId="urn:microsoft.com/office/officeart/2018/2/layout/IconLabelList"/>
    <dgm:cxn modelId="{DC4BF85C-055B-4903-8EB6-3EC287BF9CB8}" type="presParOf" srcId="{27A9CBBF-6E09-44B8-A703-ABAA13DCEB53}" destId="{AC106534-2A09-47EC-ACD2-4967B4858F25}" srcOrd="0" destOrd="0" presId="urn:microsoft.com/office/officeart/2018/2/layout/IconLabelList"/>
    <dgm:cxn modelId="{48EDACC2-93BD-4658-9FBA-CA0EA420823D}" type="presParOf" srcId="{27A9CBBF-6E09-44B8-A703-ABAA13DCEB53}" destId="{628C1AF0-D116-42C9-8666-575E56A545C4}" srcOrd="1" destOrd="0" presId="urn:microsoft.com/office/officeart/2018/2/layout/IconLabelList"/>
    <dgm:cxn modelId="{38DE2736-B98D-408B-AF44-64766AF9FBDA}" type="presParOf" srcId="{27A9CBBF-6E09-44B8-A703-ABAA13DCEB53}" destId="{43FDA0B7-4D1D-4AC4-B6FA-47797BDED05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8DCB4-4A98-4BB0-89FA-718CF5D23138}">
      <dsp:nvSpPr>
        <dsp:cNvPr id="0" name=""/>
        <dsp:cNvSpPr/>
      </dsp:nvSpPr>
      <dsp:spPr>
        <a:xfrm>
          <a:off x="992889" y="705477"/>
          <a:ext cx="1463222" cy="14632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1F191-9837-4761-8496-FC6806681C19}">
      <dsp:nvSpPr>
        <dsp:cNvPr id="0" name=""/>
        <dsp:cNvSpPr/>
      </dsp:nvSpPr>
      <dsp:spPr>
        <a:xfrm>
          <a:off x="98698" y="2554147"/>
          <a:ext cx="32516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pl-PL" sz="2600" kern="1200"/>
            <a:t>Regularization-base</a:t>
          </a:r>
          <a:endParaRPr lang="en-US" sz="2600" kern="1200"/>
        </a:p>
      </dsp:txBody>
      <dsp:txXfrm>
        <a:off x="98698" y="2554147"/>
        <a:ext cx="3251605" cy="720000"/>
      </dsp:txXfrm>
    </dsp:sp>
    <dsp:sp modelId="{A0847ADC-12BC-47C5-864B-CFF7CC012B02}">
      <dsp:nvSpPr>
        <dsp:cNvPr id="0" name=""/>
        <dsp:cNvSpPr/>
      </dsp:nvSpPr>
      <dsp:spPr>
        <a:xfrm>
          <a:off x="4813525" y="705477"/>
          <a:ext cx="1463222" cy="14632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4AE45F-F698-4E4A-BF68-CF0CB0E3ADF8}">
      <dsp:nvSpPr>
        <dsp:cNvPr id="0" name=""/>
        <dsp:cNvSpPr/>
      </dsp:nvSpPr>
      <dsp:spPr>
        <a:xfrm>
          <a:off x="3919334" y="2554147"/>
          <a:ext cx="32516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pl-PL" sz="2600" kern="1200" dirty="0"/>
            <a:t>Memory-</a:t>
          </a:r>
          <a:r>
            <a:rPr lang="pl-PL" sz="2600" kern="1200" dirty="0" err="1"/>
            <a:t>base</a:t>
          </a:r>
          <a:r>
            <a:rPr lang="pl-PL" sz="2600" kern="1200" dirty="0"/>
            <a:t> [1]</a:t>
          </a:r>
        </a:p>
      </dsp:txBody>
      <dsp:txXfrm>
        <a:off x="3919334" y="2554147"/>
        <a:ext cx="3251605" cy="720000"/>
      </dsp:txXfrm>
    </dsp:sp>
    <dsp:sp modelId="{AC106534-2A09-47EC-ACD2-4967B4858F25}">
      <dsp:nvSpPr>
        <dsp:cNvPr id="0" name=""/>
        <dsp:cNvSpPr/>
      </dsp:nvSpPr>
      <dsp:spPr>
        <a:xfrm>
          <a:off x="8634162" y="705477"/>
          <a:ext cx="1463222" cy="14632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FDA0B7-4D1D-4AC4-B6FA-47797BDED05F}">
      <dsp:nvSpPr>
        <dsp:cNvPr id="0" name=""/>
        <dsp:cNvSpPr/>
      </dsp:nvSpPr>
      <dsp:spPr>
        <a:xfrm>
          <a:off x="7739970" y="2554147"/>
          <a:ext cx="32516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pPr>
          <a:r>
            <a:rPr lang="pl-PL" sz="2600" kern="1200" dirty="0" err="1"/>
            <a:t>Dynamic</a:t>
          </a:r>
          <a:r>
            <a:rPr lang="pl-PL" sz="2600" kern="1200" dirty="0"/>
            <a:t> </a:t>
          </a:r>
          <a:r>
            <a:rPr lang="pl-PL" sz="2600" kern="1200" dirty="0" err="1"/>
            <a:t>architecture</a:t>
          </a:r>
          <a:endParaRPr lang="en-US" sz="2600" kern="1200" dirty="0"/>
        </a:p>
      </dsp:txBody>
      <dsp:txXfrm>
        <a:off x="7739970" y="2554147"/>
        <a:ext cx="325160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December 18,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4261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December 18,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45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December 18,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272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December 18,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8726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December 18,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170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December 18,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932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December 18,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277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December 18,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4202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December 18,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1579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December 18,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434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December 18,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4537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December 18,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4599524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FC196EE-2C73-7C2A-654B-3C6564D0C042}"/>
              </a:ext>
            </a:extLst>
          </p:cNvPr>
          <p:cNvSpPr>
            <a:spLocks noGrp="1"/>
          </p:cNvSpPr>
          <p:nvPr>
            <p:ph type="ctrTitle"/>
          </p:nvPr>
        </p:nvSpPr>
        <p:spPr>
          <a:xfrm>
            <a:off x="550863" y="549275"/>
            <a:ext cx="5697537" cy="2986234"/>
          </a:xfrm>
        </p:spPr>
        <p:txBody>
          <a:bodyPr anchor="b">
            <a:normAutofit/>
          </a:bodyPr>
          <a:lstStyle/>
          <a:p>
            <a:pPr>
              <a:lnSpc>
                <a:spcPct val="90000"/>
              </a:lnSpc>
            </a:pPr>
            <a:br>
              <a:rPr lang="en-US" sz="5400" dirty="0"/>
            </a:br>
            <a:r>
              <a:rPr lang="en-US" sz="5400" b="0" i="0" dirty="0">
                <a:effectLst/>
                <a:latin typeface="Roboto" panose="020F0502020204030204" pitchFamily="2" charset="0"/>
              </a:rPr>
              <a:t>Lifelong learning of neural networks</a:t>
            </a:r>
            <a:endParaRPr lang="pl-PL" sz="5400" dirty="0"/>
          </a:p>
        </p:txBody>
      </p:sp>
      <p:sp>
        <p:nvSpPr>
          <p:cNvPr id="3" name="Podtytuł 2">
            <a:extLst>
              <a:ext uri="{FF2B5EF4-FFF2-40B4-BE49-F238E27FC236}">
                <a16:creationId xmlns:a16="http://schemas.microsoft.com/office/drawing/2014/main" id="{576202B5-7EE7-8D15-F999-27C2890EEEEF}"/>
              </a:ext>
            </a:extLst>
          </p:cNvPr>
          <p:cNvSpPr>
            <a:spLocks noGrp="1"/>
          </p:cNvSpPr>
          <p:nvPr>
            <p:ph type="subTitle" idx="1"/>
          </p:nvPr>
        </p:nvSpPr>
        <p:spPr>
          <a:xfrm>
            <a:off x="550863" y="3827610"/>
            <a:ext cx="5437187" cy="2265216"/>
          </a:xfrm>
        </p:spPr>
        <p:txBody>
          <a:bodyPr>
            <a:normAutofit/>
          </a:bodyPr>
          <a:lstStyle/>
          <a:p>
            <a:r>
              <a:rPr lang="pl-PL" dirty="0">
                <a:solidFill>
                  <a:schemeClr val="tx1">
                    <a:alpha val="60000"/>
                  </a:schemeClr>
                </a:solidFill>
              </a:rPr>
              <a:t>Monika Etrych</a:t>
            </a:r>
          </a:p>
          <a:p>
            <a:r>
              <a:rPr lang="pl-PL" dirty="0">
                <a:solidFill>
                  <a:schemeClr val="tx1">
                    <a:alpha val="60000"/>
                  </a:schemeClr>
                </a:solidFill>
              </a:rPr>
              <a:t>Opiekun: prof. Bogdan Kwolek</a:t>
            </a:r>
          </a:p>
        </p:txBody>
      </p:sp>
      <p:pic>
        <p:nvPicPr>
          <p:cNvPr id="8" name="Obraz 7">
            <a:extLst>
              <a:ext uri="{FF2B5EF4-FFF2-40B4-BE49-F238E27FC236}">
                <a16:creationId xmlns:a16="http://schemas.microsoft.com/office/drawing/2014/main" id="{63B11522-6A7A-0C86-D85D-608DB4AA4642}"/>
              </a:ext>
            </a:extLst>
          </p:cNvPr>
          <p:cNvPicPr>
            <a:picLocks noChangeAspect="1"/>
          </p:cNvPicPr>
          <p:nvPr/>
        </p:nvPicPr>
        <p:blipFill>
          <a:blip r:embed="rId2"/>
          <a:srcRect l="2946" r="2248" b="-2"/>
          <a:stretch/>
        </p:blipFill>
        <p:spPr>
          <a:xfrm>
            <a:off x="6663447" y="737211"/>
            <a:ext cx="4977690"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059" name="Group 105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060" name="Freeform: Shape 105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1" name="Oval 106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3" name="Oval 106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AutoShape 2" descr="A detailed neural network represented as an abstract flow of interconnected nodes and layers, continuously evolving over time. The scene shows vibrant pathways lighting up as the network learns and adapts, with some sections glowing to signify memory and progress. In the background, dynamic code, data streams, and mathematical symbols highlight ongoing machine learning. The image blends organic and technological elements to symbolize the concept of lifelong learning in neural networks.">
            <a:extLst>
              <a:ext uri="{FF2B5EF4-FFF2-40B4-BE49-F238E27FC236}">
                <a16:creationId xmlns:a16="http://schemas.microsoft.com/office/drawing/2014/main" id="{4C5DA80C-0F8D-51EF-EFF3-79E6EC8888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24144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C37287BA-0F04-F2B4-4B5A-DE5FCD47B826}"/>
              </a:ext>
            </a:extLst>
          </p:cNvPr>
          <p:cNvSpPr>
            <a:spLocks noGrp="1"/>
          </p:cNvSpPr>
          <p:nvPr>
            <p:ph type="title"/>
          </p:nvPr>
        </p:nvSpPr>
        <p:spPr>
          <a:xfrm>
            <a:off x="550862" y="580363"/>
            <a:ext cx="5437188" cy="1333055"/>
          </a:xfrm>
        </p:spPr>
        <p:txBody>
          <a:bodyPr wrap="square" anchor="t">
            <a:normAutofit/>
          </a:bodyPr>
          <a:lstStyle/>
          <a:p>
            <a:pPr>
              <a:lnSpc>
                <a:spcPct val="90000"/>
              </a:lnSpc>
            </a:pPr>
            <a:r>
              <a:rPr lang="pl-PL" dirty="0" err="1"/>
              <a:t>Rainbow</a:t>
            </a:r>
            <a:r>
              <a:rPr lang="pl-PL" dirty="0"/>
              <a:t> </a:t>
            </a:r>
            <a:r>
              <a:rPr lang="pl-PL" dirty="0" err="1"/>
              <a:t>memory</a:t>
            </a:r>
            <a:br>
              <a:rPr lang="pl-PL" dirty="0"/>
            </a:br>
            <a:endParaRPr lang="pl-PL"/>
          </a:p>
        </p:txBody>
      </p:sp>
      <p:grpSp>
        <p:nvGrpSpPr>
          <p:cNvPr id="12" name="Group 11">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3" name="Freeform: Shape 12">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Obraz 4" descr="Obraz zawierający ptak, zabawka, oczy&#10;&#10;Opis wygenerowany automatycznie przy średnim poziomie pewności">
            <a:extLst>
              <a:ext uri="{FF2B5EF4-FFF2-40B4-BE49-F238E27FC236}">
                <a16:creationId xmlns:a16="http://schemas.microsoft.com/office/drawing/2014/main" id="{47E64E18-FF06-885E-2915-544D7E2B941B}"/>
              </a:ext>
            </a:extLst>
          </p:cNvPr>
          <p:cNvPicPr>
            <a:picLocks noChangeAspect="1"/>
          </p:cNvPicPr>
          <p:nvPr/>
        </p:nvPicPr>
        <p:blipFill>
          <a:blip r:embed="rId2">
            <a:extLst>
              <a:ext uri="{28A0092B-C50C-407E-A947-70E740481C1C}">
                <a14:useLocalDpi xmlns:a14="http://schemas.microsoft.com/office/drawing/2010/main" val="0"/>
              </a:ext>
            </a:extLst>
          </a:blip>
          <a:srcRect t="702" r="-2" b="33830"/>
          <a:stretch/>
        </p:blipFill>
        <p:spPr>
          <a:xfrm>
            <a:off x="550862" y="2127340"/>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Symbol zastępczy zawartości 2">
            <a:extLst>
              <a:ext uri="{FF2B5EF4-FFF2-40B4-BE49-F238E27FC236}">
                <a16:creationId xmlns:a16="http://schemas.microsoft.com/office/drawing/2014/main" id="{147937BA-BC39-658D-B385-F0664F3C4653}"/>
              </a:ext>
            </a:extLst>
          </p:cNvPr>
          <p:cNvSpPr>
            <a:spLocks noGrp="1"/>
          </p:cNvSpPr>
          <p:nvPr>
            <p:ph idx="1"/>
          </p:nvPr>
        </p:nvSpPr>
        <p:spPr>
          <a:xfrm>
            <a:off x="6614810" y="2127340"/>
            <a:ext cx="5026328" cy="4572000"/>
          </a:xfrm>
        </p:spPr>
        <p:txBody>
          <a:bodyPr anchor="t">
            <a:normAutofit/>
          </a:bodyPr>
          <a:lstStyle/>
          <a:p>
            <a:pPr algn="just">
              <a:lnSpc>
                <a:spcPct val="100000"/>
              </a:lnSpc>
            </a:pPr>
            <a:r>
              <a:rPr lang="pl-PL" sz="1700" dirty="0"/>
              <a:t>Scenariusz (</a:t>
            </a:r>
            <a:r>
              <a:rPr lang="pl-PL" sz="1700" b="1" dirty="0" err="1"/>
              <a:t>blurry</a:t>
            </a:r>
            <a:r>
              <a:rPr lang="pl-PL" sz="1700" b="1" dirty="0"/>
              <a:t>-CIL</a:t>
            </a:r>
            <a:r>
              <a:rPr lang="pl-PL" sz="1700" dirty="0"/>
              <a:t>)</a:t>
            </a:r>
          </a:p>
          <a:p>
            <a:pPr algn="just">
              <a:lnSpc>
                <a:spcPct val="100000"/>
              </a:lnSpc>
            </a:pPr>
            <a:r>
              <a:rPr lang="pl-PL" sz="1700" b="1" dirty="0" err="1"/>
              <a:t>CutMix</a:t>
            </a:r>
            <a:r>
              <a:rPr lang="pl-PL" sz="1700" dirty="0"/>
              <a:t> pozwala na uzyskanie próbek do powtórzenia modelu poprzez pomieszanie klas i etykiet.</a:t>
            </a:r>
          </a:p>
          <a:p>
            <a:pPr algn="just">
              <a:lnSpc>
                <a:spcPct val="100000"/>
              </a:lnSpc>
            </a:pPr>
            <a:r>
              <a:rPr lang="pl-PL" sz="1700" b="1" dirty="0" err="1"/>
              <a:t>AutoAugmentation</a:t>
            </a:r>
            <a:r>
              <a:rPr lang="pl-PL" sz="1700" dirty="0"/>
              <a:t> automatycznie zmienia obrazy, tak aby były lepiej rozpoznawane przez model.</a:t>
            </a:r>
          </a:p>
          <a:p>
            <a:pPr algn="just">
              <a:lnSpc>
                <a:spcPct val="100000"/>
              </a:lnSpc>
            </a:pPr>
            <a:r>
              <a:rPr lang="pl-PL" sz="1700" b="1" dirty="0" err="1"/>
              <a:t>Diversity</a:t>
            </a:r>
            <a:r>
              <a:rPr lang="pl-PL" sz="1700" b="1" dirty="0"/>
              <a:t> </a:t>
            </a:r>
            <a:r>
              <a:rPr lang="pl-PL" sz="1700" b="1" dirty="0" err="1"/>
              <a:t>Aware</a:t>
            </a:r>
            <a:r>
              <a:rPr lang="pl-PL" sz="1700" b="1" dirty="0"/>
              <a:t> </a:t>
            </a:r>
            <a:r>
              <a:rPr lang="pl-PL" sz="1700" b="1" dirty="0" err="1"/>
              <a:t>Sampling</a:t>
            </a:r>
            <a:r>
              <a:rPr lang="pl-PL" sz="1700" b="1" dirty="0"/>
              <a:t> </a:t>
            </a:r>
            <a:r>
              <a:rPr lang="pl-PL" sz="1700" dirty="0"/>
              <a:t>na podstawie niepewności klasyfikacji (prawdopodobieństwa należenia do danej klasy) wybiera obserwacje, które mają wysokie prawdopodobieństwo przynależności do wielu klas jednocześnie.  </a:t>
            </a:r>
          </a:p>
        </p:txBody>
      </p:sp>
      <p:sp>
        <p:nvSpPr>
          <p:cNvPr id="16" name="Freeform: Shape 15">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05586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099E631-1735-6462-279E-CB150D79B7A5}"/>
              </a:ext>
            </a:extLst>
          </p:cNvPr>
          <p:cNvSpPr>
            <a:spLocks noGrp="1"/>
          </p:cNvSpPr>
          <p:nvPr>
            <p:ph type="title"/>
          </p:nvPr>
        </p:nvSpPr>
        <p:spPr/>
        <p:txBody>
          <a:bodyPr/>
          <a:lstStyle/>
          <a:p>
            <a:r>
              <a:rPr lang="pl-PL" dirty="0"/>
              <a:t>Przegląd publikacji</a:t>
            </a:r>
          </a:p>
        </p:txBody>
      </p:sp>
      <p:sp>
        <p:nvSpPr>
          <p:cNvPr id="5" name="Rectangle 2">
            <a:extLst>
              <a:ext uri="{FF2B5EF4-FFF2-40B4-BE49-F238E27FC236}">
                <a16:creationId xmlns:a16="http://schemas.microsoft.com/office/drawing/2014/main" id="{A3178428-F2A7-2BBF-DE84-124F478D64E5}"/>
              </a:ext>
            </a:extLst>
          </p:cNvPr>
          <p:cNvSpPr>
            <a:spLocks noGrp="1" noChangeArrowheads="1"/>
          </p:cNvSpPr>
          <p:nvPr>
            <p:ph idx="1"/>
          </p:nvPr>
        </p:nvSpPr>
        <p:spPr bwMode="auto">
          <a:xfrm>
            <a:off x="261192" y="1804556"/>
            <a:ext cx="11669615" cy="467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pl-PL" altLang="pl-PL" sz="1800" b="1" dirty="0"/>
              <a:t>[1]„</a:t>
            </a:r>
            <a:r>
              <a:rPr lang="en-US" altLang="pl-PL" sz="1800" b="1" dirty="0"/>
              <a:t>When continual learning meets robotic grasp detection: a novel benchmark on the Jacquard dataset</a:t>
            </a:r>
            <a:r>
              <a:rPr lang="pl-PL" altLang="pl-PL" sz="1800" b="1" dirty="0"/>
              <a:t>”, (2023);</a:t>
            </a:r>
          </a:p>
          <a:p>
            <a:pPr marL="0" marR="0" lvl="0" indent="0" algn="just" fontAlgn="base">
              <a:buClrTx/>
              <a:buSzTx/>
              <a:buNone/>
              <a:tabLst/>
            </a:pPr>
            <a:r>
              <a:rPr lang="pl-PL" altLang="pl-PL" sz="1400" dirty="0"/>
              <a:t>W badaniu przeprowadzono analizę porównawczą metod uczenia ciągłego, z pamięcią i bez pamięci. Metody z pamięcią, takie jak Memory Replay i A-GEM, osiągnęły znacznie wyższą skuteczność (ponad 90%) w porównaniu do metod bez pamięci (50-75%), co potwierdzono na benchmarku wykrywania uchwytów w zbiorze </a:t>
            </a:r>
            <a:r>
              <a:rPr lang="pl-PL" altLang="pl-PL" sz="1400" dirty="0" err="1"/>
              <a:t>Jaquard</a:t>
            </a:r>
            <a:r>
              <a:rPr lang="pl-PL" altLang="pl-PL" sz="1400" dirty="0"/>
              <a:t>. Wyniki pokazują istotną przewagę pamięci w poprawie wyników modeli.</a:t>
            </a:r>
          </a:p>
          <a:p>
            <a:pPr marL="0" marR="0" lvl="0" indent="0" algn="just" defTabSz="914400" rtl="0" eaLnBrk="0" fontAlgn="base" latinLnBrk="0" hangingPunct="0">
              <a:lnSpc>
                <a:spcPct val="100000"/>
              </a:lnSpc>
              <a:spcBef>
                <a:spcPct val="0"/>
              </a:spcBef>
              <a:spcAft>
                <a:spcPct val="0"/>
              </a:spcAft>
              <a:buClrTx/>
              <a:buSzTx/>
              <a:buNone/>
              <a:tabLst/>
            </a:pPr>
            <a:endParaRPr kumimoji="0" lang="pl-PL" altLang="pl-PL" sz="1600" b="1" i="0" u="none" strike="noStrike" cap="none" normalizeH="0" baseline="0" dirty="0">
              <a:ln>
                <a:noFill/>
              </a:ln>
              <a:solidFill>
                <a:schemeClr val="tx2"/>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lang="pl-PL" altLang="pl-PL" sz="1800" b="1" dirty="0"/>
              <a:t>[2]„</a:t>
            </a:r>
            <a:r>
              <a:rPr lang="en-US" altLang="pl-PL" sz="1800" b="1" dirty="0"/>
              <a:t>Rainbow Memory: Continual Learning with a Memory of Diverse Samples</a:t>
            </a:r>
            <a:r>
              <a:rPr lang="pl-PL" altLang="pl-PL" sz="1800" b="1" dirty="0"/>
              <a:t>”, (2019);</a:t>
            </a:r>
          </a:p>
          <a:p>
            <a:pPr marL="0" marR="0" lvl="0" indent="0" algn="just" fontAlgn="base">
              <a:buClrTx/>
              <a:buSzTx/>
              <a:buNone/>
              <a:tabLst/>
            </a:pPr>
            <a:r>
              <a:rPr lang="pl-PL" altLang="pl-PL" sz="1400" dirty="0"/>
              <a:t> Artykuł wprowadza </a:t>
            </a:r>
            <a:r>
              <a:rPr lang="pl-PL" altLang="pl-PL" sz="1400" dirty="0" err="1"/>
              <a:t>Rainbow</a:t>
            </a:r>
            <a:r>
              <a:rPr lang="pl-PL" altLang="pl-PL" sz="1400" dirty="0"/>
              <a:t> Memory, metodę zaprojektowaną do rozwiązywania problemów w scenariuszach </a:t>
            </a:r>
            <a:r>
              <a:rPr lang="pl-PL" altLang="pl-PL" sz="1400" dirty="0" err="1"/>
              <a:t>blurry-class</a:t>
            </a:r>
            <a:r>
              <a:rPr lang="pl-PL" altLang="pl-PL" sz="1400" dirty="0"/>
              <a:t> </a:t>
            </a:r>
            <a:r>
              <a:rPr lang="pl-PL" altLang="pl-PL" sz="1400" dirty="0" err="1"/>
              <a:t>incremental</a:t>
            </a:r>
            <a:r>
              <a:rPr lang="pl-PL" altLang="pl-PL" sz="1400" dirty="0"/>
              <a:t> learning (</a:t>
            </a:r>
            <a:r>
              <a:rPr lang="pl-PL" altLang="pl-PL" sz="1400" dirty="0" err="1"/>
              <a:t>blurry</a:t>
            </a:r>
            <a:r>
              <a:rPr lang="pl-PL" altLang="pl-PL" sz="1400" dirty="0"/>
              <a:t>-CIL), gdzie zadania nakładają się klasami. Kluczowe strategie, takie jak </a:t>
            </a:r>
            <a:r>
              <a:rPr lang="pl-PL" altLang="pl-PL" sz="1400" dirty="0" err="1"/>
              <a:t>Diversity</a:t>
            </a:r>
            <a:r>
              <a:rPr lang="pl-PL" altLang="pl-PL" sz="1400" dirty="0"/>
              <a:t> </a:t>
            </a:r>
            <a:r>
              <a:rPr lang="pl-PL" altLang="pl-PL" sz="1400" dirty="0" err="1"/>
              <a:t>Aware</a:t>
            </a:r>
            <a:r>
              <a:rPr lang="pl-PL" altLang="pl-PL" sz="1400" dirty="0"/>
              <a:t> </a:t>
            </a:r>
            <a:r>
              <a:rPr lang="pl-PL" altLang="pl-PL" sz="1400" dirty="0" err="1"/>
              <a:t>Sampling</a:t>
            </a:r>
            <a:r>
              <a:rPr lang="pl-PL" altLang="pl-PL" sz="1400" dirty="0"/>
              <a:t> i Mixed-</a:t>
            </a:r>
            <a:r>
              <a:rPr lang="pl-PL" altLang="pl-PL" sz="1400" dirty="0" err="1"/>
              <a:t>Label</a:t>
            </a:r>
            <a:r>
              <a:rPr lang="pl-PL" altLang="pl-PL" sz="1400" dirty="0"/>
              <a:t> Data </a:t>
            </a:r>
            <a:r>
              <a:rPr lang="pl-PL" altLang="pl-PL" sz="1400" dirty="0" err="1"/>
              <a:t>Augmentation</a:t>
            </a:r>
            <a:r>
              <a:rPr lang="pl-PL" altLang="pl-PL" sz="1400" dirty="0"/>
              <a:t> (</a:t>
            </a:r>
            <a:r>
              <a:rPr lang="pl-PL" altLang="pl-PL" sz="1400" dirty="0" err="1"/>
              <a:t>CutMix</a:t>
            </a:r>
            <a:r>
              <a:rPr lang="pl-PL" altLang="pl-PL" sz="1400" dirty="0"/>
              <a:t>), znacząco poprawiają skuteczność metody, która przewyższa istniejące podejścia na testowanych zbiorach danych.</a:t>
            </a:r>
          </a:p>
          <a:p>
            <a:pPr marL="0" marR="0" lvl="0" indent="0" algn="just" defTabSz="914400" rtl="0" eaLnBrk="0" fontAlgn="base" latinLnBrk="0" hangingPunct="0">
              <a:lnSpc>
                <a:spcPct val="100000"/>
              </a:lnSpc>
              <a:spcBef>
                <a:spcPct val="0"/>
              </a:spcBef>
              <a:spcAft>
                <a:spcPct val="0"/>
              </a:spcAft>
              <a:buClrTx/>
              <a:buSzTx/>
              <a:buNone/>
              <a:tabLst/>
            </a:pPr>
            <a:endParaRPr kumimoji="0" lang="pl-PL" altLang="pl-PL" sz="1600" b="1" i="0" u="none" strike="noStrike" cap="none" normalizeH="0" baseline="0" dirty="0">
              <a:ln>
                <a:noFill/>
              </a:ln>
              <a:solidFill>
                <a:schemeClr val="tx2"/>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lang="pl-PL" altLang="pl-PL" sz="1800" b="1" dirty="0"/>
              <a:t>[3]„</a:t>
            </a:r>
            <a:r>
              <a:rPr lang="en-US" altLang="pl-PL" sz="1800" b="1" dirty="0"/>
              <a:t>Imbalanced data robust online continual learning based on evolving class aware memory selection and built-in contrastive representation learning</a:t>
            </a:r>
            <a:r>
              <a:rPr lang="pl-PL" altLang="pl-PL" sz="1800" b="1" dirty="0"/>
              <a:t>”, (2024);</a:t>
            </a:r>
          </a:p>
          <a:p>
            <a:pPr marL="0" marR="0" lvl="0" indent="0" algn="just" fontAlgn="base">
              <a:buClrTx/>
              <a:buSzTx/>
              <a:buNone/>
              <a:tabLst/>
            </a:pPr>
            <a:r>
              <a:rPr lang="pl-PL" altLang="pl-PL" sz="1400" dirty="0"/>
              <a:t>Praca analizuje metody pamięciowe w uczeniu na niezbalansowanych danych, wskazując MSCL jako najskuteczniejsze rozwiązanie. Dzięki mechanizmowi wyboru próbek opartemu na odległości w przestrzeni cech oraz integracji IWL (</a:t>
            </a:r>
            <a:r>
              <a:rPr lang="pl-PL" altLang="pl-PL" sz="1400" dirty="0" err="1"/>
              <a:t>Contrastive</a:t>
            </a:r>
            <a:r>
              <a:rPr lang="pl-PL" altLang="pl-PL" sz="1400" dirty="0"/>
              <a:t> Learning </a:t>
            </a:r>
            <a:r>
              <a:rPr lang="pl-PL" altLang="pl-PL" sz="1400" dirty="0" err="1"/>
              <a:t>Loss</a:t>
            </a:r>
            <a:r>
              <a:rPr lang="pl-PL" altLang="pl-PL" sz="1400" dirty="0"/>
              <a:t>), MSCL zapewnia wysoką różnorodność i skuteczność, szczególnie w scenariuszach z niezbalansowanymi danymi.</a:t>
            </a:r>
          </a:p>
        </p:txBody>
      </p:sp>
    </p:spTree>
    <p:extLst>
      <p:ext uri="{BB962C8B-B14F-4D97-AF65-F5344CB8AC3E}">
        <p14:creationId xmlns:p14="http://schemas.microsoft.com/office/powerpoint/2010/main" val="402527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A0CC2F2-7C3D-57E3-13A9-FC0B0B0E5AC0}"/>
              </a:ext>
            </a:extLst>
          </p:cNvPr>
          <p:cNvSpPr>
            <a:spLocks noGrp="1"/>
          </p:cNvSpPr>
          <p:nvPr>
            <p:ph type="title"/>
          </p:nvPr>
        </p:nvSpPr>
        <p:spPr/>
        <p:txBody>
          <a:bodyPr>
            <a:normAutofit/>
          </a:bodyPr>
          <a:lstStyle/>
          <a:p>
            <a:r>
              <a:rPr lang="pl-PL" dirty="0"/>
              <a:t>Źródła:</a:t>
            </a:r>
          </a:p>
        </p:txBody>
      </p:sp>
      <p:sp>
        <p:nvSpPr>
          <p:cNvPr id="3" name="Symbol zastępczy zawartości 2">
            <a:extLst>
              <a:ext uri="{FF2B5EF4-FFF2-40B4-BE49-F238E27FC236}">
                <a16:creationId xmlns:a16="http://schemas.microsoft.com/office/drawing/2014/main" id="{9B08F21B-9AD6-B711-7F44-14F533D67D8C}"/>
              </a:ext>
            </a:extLst>
          </p:cNvPr>
          <p:cNvSpPr>
            <a:spLocks noGrp="1"/>
          </p:cNvSpPr>
          <p:nvPr>
            <p:ph idx="1"/>
          </p:nvPr>
        </p:nvSpPr>
        <p:spPr/>
        <p:txBody>
          <a:bodyPr>
            <a:normAutofit/>
          </a:bodyPr>
          <a:lstStyle/>
          <a:p>
            <a:pPr marL="0" indent="0" algn="just">
              <a:buNone/>
            </a:pPr>
            <a:r>
              <a:rPr lang="pl-PL" sz="2000" dirty="0"/>
              <a:t>[1]</a:t>
            </a:r>
            <a:r>
              <a:rPr lang="en-US" sz="2000" dirty="0"/>
              <a:t> </a:t>
            </a:r>
            <a:r>
              <a:rPr lang="pl-PL" sz="2000" dirty="0"/>
              <a:t>„</a:t>
            </a:r>
            <a:r>
              <a:rPr lang="en-US" sz="2000" b="1" dirty="0"/>
              <a:t>When continual learning meets robotic grasp detection: a novel benchmark on the Jacquard dataset</a:t>
            </a:r>
            <a:r>
              <a:rPr lang="pl-PL" sz="2000" dirty="0"/>
              <a:t>” (2023) </a:t>
            </a:r>
            <a:r>
              <a:rPr lang="sv-SE" sz="2000" dirty="0"/>
              <a:t>Rui Yang, Matthieu Grard, Emmanuel Dellandréa, Liming Chen</a:t>
            </a:r>
            <a:endParaRPr lang="pl-PL" sz="2000" dirty="0"/>
          </a:p>
          <a:p>
            <a:pPr marL="0" indent="0">
              <a:buNone/>
            </a:pPr>
            <a:r>
              <a:rPr lang="pl-PL" sz="2000" dirty="0"/>
              <a:t>[2] „</a:t>
            </a:r>
            <a:r>
              <a:rPr lang="en-US" sz="2000" b="1" dirty="0"/>
              <a:t>Rainbow Memory: Continual Learning with a Memory of Diverse Samples</a:t>
            </a:r>
            <a:r>
              <a:rPr lang="pl-PL" sz="2000" dirty="0"/>
              <a:t>” (2021) </a:t>
            </a:r>
            <a:r>
              <a:rPr lang="pl-PL" sz="2000" dirty="0" err="1"/>
              <a:t>Jihwan</a:t>
            </a:r>
            <a:r>
              <a:rPr lang="pl-PL" sz="2000" dirty="0"/>
              <a:t> </a:t>
            </a:r>
            <a:r>
              <a:rPr lang="pl-PL" sz="2000" dirty="0" err="1"/>
              <a:t>Bang</a:t>
            </a:r>
            <a:r>
              <a:rPr lang="pl-PL" sz="2000" dirty="0"/>
              <a:t>, </a:t>
            </a:r>
            <a:r>
              <a:rPr lang="pl-PL" sz="2000" dirty="0" err="1"/>
              <a:t>Heesu</a:t>
            </a:r>
            <a:r>
              <a:rPr lang="pl-PL" sz="2000" dirty="0"/>
              <a:t> Kim, </a:t>
            </a:r>
            <a:r>
              <a:rPr lang="pl-PL" sz="2000" dirty="0" err="1"/>
              <a:t>YoungJoon</a:t>
            </a:r>
            <a:r>
              <a:rPr lang="pl-PL" sz="2000" dirty="0"/>
              <a:t> </a:t>
            </a:r>
            <a:r>
              <a:rPr lang="pl-PL" sz="2000" dirty="0" err="1"/>
              <a:t>Yoo</a:t>
            </a:r>
            <a:r>
              <a:rPr lang="pl-PL" sz="2000" dirty="0"/>
              <a:t>, Jung-</a:t>
            </a:r>
            <a:r>
              <a:rPr lang="pl-PL" sz="2000" dirty="0" err="1"/>
              <a:t>Woo</a:t>
            </a:r>
            <a:r>
              <a:rPr lang="pl-PL" sz="2000" dirty="0"/>
              <a:t> Ha, </a:t>
            </a:r>
            <a:r>
              <a:rPr lang="pl-PL" sz="2000" dirty="0" err="1"/>
              <a:t>Jonghyun</a:t>
            </a:r>
            <a:r>
              <a:rPr lang="pl-PL" sz="2000" dirty="0"/>
              <a:t> </a:t>
            </a:r>
            <a:r>
              <a:rPr lang="pl-PL" sz="2000" dirty="0" err="1"/>
              <a:t>Choi</a:t>
            </a:r>
            <a:endParaRPr lang="pl-PL" sz="2000" dirty="0"/>
          </a:p>
          <a:p>
            <a:pPr marL="0" indent="0">
              <a:buNone/>
            </a:pPr>
            <a:r>
              <a:rPr lang="pl-PL" sz="2000" dirty="0"/>
              <a:t>[3] „</a:t>
            </a:r>
            <a:r>
              <a:rPr lang="en-US" sz="2000" b="1" dirty="0"/>
              <a:t>Imbalanced data robust online continual learning based on evolving class aware memory selection and built-in contrastive representation learning</a:t>
            </a:r>
            <a:r>
              <a:rPr lang="pl-PL" sz="2000" dirty="0"/>
              <a:t>” (2024) </a:t>
            </a:r>
            <a:r>
              <a:rPr lang="en-US" sz="2000" dirty="0"/>
              <a:t>Rui Yang and Matthieu Grard and Emmanuel </a:t>
            </a:r>
            <a:r>
              <a:rPr lang="en-US" sz="2000" dirty="0" err="1"/>
              <a:t>Dellandréa</a:t>
            </a:r>
            <a:r>
              <a:rPr lang="en-US" sz="2000" dirty="0"/>
              <a:t> and Liming Chen</a:t>
            </a:r>
            <a:endParaRPr lang="pl-PL" sz="2000" dirty="0"/>
          </a:p>
        </p:txBody>
      </p:sp>
    </p:spTree>
    <p:extLst>
      <p:ext uri="{BB962C8B-B14F-4D97-AF65-F5344CB8AC3E}">
        <p14:creationId xmlns:p14="http://schemas.microsoft.com/office/powerpoint/2010/main" val="155968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41296C2-3B26-7181-AA22-93C8530BCFC7}"/>
              </a:ext>
            </a:extLst>
          </p:cNvPr>
          <p:cNvSpPr>
            <a:spLocks noGrp="1"/>
          </p:cNvSpPr>
          <p:nvPr>
            <p:ph type="title"/>
          </p:nvPr>
        </p:nvSpPr>
        <p:spPr/>
        <p:txBody>
          <a:bodyPr/>
          <a:lstStyle/>
          <a:p>
            <a:r>
              <a:rPr lang="pl-PL" dirty="0"/>
              <a:t>Motywacja</a:t>
            </a:r>
          </a:p>
        </p:txBody>
      </p:sp>
      <p:sp>
        <p:nvSpPr>
          <p:cNvPr id="3" name="Symbol zastępczy zawartości 2">
            <a:extLst>
              <a:ext uri="{FF2B5EF4-FFF2-40B4-BE49-F238E27FC236}">
                <a16:creationId xmlns:a16="http://schemas.microsoft.com/office/drawing/2014/main" id="{9A0F9BC9-7E4E-1085-82C6-1B0D56256D44}"/>
              </a:ext>
            </a:extLst>
          </p:cNvPr>
          <p:cNvSpPr>
            <a:spLocks noGrp="1"/>
          </p:cNvSpPr>
          <p:nvPr>
            <p:ph idx="1"/>
          </p:nvPr>
        </p:nvSpPr>
        <p:spPr/>
        <p:txBody>
          <a:bodyPr>
            <a:normAutofit/>
          </a:bodyPr>
          <a:lstStyle/>
          <a:p>
            <a:pPr marL="0" indent="0" algn="just">
              <a:buNone/>
            </a:pPr>
            <a:r>
              <a:rPr lang="pl-PL" dirty="0"/>
              <a:t>Uczenie ciągłe daje możliwość douczania modeli, a nie trenowania ich od początku za każdym razem kiedy pojawi się nowa klasa, co pozwala uzyskać dostosowany model do nowych klas znacznie szybciej i zużywając mniej zasobów.</a:t>
            </a:r>
          </a:p>
          <a:p>
            <a:pPr marL="0" indent="0" algn="just">
              <a:buNone/>
            </a:pPr>
            <a:r>
              <a:rPr lang="pl-PL" dirty="0"/>
              <a:t>Badania pokazują, że uczenie ciągłe daje bardzo dobre rezultaty na benchmarkach, jednak brakuje badań potwierdzających działanie na rzeczywistych danych, gdzie liczba klas jest znacznie większa.</a:t>
            </a:r>
          </a:p>
        </p:txBody>
      </p:sp>
    </p:spTree>
    <p:extLst>
      <p:ext uri="{BB962C8B-B14F-4D97-AF65-F5344CB8AC3E}">
        <p14:creationId xmlns:p14="http://schemas.microsoft.com/office/powerpoint/2010/main" val="261288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61A910C-578D-03E4-20C9-3F997110ADDB}"/>
              </a:ext>
            </a:extLst>
          </p:cNvPr>
          <p:cNvSpPr>
            <a:spLocks noGrp="1"/>
          </p:cNvSpPr>
          <p:nvPr>
            <p:ph type="title"/>
          </p:nvPr>
        </p:nvSpPr>
        <p:spPr>
          <a:xfrm>
            <a:off x="550862" y="380888"/>
            <a:ext cx="4352733" cy="1096219"/>
          </a:xfrm>
        </p:spPr>
        <p:txBody>
          <a:bodyPr wrap="square" anchor="b">
            <a:normAutofit/>
          </a:bodyPr>
          <a:lstStyle/>
          <a:p>
            <a:r>
              <a:rPr lang="pl-PL" dirty="0"/>
              <a:t>C</a:t>
            </a:r>
            <a:r>
              <a:rPr lang="pl-PL" sz="6000" dirty="0"/>
              <a:t>el pracy</a:t>
            </a:r>
          </a:p>
        </p:txBody>
      </p:sp>
      <p:pic>
        <p:nvPicPr>
          <p:cNvPr id="1026" name="Picture 2">
            <a:extLst>
              <a:ext uri="{FF2B5EF4-FFF2-40B4-BE49-F238E27FC236}">
                <a16:creationId xmlns:a16="http://schemas.microsoft.com/office/drawing/2014/main" id="{0808EA78-1F77-4336-1697-3EBCC7806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766591" y="1177052"/>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034"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6"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38" name="Oval 1037">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AutoShape 2" descr="An abstract representation of the concept 'catastrophic forgetting.' The image features a fragmented brain losing colorful memories represented as vivid shapes and symbols, dissolving into the background. The colors gradually fade from bright to dull, illustrating the loss of information. The overall mood is a blend of confusion and melancholy, with a surreal and artistic style.">
            <a:extLst>
              <a:ext uri="{FF2B5EF4-FFF2-40B4-BE49-F238E27FC236}">
                <a16:creationId xmlns:a16="http://schemas.microsoft.com/office/drawing/2014/main" id="{F2ADBC72-5FC1-1135-E4EA-494D55BD2A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
        <p:nvSpPr>
          <p:cNvPr id="3" name="Symbol zastępczy zawartości 2">
            <a:extLst>
              <a:ext uri="{FF2B5EF4-FFF2-40B4-BE49-F238E27FC236}">
                <a16:creationId xmlns:a16="http://schemas.microsoft.com/office/drawing/2014/main" id="{17D2FB97-7D16-0B08-CF98-363B325E9A5E}"/>
              </a:ext>
            </a:extLst>
          </p:cNvPr>
          <p:cNvSpPr>
            <a:spLocks noGrp="1"/>
          </p:cNvSpPr>
          <p:nvPr>
            <p:ph idx="1"/>
          </p:nvPr>
        </p:nvSpPr>
        <p:spPr>
          <a:xfrm>
            <a:off x="490038" y="1872097"/>
            <a:ext cx="5922709" cy="4281015"/>
          </a:xfrm>
        </p:spPr>
        <p:txBody>
          <a:bodyPr anchor="t">
            <a:normAutofit/>
          </a:bodyPr>
          <a:lstStyle/>
          <a:p>
            <a:pPr marL="0" indent="0" algn="just">
              <a:lnSpc>
                <a:spcPct val="100000"/>
              </a:lnSpc>
              <a:buNone/>
            </a:pPr>
            <a:r>
              <a:rPr lang="pl-PL" sz="1800" dirty="0"/>
              <a:t>Nierozwiązanym problemem w uczeniu ciągłym jest brak potwierdzenia skuteczności na rzeczywistych danych, dlatego to będzie głównym wyzwaniem w mojej pracy.</a:t>
            </a:r>
          </a:p>
          <a:p>
            <a:pPr marL="0" indent="0" algn="just">
              <a:lnSpc>
                <a:spcPct val="100000"/>
              </a:lnSpc>
              <a:buNone/>
            </a:pPr>
            <a:r>
              <a:rPr lang="pl-PL" sz="1800" dirty="0"/>
              <a:t>Próba dopasowania modelu do rzeczywistego zbioru danych.</a:t>
            </a:r>
          </a:p>
          <a:p>
            <a:pPr marL="0" indent="0" algn="just">
              <a:lnSpc>
                <a:spcPct val="100000"/>
              </a:lnSpc>
              <a:buNone/>
            </a:pPr>
            <a:r>
              <a:rPr lang="pl-PL" sz="1800" dirty="0"/>
              <a:t>Próba udowodnienia, że uczenie ciągłe nadaje się w rozwiązywaniu rzeczywistych problemów (działa nie tylko na benchmarkach).</a:t>
            </a:r>
          </a:p>
          <a:p>
            <a:pPr marL="0" indent="0" algn="just">
              <a:lnSpc>
                <a:spcPct val="100000"/>
              </a:lnSpc>
              <a:buNone/>
            </a:pPr>
            <a:r>
              <a:rPr lang="pl-PL" sz="1800" b="1" dirty="0"/>
              <a:t>Dane:</a:t>
            </a:r>
          </a:p>
          <a:p>
            <a:pPr marL="0" indent="0" algn="just">
              <a:lnSpc>
                <a:spcPct val="100000"/>
              </a:lnSpc>
              <a:buNone/>
            </a:pPr>
            <a:r>
              <a:rPr lang="pl-PL" sz="1800" dirty="0"/>
              <a:t>dane pomieszczeń, punkty blisko położone obok danego</a:t>
            </a:r>
          </a:p>
        </p:txBody>
      </p:sp>
    </p:spTree>
    <p:extLst>
      <p:ext uri="{BB962C8B-B14F-4D97-AF65-F5344CB8AC3E}">
        <p14:creationId xmlns:p14="http://schemas.microsoft.com/office/powerpoint/2010/main" val="411952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E9B62F-5D44-4D93-3AB6-B83BC0D9D43D}"/>
              </a:ext>
            </a:extLst>
          </p:cNvPr>
          <p:cNvSpPr>
            <a:spLocks noGrp="1"/>
          </p:cNvSpPr>
          <p:nvPr>
            <p:ph type="title"/>
          </p:nvPr>
        </p:nvSpPr>
        <p:spPr/>
        <p:txBody>
          <a:bodyPr/>
          <a:lstStyle/>
          <a:p>
            <a:r>
              <a:rPr lang="pl-PL" dirty="0"/>
              <a:t>Trzy główne podejścia do problemu:</a:t>
            </a:r>
          </a:p>
        </p:txBody>
      </p:sp>
      <p:graphicFrame>
        <p:nvGraphicFramePr>
          <p:cNvPr id="2052" name="Symbol zastępczy zawartości 2">
            <a:extLst>
              <a:ext uri="{FF2B5EF4-FFF2-40B4-BE49-F238E27FC236}">
                <a16:creationId xmlns:a16="http://schemas.microsoft.com/office/drawing/2014/main" id="{37C43E6F-05C6-DAC4-6E42-1594A74466F2}"/>
              </a:ext>
            </a:extLst>
          </p:cNvPr>
          <p:cNvGraphicFramePr>
            <a:graphicFrameLocks noGrp="1"/>
          </p:cNvGraphicFramePr>
          <p:nvPr>
            <p:ph idx="1"/>
            <p:extLst>
              <p:ext uri="{D42A27DB-BD31-4B8C-83A1-F6EECF244321}">
                <p14:modId xmlns:p14="http://schemas.microsoft.com/office/powerpoint/2010/main" val="3634099080"/>
              </p:ext>
            </p:extLst>
          </p:nvPr>
        </p:nvGraphicFramePr>
        <p:xfrm>
          <a:off x="550863" y="2113199"/>
          <a:ext cx="11090274" cy="397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25EF1F14-80D1-C82C-847B-7048A38145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2159" y="2801666"/>
            <a:ext cx="1570892" cy="15708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36FF9CE-11BA-9075-2545-7A0676D21B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8950" y="2801666"/>
            <a:ext cx="1570892" cy="157089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E4D1466-58A9-677B-3DC6-F492E7DDBD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0554" y="2801666"/>
            <a:ext cx="1570892" cy="157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4938F45-0ECD-7EE7-4E98-D688F929109C}"/>
              </a:ext>
            </a:extLst>
          </p:cNvPr>
          <p:cNvSpPr>
            <a:spLocks noGrp="1"/>
          </p:cNvSpPr>
          <p:nvPr>
            <p:ph idx="1"/>
          </p:nvPr>
        </p:nvSpPr>
        <p:spPr>
          <a:xfrm>
            <a:off x="511130" y="3725693"/>
            <a:ext cx="3807128" cy="1783998"/>
          </a:xfrm>
        </p:spPr>
        <p:txBody>
          <a:bodyPr anchor="t">
            <a:normAutofit/>
          </a:bodyPr>
          <a:lstStyle/>
          <a:p>
            <a:pPr marL="0" indent="0" algn="just">
              <a:buNone/>
            </a:pPr>
            <a:r>
              <a:rPr lang="pl-PL" sz="2000" dirty="0"/>
              <a:t>Problem dotyka głównie metody oparte o </a:t>
            </a:r>
            <a:r>
              <a:rPr lang="pl-PL" sz="2000" dirty="0" err="1"/>
              <a:t>regularyzację</a:t>
            </a:r>
            <a:r>
              <a:rPr lang="pl-PL" sz="2000" dirty="0"/>
              <a:t>. Modele wraz z treningiem nowych klas zapominają starych.</a:t>
            </a:r>
          </a:p>
        </p:txBody>
      </p:sp>
      <p:pic>
        <p:nvPicPr>
          <p:cNvPr id="8" name="Obraz 7">
            <a:extLst>
              <a:ext uri="{FF2B5EF4-FFF2-40B4-BE49-F238E27FC236}">
                <a16:creationId xmlns:a16="http://schemas.microsoft.com/office/drawing/2014/main" id="{B444D27A-29AB-585C-BFBD-0D5696C15524}"/>
              </a:ext>
            </a:extLst>
          </p:cNvPr>
          <p:cNvPicPr>
            <a:picLocks noChangeAspect="1"/>
          </p:cNvPicPr>
          <p:nvPr/>
        </p:nvPicPr>
        <p:blipFill>
          <a:blip r:embed="rId2"/>
          <a:srcRect t="4842" r="2" b="563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2"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BBB68D0-439C-370A-DC8C-0C18936935FC}"/>
              </a:ext>
            </a:extLst>
          </p:cNvPr>
          <p:cNvSpPr>
            <a:spLocks noGrp="1"/>
          </p:cNvSpPr>
          <p:nvPr>
            <p:ph type="title"/>
          </p:nvPr>
        </p:nvSpPr>
        <p:spPr>
          <a:xfrm>
            <a:off x="647317" y="1348309"/>
            <a:ext cx="3534754" cy="1783998"/>
          </a:xfrm>
        </p:spPr>
        <p:txBody>
          <a:bodyPr wrap="square" anchor="b">
            <a:noAutofit/>
          </a:bodyPr>
          <a:lstStyle/>
          <a:p>
            <a:pPr algn="ctr"/>
            <a:r>
              <a:rPr lang="pl-PL" sz="3600" dirty="0"/>
              <a:t>Problem </a:t>
            </a:r>
            <a:r>
              <a:rPr lang="pl-PL" sz="3600" dirty="0" err="1"/>
              <a:t>catastrophic</a:t>
            </a:r>
            <a:r>
              <a:rPr lang="pl-PL" sz="3600" dirty="0"/>
              <a:t> </a:t>
            </a:r>
            <a:r>
              <a:rPr lang="pl-PL" sz="3600" dirty="0" err="1"/>
              <a:t>forgetting</a:t>
            </a:r>
            <a:endParaRPr lang="pl-PL" sz="3600" dirty="0"/>
          </a:p>
        </p:txBody>
      </p:sp>
    </p:spTree>
    <p:extLst>
      <p:ext uri="{BB962C8B-B14F-4D97-AF65-F5344CB8AC3E}">
        <p14:creationId xmlns:p14="http://schemas.microsoft.com/office/powerpoint/2010/main" val="137562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8" name="Group 1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9" name="Freeform: Shape 1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4" name="Rectangle 2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oup 2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29" name="Freeform: Shape 2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ytuł 6">
            <a:extLst>
              <a:ext uri="{FF2B5EF4-FFF2-40B4-BE49-F238E27FC236}">
                <a16:creationId xmlns:a16="http://schemas.microsoft.com/office/drawing/2014/main" id="{F02F8084-7128-0C65-4D90-BA3F36FBAF52}"/>
              </a:ext>
            </a:extLst>
          </p:cNvPr>
          <p:cNvSpPr>
            <a:spLocks noGrp="1"/>
          </p:cNvSpPr>
          <p:nvPr>
            <p:ph type="title"/>
          </p:nvPr>
        </p:nvSpPr>
        <p:spPr>
          <a:xfrm>
            <a:off x="550864" y="549275"/>
            <a:ext cx="3565524" cy="3034657"/>
          </a:xfrm>
        </p:spPr>
        <p:txBody>
          <a:bodyPr vert="horz" wrap="square" lIns="0" tIns="0" rIns="0" bIns="0" rtlCol="0" anchor="b" anchorCtr="0">
            <a:normAutofit/>
          </a:bodyPr>
          <a:lstStyle/>
          <a:p>
            <a:r>
              <a:rPr lang="en-US"/>
              <a:t>Fiszki</a:t>
            </a:r>
          </a:p>
        </p:txBody>
      </p:sp>
      <p:grpSp>
        <p:nvGrpSpPr>
          <p:cNvPr id="32" name="Group 3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3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Obraz 4">
            <a:extLst>
              <a:ext uri="{FF2B5EF4-FFF2-40B4-BE49-F238E27FC236}">
                <a16:creationId xmlns:a16="http://schemas.microsoft.com/office/drawing/2014/main" id="{51D527DE-7BEB-8854-0C9E-F1BEA5CCF48F}"/>
              </a:ext>
            </a:extLst>
          </p:cNvPr>
          <p:cNvPicPr>
            <a:picLocks noChangeAspect="1"/>
          </p:cNvPicPr>
          <p:nvPr/>
        </p:nvPicPr>
        <p:blipFill>
          <a:blip r:embed="rId2"/>
          <a:stretch>
            <a:fillRect/>
          </a:stretch>
        </p:blipFill>
        <p:spPr>
          <a:xfrm>
            <a:off x="4295776" y="1262911"/>
            <a:ext cx="7345363" cy="433376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98903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9D20BC-298D-C571-CC54-0BC184A76ED8}"/>
              </a:ext>
            </a:extLst>
          </p:cNvPr>
          <p:cNvSpPr>
            <a:spLocks noGrp="1"/>
          </p:cNvSpPr>
          <p:nvPr>
            <p:ph type="title"/>
          </p:nvPr>
        </p:nvSpPr>
        <p:spPr/>
        <p:txBody>
          <a:bodyPr/>
          <a:lstStyle/>
          <a:p>
            <a:r>
              <a:rPr lang="pl-PL" dirty="0"/>
              <a:t>Problemy podejścia </a:t>
            </a:r>
            <a:r>
              <a:rPr lang="pl-PL" dirty="0" err="1"/>
              <a:t>memory-base</a:t>
            </a:r>
            <a:r>
              <a:rPr lang="pl-PL" dirty="0"/>
              <a:t>:</a:t>
            </a:r>
          </a:p>
        </p:txBody>
      </p:sp>
      <p:sp>
        <p:nvSpPr>
          <p:cNvPr id="3" name="Symbol zastępczy zawartości 2">
            <a:extLst>
              <a:ext uri="{FF2B5EF4-FFF2-40B4-BE49-F238E27FC236}">
                <a16:creationId xmlns:a16="http://schemas.microsoft.com/office/drawing/2014/main" id="{F775CB74-8541-04E6-FB1A-9F6BA5233820}"/>
              </a:ext>
            </a:extLst>
          </p:cNvPr>
          <p:cNvSpPr>
            <a:spLocks noGrp="1"/>
          </p:cNvSpPr>
          <p:nvPr>
            <p:ph idx="1"/>
          </p:nvPr>
        </p:nvSpPr>
        <p:spPr>
          <a:xfrm>
            <a:off x="550863" y="2113199"/>
            <a:ext cx="7578253" cy="3979625"/>
          </a:xfrm>
        </p:spPr>
        <p:txBody>
          <a:bodyPr/>
          <a:lstStyle/>
          <a:p>
            <a:pPr marL="0" indent="0" algn="just">
              <a:buNone/>
            </a:pPr>
            <a:r>
              <a:rPr lang="pl-PL" dirty="0"/>
              <a:t>Przechowywanie tylko wartościowych (trudnych) danych, które będą faktycznie coś zmieniać w naszym modelu:</a:t>
            </a:r>
          </a:p>
          <a:p>
            <a:pPr algn="just">
              <a:buFontTx/>
              <a:buChar char="-"/>
            </a:pPr>
            <a:r>
              <a:rPr lang="pl-PL" dirty="0"/>
              <a:t>problem wyboru istotnych danych do powtórek</a:t>
            </a:r>
          </a:p>
          <a:p>
            <a:pPr algn="just">
              <a:buFontTx/>
              <a:buChar char="-"/>
            </a:pPr>
            <a:r>
              <a:rPr lang="pl-PL" dirty="0"/>
              <a:t>problem zarządzania danymi</a:t>
            </a:r>
          </a:p>
          <a:p>
            <a:pPr algn="just">
              <a:buFontTx/>
              <a:buChar char="-"/>
            </a:pPr>
            <a:r>
              <a:rPr lang="pl-PL" dirty="0"/>
              <a:t>słaba jakość danych</a:t>
            </a:r>
          </a:p>
        </p:txBody>
      </p:sp>
      <p:pic>
        <p:nvPicPr>
          <p:cNvPr id="3074" name="Picture 2">
            <a:extLst>
              <a:ext uri="{FF2B5EF4-FFF2-40B4-BE49-F238E27FC236}">
                <a16:creationId xmlns:a16="http://schemas.microsoft.com/office/drawing/2014/main" id="{06133994-10A3-F323-DCE0-A6BE01842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5574" y="2014842"/>
            <a:ext cx="3144297" cy="314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62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FA78BE-46A3-3EE1-C411-313018397DC8}"/>
              </a:ext>
            </a:extLst>
          </p:cNvPr>
          <p:cNvSpPr>
            <a:spLocks noGrp="1"/>
          </p:cNvSpPr>
          <p:nvPr>
            <p:ph type="title"/>
          </p:nvPr>
        </p:nvSpPr>
        <p:spPr/>
        <p:txBody>
          <a:bodyPr>
            <a:normAutofit fontScale="90000"/>
          </a:bodyPr>
          <a:lstStyle/>
          <a:p>
            <a:r>
              <a:rPr lang="pl-PL" dirty="0"/>
              <a:t>Trzy scenariusze uczenia ciągłego:</a:t>
            </a:r>
            <a:br>
              <a:rPr lang="pl-PL" dirty="0"/>
            </a:br>
            <a:endParaRPr lang="pl-PL" dirty="0"/>
          </a:p>
        </p:txBody>
      </p:sp>
      <p:sp>
        <p:nvSpPr>
          <p:cNvPr id="3" name="Symbol zastępczy zawartości 2">
            <a:extLst>
              <a:ext uri="{FF2B5EF4-FFF2-40B4-BE49-F238E27FC236}">
                <a16:creationId xmlns:a16="http://schemas.microsoft.com/office/drawing/2014/main" id="{F71DA003-5ADC-A734-B314-081997269320}"/>
              </a:ext>
            </a:extLst>
          </p:cNvPr>
          <p:cNvSpPr>
            <a:spLocks noGrp="1"/>
          </p:cNvSpPr>
          <p:nvPr>
            <p:ph idx="1"/>
          </p:nvPr>
        </p:nvSpPr>
        <p:spPr>
          <a:xfrm>
            <a:off x="549538" y="1636949"/>
            <a:ext cx="11090274" cy="4987587"/>
          </a:xfrm>
        </p:spPr>
        <p:txBody>
          <a:bodyPr>
            <a:normAutofit fontScale="85000" lnSpcReduction="20000"/>
          </a:bodyPr>
          <a:lstStyle/>
          <a:p>
            <a:r>
              <a:rPr lang="pl-PL" dirty="0"/>
              <a:t>Class </a:t>
            </a:r>
            <a:r>
              <a:rPr lang="pl-PL" dirty="0" err="1"/>
              <a:t>Incremental</a:t>
            </a:r>
            <a:r>
              <a:rPr lang="pl-PL" dirty="0"/>
              <a:t> Learning (CIL)</a:t>
            </a:r>
          </a:p>
          <a:p>
            <a:pPr marL="0" indent="0">
              <a:buNone/>
            </a:pPr>
            <a:endParaRPr lang="pl-PL" dirty="0"/>
          </a:p>
          <a:p>
            <a:pPr marL="0" indent="0">
              <a:buNone/>
            </a:pPr>
            <a:endParaRPr lang="pl-PL" dirty="0"/>
          </a:p>
          <a:p>
            <a:r>
              <a:rPr lang="pl-PL" dirty="0"/>
              <a:t>Task </a:t>
            </a:r>
            <a:r>
              <a:rPr lang="pl-PL" dirty="0" err="1"/>
              <a:t>Incremental</a:t>
            </a:r>
            <a:r>
              <a:rPr lang="pl-PL" dirty="0"/>
              <a:t> Learning (TIL)</a:t>
            </a:r>
          </a:p>
          <a:p>
            <a:pPr marL="0" indent="0">
              <a:buNone/>
            </a:pPr>
            <a:endParaRPr lang="pl-PL" dirty="0"/>
          </a:p>
          <a:p>
            <a:pPr marL="0" indent="0">
              <a:buNone/>
            </a:pPr>
            <a:endParaRPr lang="pl-PL" dirty="0"/>
          </a:p>
          <a:p>
            <a:r>
              <a:rPr lang="pl-PL" dirty="0" err="1"/>
              <a:t>Domain</a:t>
            </a:r>
            <a:r>
              <a:rPr lang="pl-PL" dirty="0"/>
              <a:t> </a:t>
            </a:r>
            <a:r>
              <a:rPr lang="pl-PL" dirty="0" err="1"/>
              <a:t>Incremental</a:t>
            </a:r>
            <a:r>
              <a:rPr lang="pl-PL" dirty="0"/>
              <a:t> Learning (DIL)</a:t>
            </a:r>
          </a:p>
          <a:p>
            <a:endParaRPr lang="pl-PL" dirty="0"/>
          </a:p>
          <a:p>
            <a:pPr marL="0" indent="0">
              <a:buNone/>
            </a:pPr>
            <a:r>
              <a:rPr lang="pl-PL" sz="2100" dirty="0"/>
              <a:t>i czwarty:</a:t>
            </a:r>
          </a:p>
          <a:p>
            <a:r>
              <a:rPr lang="pl-PL" sz="2100" dirty="0" err="1"/>
              <a:t>Blurry</a:t>
            </a:r>
            <a:r>
              <a:rPr lang="pl-PL" sz="2100" dirty="0"/>
              <a:t>-CIL</a:t>
            </a:r>
          </a:p>
        </p:txBody>
      </p:sp>
      <p:pic>
        <p:nvPicPr>
          <p:cNvPr id="5" name="Obraz 4">
            <a:extLst>
              <a:ext uri="{FF2B5EF4-FFF2-40B4-BE49-F238E27FC236}">
                <a16:creationId xmlns:a16="http://schemas.microsoft.com/office/drawing/2014/main" id="{F4DA1FEF-F89A-BB60-E7A9-9E150D34601B}"/>
              </a:ext>
            </a:extLst>
          </p:cNvPr>
          <p:cNvPicPr>
            <a:picLocks noChangeAspect="1"/>
          </p:cNvPicPr>
          <p:nvPr/>
        </p:nvPicPr>
        <p:blipFill>
          <a:blip r:embed="rId2"/>
          <a:stretch>
            <a:fillRect/>
          </a:stretch>
        </p:blipFill>
        <p:spPr>
          <a:xfrm>
            <a:off x="8067233" y="2561169"/>
            <a:ext cx="2847975" cy="1200150"/>
          </a:xfrm>
          <a:prstGeom prst="rect">
            <a:avLst/>
          </a:prstGeom>
        </p:spPr>
      </p:pic>
      <p:pic>
        <p:nvPicPr>
          <p:cNvPr id="7" name="Obraz 6">
            <a:extLst>
              <a:ext uri="{FF2B5EF4-FFF2-40B4-BE49-F238E27FC236}">
                <a16:creationId xmlns:a16="http://schemas.microsoft.com/office/drawing/2014/main" id="{B78ED139-54EC-C7E0-777D-9DA20F276535}"/>
              </a:ext>
            </a:extLst>
          </p:cNvPr>
          <p:cNvPicPr>
            <a:picLocks noChangeAspect="1"/>
          </p:cNvPicPr>
          <p:nvPr/>
        </p:nvPicPr>
        <p:blipFill>
          <a:blip r:embed="rId3"/>
          <a:stretch>
            <a:fillRect/>
          </a:stretch>
        </p:blipFill>
        <p:spPr>
          <a:xfrm>
            <a:off x="8067233" y="3941533"/>
            <a:ext cx="2847974" cy="1297940"/>
          </a:xfrm>
          <a:prstGeom prst="rect">
            <a:avLst/>
          </a:prstGeom>
        </p:spPr>
      </p:pic>
      <p:pic>
        <p:nvPicPr>
          <p:cNvPr id="9" name="Obraz 8">
            <a:extLst>
              <a:ext uri="{FF2B5EF4-FFF2-40B4-BE49-F238E27FC236}">
                <a16:creationId xmlns:a16="http://schemas.microsoft.com/office/drawing/2014/main" id="{2538EEAB-1190-DC0A-51E4-4DAA1296ABAA}"/>
              </a:ext>
            </a:extLst>
          </p:cNvPr>
          <p:cNvPicPr>
            <a:picLocks noChangeAspect="1"/>
          </p:cNvPicPr>
          <p:nvPr/>
        </p:nvPicPr>
        <p:blipFill>
          <a:blip r:embed="rId4"/>
          <a:stretch>
            <a:fillRect/>
          </a:stretch>
        </p:blipFill>
        <p:spPr>
          <a:xfrm>
            <a:off x="7576696" y="1514180"/>
            <a:ext cx="3829050" cy="866775"/>
          </a:xfrm>
          <a:prstGeom prst="rect">
            <a:avLst/>
          </a:prstGeom>
        </p:spPr>
      </p:pic>
    </p:spTree>
    <p:extLst>
      <p:ext uri="{BB962C8B-B14F-4D97-AF65-F5344CB8AC3E}">
        <p14:creationId xmlns:p14="http://schemas.microsoft.com/office/powerpoint/2010/main" val="254090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934D39F-3798-0C4E-E567-17A60C798F93}"/>
              </a:ext>
            </a:extLst>
          </p:cNvPr>
          <p:cNvSpPr>
            <a:spLocks noGrp="1"/>
          </p:cNvSpPr>
          <p:nvPr>
            <p:ph type="title"/>
          </p:nvPr>
        </p:nvSpPr>
        <p:spPr/>
        <p:txBody>
          <a:bodyPr>
            <a:normAutofit/>
          </a:bodyPr>
          <a:lstStyle/>
          <a:p>
            <a:r>
              <a:rPr lang="pl-PL" dirty="0"/>
              <a:t>Metody:</a:t>
            </a:r>
          </a:p>
        </p:txBody>
      </p:sp>
      <p:sp>
        <p:nvSpPr>
          <p:cNvPr id="3" name="Symbol zastępczy zawartości 2">
            <a:extLst>
              <a:ext uri="{FF2B5EF4-FFF2-40B4-BE49-F238E27FC236}">
                <a16:creationId xmlns:a16="http://schemas.microsoft.com/office/drawing/2014/main" id="{1C323946-6556-7824-C4BE-8EAB29153252}"/>
              </a:ext>
            </a:extLst>
          </p:cNvPr>
          <p:cNvSpPr>
            <a:spLocks noGrp="1"/>
          </p:cNvSpPr>
          <p:nvPr>
            <p:ph idx="1"/>
          </p:nvPr>
        </p:nvSpPr>
        <p:spPr/>
        <p:txBody>
          <a:bodyPr>
            <a:normAutofit/>
          </a:bodyPr>
          <a:lstStyle/>
          <a:p>
            <a:r>
              <a:rPr lang="pl-PL" dirty="0" err="1"/>
              <a:t>Rainbow</a:t>
            </a:r>
            <a:r>
              <a:rPr lang="pl-PL" dirty="0"/>
              <a:t> </a:t>
            </a:r>
            <a:r>
              <a:rPr lang="pl-PL" dirty="0" err="1"/>
              <a:t>memory</a:t>
            </a:r>
            <a:r>
              <a:rPr lang="pl-PL" dirty="0"/>
              <a:t> [2]</a:t>
            </a:r>
          </a:p>
          <a:p>
            <a:r>
              <a:rPr lang="en-US" sz="2400" dirty="0"/>
              <a:t>Memory Selection with Contrastive Learning</a:t>
            </a:r>
            <a:r>
              <a:rPr lang="pl-PL" sz="2400" dirty="0"/>
              <a:t> (MSCL) [3]</a:t>
            </a:r>
          </a:p>
          <a:p>
            <a:r>
              <a:rPr lang="pl-PL" dirty="0" err="1"/>
              <a:t>Elastic</a:t>
            </a:r>
            <a:r>
              <a:rPr lang="pl-PL" dirty="0"/>
              <a:t> </a:t>
            </a:r>
            <a:r>
              <a:rPr lang="pl-PL" dirty="0" err="1"/>
              <a:t>Weight</a:t>
            </a:r>
            <a:r>
              <a:rPr lang="pl-PL" dirty="0"/>
              <a:t> </a:t>
            </a:r>
            <a:r>
              <a:rPr lang="pl-PL" dirty="0" err="1"/>
              <a:t>Consolidation</a:t>
            </a:r>
            <a:r>
              <a:rPr lang="pl-PL" dirty="0"/>
              <a:t> (EWC)</a:t>
            </a:r>
          </a:p>
          <a:p>
            <a:r>
              <a:rPr lang="pl-PL" dirty="0"/>
              <a:t>Knowledge </a:t>
            </a:r>
            <a:r>
              <a:rPr lang="pl-PL" dirty="0" err="1"/>
              <a:t>Distillation</a:t>
            </a:r>
            <a:r>
              <a:rPr lang="pl-PL" dirty="0"/>
              <a:t> (KD)</a:t>
            </a:r>
          </a:p>
        </p:txBody>
      </p:sp>
    </p:spTree>
    <p:extLst>
      <p:ext uri="{BB962C8B-B14F-4D97-AF65-F5344CB8AC3E}">
        <p14:creationId xmlns:p14="http://schemas.microsoft.com/office/powerpoint/2010/main" val="881907111"/>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412429"/>
      </a:dk2>
      <a:lt2>
        <a:srgbClr val="E2E8E8"/>
      </a:lt2>
      <a:accent1>
        <a:srgbClr val="C69697"/>
      </a:accent1>
      <a:accent2>
        <a:srgbClr val="BA7F98"/>
      </a:accent2>
      <a:accent3>
        <a:srgbClr val="C493BD"/>
      </a:accent3>
      <a:accent4>
        <a:srgbClr val="AA7FBA"/>
      </a:accent4>
      <a:accent5>
        <a:srgbClr val="A696C6"/>
      </a:accent5>
      <a:accent6>
        <a:srgbClr val="7F84BA"/>
      </a:accent6>
      <a:hlink>
        <a:srgbClr val="568D8D"/>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242</TotalTime>
  <Words>665</Words>
  <Application>Microsoft Office PowerPoint</Application>
  <PresentationFormat>Panoramiczny</PresentationFormat>
  <Paragraphs>58</Paragraphs>
  <Slides>12</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12</vt:i4>
      </vt:variant>
    </vt:vector>
  </HeadingPairs>
  <TitlesOfParts>
    <vt:vector size="16" baseType="lpstr">
      <vt:lpstr>Arial</vt:lpstr>
      <vt:lpstr>Avenir Next LT Pro</vt:lpstr>
      <vt:lpstr>Roboto</vt:lpstr>
      <vt:lpstr>3DFloatVTI</vt:lpstr>
      <vt:lpstr> Lifelong learning of neural networks</vt:lpstr>
      <vt:lpstr>Motywacja</vt:lpstr>
      <vt:lpstr>Cel pracy</vt:lpstr>
      <vt:lpstr>Trzy główne podejścia do problemu:</vt:lpstr>
      <vt:lpstr>Problem catastrophic forgetting</vt:lpstr>
      <vt:lpstr>Fiszki</vt:lpstr>
      <vt:lpstr>Problemy podejścia memory-base:</vt:lpstr>
      <vt:lpstr>Trzy scenariusze uczenia ciągłego: </vt:lpstr>
      <vt:lpstr>Metody:</vt:lpstr>
      <vt:lpstr>Rainbow memory </vt:lpstr>
      <vt:lpstr>Przegląd publikacji</vt:lpstr>
      <vt:lpstr>Źródła: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Monika Etrych</dc:creator>
  <cp:lastModifiedBy>Monika Etrych</cp:lastModifiedBy>
  <cp:revision>151</cp:revision>
  <dcterms:created xsi:type="dcterms:W3CDTF">2024-10-17T10:19:28Z</dcterms:created>
  <dcterms:modified xsi:type="dcterms:W3CDTF">2024-12-18T15:53:43Z</dcterms:modified>
</cp:coreProperties>
</file>