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rawings/drawing1.xml" ContentType="application/vnd.openxmlformats-officedocument.drawingml.chartshape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3"/>
  </p:notesMasterIdLst>
  <p:sldIdLst>
    <p:sldId id="256" r:id="rId2"/>
    <p:sldId id="336" r:id="rId3"/>
    <p:sldId id="350" r:id="rId4"/>
    <p:sldId id="379" r:id="rId5"/>
    <p:sldId id="380" r:id="rId6"/>
    <p:sldId id="381" r:id="rId7"/>
    <p:sldId id="385" r:id="rId8"/>
    <p:sldId id="368" r:id="rId9"/>
    <p:sldId id="386" r:id="rId10"/>
    <p:sldId id="374" r:id="rId11"/>
    <p:sldId id="351" r:id="rId12"/>
    <p:sldId id="378" r:id="rId13"/>
    <p:sldId id="357" r:id="rId14"/>
    <p:sldId id="358" r:id="rId15"/>
    <p:sldId id="359" r:id="rId16"/>
    <p:sldId id="342" r:id="rId17"/>
    <p:sldId id="361" r:id="rId18"/>
    <p:sldId id="354" r:id="rId19"/>
    <p:sldId id="356" r:id="rId20"/>
    <p:sldId id="355" r:id="rId21"/>
    <p:sldId id="313" r:id="rId22"/>
    <p:sldId id="321" r:id="rId23"/>
    <p:sldId id="318" r:id="rId24"/>
    <p:sldId id="322" r:id="rId25"/>
    <p:sldId id="323" r:id="rId26"/>
    <p:sldId id="349" r:id="rId27"/>
    <p:sldId id="352" r:id="rId28"/>
    <p:sldId id="344" r:id="rId29"/>
    <p:sldId id="345" r:id="rId30"/>
    <p:sldId id="360" r:id="rId31"/>
    <p:sldId id="312" r:id="rId32"/>
  </p:sldIdLst>
  <p:sldSz cx="9144000" cy="6858000" type="screen4x3"/>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972" y="-14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Hoja_de_c_lculo_de_Microsoft_Office_Excel1.xlsx"/></Relationships>
</file>

<file path=ppt/charts/_rels/chart2.xml.rels><?xml version="1.0" encoding="UTF-8" standalone="yes"?>
<Relationships xmlns="http://schemas.openxmlformats.org/package/2006/relationships"><Relationship Id="rId1" Type="http://schemas.openxmlformats.org/officeDocument/2006/relationships/package" Target="../embeddings/Hoja_de_c_lculo_de_Microsoft_Office_Excel2.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s-CL"/>
  <c:style val="10"/>
  <c:chart>
    <c:plotArea>
      <c:layout>
        <c:manualLayout>
          <c:layoutTarget val="inner"/>
          <c:xMode val="edge"/>
          <c:yMode val="edge"/>
          <c:x val="8.8262001103191254E-2"/>
          <c:y val="5.5718749999999991E-2"/>
          <c:w val="0.7164786271311"/>
          <c:h val="0.80890625000000005"/>
        </c:manualLayout>
      </c:layout>
      <c:lineChart>
        <c:grouping val="standard"/>
        <c:ser>
          <c:idx val="0"/>
          <c:order val="0"/>
          <c:tx>
            <c:strRef>
              <c:f>Hoja1!$B$1</c:f>
              <c:strCache>
                <c:ptCount val="1"/>
                <c:pt idx="0">
                  <c:v>0</c:v>
                </c:pt>
              </c:strCache>
            </c:strRef>
          </c:tx>
          <c:cat>
            <c:numRef>
              <c:f>Hoja1!$A$2:$A$11</c:f>
              <c:numCache>
                <c:formatCode>General</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Hoja1!$B$2:$B$11</c:f>
              <c:numCache>
                <c:formatCode>General</c:formatCode>
                <c:ptCount val="10"/>
                <c:pt idx="0">
                  <c:v>29</c:v>
                </c:pt>
                <c:pt idx="1">
                  <c:v>30</c:v>
                </c:pt>
                <c:pt idx="2">
                  <c:v>37</c:v>
                </c:pt>
                <c:pt idx="3">
                  <c:v>42</c:v>
                </c:pt>
                <c:pt idx="4">
                  <c:v>61</c:v>
                </c:pt>
                <c:pt idx="5">
                  <c:v>57</c:v>
                </c:pt>
                <c:pt idx="6">
                  <c:v>61</c:v>
                </c:pt>
                <c:pt idx="7">
                  <c:v>56</c:v>
                </c:pt>
                <c:pt idx="8">
                  <c:v>59</c:v>
                </c:pt>
                <c:pt idx="9">
                  <c:v>68</c:v>
                </c:pt>
              </c:numCache>
            </c:numRef>
          </c:val>
        </c:ser>
        <c:ser>
          <c:idx val="1"/>
          <c:order val="1"/>
          <c:tx>
            <c:strRef>
              <c:f>Hoja1!$C$1</c:f>
              <c:strCache>
                <c:ptCount val="1"/>
                <c:pt idx="0">
                  <c:v>N° TRAB.</c:v>
                </c:pt>
              </c:strCache>
            </c:strRef>
          </c:tx>
          <c:cat>
            <c:numRef>
              <c:f>Hoja1!$A$2:$A$11</c:f>
              <c:numCache>
                <c:formatCode>General</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Hoja1!$C$2:$C$11</c:f>
              <c:numCache>
                <c:formatCode>General</c:formatCode>
                <c:ptCount val="10"/>
                <c:pt idx="0">
                  <c:v>29</c:v>
                </c:pt>
                <c:pt idx="1">
                  <c:v>30</c:v>
                </c:pt>
                <c:pt idx="2">
                  <c:v>37</c:v>
                </c:pt>
                <c:pt idx="3">
                  <c:v>42</c:v>
                </c:pt>
                <c:pt idx="4">
                  <c:v>61</c:v>
                </c:pt>
                <c:pt idx="5">
                  <c:v>57</c:v>
                </c:pt>
                <c:pt idx="6">
                  <c:v>61</c:v>
                </c:pt>
                <c:pt idx="7">
                  <c:v>56</c:v>
                </c:pt>
                <c:pt idx="8">
                  <c:v>59</c:v>
                </c:pt>
                <c:pt idx="9">
                  <c:v>68</c:v>
                </c:pt>
              </c:numCache>
            </c:numRef>
          </c:val>
        </c:ser>
        <c:ser>
          <c:idx val="2"/>
          <c:order val="2"/>
          <c:tx>
            <c:strRef>
              <c:f>Hoja1!$D$1</c:f>
              <c:strCache>
                <c:ptCount val="1"/>
                <c:pt idx="0">
                  <c:v>HH</c:v>
                </c:pt>
              </c:strCache>
            </c:strRef>
          </c:tx>
          <c:cat>
            <c:numRef>
              <c:f>Hoja1!$A$2:$A$11</c:f>
              <c:numCache>
                <c:formatCode>General</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Hoja1!$D$2:$D$11</c:f>
              <c:numCache>
                <c:formatCode>#,##0</c:formatCode>
                <c:ptCount val="10"/>
                <c:pt idx="0">
                  <c:v>78540</c:v>
                </c:pt>
                <c:pt idx="1">
                  <c:v>95911</c:v>
                </c:pt>
                <c:pt idx="2">
                  <c:v>121229</c:v>
                </c:pt>
                <c:pt idx="3">
                  <c:v>143669</c:v>
                </c:pt>
                <c:pt idx="4">
                  <c:v>161911</c:v>
                </c:pt>
                <c:pt idx="5">
                  <c:v>151589</c:v>
                </c:pt>
                <c:pt idx="6">
                  <c:v>163469</c:v>
                </c:pt>
                <c:pt idx="7">
                  <c:v>149371</c:v>
                </c:pt>
                <c:pt idx="8">
                  <c:v>157080</c:v>
                </c:pt>
                <c:pt idx="9">
                  <c:v>180629</c:v>
                </c:pt>
              </c:numCache>
            </c:numRef>
          </c:val>
        </c:ser>
        <c:marker val="1"/>
        <c:axId val="92076672"/>
        <c:axId val="91828608"/>
      </c:lineChart>
      <c:catAx>
        <c:axId val="92076672"/>
        <c:scaling>
          <c:orientation val="minMax"/>
        </c:scaling>
        <c:axPos val="b"/>
        <c:numFmt formatCode="General" sourceLinked="1"/>
        <c:tickLblPos val="nextTo"/>
        <c:txPr>
          <a:bodyPr/>
          <a:lstStyle/>
          <a:p>
            <a:pPr>
              <a:defRPr sz="1400" baseline="0"/>
            </a:pPr>
            <a:endParaRPr lang="es-CL"/>
          </a:p>
        </c:txPr>
        <c:crossAx val="91828608"/>
        <c:crosses val="autoZero"/>
        <c:auto val="1"/>
        <c:lblAlgn val="ctr"/>
        <c:lblOffset val="100"/>
      </c:catAx>
      <c:valAx>
        <c:axId val="91828608"/>
        <c:scaling>
          <c:orientation val="minMax"/>
        </c:scaling>
        <c:axPos val="l"/>
        <c:majorGridlines/>
        <c:numFmt formatCode="General" sourceLinked="1"/>
        <c:tickLblPos val="nextTo"/>
        <c:crossAx val="92076672"/>
        <c:crosses val="autoZero"/>
        <c:crossBetween val="between"/>
      </c:valAx>
    </c:plotArea>
    <c:legend>
      <c:legendPos val="r"/>
      <c:layout/>
    </c:legend>
    <c:plotVisOnly val="1"/>
  </c:chart>
  <c:txPr>
    <a:bodyPr/>
    <a:lstStyle/>
    <a:p>
      <a:pPr>
        <a:defRPr sz="1800"/>
      </a:pPr>
      <a:endParaRPr lang="es-CL"/>
    </a:p>
  </c:txPr>
  <c:externalData r:id="rId1"/>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s-CL"/>
  <c:chart>
    <c:autoTitleDeleted val="1"/>
    <c:view3D>
      <c:rAngAx val="1"/>
    </c:view3D>
    <c:plotArea>
      <c:layout/>
      <c:bar3DChart>
        <c:barDir val="col"/>
        <c:grouping val="clustered"/>
        <c:ser>
          <c:idx val="0"/>
          <c:order val="0"/>
          <c:tx>
            <c:strRef>
              <c:f>Hoja1!$B$1</c:f>
              <c:strCache>
                <c:ptCount val="1"/>
                <c:pt idx="0">
                  <c:v>Km x Año</c:v>
                </c:pt>
              </c:strCache>
            </c:strRef>
          </c:tx>
          <c:dLbls>
            <c:dLbl>
              <c:idx val="0"/>
              <c:layout>
                <c:manualLayout>
                  <c:x val="6.0297193949010626E-3"/>
                  <c:y val="-2.928793871948528E-2"/>
                </c:manualLayout>
              </c:layout>
              <c:showVal val="1"/>
            </c:dLbl>
            <c:dLbl>
              <c:idx val="1"/>
              <c:layout>
                <c:manualLayout>
                  <c:x val="9.0445790923515609E-3"/>
                  <c:y val="-2.928793871948528E-2"/>
                </c:manualLayout>
              </c:layout>
              <c:showVal val="1"/>
            </c:dLbl>
            <c:dLbl>
              <c:idx val="2"/>
              <c:layout>
                <c:manualLayout>
                  <c:x val="6.0297193949010626E-3"/>
                  <c:y val="-2.6359144847536677E-2"/>
                </c:manualLayout>
              </c:layout>
              <c:showVal val="1"/>
            </c:dLbl>
            <c:dLbl>
              <c:idx val="3"/>
              <c:layout>
                <c:manualLayout>
                  <c:x val="4.5222895461757692E-3"/>
                  <c:y val="-2.3430581589278871E-2"/>
                </c:manualLayout>
              </c:layout>
              <c:showVal val="1"/>
            </c:dLbl>
            <c:dLbl>
              <c:idx val="4"/>
              <c:layout>
                <c:manualLayout>
                  <c:x val="9.0445790923515609E-3"/>
                  <c:y val="-1.7572763231691119E-2"/>
                </c:manualLayout>
              </c:layout>
              <c:showVal val="1"/>
            </c:dLbl>
            <c:dLbl>
              <c:idx val="5"/>
              <c:layout>
                <c:manualLayout>
                  <c:x val="7.5371492436263144E-3"/>
                  <c:y val="-1.46439693597426E-2"/>
                </c:manualLayout>
              </c:layout>
              <c:showVal val="1"/>
            </c:dLbl>
            <c:dLbl>
              <c:idx val="6"/>
              <c:layout>
                <c:manualLayout>
                  <c:x val="6.0297193949010626E-3"/>
                  <c:y val="-8.7863816158455597E-3"/>
                </c:manualLayout>
              </c:layout>
              <c:showVal val="1"/>
            </c:dLbl>
            <c:dLbl>
              <c:idx val="7"/>
              <c:layout>
                <c:manualLayout>
                  <c:x val="3.0148596974505209E-3"/>
                  <c:y val="-1.1715175487794103E-2"/>
                </c:manualLayout>
              </c:layout>
              <c:showVal val="1"/>
            </c:dLbl>
            <c:dLbl>
              <c:idx val="8"/>
              <c:layout>
                <c:manualLayout>
                  <c:x val="1.0552008941076822E-2"/>
                  <c:y val="-5.8575877438970395E-3"/>
                </c:manualLayout>
              </c:layout>
              <c:showVal val="1"/>
            </c:dLbl>
            <c:dLbl>
              <c:idx val="9"/>
              <c:layout>
                <c:manualLayout>
                  <c:x val="2.7776684164480458E-3"/>
                  <c:y val="-5.8575877438970395E-3"/>
                </c:manualLayout>
              </c:layout>
              <c:showVal val="1"/>
            </c:dLbl>
            <c:txPr>
              <a:bodyPr/>
              <a:lstStyle/>
              <a:p>
                <a:pPr>
                  <a:defRPr sz="1100">
                    <a:solidFill>
                      <a:schemeClr val="accent2"/>
                    </a:solidFill>
                  </a:defRPr>
                </a:pPr>
                <a:endParaRPr lang="es-CL"/>
              </a:p>
            </c:txPr>
            <c:showVal val="1"/>
          </c:dLbls>
          <c:cat>
            <c:numRef>
              <c:f>Hoja1!$A$2:$A$13</c:f>
              <c:numCache>
                <c:formatCode>General</c:formatCode>
                <c:ptCount val="12"/>
                <c:pt idx="0">
                  <c:v>2007</c:v>
                </c:pt>
                <c:pt idx="1">
                  <c:v>2008</c:v>
                </c:pt>
                <c:pt idx="2">
                  <c:v>2009</c:v>
                </c:pt>
                <c:pt idx="3">
                  <c:v>2010</c:v>
                </c:pt>
                <c:pt idx="4">
                  <c:v>2011</c:v>
                </c:pt>
                <c:pt idx="5">
                  <c:v>2012</c:v>
                </c:pt>
                <c:pt idx="6">
                  <c:v>2013</c:v>
                </c:pt>
                <c:pt idx="7">
                  <c:v>2014</c:v>
                </c:pt>
                <c:pt idx="8">
                  <c:v>2015</c:v>
                </c:pt>
                <c:pt idx="9">
                  <c:v>2016</c:v>
                </c:pt>
                <c:pt idx="10">
                  <c:v>2017</c:v>
                </c:pt>
                <c:pt idx="11">
                  <c:v>2018</c:v>
                </c:pt>
              </c:numCache>
            </c:numRef>
          </c:cat>
          <c:val>
            <c:numRef>
              <c:f>Hoja1!$B$2:$B$13</c:f>
              <c:numCache>
                <c:formatCode>#,##0</c:formatCode>
                <c:ptCount val="12"/>
                <c:pt idx="0">
                  <c:v>800000</c:v>
                </c:pt>
                <c:pt idx="1">
                  <c:v>1200000</c:v>
                </c:pt>
                <c:pt idx="2">
                  <c:v>1400000</c:v>
                </c:pt>
                <c:pt idx="3">
                  <c:v>1800000</c:v>
                </c:pt>
                <c:pt idx="4">
                  <c:v>2100000</c:v>
                </c:pt>
                <c:pt idx="5">
                  <c:v>2598314</c:v>
                </c:pt>
                <c:pt idx="6">
                  <c:v>2528180</c:v>
                </c:pt>
                <c:pt idx="7">
                  <c:v>2607335</c:v>
                </c:pt>
                <c:pt idx="8">
                  <c:v>2737623</c:v>
                </c:pt>
                <c:pt idx="9">
                  <c:v>3648332</c:v>
                </c:pt>
                <c:pt idx="10">
                  <c:v>5323734</c:v>
                </c:pt>
                <c:pt idx="11">
                  <c:v>7273049</c:v>
                </c:pt>
              </c:numCache>
            </c:numRef>
          </c:val>
        </c:ser>
        <c:dLbls>
          <c:showVal val="1"/>
        </c:dLbls>
        <c:shape val="box"/>
        <c:axId val="139384704"/>
        <c:axId val="139386240"/>
        <c:axId val="0"/>
      </c:bar3DChart>
      <c:catAx>
        <c:axId val="139384704"/>
        <c:scaling>
          <c:orientation val="minMax"/>
        </c:scaling>
        <c:axPos val="b"/>
        <c:numFmt formatCode="General" sourceLinked="1"/>
        <c:majorTickMark val="none"/>
        <c:tickLblPos val="nextTo"/>
        <c:txPr>
          <a:bodyPr/>
          <a:lstStyle/>
          <a:p>
            <a:pPr>
              <a:defRPr sz="1400" baseline="0"/>
            </a:pPr>
            <a:endParaRPr lang="es-CL"/>
          </a:p>
        </c:txPr>
        <c:crossAx val="139386240"/>
        <c:crosses val="autoZero"/>
        <c:auto val="1"/>
        <c:lblAlgn val="ctr"/>
        <c:lblOffset val="100"/>
      </c:catAx>
      <c:valAx>
        <c:axId val="139386240"/>
        <c:scaling>
          <c:orientation val="minMax"/>
        </c:scaling>
        <c:delete val="1"/>
        <c:axPos val="l"/>
        <c:numFmt formatCode="#,##0" sourceLinked="1"/>
        <c:tickLblPos val="none"/>
        <c:crossAx val="139384704"/>
        <c:crosses val="autoZero"/>
        <c:crossBetween val="between"/>
      </c:valAx>
    </c:plotArea>
    <c:legend>
      <c:legendPos val="t"/>
      <c:layout>
        <c:manualLayout>
          <c:xMode val="edge"/>
          <c:yMode val="edge"/>
          <c:x val="4.2774924343639123E-2"/>
          <c:y val="8.4935022286507247E-2"/>
          <c:w val="0.19992840301694909"/>
          <c:h val="9.7772825220651227E-2"/>
        </c:manualLayout>
      </c:layout>
    </c:legend>
    <c:plotVisOnly val="1"/>
  </c:chart>
  <c:txPr>
    <a:bodyPr/>
    <a:lstStyle/>
    <a:p>
      <a:pPr>
        <a:defRPr sz="1800"/>
      </a:pPr>
      <a:endParaRPr lang="es-CL"/>
    </a:p>
  </c:txPr>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28.png"/></Relationships>
</file>

<file path=ppt/drawings/drawing1.xml><?xml version="1.0" encoding="utf-8"?>
<c:userShapes xmlns:c="http://schemas.openxmlformats.org/drawingml/2006/chart">
  <cdr:relSizeAnchor xmlns:cdr="http://schemas.openxmlformats.org/drawingml/2006/chartDrawing">
    <cdr:from>
      <cdr:x>0.79825</cdr:x>
      <cdr:y>0.79733</cdr:y>
    </cdr:from>
    <cdr:to>
      <cdr:x>0.85088</cdr:x>
      <cdr:y>0.85049</cdr:y>
    </cdr:to>
    <cdr:sp macro="" textlink="">
      <cdr:nvSpPr>
        <cdr:cNvPr id="2" name="1 Título"/>
        <cdr:cNvSpPr txBox="1">
          <a:spLocks xmlns:a="http://schemas.openxmlformats.org/drawingml/2006/main"/>
        </cdr:cNvSpPr>
      </cdr:nvSpPr>
      <cdr:spPr>
        <a:xfrm xmlns:a="http://schemas.openxmlformats.org/drawingml/2006/main">
          <a:off x="6552728" y="3240359"/>
          <a:ext cx="432048" cy="216024"/>
        </a:xfrm>
        <a:prstGeom xmlns:a="http://schemas.openxmlformats.org/drawingml/2006/main" prst="rect">
          <a:avLst/>
        </a:prstGeom>
      </cdr:spPr>
      <cdr:txBody>
        <a:bodyPr xmlns:a="http://schemas.openxmlformats.org/drawingml/2006/main" vert="horz" rtlCol="0" anchor="ctr">
          <a:normAutofit fontScale="85000" lnSpcReduction="20000"/>
          <a:scene3d>
            <a:camera prst="orthographicFront"/>
            <a:lightRig rig="soft" dir="t"/>
          </a:scene3d>
          <a:sp3d prstMaterial="softEdge">
            <a:bevelT w="25400" h="25400"/>
          </a:sp3d>
        </a:bodyPr>
        <a:lstStyle xmlns:a="http://schemas.openxmlformats.org/drawingml/2006/main">
          <a:defPPr>
            <a:defRPr lang="es-CL"/>
          </a:defPPr>
          <a:lvl1pPr marL="0" algn="l" defTabSz="914400" rtl="0" eaLnBrk="1" latinLnBrk="0" hangingPunct="1">
            <a:defRPr sz="1800" kern="1200">
              <a:solidFill>
                <a:sysClr val="windowText" lastClr="000000"/>
              </a:solidFill>
              <a:latin typeface="Lucida Sans Unicode"/>
            </a:defRPr>
          </a:lvl1pPr>
          <a:lvl2pPr marL="457200" algn="l" defTabSz="914400" rtl="0" eaLnBrk="1" latinLnBrk="0" hangingPunct="1">
            <a:defRPr sz="1800" kern="1200">
              <a:solidFill>
                <a:sysClr val="windowText" lastClr="000000"/>
              </a:solidFill>
              <a:latin typeface="Lucida Sans Unicode"/>
            </a:defRPr>
          </a:lvl2pPr>
          <a:lvl3pPr marL="914400" algn="l" defTabSz="914400" rtl="0" eaLnBrk="1" latinLnBrk="0" hangingPunct="1">
            <a:defRPr sz="1800" kern="1200">
              <a:solidFill>
                <a:sysClr val="windowText" lastClr="000000"/>
              </a:solidFill>
              <a:latin typeface="Lucida Sans Unicode"/>
            </a:defRPr>
          </a:lvl3pPr>
          <a:lvl4pPr marL="1371600" algn="l" defTabSz="914400" rtl="0" eaLnBrk="1" latinLnBrk="0" hangingPunct="1">
            <a:defRPr sz="1800" kern="1200">
              <a:solidFill>
                <a:sysClr val="windowText" lastClr="000000"/>
              </a:solidFill>
              <a:latin typeface="Lucida Sans Unicode"/>
            </a:defRPr>
          </a:lvl4pPr>
          <a:lvl5pPr marL="1828800" algn="l" defTabSz="914400" rtl="0" eaLnBrk="1" latinLnBrk="0" hangingPunct="1">
            <a:defRPr sz="1800" kern="1200">
              <a:solidFill>
                <a:sysClr val="windowText" lastClr="000000"/>
              </a:solidFill>
              <a:latin typeface="Lucida Sans Unicode"/>
            </a:defRPr>
          </a:lvl5pPr>
          <a:lvl6pPr marL="2286000" algn="l" defTabSz="914400" rtl="0" eaLnBrk="1" latinLnBrk="0" hangingPunct="1">
            <a:defRPr sz="1800" kern="1200">
              <a:solidFill>
                <a:sysClr val="windowText" lastClr="000000"/>
              </a:solidFill>
              <a:latin typeface="Lucida Sans Unicode"/>
            </a:defRPr>
          </a:lvl6pPr>
          <a:lvl7pPr marL="2743200" algn="l" defTabSz="914400" rtl="0" eaLnBrk="1" latinLnBrk="0" hangingPunct="1">
            <a:defRPr sz="1800" kern="1200">
              <a:solidFill>
                <a:sysClr val="windowText" lastClr="000000"/>
              </a:solidFill>
              <a:latin typeface="Lucida Sans Unicode"/>
            </a:defRPr>
          </a:lvl7pPr>
          <a:lvl8pPr marL="3200400" algn="l" defTabSz="914400" rtl="0" eaLnBrk="1" latinLnBrk="0" hangingPunct="1">
            <a:defRPr sz="1800" kern="1200">
              <a:solidFill>
                <a:sysClr val="windowText" lastClr="000000"/>
              </a:solidFill>
              <a:latin typeface="Lucida Sans Unicode"/>
            </a:defRPr>
          </a:lvl8pPr>
          <a:lvl9pPr marL="3657600" algn="l" defTabSz="914400" rtl="0" eaLnBrk="1" latinLnBrk="0" hangingPunct="1">
            <a:defRPr sz="1800" kern="1200">
              <a:solidFill>
                <a:sysClr val="windowText" lastClr="000000"/>
              </a:solidFill>
              <a:latin typeface="Lucida Sans Unicode"/>
            </a:defRPr>
          </a:lvl9pPr>
        </a:lstStyle>
        <a:p xmlns:a="http://schemas.openxmlformats.org/drawingml/2006/main">
          <a:pPr marL="0" marR="0" lvl="0" indent="0" algn="ctr" defTabSz="914400" rtl="0" eaLnBrk="1" fontAlgn="auto" latinLnBrk="0" hangingPunct="1">
            <a:lnSpc>
              <a:spcPct val="100000"/>
            </a:lnSpc>
            <a:spcBef>
              <a:spcPct val="0"/>
            </a:spcBef>
            <a:spcAft>
              <a:spcPts val="0"/>
            </a:spcAft>
            <a:buClrTx/>
            <a:buSzTx/>
            <a:buFontTx/>
            <a:buNone/>
            <a:tabLst/>
            <a:defRPr/>
          </a:pPr>
          <a:r>
            <a:rPr lang="es-BO" sz="1200" dirty="0" smtClean="0">
              <a:solidFill>
                <a:srgbClr val="464646"/>
              </a:solidFill>
              <a:effectLst>
                <a:outerShdw blurRad="31750" dist="25400" dir="5400000" algn="tl" rotWithShape="0">
                  <a:srgbClr val="000000">
                    <a:alpha val="25000"/>
                  </a:srgbClr>
                </a:outerShdw>
              </a:effectLst>
              <a:latin typeface="Arial" pitchFamily="34" charset="0"/>
              <a:cs typeface="Arial" pitchFamily="34" charset="0"/>
            </a:rPr>
            <a:t>68</a:t>
          </a:r>
          <a:endParaRPr kumimoji="0" lang="es-BO" sz="1200" i="0" u="none" strike="noStrike" kern="1200" cap="none" spc="0" normalizeH="0" baseline="0" noProof="0" dirty="0">
            <a:ln>
              <a:noFill/>
            </a:ln>
            <a:solidFill>
              <a:srgbClr val="464646"/>
            </a:solidFill>
            <a:effectLst>
              <a:outerShdw blurRad="31750" dist="25400" dir="5400000" algn="tl" rotWithShape="0">
                <a:srgbClr val="000000">
                  <a:alpha val="25000"/>
                </a:srgbClr>
              </a:outerShdw>
            </a:effectLst>
            <a:uLnTx/>
            <a:uFillTx/>
            <a:latin typeface="Arial" pitchFamily="34" charset="0"/>
            <a:cs typeface="Arial" pitchFamily="34" charset="0"/>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L"/>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FEFFCB-6B89-4FB8-AF14-6A8E066E32D8}" type="datetimeFigureOut">
              <a:rPr lang="es-CL" smtClean="0"/>
              <a:pPr/>
              <a:t>12-02-2019</a:t>
            </a:fld>
            <a:endParaRPr lang="es-CL"/>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L"/>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L"/>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366A9D-51B7-4582-BF1E-4E7FA44B6DDB}" type="slidenum">
              <a:rPr lang="es-CL" smtClean="0"/>
              <a:pPr/>
              <a:t>‹Nº›</a:t>
            </a:fld>
            <a:endParaRPr lang="es-CL"/>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fld id="{CA366A9D-51B7-4582-BF1E-4E7FA44B6DDB}" type="slidenum">
              <a:rPr lang="es-CL" smtClean="0"/>
              <a:pPr/>
              <a:t>3</a:t>
            </a:fld>
            <a:endParaRPr lang="es-CL"/>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email">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EB8F97B0-88E0-45C5-8FF8-F95CC57B9D31}" type="datetimeFigureOut">
              <a:rPr lang="es-CL" smtClean="0"/>
              <a:pPr/>
              <a:t>12-02-2019</a:t>
            </a:fld>
            <a:endParaRPr lang="es-CL"/>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CL"/>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21BBCA69-60FE-45FD-9067-863CB66D5342}" type="slidenum">
              <a:rPr lang="es-CL" smtClean="0"/>
              <a:pPr/>
              <a:t>‹Nº›</a:t>
            </a:fld>
            <a:endParaRPr lang="es-C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EB8F97B0-88E0-45C5-8FF8-F95CC57B9D31}" type="datetimeFigureOut">
              <a:rPr lang="es-CL" smtClean="0"/>
              <a:pPr/>
              <a:t>12-02-2019</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21BBCA69-60FE-45FD-9067-863CB66D5342}" type="slidenum">
              <a:rPr lang="es-CL" smtClean="0"/>
              <a:pPr/>
              <a:t>‹Nº›</a:t>
            </a:fld>
            <a:endParaRPr lang="es-C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EB8F97B0-88E0-45C5-8FF8-F95CC57B9D31}" type="datetimeFigureOut">
              <a:rPr lang="es-CL" smtClean="0"/>
              <a:pPr/>
              <a:t>12-02-2019</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21BBCA69-60FE-45FD-9067-863CB66D5342}" type="slidenum">
              <a:rPr lang="es-CL" smtClean="0"/>
              <a:pPr/>
              <a:t>‹Nº›</a:t>
            </a:fld>
            <a:endParaRPr lang="es-C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EB8F97B0-88E0-45C5-8FF8-F95CC57B9D31}" type="datetimeFigureOut">
              <a:rPr lang="es-CL" smtClean="0"/>
              <a:pPr/>
              <a:t>12-02-2019</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21BBCA69-60FE-45FD-9067-863CB66D5342}" type="slidenum">
              <a:rPr lang="es-CL" smtClean="0"/>
              <a:pPr/>
              <a:t>‹Nº›</a:t>
            </a:fld>
            <a:endParaRPr lang="es-CL"/>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EB8F97B0-88E0-45C5-8FF8-F95CC57B9D31}" type="datetimeFigureOut">
              <a:rPr lang="es-CL" smtClean="0"/>
              <a:pPr/>
              <a:t>12-02-2019</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21BBCA69-60FE-45FD-9067-863CB66D5342}" type="slidenum">
              <a:rPr lang="es-CL" smtClean="0"/>
              <a:pPr/>
              <a:t>‹Nº›</a:t>
            </a:fld>
            <a:endParaRPr lang="es-CL"/>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EB8F97B0-88E0-45C5-8FF8-F95CC57B9D31}" type="datetimeFigureOut">
              <a:rPr lang="es-CL" smtClean="0"/>
              <a:pPr/>
              <a:t>12-02-2019</a:t>
            </a:fld>
            <a:endParaRPr lang="es-CL"/>
          </a:p>
        </p:txBody>
      </p:sp>
      <p:sp>
        <p:nvSpPr>
          <p:cNvPr id="6" name="5 Marcador de pie de página"/>
          <p:cNvSpPr>
            <a:spLocks noGrp="1"/>
          </p:cNvSpPr>
          <p:nvPr>
            <p:ph type="ftr" sz="quarter" idx="11"/>
          </p:nvPr>
        </p:nvSpPr>
        <p:spPr/>
        <p:txBody>
          <a:bodyPr/>
          <a:lstStyle>
            <a:extLst/>
          </a:lstStyle>
          <a:p>
            <a:endParaRPr lang="es-CL"/>
          </a:p>
        </p:txBody>
      </p:sp>
      <p:sp>
        <p:nvSpPr>
          <p:cNvPr id="7" name="6 Marcador de número de diapositiva"/>
          <p:cNvSpPr>
            <a:spLocks noGrp="1"/>
          </p:cNvSpPr>
          <p:nvPr>
            <p:ph type="sldNum" sz="quarter" idx="12"/>
          </p:nvPr>
        </p:nvSpPr>
        <p:spPr/>
        <p:txBody>
          <a:bodyPr/>
          <a:lstStyle>
            <a:extLst/>
          </a:lstStyle>
          <a:p>
            <a:fld id="{21BBCA69-60FE-45FD-9067-863CB66D5342}" type="slidenum">
              <a:rPr lang="es-CL" smtClean="0"/>
              <a:pPr/>
              <a:t>‹Nº›</a:t>
            </a:fld>
            <a:endParaRPr lang="es-CL"/>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EB8F97B0-88E0-45C5-8FF8-F95CC57B9D31}" type="datetimeFigureOut">
              <a:rPr lang="es-CL" smtClean="0"/>
              <a:pPr/>
              <a:t>12-02-2019</a:t>
            </a:fld>
            <a:endParaRPr lang="es-CL"/>
          </a:p>
        </p:txBody>
      </p:sp>
      <p:sp>
        <p:nvSpPr>
          <p:cNvPr id="8" name="7 Marcador de pie de página"/>
          <p:cNvSpPr>
            <a:spLocks noGrp="1"/>
          </p:cNvSpPr>
          <p:nvPr>
            <p:ph type="ftr" sz="quarter" idx="11"/>
          </p:nvPr>
        </p:nvSpPr>
        <p:spPr/>
        <p:txBody>
          <a:bodyPr/>
          <a:lstStyle>
            <a:extLst/>
          </a:lstStyle>
          <a:p>
            <a:endParaRPr lang="es-CL"/>
          </a:p>
        </p:txBody>
      </p:sp>
      <p:sp>
        <p:nvSpPr>
          <p:cNvPr id="9" name="8 Marcador de número de diapositiva"/>
          <p:cNvSpPr>
            <a:spLocks noGrp="1"/>
          </p:cNvSpPr>
          <p:nvPr>
            <p:ph type="sldNum" sz="quarter" idx="12"/>
          </p:nvPr>
        </p:nvSpPr>
        <p:spPr/>
        <p:txBody>
          <a:bodyPr/>
          <a:lstStyle>
            <a:extLst/>
          </a:lstStyle>
          <a:p>
            <a:fld id="{21BBCA69-60FE-45FD-9067-863CB66D5342}" type="slidenum">
              <a:rPr lang="es-CL" smtClean="0"/>
              <a:pPr/>
              <a:t>‹Nº›</a:t>
            </a:fld>
            <a:endParaRPr lang="es-CL"/>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EB8F97B0-88E0-45C5-8FF8-F95CC57B9D31}" type="datetimeFigureOut">
              <a:rPr lang="es-CL" smtClean="0"/>
              <a:pPr/>
              <a:t>12-02-2019</a:t>
            </a:fld>
            <a:endParaRPr lang="es-CL"/>
          </a:p>
        </p:txBody>
      </p:sp>
      <p:sp>
        <p:nvSpPr>
          <p:cNvPr id="4" name="3 Marcador de pie de página"/>
          <p:cNvSpPr>
            <a:spLocks noGrp="1"/>
          </p:cNvSpPr>
          <p:nvPr>
            <p:ph type="ftr" sz="quarter" idx="11"/>
          </p:nvPr>
        </p:nvSpPr>
        <p:spPr/>
        <p:txBody>
          <a:bodyPr/>
          <a:lstStyle>
            <a:extLst/>
          </a:lstStyle>
          <a:p>
            <a:endParaRPr lang="es-CL"/>
          </a:p>
        </p:txBody>
      </p:sp>
      <p:sp>
        <p:nvSpPr>
          <p:cNvPr id="5" name="4 Marcador de número de diapositiva"/>
          <p:cNvSpPr>
            <a:spLocks noGrp="1"/>
          </p:cNvSpPr>
          <p:nvPr>
            <p:ph type="sldNum" sz="quarter" idx="12"/>
          </p:nvPr>
        </p:nvSpPr>
        <p:spPr/>
        <p:txBody>
          <a:bodyPr/>
          <a:lstStyle>
            <a:extLst/>
          </a:lstStyle>
          <a:p>
            <a:fld id="{21BBCA69-60FE-45FD-9067-863CB66D5342}" type="slidenum">
              <a:rPr lang="es-CL" smtClean="0"/>
              <a:pPr/>
              <a:t>‹Nº›</a:t>
            </a:fld>
            <a:endParaRPr lang="es-CL"/>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EB8F97B0-88E0-45C5-8FF8-F95CC57B9D31}" type="datetimeFigureOut">
              <a:rPr lang="es-CL" smtClean="0"/>
              <a:pPr/>
              <a:t>12-02-2019</a:t>
            </a:fld>
            <a:endParaRPr lang="es-CL"/>
          </a:p>
        </p:txBody>
      </p:sp>
      <p:sp>
        <p:nvSpPr>
          <p:cNvPr id="3" name="2 Marcador de pie de página"/>
          <p:cNvSpPr>
            <a:spLocks noGrp="1"/>
          </p:cNvSpPr>
          <p:nvPr>
            <p:ph type="ftr" sz="quarter" idx="11"/>
          </p:nvPr>
        </p:nvSpPr>
        <p:spPr/>
        <p:txBody>
          <a:bodyPr/>
          <a:lstStyle>
            <a:extLst/>
          </a:lstStyle>
          <a:p>
            <a:endParaRPr lang="es-CL"/>
          </a:p>
        </p:txBody>
      </p:sp>
      <p:sp>
        <p:nvSpPr>
          <p:cNvPr id="4" name="3 Marcador de número de diapositiva"/>
          <p:cNvSpPr>
            <a:spLocks noGrp="1"/>
          </p:cNvSpPr>
          <p:nvPr>
            <p:ph type="sldNum" sz="quarter" idx="12"/>
          </p:nvPr>
        </p:nvSpPr>
        <p:spPr/>
        <p:txBody>
          <a:bodyPr/>
          <a:lstStyle>
            <a:extLst/>
          </a:lstStyle>
          <a:p>
            <a:fld id="{21BBCA69-60FE-45FD-9067-863CB66D5342}" type="slidenum">
              <a:rPr lang="es-CL" smtClean="0"/>
              <a:pPr/>
              <a:t>‹Nº›</a:t>
            </a:fld>
            <a:endParaRPr lang="es-C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EB8F97B0-88E0-45C5-8FF8-F95CC57B9D31}" type="datetimeFigureOut">
              <a:rPr lang="es-CL" smtClean="0"/>
              <a:pPr/>
              <a:t>12-02-2019</a:t>
            </a:fld>
            <a:endParaRPr lang="es-CL"/>
          </a:p>
        </p:txBody>
      </p:sp>
      <p:sp>
        <p:nvSpPr>
          <p:cNvPr id="6" name="5 Marcador de pie de página"/>
          <p:cNvSpPr>
            <a:spLocks noGrp="1"/>
          </p:cNvSpPr>
          <p:nvPr>
            <p:ph type="ftr" sz="quarter" idx="11"/>
          </p:nvPr>
        </p:nvSpPr>
        <p:spPr/>
        <p:txBody>
          <a:bodyPr/>
          <a:lstStyle>
            <a:extLst/>
          </a:lstStyle>
          <a:p>
            <a:endParaRPr lang="es-CL"/>
          </a:p>
        </p:txBody>
      </p:sp>
      <p:sp>
        <p:nvSpPr>
          <p:cNvPr id="7" name="6 Marcador de número de diapositiva"/>
          <p:cNvSpPr>
            <a:spLocks noGrp="1"/>
          </p:cNvSpPr>
          <p:nvPr>
            <p:ph type="sldNum" sz="quarter" idx="12"/>
          </p:nvPr>
        </p:nvSpPr>
        <p:spPr/>
        <p:txBody>
          <a:bodyPr/>
          <a:lstStyle>
            <a:extLst/>
          </a:lstStyle>
          <a:p>
            <a:fld id="{21BBCA69-60FE-45FD-9067-863CB66D5342}" type="slidenum">
              <a:rPr lang="es-CL" smtClean="0"/>
              <a:pPr/>
              <a:t>‹Nº›</a:t>
            </a:fld>
            <a:endParaRPr lang="es-CL"/>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EB8F97B0-88E0-45C5-8FF8-F95CC57B9D31}" type="datetimeFigureOut">
              <a:rPr lang="es-CL" smtClean="0"/>
              <a:pPr/>
              <a:t>12-02-2019</a:t>
            </a:fld>
            <a:endParaRPr lang="es-CL"/>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CL"/>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21BBCA69-60FE-45FD-9067-863CB66D5342}" type="slidenum">
              <a:rPr lang="es-CL" smtClean="0"/>
              <a:pPr/>
              <a:t>‹Nº›</a:t>
            </a:fld>
            <a:endParaRPr lang="es-CL"/>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cstate="email">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cstate="email">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B8F97B0-88E0-45C5-8FF8-F95CC57B9D31}" type="datetimeFigureOut">
              <a:rPr lang="es-CL" smtClean="0"/>
              <a:pPr/>
              <a:t>12-02-2019</a:t>
            </a:fld>
            <a:endParaRPr lang="es-CL"/>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CL"/>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1BBCA69-60FE-45FD-9067-863CB66D5342}" type="slidenum">
              <a:rPr lang="es-CL" smtClean="0"/>
              <a:pPr/>
              <a:t>‹Nº›</a:t>
            </a:fld>
            <a:endParaRPr lang="es-CL"/>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xml"/><Relationship Id="rId4" Type="http://schemas.openxmlformats.org/officeDocument/2006/relationships/image" Target="../media/image36.jpeg"/></Relationships>
</file>

<file path=ppt/slides/_rels/slide15.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47.jpeg"/><Relationship Id="rId3" Type="http://schemas.openxmlformats.org/officeDocument/2006/relationships/image" Target="../media/image42.png"/><Relationship Id="rId7" Type="http://schemas.openxmlformats.org/officeDocument/2006/relationships/image" Target="../media/image46.jpeg"/><Relationship Id="rId2" Type="http://schemas.openxmlformats.org/officeDocument/2006/relationships/image" Target="../media/image41.jpeg"/><Relationship Id="rId1" Type="http://schemas.openxmlformats.org/officeDocument/2006/relationships/slideLayout" Target="../slideLayouts/slideLayout2.xml"/><Relationship Id="rId6" Type="http://schemas.openxmlformats.org/officeDocument/2006/relationships/image" Target="../media/image45.jpeg"/><Relationship Id="rId5" Type="http://schemas.openxmlformats.org/officeDocument/2006/relationships/image" Target="../media/image44.jpeg"/><Relationship Id="rId4" Type="http://schemas.openxmlformats.org/officeDocument/2006/relationships/image" Target="../media/image43.jpeg"/></Relationships>
</file>

<file path=ppt/slides/_rels/slide23.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55.jpeg"/><Relationship Id="rId3" Type="http://schemas.openxmlformats.org/officeDocument/2006/relationships/image" Target="../media/image50.jpeg"/><Relationship Id="rId7" Type="http://schemas.openxmlformats.org/officeDocument/2006/relationships/image" Target="../media/image54.png"/><Relationship Id="rId2" Type="http://schemas.openxmlformats.org/officeDocument/2006/relationships/image" Target="../media/image49.jpeg"/><Relationship Id="rId1" Type="http://schemas.openxmlformats.org/officeDocument/2006/relationships/slideLayout" Target="../slideLayouts/slideLayout2.xml"/><Relationship Id="rId6" Type="http://schemas.openxmlformats.org/officeDocument/2006/relationships/image" Target="../media/image53.jpeg"/><Relationship Id="rId5" Type="http://schemas.openxmlformats.org/officeDocument/2006/relationships/image" Target="../media/image52.jpeg"/><Relationship Id="rId4" Type="http://schemas.openxmlformats.org/officeDocument/2006/relationships/image" Target="../media/image51.jpeg"/></Relationships>
</file>

<file path=ppt/slides/_rels/slide25.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57.jpeg"/></Relationships>
</file>

<file path=ppt/slides/_rels/slide26.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image" Target="../media/image58.jpeg"/><Relationship Id="rId1" Type="http://schemas.openxmlformats.org/officeDocument/2006/relationships/slideLayout" Target="../slideLayouts/slideLayout2.xml"/><Relationship Id="rId6" Type="http://schemas.openxmlformats.org/officeDocument/2006/relationships/image" Target="../media/image62.jpeg"/><Relationship Id="rId5" Type="http://schemas.openxmlformats.org/officeDocument/2006/relationships/image" Target="../media/image61.jpeg"/><Relationship Id="rId4" Type="http://schemas.openxmlformats.org/officeDocument/2006/relationships/image" Target="../media/image60.jpe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mailto:j.bermudez@transportesbermudez.cl" TargetMode="External"/><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hyperlink" Target="mailto:antofagasta@transportesbermudez.cl" TargetMode="External"/><Relationship Id="rId4" Type="http://schemas.openxmlformats.org/officeDocument/2006/relationships/hyperlink" Target="mailto:s.herrera@transportesbermudez.cl"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4.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6.gif"/><Relationship Id="rId7" Type="http://schemas.openxmlformats.org/officeDocument/2006/relationships/image" Target="../media/image20.jpeg"/><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png"/><Relationship Id="rId4" Type="http://schemas.openxmlformats.org/officeDocument/2006/relationships/image" Target="../media/image17.jpeg"/></Relationships>
</file>

<file path=ppt/slides/_rels/slide7.xml.rels><?xml version="1.0" encoding="UTF-8" standalone="yes"?>
<Relationships xmlns="http://schemas.openxmlformats.org/package/2006/relationships"><Relationship Id="rId3" Type="http://schemas.openxmlformats.org/officeDocument/2006/relationships/image" Target="../media/image22.jpeg"/><Relationship Id="rId7" Type="http://schemas.openxmlformats.org/officeDocument/2006/relationships/image" Target="../media/image26.jpe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1700808"/>
            <a:ext cx="7772400" cy="1829761"/>
          </a:xfrm>
        </p:spPr>
        <p:txBody>
          <a:bodyPr>
            <a:normAutofit/>
          </a:bodyPr>
          <a:lstStyle/>
          <a:p>
            <a:r>
              <a:rPr lang="es-CL" sz="3600" dirty="0" smtClean="0">
                <a:latin typeface="Vital Bold"/>
                <a:cs typeface="Arial" pitchFamily="34" charset="0"/>
              </a:rPr>
              <a:t>TBC TRANSPORTES BERMUDEZ</a:t>
            </a:r>
            <a:endParaRPr lang="es-CL" sz="3600" b="1" dirty="0">
              <a:latin typeface="Vital Bold"/>
              <a:cs typeface="Arial" pitchFamily="34" charset="0"/>
            </a:endParaRPr>
          </a:p>
        </p:txBody>
      </p:sp>
      <p:sp>
        <p:nvSpPr>
          <p:cNvPr id="3" name="2 Subtítulo"/>
          <p:cNvSpPr>
            <a:spLocks noGrp="1"/>
          </p:cNvSpPr>
          <p:nvPr>
            <p:ph type="subTitle" idx="1"/>
          </p:nvPr>
        </p:nvSpPr>
        <p:spPr/>
        <p:txBody>
          <a:bodyPr/>
          <a:lstStyle/>
          <a:p>
            <a:r>
              <a:rPr lang="es-CL" dirty="0" smtClean="0">
                <a:latin typeface="Vital Bold"/>
              </a:rPr>
              <a:t>PRESENTACION</a:t>
            </a:r>
            <a:endParaRPr lang="es-CL" dirty="0">
              <a:latin typeface="Vital Bold"/>
            </a:endParaRPr>
          </a:p>
        </p:txBody>
      </p:sp>
      <p:pic>
        <p:nvPicPr>
          <p:cNvPr id="16" name="Imagen 3" descr="logo"/>
          <p:cNvPicPr>
            <a:picLocks noChangeAspect="1" noChangeArrowheads="1"/>
          </p:cNvPicPr>
          <p:nvPr/>
        </p:nvPicPr>
        <p:blipFill>
          <a:blip r:embed="rId2" cstate="email"/>
          <a:srcRect/>
          <a:stretch>
            <a:fillRect/>
          </a:stretch>
        </p:blipFill>
        <p:spPr bwMode="auto">
          <a:xfrm>
            <a:off x="683567" y="620688"/>
            <a:ext cx="1957309" cy="936104"/>
          </a:xfrm>
          <a:prstGeom prst="rect">
            <a:avLst/>
          </a:prstGeom>
          <a:noFill/>
        </p:spPr>
      </p:pic>
      <p:sp>
        <p:nvSpPr>
          <p:cNvPr id="36866" name="AutoShape 2" descr="data:image/jpeg;base64,/9j/4AAQSkZJRgABAQAAAQABAAD/2wCEAAkGBxMREhMTEhMWFhIVGBkXFRgXFxUVGhoZHBQYGBwXHBoYHighGx0lGxgVIjEhJSkrLi4uGh81ODMsNygvLisBCgoKDg0OGxAQGywkICQsLC4sLCw0LCwsLCwsNCwsLCwsLCwsLCwsLCwsLCwsLCwsLCw0LCwsLCwsLCwsLSwsLP/AABEIAJYBUAMBEQACEQEDEQH/xAAcAAEAAQUBAQAAAAAAAAAAAAAABwIDBAUGAQj/xABQEAACAQMCAgYGAwoKCAcBAAABAgMABBEFEiExBgcTQVFhFCIycYGRI3KxNkJSYoKhorKzwxUWMzRzhJKTtMEXNUNTVIOj0iVjdJTC0+EI/8QAGgEBAAMBAQEAAAAAAAAAAAAAAAECAwUEBv/EADkRAAIBAgMDCwMDAwQDAAAAAAABAgMRBCExBRJBEzJRYXGBkaGxwfAU0eEiNEIVM4IkUnLxIzVi/9oADAMBAAIRAxEAPwCcaAUAoBQCgFAKAUAoBQCgFAKAUAoBQCgFAKAUAoBQCgFAKAUAoBQCgFAKAUAoBQCgFAKAUAoBQCgFAKAUAoBQCgFAKAUAoBQCgFAKAUAoBQCgFAKAUBZubpIxukdUXxZgo+ZqYxcnZIHPXvWDpsXO7jb+i3Tfsg1eqOBxEv4vvy9Su8jR3nXBYr7EdxJ5hEUfpuD+at47LqvVpfOpEb6NRdddH+7ss+bzbfzLGftraOyf90/BfkjlDXzdcd0fYt4F+sZH+wrWi2VT4yfkvuRvsw363dRPJbUf8qX/ADlrT+mUP/rxX2G+yn/S1qPhbf3Un/21P9ModfivsN9l2Lrevx7UdqR/Ryj97VXsujwb8V9hvs2Nv1zzD+Us42HeVlZPzFG+2s3smPCb8PyTyh0GmdbtlIcTJNCfEqJF+cZLfNRXmnsuqua0/L1JU0dvpupw3KdpBKkieKMGGfA45HyNeCdOUHaSsy6dzLqgFAKAUAoBQCgFAKAUAoBQCgFAKAUAoBQCgFAKAUAoBQCgFAKA8Y44nkKA5XWOsTT7bIM4lcZ9WEdqcjuLL6qnyZhXsp4GvP8Ajbty/JVySOK1XrkkORa2yqO5pmLH4xpgfp17qeyorny8Pu/sVc+g5DU+nuoz53XTop+9ixEB7mT1/mxr2QwVCGkfHP8AHkVcmc7O5dtzku/4Tks39puNepZKyyKlNAKAUAoBQCgFAKAUBmaTqk1rKJbeQxyDvHJh+Cw5MvkftqlSnGpHdmrolOx9EdCOki6jarNgLICUlUcQrjGceRBBHka+axWHdCpu8OHYbRd0b+vOSKAUAoBQCgFAKAUAoBQCgFAKAUAoBQCgFAKAUAoBQCgNdreuW9mnaXMyxJ3bjxY+CqOLHyANa0qNSq92CuQ2lqRr0g64TxWyh/5k32iNTn4lh7q6lHZfGq+5fco59BHGt9JLm8J9JuGkH4BYKg4/7tcL8cZrp0sPClzI29fEo22a6tCCkSDxHzqbMHpcDvFLMHoNQDzcMZzwzjPdnwqbMHpNQCkSDnkY99TZg9VgeRzUABx4ipsBuHLPGosATjnQHrcDg8DzweBx44p1gUAoCauoy0ZbSeQ+zJN6nnsQKT/ayPya4e1ZJ1FHoRrDQkmuWXFAKAUAoBQCgFAKAUAoBQCgFAKAUAoBQCgFAKAUBZu7pIkaSV1SNRlmYhQB4kmrRi5O0VdgjqXrPE97b21ov0TyojzOCCwLDIRDyzy3Nx/F766S2duUpTqPNLRe/wCPEpv52R0nSPpP6HcItzHtsXiObjDuBLuwImVVOMjlnnnyrzUcPysG4P8AVfTq6SW7EC9KGhN1cG0x6OXzFgFRgqCQAQCBuLADHD3V9DQ3lTjymvH52GT1yPoaxs7eH0e2MSb+xJBKLyi7JDnhzzIv56+alKct6d+Prf7Gx88apadneTRYxsuHQDyExA/NivpIS3qSl1L0MXqfRGsadBJHNAIkDvC+MIo4EFeB8ckV83TnOMlK+jRszS9XdlCmnWKvGheWMyZKqT6xMnEnyYD5VvjJydebTyTt7ER0IrvLBJNbaFwOza92svIFTNxX3EcPjXWjNrC7y13fYzt+ol3Xeka2E6RTwiPTmh/lgrMqyb9ohKopCgrgjOM54cjXHpYd1oOUXed9OrpzNG7EOxejtrEXooHozXcJjABA2tJGSArAELuLADHAeVdp7/0z3+duu/mZ/wAiS+lVsg1rR1CKFIucjaMH6E8x31y8PJ/S1X/x9S75yOD66IwuoEKAo9HjOAAPvpPCuhsx3o59L9ik9SVdY6OR3WnNCsaCR4VKEKoIcKGU5H4wGfImuPSryp1t5vK/kaNXRxcECHoyzlFEgDAkqNwIvSuM8+7Fe+Tf19r5fgr/ABLXUbp0byXMzKGkjEaxkgHbu3liPAnAGfD3mp2pUkoxitHe4gi7rvTezv8AT547ral2DJ2KBJXwyk9mwfbhScAHiOZzgGoo4OrRrRlDOOV9O/IOSazIprrmZu+iXRmXUZxFHkIMGWTHBF/zY8cDv9wNYYjERoQ3n3LpJSufR2l2EdvFHDENscahVHkO8nvJ5k+Jr5mc3OTlLVm6MqqAUAoBQCgFAKAUAoBQCgFAKAUAoBQCgFAKAUAoDA1zWIrOF5522ovxLHuVR3sT3VpSpSqyUY6kN2Pnzph0un1GTMh2wqfo4QfVX8Zvwn8zy7scc/R4bCwoRsteL+cDJyuazQ7GSe4hihYLM7Ds2JKgMAWByASMbeYFa1ZxhBylpxIROug6zcduNO1GOJ52gMokiy0bpu2EOrKMN44G057uArgVqVPc5ai3a9rPVM1TejIp1nQkj1r0WIYiNxCFXuCv2blfcNzAeWK69Os5YXlJa2fujNr9ViVdWvtut2Mfjb3A/tFW/c1yKcL4Wb6188zR84izp/abNZlHc8sLj3Msef0t1dbCSvhV1J+5nLnEwX93s1W0TPCS2uRjxIkgYfmDVxoRvh5Poa9zTiWTth1CwtI+EcVpPhfIG3RPkFapznRnUerkvdscUiI+kWnyT61NDAwWZ7gmNiSoVgokDZUEjGM5A54rs0JxhhVKWls/QzfOJV0DWrgz/wAG6jHE05g7btIstFJHvMZDq6jDeOBtOe7lXIrUYbnLUW7XtZ6p6mib0ZFt7p0drrqQxDbGl5b7R4B2ifaPIFyB5YrrxnKphHKWrjL3RnpIkfpWp/hvRuHddfsf/wBFcvD/ALSr/j6l3zkR/wBdv+sG/wDTx/rSV0tl/wBnvfsVnqSRr+s+hnSZCcI7iGT6skQ4+4OqH3A1y6NLlVUXFK67n9i7drHnT+wWDSbxE9ksZMeBkuVkb9JmphJueIg32eCsJaHO9Q/s3nvi+ySvTtbWHf7FaZe0q1gm0W5le1hWWJLhN5jTcTGGG8sVyGz8iKrOU44qMVJ2e758Auacf0M6vbi/2ySZhtjx3kes4/8ALU/rHh4bq92Jx0KOSzl0ff7ehVRbJy0TR4bOJYYECIvxJPezE8WY+JrgVasqst6bzNUrGfWZIoBQCgFAKAUAoBQCgFAKAUAoBQCgFAKAUAoBQCgIF63dea4vWgB+htvVA7jIRl3+Gdo8MHxr6HZ1FQpb3GXp8zMpvM4aveUL9ldvDIksbbZI2DKfAg5+PuqsoqUXF6MEiDrkudmPRYe0x7e99ufHs8Zx5b/jXN/pVO/OdvnH8F99nFW3SCZbwXzbZJ95kO8HaWKlRwUjgBjAz3CvdKhF0uSWS0K3zubC96bXEt9FfssYliUIqgPsx9JzG7P+0bv7hWccJCNF0s7Px4fYnezuYev9JJby6S6kSNZFCDCBgp2OWBILE9+Dx5AVejQjSpumnln5kN3dzaX/AFg3M11bXbJCJLYSBAofawkXa24FsnhywRWUMFTjTlTTdpW8id53uH6wrk3q3xSHtVh7ALh9m0uXJxvzuyfH4U+hp8lyV3a9+sbzvc0l5rssl2b0YScyLINmdoZQAMAk8PV4g5zk1vGjGNPktVaxF87ncf6ZLnZj0WHtMe3vfbnx7PGcZ7t/xrwf0qnfnO3R+fwW32R9e6hLNM1w7kzM+8sOBDAggjHLGBjwwK6MYRjHcSy0KXO9teuK6WMK9vC8gGO03MgPmUAOT44I+Fc+Wy6bd1JpdH5L77OE1vU5byWSadt0knPAwAMYCqO4Acvz5PGuhSpxpRUY6Iq3c2/SfpjNfwRQTJEqREFSgcE4Qpx3MRyNY0MLCjNyi3mS5XM3V+sa6ubRrWVYdjKqs4DhztKndndjJK8eHjWdPAU4VN+LYcm1Yy+q+31NJTLZwgwyACRpspEwHEEN7RIycFQw4nPlTHSw7ju1HmtLa/O2xMb8CcTBvTbKqtnG4Yyuc55HmM+NcG9neJqX6qBQCgFAKAUAoBQCgFAKAUAoBQCgFAKAUAoBQCgFAKAUB859ZOmPb6jcbh6srGWM9zK3E/Jtw+A8a+mwVRToRtwyZjJZnMV6iooBQCgFAKAUAoBQCgFAKAzdK0i4uji3gkl80Ulfi/sj4kVSpVhT57S+dGpKTZ2+i9UV3Jg3MkcC8PVH0snmDghB7wze6vBV2nTjzE35L7+hZQZIWgdXVhaYYRdtIPv5sSHPiFwEU+YXPnXNrY+tUyvZdC+XLqKR1teMsKAUAoBQCgFAKAUAoBQCgFAKAUAoBQCgFAKAUAoBQCgFAKA1HSbo3b6hF2U65xxR14Oh8VP+RyD3g1tQrzoy3of9kNXIh17qovYSTblbiPuwRHJ8Vc7Tw7w3HwFdqltKlPn/AKX4r53Gbgzjr7SLiDPbW80eOZeN1X+0Rg/A17Y1YT5sk+8rZmvEynkw+YrTdZBXmoAoDwsPGgKRMvLcM+8VO6+gGfBpVxJ/J2875/Ahlf8AVU1m6kFrJLvRNmbe16B6lJjbZyAHvcxx494dgfzVjLGUI6zXm/QndZvrHqivn/lJIIh9Z5G/shQP0q88tqUVom/L54E7jOj07qbgXBnuZZD3iNUiU+XHefkRXlntWb5sUu3P7E7h1Wl9AtOt8FLVGYcQ0mZjnxBkJx8MV5KmNrz1l4ZehZRR0iqAMAYA5Yrylj2gFAKAUAoBQCgFAKAUAoBQCgFAKAUAoBQCgFAKAUAoBQCgFAKAUAoBQCgLE1lG/txo31lU/aKspSWjBgydGrJvatLc++GI/ataLEVVpJ+LIsigdFbD/grX+4h/7an6mt/vfixZGRFoVqns20C+6KMfYKo61R6yfiLIzIoFX2VA9wA+yqNt6klyoAoBQCgFAKAUAoBQCgFAKAUAoBQCgFAKAUAoBQCgFAKAUAoBQCgFAKAUAoBQCgFAKAUAoBQCgFAKAUAoBQCgFAKAUAoBQCgFAKAUAoBQCgFAKAUAoBQCgFAKAUAoBQCgFAKAUAoBQCgFAKAUAoBQCgFAKAUAoBQCgFAKAUAoBQCgFAKAUAoBQCgFAKAUAoBQCgFAKAUAoBQCgFAKAUAoBQCgFAKAUAoBQCgFAKAUAoBQCgFAKAUAoBQCgFAKAUAoBQCgFAKAUAoBQCgFAKA8JoDSfxw0/fs9Ntt+cY7aPn4c+dej6Wva+4/BkbyN5XnJMC81u2hYpLcQxuOJV5Y0IB78Mc1pGjUkrxi33EXRnKwIyOIPKsyTW/xis87fS7fdnGO2jznOMY3c891a8hVtfdfgyLozrm4SNS8jKiLzZiFUe8ngKzjFydkiTGs9Ztpm2RXEMj4ztSRHOBzOFOccR86vKlUiryi13EXR5qms29qAbieKIH2e0dUz7snj8KU6U6nMTfYG0j3S9Yt7pS1vNHKBwJjdXwfA4PD40qUp03aaa7QncqbVrcS9iZ4hNnHZ9om/JGcbc55ceVRyU93es7dPAXPb/VIIMdtNFFuzt7R0TOMZxuIzjI+dIU5z5qb7Cbi81OCEK0s0cat7Jd1QNwzwLHjwpGnOTtFNi5cs7yOZd8UiSJxG5GVxkcxlTiolCUXaSsC3Y6pBPuEM0UhXG7s3R8ZzjO0nHI/KplTnDnJrtFy3qutW1qAbieKLd7PaOqZ9wJ41NOjUqcyLfYQ2kV6ZqkFyu+3mjlUHBMbq4B8Dg8DUTpzpu0012hO5mVQk1s3SG0RirXUCspIZTNGCCOBBBPA+VaqhVauovwZF0XbLV7eclYZ4pGAyQkiOQM4yQpPDiKrKlOCvJNdouW7fXrWRgkdzA7twVVljZicZwADk8AflVnRqRV3F27GLou32qQQYE00URbO3tHRM4xnG4jOMj51WFOc+am+wXMtmABJOAOJJ4ADxqhJprfpZYSOI0vLdpCcBRKhJPgOPE+6t5YWtFbzg7djI3kbW5uEjUvI6oi82YhVHdxJ4CsYxcnZIksxapA8bSrNE0S53OHQouBk5YHAwCKs6c091p36BcpsdWt5yVhnikYDJEciOQOWSFJ4UlSnDOSa7SLlT6pAJRCZohMeUZdA5yM+znPLjyoqc3Hes7dPAm5bvNatoW2S3EMb4zteREODyOGOamNKpJXjFvuIuim2121kYJHcwO7eyqyxsx4Z4AHJ4A0lRqRV3F27GLo8n1+0jYo91ArqcMrSxqQfAgnIqVRqNXUX4MXRcs9Ztpm2xXEMjAZKpIjnA78KeXEcfOolSnFXlFruF0WP4zWX/ABlt/fRf91W+nq/7X4MXRn2l3HKu+J1dD98jBh8xwrOUXF2krElmHVrd5DEk8TSjIKLIhcY55UHIx31LpzS3mnbpIuW5NdtVfs2uYBIDtKGWMNu5bdpOc+VSqNRq6i7dgujIvr+KBQ00qRqTgGR1QE4JxliOOAeHlVYwlN2ir9hJdhlV1DIwZWAKspBBB4ggjgRUNNOzBqJultgjmNry3Dg4KmWMEHwPHgfKtlhazW8oO3YyN5G5U54jkawJPaAUBwnXNevHp21CQJpUjfH4BVnI9x2AHxBI766GzYKVa74K5SehxVj0CiudIW5td8t6SMqHUDPabWj2tgDauTknJx4HFe6WNlDE7k8o/Myu7dZEldXNrcQ2EMV0pWWPcoDFSQgc7BlSRwXA58gK5eNlCVZyp6P14l43tmQt0yZru81C4HFIpAp+rvEC495XNdzDWp06cOLX5M3m2Td1f6h6Rp1rITluzCMfxo/o2/OprhYuG5Wkuv1zNYvI+d9QibtJ2X72RuPgS7bT8xX0kGrRT6DEmHrR1oNo8TA/zow/Lb2p/Vri4Ck1iWn/ABv9jSTyOS6nYSmqMrDDLBKCPA74q9m0XfD3XSvcrDU8FrHqOuzR3bsEMkiKN20kR5CRA9wIBPDz7zU70qGETpro89WNZZm96PdELqw1gNBE/oOSpkLocxtFnBG7ccSYHLurz1sVTrYa0n+ro67/AGJUWpGv1D7p1/pY/wDDCtIfsH2P1I/kZHX97Vn9Sf7YqrsjSfavcmoX+uX+Zaf7/wBzVdmf3Z/OInoj3qR1EqbqzfIIxKoPwRx+zPxptSmnu1F2fb3EHwLPUR/K3v1Yv1pattXmw7/YQNVoOnDWtXuTcsxjXtGwrEHYsgjjQHuGDk4xxz4mtatT6XDR3NcvHVshLeeZsujegXOna0VhinNoWKGQo5Ro2i3jLgbTtcgZ8j4ms61anWwt5Nb2tuu9vNEpNSJiriGhAMGhx32t3NvKzqjTXBJQqG9VnIxuUju8K+idZ0cLGcehamNryJT6I9ArfTZXlhkmdnTYRIYyMbg2RsReOQK5OIxs68VGSS7L/dmijYgLT7treZLhAcwyq3DvIYtt/KCuPdmvoZxU4uD4r54GRIPXnMshsHU5V4pWU+IJhIPyrnbKTipp9K9y0+BvOvPVGjtoYFJAmZjJjvSMA7T5FmQ/k159lU1Ko5dGnay03kaHXurZY9NhmhWWW7IjMiqC4bfjcAgHAKTz8Ac5516KOPcq7jKyjnbu6+sq45G/vZZ26OP6SrrMsexhIGDkJOFVm3cclQpyeec154qCxy3Hlfh1ot/HM1HRH7ntQ98/7JK2xH72Hd6kLmnK9W+om11C2duEcxMJJ4AhyAPlII69eNhylGSWqz8PxcrHJnV6z908H1o/8O1eSl+wl3+qLPnGu6y7RZtbjiYkLJ6PGxGMgM5UkZBGcHwrTAyccK5LhdkS5x3OgdWFrZ3EdxHNcM8RJUO0RXijLx2xg8mPfXgrbRqVYODSz7fuWUEiPbzR0vdent5GZUklfJTaGGItwxuBHMDurpRqulg4zXBe5W15Ek9GOr6306Vp4pZ3YxsmJDEVwSpz6kanPqjvrl18dOvHdkks75X+5dRSIr6uOicWpSTpK8iCNFZTGUByWI471bhw8q6+NxMqEU4pO/SZxjc3fVMXttVubUNlMSq2ORMUoVXx3HGR8aw2haeHjU45eaJhk7FXQv7obj691+uajE/so/4hc45Pp0hOo3pXPqysSR3DKjPzIr14RrkIX6CJancdZWqel6NYT97yoW8nEEysPgwavDgqfJ4mcOhP1RaTvE2XSDVHt+j1uY2KvJDbxAjgQGRd2COR2BhnzrKjTU8bK/Bt/O8lu0Tm9H6vo5tHa6Aka6KSSRKnEYRmCxhAPW3BffluFeqpjpRxPJ5buSffxv1FVHK52nVAlylm8NzHJH2UhEQkVkPZlVbA3DiAxfHhy7q8O0XTdVSg07rO3SWhex3Vc8uKA1nSPRI763kt5c7XxgjmrA5Vh5ggeR5Hga1o1pUpqcSGrkJXVnqOgT71b6NjgOAWhlx966/evgcuBHHaxGTXejOhjIWevmuzq+NGWcSXLDpWk+mtfqNoWKRmUnO10Byue/1hwPeCK408M4V+S615ml8rkR9EWt/4N1NZp4knmVRGryIrOY1MqlVJycu2OHMiuziFU5em4ptLWy0vl6GatZnbdRt/utZ4Tzil3AfiyKD+ssleDasLVFLpXp+LF4aEe6ZZ9qmrjvRDKPyLkMf0Q1dGct10vDxRRcTKmvDewaNZjjhmRx4DtxGv/TDGqqPJTq1Pml/Ua2RvugA/8fvP61+3SvPi/wBnH/H0ZaPONn1kdXTzyNd2fGU4aSLO0swHB4z3NwHA4zzBB55YLHKEeTqacH7PqEo8UWerLp3M8y2N4WZjlY3cESBlBJjkzxJwDxPHIwc5qcdg4KPK0+9cO1CMuDNdqH3Tr/Sx/wCGFaw/YPsfqR/Iv9f3tWf1J/tiquyNJ93uTULvXR/MrD3/ALmq7M/uz+cRPQwbo/wfq9lccormKLee71oxC/yIjf41pH/zYacOMW/uvdEaMy+oofS331Yv1paptXmw7/YmBh9Trst1ekDLiFiBgnJEnLA88VfaSTpw7SIamz6N9ZF9NewWtxbxRF22yKY5kkX6Mtyd+B5cxyNZ18BRhSdSEm7aZq3oSpO9iWK45ofPj2VzPrN1HaSCKcz3BVy7R4AZiRuUEjI8q+jU6cMNF1FdWXWY572RKPQHRNRtmmN/cCZWCCMCWSXaQW3H11XGcry8K5WLq0JpclG2t8kvc0imtSJei+l+k2uqgDLxxwzJ3nMckrEDzKb1/KrsV6m5Ok+lteNjNK6Zia7qnb2WnqTlrcXEJ+qGhZPhsZR+SavSp7lWb6bP1v5kN5I7b/8AoAcbT6k/7qvDsj+XavcvUN5016X3mni37CBXgMKF5HjlZVYnaF3qwUZ4cDx415sLhaVbe3nnfS6JlJot6jrkl90enuJVRXYMCEBC+rc7BjcSeSjvqY0Y0caoR0y80L3iafoj9z2oe+f9klb4j97Du9SFzTl5dNLaNFcrweC6kUkcwrqmD8HVPnXrVS2KcHxivL8FbfpNvaamLrXLGcf7RYWI8G9GYMPg2RWEqfJ4ScOi/qTe8jzrPid9ZRYm2ysLdY2yVw5YhTkZIwcHIqcC0sK3LTO4lzjsuhvR3VoLpZLy7EsAVgUE80mSRwO10A4e+vFia+GnTtTjZ9iXuWSd8zgdWtLibXLiO1kEc7SvscsyYxFk+soJHqgjlXQpyhHCRdRXVvco772RJHQfQ9Stnma/uRMjIAgEssuGzknDouOFczFVqE0lSjbuS9zSKa1Im6EjUd038G57TYO1x2GduTjHbcOeeXGuxieQsuW04a+xnG/A7HqWeAXFwrrJ6dtbcXII2iT1wBjIfft3bs93nXi2mp7kWrbvy3loWgY3Qv7obj691+uatif2Uf8AELnFq204XWt6jAeUsdymfAlUwfgcH4VLqcnhac+hr3IteTOYbUSdLNq/B4bxXCnuDQzKy/CRTn61evk0sRyi4x917Fb5WO46df6g07+r/wCHevBhf3lTv9S8uajLj6Q3Njo1hLawiUbT2pZJHVFAYlyUI2jI5nhVOQp1sVOM3bo0z8RdqKOh6telM2pQzSTLGpjk2DswwGNitx3MeOSa82Nw0aEko3zXEtF3OwrxFhQHFdblrM9hvgLhopFkbsywYptZW9k5IG4MfJfKvds+UFWtK2atmVnoRtd9Po5NIFjIjtN6o7VmVk2rKHDZLbi2ABy8891dSOBlHE8qnl0cdPAz3srG2vQ9j0dCSjs5LqXgrcCFZ9/EHllI+X41YxtWxt45qK+ebJ0ibDof1ZWtzZwTzNMJJV3nYyquCSVwCp+9299Z4naFSnVlCNrIlQTRrOqeb0XVrm0JHESR8xktFJ6vD6pkNa7QXKYaNTs80RDJ2HVVAs13qURIIeKRD7mlI/zqMe3GnTl1r0EdWabqmse01SJW4mBZJGHgVHZ8fynHyr0bQnbDtrjZe/sRDU33V84PSC8AIyPSs/8AuErzYtP6OH+PoyY84xLjWpdJ1mZ7jtnhLSME3k7o5DuVkDttO0kDHDGCOFXjRjicMlCyeXiukXtIdHJjqmui6hjKxK4kfOPVCxbBuK5G5mA4Z8eeDStH6fCcnJ56efoFnK5f6xUk0/V474oWiZo3U8gWVQjR57m2jI9/kajB2rYZ0r55/e4lk7mt6Y68dduraG1hkG0MoD7d3rldzsEJCooUcc+PlWuGo/R05Sm1/wBcO1hveeR0vXqgjtbNc8FdlGfKLFeTZWdST6vcmehc61NM7TS7S4HO3Ee4/iSIqn9Lsz8KjZ9S2IlDpv4r4xNZGD1CODJe4IPqw8jnvlrTayajC/X7Cmaux1E6Fq1wZ43MUnaBdoGWjeQSI6biA2MBTx8fDFbSp/V4eO681bxWRF91ljSdYS86QRXEYZVlmBVX27gFttnEKSOak8++rVKTpYJwfBe9wneRPlfOmp8+L0ijsNaubhxvCT3AKhlB9ZmXvr6T6eVbCxguhGN7SJN6F9Y0OpTtBHE6MsbSZLIwwGRceqefrj5VysTgJ0Ib8nxsaKVzkOoohp74cCNkQPf9/Lwr2bVuoQ7X7FIEedIrEWlzPbEgdk7KuTx2Zyh+KFT8a6dGbqwjNcfj8yrydiYeu3R3mtYpkUt2DtvAGSI3XBbA7gVTPgMnkK4my6qjUcXx9UaTWRx/SLrBiu9LS0KSCcCIM/qdmezKksDu3cccscPzn20cDKliHUurZ5Z3z7irldWN1pbD+K0hzw+l4/1w1hU/9gu70JXMLXQ9wejuoEEYzP8AskqcQv8AWw7vULmmf1cacLvRLmDge0eUKfBtqFT8GANZ42bpYuMuiwirxI+6u3H8KWYyNwkORniD2b5HzrpYxf6eb6vdFY6nQdZ9+tvrUcrcRGLeQjIBIVy2Bn3V5sBBzwriuN0TJ/qOw6P9bEF5cxW6QOrSttBLxkD1SckA57q8VbZk6UHNvTtLKabOE1LXksddnuHG4RyvlQVBO6Lb3++uhChKthIwXFe5Ru0iReifWTDqM5t44XRuzZ8lkYYXAx6p/Grm4jZ86EN+T4l1O5yPUM4Nxd4IP0acjn79q9m1k1CN+llaZV0MkC9IrpSQCWuRjv4uG+wZqMSr4KL/AOJK5xb6FOD0iuRkZ33Xf+OanFJ/RR/xIXOMrouw/jJdDIz9N/8ACqV1/oY93uSuccl1n6etrqU68FWXE6d3B87v+oJK9uBm6lBPoy8PxYrLJkj6zpL3XR63WJd0iQW8qqBkttVSwAHM7N2AOZxXMpVFTxsnLS7XzvLtXicbpvT6JNIl0+SOQymOWJHXZsw+7G7LAjbuwQAeXy908FJ4lVk1a6fgV3srHVdQ7A2t1g5+n/dJXj2t/cj2e7Jp6EnVyjQUAoDDj0qBX7RYYhJz3CNA2fHOM1d1JtWu7CxkyRK3tKD7wD9tVTa0BUowMDgByqAUCBc7tq7vHAz86m70AjhVTlVAJ8ABRtsBIVU5CgE8yAAaXbAWFQchQD4gDPzpdgou7KOUYljSQeDqrD5EVMZSjnF2BXb26Rjaiqq+CgKPkKhtt3YPZYlYFWAZTzBAIPwNE2s0C1aWMUQIijSMHnsVVz8hUynKXOdwXZIlb2lB94B+2oTa0B6yAjBAI8McPlUXBTHCq+yoGfAAfZUtt6gpurWOUbZEV18GUMPkaRk45pgptbCKL+TiRPqIq/YKmU5S1dwZFVBZa1QnJRSTz9UVO8+kFUcCKcqqg+QA+yjbeoEcKr7KgZ8AB9lG29QePbITkopPiQDTeaBdqAYR0e33b+wi3/hdmmfnjNX5WdrXZFkZZjBG3A2+GBj5VW71JKVhUAqFAU8xgY+VLsFUcYUYUADyAFG7goW2QHIRc+OBmm8wHt0Y5KqT4kA0UmgFtkByEUEd4UCm8+kBrVCclFJPeVFN59ICW6KchVB8gBRybB7HAq+yoHuAH2Ubb1AEK53bRu8cDPzpd6ALAoO4KobxwM/Ol2AIVB3BRu8cDPzpd6ASQK3FlUnzAP20Ta0BWqgDAGAOVQDEn0qCRt7wRM34TRox+ZGauqk0rJsWMqOMKMKAB4AYH5qq3fUFVQBQCgFAKAUAoBQCgFAKAUAoBQCgFAKAUAoBQCgFAKAUAoBQCgFAKAUAoBQCgFAKAUAoBQCgFAKAUAoD/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36868" name="AutoShape 4" descr="data:image/jpeg;base64,/9j/4AAQSkZJRgABAQAAAQABAAD/2wCEAAkGBxMREhMTEhMWFhIVGBkXFRgXFxUVGhoZHBQYGBwXHBoYHighGx0lGxgVIjEhJSkrLi4uGh81ODMsNygvLisBCgoKDg0OGxAQGywkICQsLC4sLCw0LCwsLCwsNCwsLCwsLCwsLCwsLCwsLCwsLCwsLCw0LCwsLCwsLCwsLSwsLP/AABEIAJYBUAMBEQACEQEDEQH/xAAcAAEAAQUBAQAAAAAAAAAAAAAABwIDBAUGAQj/xABQEAACAQMCAgYGAwoKCAcBAAABAgMABBEFEiExBgcTQVFhFCIycYGRI3KxNkJSYoKhorKzwxUWMzRzhJKTtMEXNUNTVIOj0iVjdJTC0+EI/8QAGgEBAAMBAQEAAAAAAAAAAAAAAAECAwUEBv/EADkRAAIBAgMDCwMDAwQDAAAAAAABAgMRBCExBRJBEzJRYXGBkaGxwfAU0eEiNEIVM4IkUnLxIzVi/9oADAMBAAIRAxEAPwCcaAUAoBQCgFAKAUAoBQCgFAKAUAoBQCgFAKAUAoBQCgFAKAUAoBQCgFAKAUAoBQCgFAKAUAoBQCgFAKAUAoBQCgFAKAUAoBQCgFAKAUAoBQCgFAKAUBZubpIxukdUXxZgo+ZqYxcnZIHPXvWDpsXO7jb+i3Tfsg1eqOBxEv4vvy9Su8jR3nXBYr7EdxJ5hEUfpuD+at47LqvVpfOpEb6NRdddH+7ss+bzbfzLGftraOyf90/BfkjlDXzdcd0fYt4F+sZH+wrWi2VT4yfkvuRvsw363dRPJbUf8qX/ADlrT+mUP/rxX2G+yn/S1qPhbf3Un/21P9ModfivsN9l2Lrevx7UdqR/Ryj97VXsujwb8V9hvs2Nv1zzD+Us42HeVlZPzFG+2s3smPCb8PyTyh0GmdbtlIcTJNCfEqJF+cZLfNRXmnsuqua0/L1JU0dvpupw3KdpBKkieKMGGfA45HyNeCdOUHaSsy6dzLqgFAKAUAoBQCgFAKAUAoBQCgFAKAUAoBQCgFAKAUAoBQCgFAKA8Y44nkKA5XWOsTT7bIM4lcZ9WEdqcjuLL6qnyZhXsp4GvP8Ajbty/JVySOK1XrkkORa2yqO5pmLH4xpgfp17qeyorny8Pu/sVc+g5DU+nuoz53XTop+9ixEB7mT1/mxr2QwVCGkfHP8AHkVcmc7O5dtzku/4Tks39puNepZKyyKlNAKAUAoBQCgFAKAUBmaTqk1rKJbeQxyDvHJh+Cw5MvkftqlSnGpHdmrolOx9EdCOki6jarNgLICUlUcQrjGceRBBHka+axWHdCpu8OHYbRd0b+vOSKAUAoBQCgFAKAUAoBQCgFAKAUAoBQCgFAKAUAoBQCgNdreuW9mnaXMyxJ3bjxY+CqOLHyANa0qNSq92CuQ2lqRr0g64TxWyh/5k32iNTn4lh7q6lHZfGq+5fco59BHGt9JLm8J9JuGkH4BYKg4/7tcL8cZrp0sPClzI29fEo22a6tCCkSDxHzqbMHpcDvFLMHoNQDzcMZzwzjPdnwqbMHpNQCkSDnkY99TZg9VgeRzUABx4ipsBuHLPGosATjnQHrcDg8DzweBx44p1gUAoCauoy0ZbSeQ+zJN6nnsQKT/ayPya4e1ZJ1FHoRrDQkmuWXFAKAUAoBQCgFAKAUAoBQCgFAKAUAoBQCgFAKAUBZu7pIkaSV1SNRlmYhQB4kmrRi5O0VdgjqXrPE97b21ov0TyojzOCCwLDIRDyzy3Nx/F766S2duUpTqPNLRe/wCPEpv52R0nSPpP6HcItzHtsXiObjDuBLuwImVVOMjlnnnyrzUcPysG4P8AVfTq6SW7EC9KGhN1cG0x6OXzFgFRgqCQAQCBuLADHD3V9DQ3lTjymvH52GT1yPoaxs7eH0e2MSb+xJBKLyi7JDnhzzIv56+alKct6d+Prf7Gx88apadneTRYxsuHQDyExA/NivpIS3qSl1L0MXqfRGsadBJHNAIkDvC+MIo4EFeB8ckV83TnOMlK+jRszS9XdlCmnWKvGheWMyZKqT6xMnEnyYD5VvjJydebTyTt7ER0IrvLBJNbaFwOza92svIFTNxX3EcPjXWjNrC7y13fYzt+ol3Xeka2E6RTwiPTmh/lgrMqyb9ohKopCgrgjOM54cjXHpYd1oOUXed9OrpzNG7EOxejtrEXooHozXcJjABA2tJGSArAELuLADHAeVdp7/0z3+duu/mZ/wAiS+lVsg1rR1CKFIucjaMH6E8x31y8PJ/S1X/x9S75yOD66IwuoEKAo9HjOAAPvpPCuhsx3o59L9ik9SVdY6OR3WnNCsaCR4VKEKoIcKGU5H4wGfImuPSryp1t5vK/kaNXRxcECHoyzlFEgDAkqNwIvSuM8+7Fe+Tf19r5fgr/ABLXUbp0byXMzKGkjEaxkgHbu3liPAnAGfD3mp2pUkoxitHe4gi7rvTezv8AT547ral2DJ2KBJXwyk9mwfbhScAHiOZzgGoo4OrRrRlDOOV9O/IOSazIprrmZu+iXRmXUZxFHkIMGWTHBF/zY8cDv9wNYYjERoQ3n3LpJSufR2l2EdvFHDENscahVHkO8nvJ5k+Jr5mc3OTlLVm6MqqAUAoBQCgFAKAUAoBQCgFAKAUAoBQCgFAKAUAoDA1zWIrOF5522ovxLHuVR3sT3VpSpSqyUY6kN2Pnzph0un1GTMh2wqfo4QfVX8Zvwn8zy7scc/R4bCwoRsteL+cDJyuazQ7GSe4hihYLM7Ds2JKgMAWByASMbeYFa1ZxhBylpxIROug6zcduNO1GOJ52gMokiy0bpu2EOrKMN44G057uArgVqVPc5ai3a9rPVM1TejIp1nQkj1r0WIYiNxCFXuCv2blfcNzAeWK69Os5YXlJa2fujNr9ViVdWvtut2Mfjb3A/tFW/c1yKcL4Wb6188zR84izp/abNZlHc8sLj3Msef0t1dbCSvhV1J+5nLnEwX93s1W0TPCS2uRjxIkgYfmDVxoRvh5Poa9zTiWTth1CwtI+EcVpPhfIG3RPkFapznRnUerkvdscUiI+kWnyT61NDAwWZ7gmNiSoVgokDZUEjGM5A54rs0JxhhVKWls/QzfOJV0DWrgz/wAG6jHE05g7btIstFJHvMZDq6jDeOBtOe7lXIrUYbnLUW7XtZ6p6mib0ZFt7p0drrqQxDbGl5b7R4B2ifaPIFyB5YrrxnKphHKWrjL3RnpIkfpWp/hvRuHddfsf/wBFcvD/ALSr/j6l3zkR/wBdv+sG/wDTx/rSV0tl/wBnvfsVnqSRr+s+hnSZCcI7iGT6skQ4+4OqH3A1y6NLlVUXFK67n9i7drHnT+wWDSbxE9ksZMeBkuVkb9JmphJueIg32eCsJaHO9Q/s3nvi+ySvTtbWHf7FaZe0q1gm0W5le1hWWJLhN5jTcTGGG8sVyGz8iKrOU44qMVJ2e758Auacf0M6vbi/2ySZhtjx3kes4/8ALU/rHh4bq92Jx0KOSzl0ff7ehVRbJy0TR4bOJYYECIvxJPezE8WY+JrgVasqst6bzNUrGfWZIoBQCgFAKAUAoBQCgFAKAUAoBQCgFAKAUAoBQCgIF63dea4vWgB+htvVA7jIRl3+Gdo8MHxr6HZ1FQpb3GXp8zMpvM4aveUL9ldvDIksbbZI2DKfAg5+PuqsoqUXF6MEiDrkudmPRYe0x7e99ufHs8Zx5b/jXN/pVO/OdvnH8F99nFW3SCZbwXzbZJ95kO8HaWKlRwUjgBjAz3CvdKhF0uSWS0K3zubC96bXEt9FfssYliUIqgPsx9JzG7P+0bv7hWccJCNF0s7Px4fYnezuYev9JJby6S6kSNZFCDCBgp2OWBILE9+Dx5AVejQjSpumnln5kN3dzaX/AFg3M11bXbJCJLYSBAofawkXa24FsnhywRWUMFTjTlTTdpW8id53uH6wrk3q3xSHtVh7ALh9m0uXJxvzuyfH4U+hp8lyV3a9+sbzvc0l5rssl2b0YScyLINmdoZQAMAk8PV4g5zk1vGjGNPktVaxF87ncf6ZLnZj0WHtMe3vfbnx7PGcZ7t/xrwf0qnfnO3R+fwW32R9e6hLNM1w7kzM+8sOBDAggjHLGBjwwK6MYRjHcSy0KXO9teuK6WMK9vC8gGO03MgPmUAOT44I+Fc+Wy6bd1JpdH5L77OE1vU5byWSadt0knPAwAMYCqO4Acvz5PGuhSpxpRUY6Iq3c2/SfpjNfwRQTJEqREFSgcE4Qpx3MRyNY0MLCjNyi3mS5XM3V+sa6ubRrWVYdjKqs4DhztKndndjJK8eHjWdPAU4VN+LYcm1Yy+q+31NJTLZwgwyACRpspEwHEEN7RIycFQw4nPlTHSw7ju1HmtLa/O2xMb8CcTBvTbKqtnG4Yyuc55HmM+NcG9neJqX6qBQCgFAKAUAoBQCgFAKAUAoBQCgFAKAUAoBQCgFAKAUB859ZOmPb6jcbh6srGWM9zK3E/Jtw+A8a+mwVRToRtwyZjJZnMV6iooBQCgFAKAUAoBQCgFAKAzdK0i4uji3gkl80Ulfi/sj4kVSpVhT57S+dGpKTZ2+i9UV3Jg3MkcC8PVH0snmDghB7wze6vBV2nTjzE35L7+hZQZIWgdXVhaYYRdtIPv5sSHPiFwEU+YXPnXNrY+tUyvZdC+XLqKR1teMsKAUAoBQCgFAKAUAoBQCgFAKAUAoBQCgFAKAUAoBQCgFAKA1HSbo3b6hF2U65xxR14Oh8VP+RyD3g1tQrzoy3of9kNXIh17qovYSTblbiPuwRHJ8Vc7Tw7w3HwFdqltKlPn/AKX4r53Gbgzjr7SLiDPbW80eOZeN1X+0Rg/A17Y1YT5sk+8rZmvEynkw+YrTdZBXmoAoDwsPGgKRMvLcM+8VO6+gGfBpVxJ/J2875/Ahlf8AVU1m6kFrJLvRNmbe16B6lJjbZyAHvcxx494dgfzVjLGUI6zXm/QndZvrHqivn/lJIIh9Z5G/shQP0q88tqUVom/L54E7jOj07qbgXBnuZZD3iNUiU+XHefkRXlntWb5sUu3P7E7h1Wl9AtOt8FLVGYcQ0mZjnxBkJx8MV5KmNrz1l4ZehZRR0iqAMAYA5Yrylj2gFAKAUAoBQCgFAKAUAoBQCgFAKAUAoBQCgFAKAUAoBQCgFAKAUAoBQCgLE1lG/txo31lU/aKspSWjBgydGrJvatLc++GI/ataLEVVpJ+LIsigdFbD/grX+4h/7an6mt/vfixZGRFoVqns20C+6KMfYKo61R6yfiLIzIoFX2VA9wA+yqNt6klyoAoBQCgFAKAUAoBQCgFAKAUAoBQCgFAKAUAoBQCgFAKAUAoBQCgFAKAUAoBQCgFAKAUAoBQCgFAKAUAoBQCgFAKAUAoBQCgFAKAUAoBQCgFAKAUAoBQCgFAKAUAoBQCgFAKAUAoBQCgFAKAUAoBQCgFAKAUAoBQCgFAKAUAoBQCgFAKAUAoBQCgFAKAUAoBQCgFAKAUAoBQCgFAKAUAoBQCgFAKAUAoBQCgFAKAUAoBQCgFAKAUAoBQCgFAKAUAoBQCgFAKAUAoBQCgFAKA8JoDSfxw0/fs9Ntt+cY7aPn4c+dej6Wva+4/BkbyN5XnJMC81u2hYpLcQxuOJV5Y0IB78Mc1pGjUkrxi33EXRnKwIyOIPKsyTW/xis87fS7fdnGO2jznOMY3c891a8hVtfdfgyLozrm4SNS8jKiLzZiFUe8ngKzjFydkiTGs9Ztpm2RXEMj4ztSRHOBzOFOccR86vKlUiryi13EXR5qms29qAbieKIH2e0dUz7snj8KU6U6nMTfYG0j3S9Yt7pS1vNHKBwJjdXwfA4PD40qUp03aaa7QncqbVrcS9iZ4hNnHZ9om/JGcbc55ceVRyU93es7dPAXPb/VIIMdtNFFuzt7R0TOMZxuIzjI+dIU5z5qb7Cbi81OCEK0s0cat7Jd1QNwzwLHjwpGnOTtFNi5cs7yOZd8UiSJxG5GVxkcxlTiolCUXaSsC3Y6pBPuEM0UhXG7s3R8ZzjO0nHI/KplTnDnJrtFy3qutW1qAbieKLd7PaOqZ9wJ41NOjUqcyLfYQ2kV6ZqkFyu+3mjlUHBMbq4B8Dg8DUTpzpu0012hO5mVQk1s3SG0RirXUCspIZTNGCCOBBBPA+VaqhVauovwZF0XbLV7eclYZ4pGAyQkiOQM4yQpPDiKrKlOCvJNdouW7fXrWRgkdzA7twVVljZicZwADk8AflVnRqRV3F27GLou32qQQYE00URbO3tHRM4xnG4jOMj51WFOc+am+wXMtmABJOAOJJ4ADxqhJprfpZYSOI0vLdpCcBRKhJPgOPE+6t5YWtFbzg7djI3kbW5uEjUvI6oi82YhVHdxJ4CsYxcnZIksxapA8bSrNE0S53OHQouBk5YHAwCKs6c091p36BcpsdWt5yVhnikYDJEciOQOWSFJ4UlSnDOSa7SLlT6pAJRCZohMeUZdA5yM+znPLjyoqc3Hes7dPAm5bvNatoW2S3EMb4zteREODyOGOamNKpJXjFvuIuim2121kYJHcwO7eyqyxsx4Z4AHJ4A0lRqRV3F27GLo8n1+0jYo91ArqcMrSxqQfAgnIqVRqNXUX4MXRcs9Ztpm2xXEMjAZKpIjnA78KeXEcfOolSnFXlFruF0WP4zWX/ABlt/fRf91W+nq/7X4MXRn2l3HKu+J1dD98jBh8xwrOUXF2krElmHVrd5DEk8TSjIKLIhcY55UHIx31LpzS3mnbpIuW5NdtVfs2uYBIDtKGWMNu5bdpOc+VSqNRq6i7dgujIvr+KBQ00qRqTgGR1QE4JxliOOAeHlVYwlN2ir9hJdhlV1DIwZWAKspBBB4ggjgRUNNOzBqJultgjmNry3Dg4KmWMEHwPHgfKtlhazW8oO3YyN5G5U54jkawJPaAUBwnXNevHp21CQJpUjfH4BVnI9x2AHxBI766GzYKVa74K5SehxVj0CiudIW5td8t6SMqHUDPabWj2tgDauTknJx4HFe6WNlDE7k8o/Myu7dZEldXNrcQ2EMV0pWWPcoDFSQgc7BlSRwXA58gK5eNlCVZyp6P14l43tmQt0yZru81C4HFIpAp+rvEC495XNdzDWp06cOLX5M3m2Td1f6h6Rp1rITluzCMfxo/o2/OprhYuG5Wkuv1zNYvI+d9QibtJ2X72RuPgS7bT8xX0kGrRT6DEmHrR1oNo8TA/zow/Lb2p/Vri4Ck1iWn/ABv9jSTyOS6nYSmqMrDDLBKCPA74q9m0XfD3XSvcrDU8FrHqOuzR3bsEMkiKN20kR5CRA9wIBPDz7zU70qGETpro89WNZZm96PdELqw1gNBE/oOSpkLocxtFnBG7ccSYHLurz1sVTrYa0n+ro67/AGJUWpGv1D7p1/pY/wDDCtIfsH2P1I/kZHX97Vn9Sf7YqrsjSfavcmoX+uX+Zaf7/wBzVdmf3Z/OInoj3qR1EqbqzfIIxKoPwRx+zPxptSmnu1F2fb3EHwLPUR/K3v1Yv1pattXmw7/YQNVoOnDWtXuTcsxjXtGwrEHYsgjjQHuGDk4xxz4mtatT6XDR3NcvHVshLeeZsujegXOna0VhinNoWKGQo5Ro2i3jLgbTtcgZ8j4ms61anWwt5Nb2tuu9vNEpNSJiriGhAMGhx32t3NvKzqjTXBJQqG9VnIxuUju8K+idZ0cLGcehamNryJT6I9ArfTZXlhkmdnTYRIYyMbg2RsReOQK5OIxs68VGSS7L/dmijYgLT7treZLhAcwyq3DvIYtt/KCuPdmvoZxU4uD4r54GRIPXnMshsHU5V4pWU+IJhIPyrnbKTipp9K9y0+BvOvPVGjtoYFJAmZjJjvSMA7T5FmQ/k159lU1Ko5dGnay03kaHXurZY9NhmhWWW7IjMiqC4bfjcAgHAKTz8Ac5516KOPcq7jKyjnbu6+sq45G/vZZ26OP6SrrMsexhIGDkJOFVm3cclQpyeec154qCxy3Hlfh1ot/HM1HRH7ntQ98/7JK2xH72Hd6kLmnK9W+om11C2duEcxMJJ4AhyAPlII69eNhylGSWqz8PxcrHJnV6z908H1o/8O1eSl+wl3+qLPnGu6y7RZtbjiYkLJ6PGxGMgM5UkZBGcHwrTAyccK5LhdkS5x3OgdWFrZ3EdxHNcM8RJUO0RXijLx2xg8mPfXgrbRqVYODSz7fuWUEiPbzR0vdent5GZUklfJTaGGItwxuBHMDurpRqulg4zXBe5W15Ek9GOr6306Vp4pZ3YxsmJDEVwSpz6kanPqjvrl18dOvHdkks75X+5dRSIr6uOicWpSTpK8iCNFZTGUByWI471bhw8q6+NxMqEU4pO/SZxjc3fVMXttVubUNlMSq2ORMUoVXx3HGR8aw2haeHjU45eaJhk7FXQv7obj691+uajE/so/4hc45Pp0hOo3pXPqysSR3DKjPzIr14RrkIX6CJancdZWqel6NYT97yoW8nEEysPgwavDgqfJ4mcOhP1RaTvE2XSDVHt+j1uY2KvJDbxAjgQGRd2COR2BhnzrKjTU8bK/Bt/O8lu0Tm9H6vo5tHa6Aka6KSSRKnEYRmCxhAPW3BffluFeqpjpRxPJ5buSffxv1FVHK52nVAlylm8NzHJH2UhEQkVkPZlVbA3DiAxfHhy7q8O0XTdVSg07rO3SWhex3Vc8uKA1nSPRI763kt5c7XxgjmrA5Vh5ggeR5Hga1o1pUpqcSGrkJXVnqOgT71b6NjgOAWhlx966/evgcuBHHaxGTXejOhjIWevmuzq+NGWcSXLDpWk+mtfqNoWKRmUnO10Byue/1hwPeCK408M4V+S615ml8rkR9EWt/4N1NZp4knmVRGryIrOY1MqlVJycu2OHMiuziFU5em4ptLWy0vl6GatZnbdRt/utZ4Tzil3AfiyKD+ssleDasLVFLpXp+LF4aEe6ZZ9qmrjvRDKPyLkMf0Q1dGct10vDxRRcTKmvDewaNZjjhmRx4DtxGv/TDGqqPJTq1Pml/Ua2RvugA/8fvP61+3SvPi/wBnH/H0ZaPONn1kdXTzyNd2fGU4aSLO0swHB4z3NwHA4zzBB55YLHKEeTqacH7PqEo8UWerLp3M8y2N4WZjlY3cESBlBJjkzxJwDxPHIwc5qcdg4KPK0+9cO1CMuDNdqH3Tr/Sx/wCGFaw/YPsfqR/Iv9f3tWf1J/tiquyNJ93uTULvXR/MrD3/ALmq7M/uz+cRPQwbo/wfq9lccormKLee71oxC/yIjf41pH/zYacOMW/uvdEaMy+oofS331Yv1paptXmw7/YmBh9Trst1ekDLiFiBgnJEnLA88VfaSTpw7SIamz6N9ZF9NewWtxbxRF22yKY5kkX6Mtyd+B5cxyNZ18BRhSdSEm7aZq3oSpO9iWK45ofPj2VzPrN1HaSCKcz3BVy7R4AZiRuUEjI8q+jU6cMNF1FdWXWY572RKPQHRNRtmmN/cCZWCCMCWSXaQW3H11XGcry8K5WLq0JpclG2t8kvc0imtSJei+l+k2uqgDLxxwzJ3nMckrEDzKb1/KrsV6m5Ok+lteNjNK6Zia7qnb2WnqTlrcXEJ+qGhZPhsZR+SavSp7lWb6bP1v5kN5I7b/8AoAcbT6k/7qvDsj+XavcvUN5016X3mni37CBXgMKF5HjlZVYnaF3qwUZ4cDx415sLhaVbe3nnfS6JlJot6jrkl90enuJVRXYMCEBC+rc7BjcSeSjvqY0Y0caoR0y80L3iafoj9z2oe+f9klb4j97Du9SFzTl5dNLaNFcrweC6kUkcwrqmD8HVPnXrVS2KcHxivL8FbfpNvaamLrXLGcf7RYWI8G9GYMPg2RWEqfJ4ScOi/qTe8jzrPid9ZRYm2ysLdY2yVw5YhTkZIwcHIqcC0sK3LTO4lzjsuhvR3VoLpZLy7EsAVgUE80mSRwO10A4e+vFia+GnTtTjZ9iXuWSd8zgdWtLibXLiO1kEc7SvscsyYxFk+soJHqgjlXQpyhHCRdRXVvco772RJHQfQ9Stnma/uRMjIAgEssuGzknDouOFczFVqE0lSjbuS9zSKa1Im6EjUd038G57TYO1x2GduTjHbcOeeXGuxieQsuW04a+xnG/A7HqWeAXFwrrJ6dtbcXII2iT1wBjIfft3bs93nXi2mp7kWrbvy3loWgY3Qv7obj691+uatif2Uf8AELnFq204XWt6jAeUsdymfAlUwfgcH4VLqcnhac+hr3IteTOYbUSdLNq/B4bxXCnuDQzKy/CRTn61evk0sRyi4x917Fb5WO46df6g07+r/wCHevBhf3lTv9S8uajLj6Q3Njo1hLawiUbT2pZJHVFAYlyUI2jI5nhVOQp1sVOM3bo0z8RdqKOh6telM2pQzSTLGpjk2DswwGNitx3MeOSa82Nw0aEko3zXEtF3OwrxFhQHFdblrM9hvgLhopFkbsywYptZW9k5IG4MfJfKvds+UFWtK2atmVnoRtd9Po5NIFjIjtN6o7VmVk2rKHDZLbi2ABy8891dSOBlHE8qnl0cdPAz3srG2vQ9j0dCSjs5LqXgrcCFZ9/EHllI+X41YxtWxt45qK+ebJ0ibDof1ZWtzZwTzNMJJV3nYyquCSVwCp+9299Z4naFSnVlCNrIlQTRrOqeb0XVrm0JHESR8xktFJ6vD6pkNa7QXKYaNTs80RDJ2HVVAs13qURIIeKRD7mlI/zqMe3GnTl1r0EdWabqmse01SJW4mBZJGHgVHZ8fynHyr0bQnbDtrjZe/sRDU33V84PSC8AIyPSs/8AuErzYtP6OH+PoyY84xLjWpdJ1mZ7jtnhLSME3k7o5DuVkDttO0kDHDGCOFXjRjicMlCyeXiukXtIdHJjqmui6hjKxK4kfOPVCxbBuK5G5mA4Z8eeDStH6fCcnJ56efoFnK5f6xUk0/V474oWiZo3U8gWVQjR57m2jI9/kajB2rYZ0r55/e4lk7mt6Y68dduraG1hkG0MoD7d3rldzsEJCooUcc+PlWuGo/R05Sm1/wBcO1hveeR0vXqgjtbNc8FdlGfKLFeTZWdST6vcmehc61NM7TS7S4HO3Ee4/iSIqn9Lsz8KjZ9S2IlDpv4r4xNZGD1CODJe4IPqw8jnvlrTayajC/X7Cmaux1E6Fq1wZ43MUnaBdoGWjeQSI6biA2MBTx8fDFbSp/V4eO681bxWRF91ljSdYS86QRXEYZVlmBVX27gFttnEKSOak8++rVKTpYJwfBe9wneRPlfOmp8+L0ijsNaubhxvCT3AKhlB9ZmXvr6T6eVbCxguhGN7SJN6F9Y0OpTtBHE6MsbSZLIwwGRceqefrj5VysTgJ0Ib8nxsaKVzkOoohp74cCNkQPf9/Lwr2bVuoQ7X7FIEedIrEWlzPbEgdk7KuTx2Zyh+KFT8a6dGbqwjNcfj8yrydiYeu3R3mtYpkUt2DtvAGSI3XBbA7gVTPgMnkK4my6qjUcXx9UaTWRx/SLrBiu9LS0KSCcCIM/qdmezKksDu3cccscPzn20cDKliHUurZ5Z3z7irldWN1pbD+K0hzw+l4/1w1hU/9gu70JXMLXQ9wejuoEEYzP8AskqcQv8AWw7vULmmf1cacLvRLmDge0eUKfBtqFT8GANZ42bpYuMuiwirxI+6u3H8KWYyNwkORniD2b5HzrpYxf6eb6vdFY6nQdZ9+tvrUcrcRGLeQjIBIVy2Bn3V5sBBzwriuN0TJ/qOw6P9bEF5cxW6QOrSttBLxkD1SckA57q8VbZk6UHNvTtLKabOE1LXksddnuHG4RyvlQVBO6Lb3++uhChKthIwXFe5Ru0iReifWTDqM5t44XRuzZ8lkYYXAx6p/Grm4jZ86EN+T4l1O5yPUM4Nxd4IP0acjn79q9m1k1CN+llaZV0MkC9IrpSQCWuRjv4uG+wZqMSr4KL/AOJK5xb6FOD0iuRkZ33Xf+OanFJ/RR/xIXOMrouw/jJdDIz9N/8ACqV1/oY93uSuccl1n6etrqU68FWXE6d3B87v+oJK9uBm6lBPoy8PxYrLJkj6zpL3XR63WJd0iQW8qqBkttVSwAHM7N2AOZxXMpVFTxsnLS7XzvLtXicbpvT6JNIl0+SOQymOWJHXZsw+7G7LAjbuwQAeXy908FJ4lVk1a6fgV3srHVdQ7A2t1g5+n/dJXj2t/cj2e7Jp6EnVyjQUAoDDj0qBX7RYYhJz3CNA2fHOM1d1JtWu7CxkyRK3tKD7wD9tVTa0BUowMDgByqAUCBc7tq7vHAz86m70AjhVTlVAJ8ABRtsBIVU5CgE8yAAaXbAWFQchQD4gDPzpdgou7KOUYljSQeDqrD5EVMZSjnF2BXb26Rjaiqq+CgKPkKhtt3YPZYlYFWAZTzBAIPwNE2s0C1aWMUQIijSMHnsVVz8hUynKXOdwXZIlb2lB94B+2oTa0B6yAjBAI8McPlUXBTHCq+yoGfAAfZUtt6gpurWOUbZEV18GUMPkaRk45pgptbCKL+TiRPqIq/YKmU5S1dwZFVBZa1QnJRSTz9UVO8+kFUcCKcqqg+QA+yjbeoEcKr7KgZ8AB9lG29QePbITkopPiQDTeaBdqAYR0e33b+wi3/hdmmfnjNX5WdrXZFkZZjBG3A2+GBj5VW71JKVhUAqFAU8xgY+VLsFUcYUYUADyAFG7goW2QHIRc+OBmm8wHt0Y5KqT4kA0UmgFtkByEUEd4UCm8+kBrVCclFJPeVFN59ICW6KchVB8gBRybB7HAq+yoHuAH2Ubb1AEK53bRu8cDPzpd6ALAoO4KobxwM/Ol2AIVB3BRu8cDPzpd6ASQK3FlUnzAP20Ta0BWqgDAGAOVQDEn0qCRt7wRM34TRox+ZGauqk0rJsWMqOMKMKAB4AYH5qq3fUFVQBQCgFAKAUAoBQCgFAKAUAoBQCgFAKAUAoBQCgFAKAUAoBQCgFAKAUAoBQCgFAKAUAoBQCgFAKAUAoD/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36870" name="AutoShape 6" descr="data:image/jpeg;base64,/9j/4AAQSkZJRgABAQAAAQABAAD/2wCEAAkGBxMREhMTEhMWFhIVGBkXFRgXFxUVGhoZHBQYGBwXHBoYHighGx0lGxgVIjEhJSkrLi4uGh81ODMsNygvLisBCgoKDg0OGxAQGywkICQsLC4sLCw0LCwsLCwsNCwsLCwsLCwsLCwsLCwsLCwsLCwsLCw0LCwsLCwsLCwsLSwsLP/AABEIAJYBUAMBEQACEQEDEQH/xAAcAAEAAQUBAQAAAAAAAAAAAAAABwIDBAUGAQj/xABQEAACAQMCAgYGAwoKCAcBAAABAgMABBEFEiExBgcTQVFhFCIycYGRI3KxNkJSYoKhorKzwxUWMzRzhJKTtMEXNUNTVIOj0iVjdJTC0+EI/8QAGgEBAAMBAQEAAAAAAAAAAAAAAAECAwUEBv/EADkRAAIBAgMDCwMDAwQDAAAAAAABAgMRBCExBRJBEzJRYXGBkaGxwfAU0eEiNEIVM4IkUnLxIzVi/9oADAMBAAIRAxEAPwCcaAUAoBQCgFAKAUAoBQCgFAKAUAoBQCgFAKAUAoBQCgFAKAUAoBQCgFAKAUAoBQCgFAKAUAoBQCgFAKAUAoBQCgFAKAUAoBQCgFAKAUAoBQCgFAKAUBZubpIxukdUXxZgo+ZqYxcnZIHPXvWDpsXO7jb+i3Tfsg1eqOBxEv4vvy9Su8jR3nXBYr7EdxJ5hEUfpuD+at47LqvVpfOpEb6NRdddH+7ss+bzbfzLGftraOyf90/BfkjlDXzdcd0fYt4F+sZH+wrWi2VT4yfkvuRvsw363dRPJbUf8qX/ADlrT+mUP/rxX2G+yn/S1qPhbf3Un/21P9ModfivsN9l2Lrevx7UdqR/Ryj97VXsujwb8V9hvs2Nv1zzD+Us42HeVlZPzFG+2s3smPCb8PyTyh0GmdbtlIcTJNCfEqJF+cZLfNRXmnsuqua0/L1JU0dvpupw3KdpBKkieKMGGfA45HyNeCdOUHaSsy6dzLqgFAKAUAoBQCgFAKAUAoBQCgFAKAUAoBQCgFAKAUAoBQCgFAKA8Y44nkKA5XWOsTT7bIM4lcZ9WEdqcjuLL6qnyZhXsp4GvP8Ajbty/JVySOK1XrkkORa2yqO5pmLH4xpgfp17qeyorny8Pu/sVc+g5DU+nuoz53XTop+9ixEB7mT1/mxr2QwVCGkfHP8AHkVcmc7O5dtzku/4Tks39puNepZKyyKlNAKAUAoBQCgFAKAUBmaTqk1rKJbeQxyDvHJh+Cw5MvkftqlSnGpHdmrolOx9EdCOki6jarNgLICUlUcQrjGceRBBHka+axWHdCpu8OHYbRd0b+vOSKAUAoBQCgFAKAUAoBQCgFAKAUAoBQCgFAKAUAoBQCgNdreuW9mnaXMyxJ3bjxY+CqOLHyANa0qNSq92CuQ2lqRr0g64TxWyh/5k32iNTn4lh7q6lHZfGq+5fco59BHGt9JLm8J9JuGkH4BYKg4/7tcL8cZrp0sPClzI29fEo22a6tCCkSDxHzqbMHpcDvFLMHoNQDzcMZzwzjPdnwqbMHpNQCkSDnkY99TZg9VgeRzUABx4ipsBuHLPGosATjnQHrcDg8DzweBx44p1gUAoCauoy0ZbSeQ+zJN6nnsQKT/ayPya4e1ZJ1FHoRrDQkmuWXFAKAUAoBQCgFAKAUAoBQCgFAKAUAoBQCgFAKAUBZu7pIkaSV1SNRlmYhQB4kmrRi5O0VdgjqXrPE97b21ov0TyojzOCCwLDIRDyzy3Nx/F766S2duUpTqPNLRe/wCPEpv52R0nSPpP6HcItzHtsXiObjDuBLuwImVVOMjlnnnyrzUcPysG4P8AVfTq6SW7EC9KGhN1cG0x6OXzFgFRgqCQAQCBuLADHD3V9DQ3lTjymvH52GT1yPoaxs7eH0e2MSb+xJBKLyi7JDnhzzIv56+alKct6d+Prf7Gx88apadneTRYxsuHQDyExA/NivpIS3qSl1L0MXqfRGsadBJHNAIkDvC+MIo4EFeB8ckV83TnOMlK+jRszS9XdlCmnWKvGheWMyZKqT6xMnEnyYD5VvjJydebTyTt7ER0IrvLBJNbaFwOza92svIFTNxX3EcPjXWjNrC7y13fYzt+ol3Xeka2E6RTwiPTmh/lgrMqyb9ohKopCgrgjOM54cjXHpYd1oOUXed9OrpzNG7EOxejtrEXooHozXcJjABA2tJGSArAELuLADHAeVdp7/0z3+duu/mZ/wAiS+lVsg1rR1CKFIucjaMH6E8x31y8PJ/S1X/x9S75yOD66IwuoEKAo9HjOAAPvpPCuhsx3o59L9ik9SVdY6OR3WnNCsaCR4VKEKoIcKGU5H4wGfImuPSryp1t5vK/kaNXRxcECHoyzlFEgDAkqNwIvSuM8+7Fe+Tf19r5fgr/ABLXUbp0byXMzKGkjEaxkgHbu3liPAnAGfD3mp2pUkoxitHe4gi7rvTezv8AT547ral2DJ2KBJXwyk9mwfbhScAHiOZzgGoo4OrRrRlDOOV9O/IOSazIprrmZu+iXRmXUZxFHkIMGWTHBF/zY8cDv9wNYYjERoQ3n3LpJSufR2l2EdvFHDENscahVHkO8nvJ5k+Jr5mc3OTlLVm6MqqAUAoBQCgFAKAUAoBQCgFAKAUAoBQCgFAKAUAoDA1zWIrOF5522ovxLHuVR3sT3VpSpSqyUY6kN2Pnzph0un1GTMh2wqfo4QfVX8Zvwn8zy7scc/R4bCwoRsteL+cDJyuazQ7GSe4hihYLM7Ds2JKgMAWByASMbeYFa1ZxhBylpxIROug6zcduNO1GOJ52gMokiy0bpu2EOrKMN44G057uArgVqVPc5ai3a9rPVM1TejIp1nQkj1r0WIYiNxCFXuCv2blfcNzAeWK69Os5YXlJa2fujNr9ViVdWvtut2Mfjb3A/tFW/c1yKcL4Wb6188zR84izp/abNZlHc8sLj3Msef0t1dbCSvhV1J+5nLnEwX93s1W0TPCS2uRjxIkgYfmDVxoRvh5Poa9zTiWTth1CwtI+EcVpPhfIG3RPkFapznRnUerkvdscUiI+kWnyT61NDAwWZ7gmNiSoVgokDZUEjGM5A54rs0JxhhVKWls/QzfOJV0DWrgz/wAG6jHE05g7btIstFJHvMZDq6jDeOBtOe7lXIrUYbnLUW7XtZ6p6mib0ZFt7p0drrqQxDbGl5b7R4B2ifaPIFyB5YrrxnKphHKWrjL3RnpIkfpWp/hvRuHddfsf/wBFcvD/ALSr/j6l3zkR/wBdv+sG/wDTx/rSV0tl/wBnvfsVnqSRr+s+hnSZCcI7iGT6skQ4+4OqH3A1y6NLlVUXFK67n9i7drHnT+wWDSbxE9ksZMeBkuVkb9JmphJueIg32eCsJaHO9Q/s3nvi+ySvTtbWHf7FaZe0q1gm0W5le1hWWJLhN5jTcTGGG8sVyGz8iKrOU44qMVJ2e758Auacf0M6vbi/2ySZhtjx3kes4/8ALU/rHh4bq92Jx0KOSzl0ff7ehVRbJy0TR4bOJYYECIvxJPezE8WY+JrgVasqst6bzNUrGfWZIoBQCgFAKAUAoBQCgFAKAUAoBQCgFAKAUAoBQCgIF63dea4vWgB+htvVA7jIRl3+Gdo8MHxr6HZ1FQpb3GXp8zMpvM4aveUL9ldvDIksbbZI2DKfAg5+PuqsoqUXF6MEiDrkudmPRYe0x7e99ufHs8Zx5b/jXN/pVO/OdvnH8F99nFW3SCZbwXzbZJ95kO8HaWKlRwUjgBjAz3CvdKhF0uSWS0K3zubC96bXEt9FfssYliUIqgPsx9JzG7P+0bv7hWccJCNF0s7Px4fYnezuYev9JJby6S6kSNZFCDCBgp2OWBILE9+Dx5AVejQjSpumnln5kN3dzaX/AFg3M11bXbJCJLYSBAofawkXa24FsnhywRWUMFTjTlTTdpW8id53uH6wrk3q3xSHtVh7ALh9m0uXJxvzuyfH4U+hp8lyV3a9+sbzvc0l5rssl2b0YScyLINmdoZQAMAk8PV4g5zk1vGjGNPktVaxF87ncf6ZLnZj0WHtMe3vfbnx7PGcZ7t/xrwf0qnfnO3R+fwW32R9e6hLNM1w7kzM+8sOBDAggjHLGBjwwK6MYRjHcSy0KXO9teuK6WMK9vC8gGO03MgPmUAOT44I+Fc+Wy6bd1JpdH5L77OE1vU5byWSadt0knPAwAMYCqO4Acvz5PGuhSpxpRUY6Iq3c2/SfpjNfwRQTJEqREFSgcE4Qpx3MRyNY0MLCjNyi3mS5XM3V+sa6ubRrWVYdjKqs4DhztKndndjJK8eHjWdPAU4VN+LYcm1Yy+q+31NJTLZwgwyACRpspEwHEEN7RIycFQw4nPlTHSw7ju1HmtLa/O2xMb8CcTBvTbKqtnG4Yyuc55HmM+NcG9neJqX6qBQCgFAKAUAoBQCgFAKAUAoBQCgFAKAUAoBQCgFAKAUB859ZOmPb6jcbh6srGWM9zK3E/Jtw+A8a+mwVRToRtwyZjJZnMV6iooBQCgFAKAUAoBQCgFAKAzdK0i4uji3gkl80Ulfi/sj4kVSpVhT57S+dGpKTZ2+i9UV3Jg3MkcC8PVH0snmDghB7wze6vBV2nTjzE35L7+hZQZIWgdXVhaYYRdtIPv5sSHPiFwEU+YXPnXNrY+tUyvZdC+XLqKR1teMsKAUAoBQCgFAKAUAoBQCgFAKAUAoBQCgFAKAUAoBQCgFAKA1HSbo3b6hF2U65xxR14Oh8VP+RyD3g1tQrzoy3of9kNXIh17qovYSTblbiPuwRHJ8Vc7Tw7w3HwFdqltKlPn/AKX4r53Gbgzjr7SLiDPbW80eOZeN1X+0Rg/A17Y1YT5sk+8rZmvEynkw+YrTdZBXmoAoDwsPGgKRMvLcM+8VO6+gGfBpVxJ/J2875/Ahlf8AVU1m6kFrJLvRNmbe16B6lJjbZyAHvcxx494dgfzVjLGUI6zXm/QndZvrHqivn/lJIIh9Z5G/shQP0q88tqUVom/L54E7jOj07qbgXBnuZZD3iNUiU+XHefkRXlntWb5sUu3P7E7h1Wl9AtOt8FLVGYcQ0mZjnxBkJx8MV5KmNrz1l4ZehZRR0iqAMAYA5Yrylj2gFAKAUAoBQCgFAKAUAoBQCgFAKAUAoBQCgFAKAUAoBQCgFAKAUAoBQCgLE1lG/txo31lU/aKspSWjBgydGrJvatLc++GI/ataLEVVpJ+LIsigdFbD/grX+4h/7an6mt/vfixZGRFoVqns20C+6KMfYKo61R6yfiLIzIoFX2VA9wA+yqNt6klyoAoBQCgFAKAUAoBQCgFAKAUAoBQCgFAKAUAoBQCgFAKAUAoBQCgFAKAUAoBQCgFAKAUAoBQCgFAKAUAoBQCgFAKAUAoBQCgFAKAUAoBQCgFAKAUAoBQCgFAKAUAoBQCgFAKAUAoBQCgFAKAUAoBQCgFAKAUAoBQCgFAKAUAoBQCgFAKAUAoBQCgFAKAUAoBQCgFAKAUAoBQCgFAKAUAoBQCgFAKAUAoBQCgFAKAUAoBQCgFAKAUAoBQCgFAKAUAoBQCgFAKAUAoBQCgFAKA8JoDSfxw0/fs9Ntt+cY7aPn4c+dej6Wva+4/BkbyN5XnJMC81u2hYpLcQxuOJV5Y0IB78Mc1pGjUkrxi33EXRnKwIyOIPKsyTW/xis87fS7fdnGO2jznOMY3c891a8hVtfdfgyLozrm4SNS8jKiLzZiFUe8ngKzjFydkiTGs9Ztpm2RXEMj4ztSRHOBzOFOccR86vKlUiryi13EXR5qms29qAbieKIH2e0dUz7snj8KU6U6nMTfYG0j3S9Yt7pS1vNHKBwJjdXwfA4PD40qUp03aaa7QncqbVrcS9iZ4hNnHZ9om/JGcbc55ceVRyU93es7dPAXPb/VIIMdtNFFuzt7R0TOMZxuIzjI+dIU5z5qb7Cbi81OCEK0s0cat7Jd1QNwzwLHjwpGnOTtFNi5cs7yOZd8UiSJxG5GVxkcxlTiolCUXaSsC3Y6pBPuEM0UhXG7s3R8ZzjO0nHI/KplTnDnJrtFy3qutW1qAbieKLd7PaOqZ9wJ41NOjUqcyLfYQ2kV6ZqkFyu+3mjlUHBMbq4B8Dg8DUTpzpu0012hO5mVQk1s3SG0RirXUCspIZTNGCCOBBBPA+VaqhVauovwZF0XbLV7eclYZ4pGAyQkiOQM4yQpPDiKrKlOCvJNdouW7fXrWRgkdzA7twVVljZicZwADk8AflVnRqRV3F27GLou32qQQYE00URbO3tHRM4xnG4jOMj51WFOc+am+wXMtmABJOAOJJ4ADxqhJprfpZYSOI0vLdpCcBRKhJPgOPE+6t5YWtFbzg7djI3kbW5uEjUvI6oi82YhVHdxJ4CsYxcnZIksxapA8bSrNE0S53OHQouBk5YHAwCKs6c091p36BcpsdWt5yVhnikYDJEciOQOWSFJ4UlSnDOSa7SLlT6pAJRCZohMeUZdA5yM+znPLjyoqc3Hes7dPAm5bvNatoW2S3EMb4zteREODyOGOamNKpJXjFvuIuim2121kYJHcwO7eyqyxsx4Z4AHJ4A0lRqRV3F27GLo8n1+0jYo91ArqcMrSxqQfAgnIqVRqNXUX4MXRcs9Ztpm2xXEMjAZKpIjnA78KeXEcfOolSnFXlFruF0WP4zWX/ABlt/fRf91W+nq/7X4MXRn2l3HKu+J1dD98jBh8xwrOUXF2krElmHVrd5DEk8TSjIKLIhcY55UHIx31LpzS3mnbpIuW5NdtVfs2uYBIDtKGWMNu5bdpOc+VSqNRq6i7dgujIvr+KBQ00qRqTgGR1QE4JxliOOAeHlVYwlN2ir9hJdhlV1DIwZWAKspBBB4ggjgRUNNOzBqJultgjmNry3Dg4KmWMEHwPHgfKtlhazW8oO3YyN5G5U54jkawJPaAUBwnXNevHp21CQJpUjfH4BVnI9x2AHxBI766GzYKVa74K5SehxVj0CiudIW5td8t6SMqHUDPabWj2tgDauTknJx4HFe6WNlDE7k8o/Myu7dZEldXNrcQ2EMV0pWWPcoDFSQgc7BlSRwXA58gK5eNlCVZyp6P14l43tmQt0yZru81C4HFIpAp+rvEC495XNdzDWp06cOLX5M3m2Td1f6h6Rp1rITluzCMfxo/o2/OprhYuG5Wkuv1zNYvI+d9QibtJ2X72RuPgS7bT8xX0kGrRT6DEmHrR1oNo8TA/zow/Lb2p/Vri4Ck1iWn/ABv9jSTyOS6nYSmqMrDDLBKCPA74q9m0XfD3XSvcrDU8FrHqOuzR3bsEMkiKN20kR5CRA9wIBPDz7zU70qGETpro89WNZZm96PdELqw1gNBE/oOSpkLocxtFnBG7ccSYHLurz1sVTrYa0n+ro67/AGJUWpGv1D7p1/pY/wDDCtIfsH2P1I/kZHX97Vn9Sf7YqrsjSfavcmoX+uX+Zaf7/wBzVdmf3Z/OInoj3qR1EqbqzfIIxKoPwRx+zPxptSmnu1F2fb3EHwLPUR/K3v1Yv1pattXmw7/YQNVoOnDWtXuTcsxjXtGwrEHYsgjjQHuGDk4xxz4mtatT6XDR3NcvHVshLeeZsujegXOna0VhinNoWKGQo5Ro2i3jLgbTtcgZ8j4ms61anWwt5Nb2tuu9vNEpNSJiriGhAMGhx32t3NvKzqjTXBJQqG9VnIxuUju8K+idZ0cLGcehamNryJT6I9ArfTZXlhkmdnTYRIYyMbg2RsReOQK5OIxs68VGSS7L/dmijYgLT7treZLhAcwyq3DvIYtt/KCuPdmvoZxU4uD4r54GRIPXnMshsHU5V4pWU+IJhIPyrnbKTipp9K9y0+BvOvPVGjtoYFJAmZjJjvSMA7T5FmQ/k159lU1Ko5dGnay03kaHXurZY9NhmhWWW7IjMiqC4bfjcAgHAKTz8Ac5516KOPcq7jKyjnbu6+sq45G/vZZ26OP6SrrMsexhIGDkJOFVm3cclQpyeec154qCxy3Hlfh1ot/HM1HRH7ntQ98/7JK2xH72Hd6kLmnK9W+om11C2duEcxMJJ4AhyAPlII69eNhylGSWqz8PxcrHJnV6z908H1o/8O1eSl+wl3+qLPnGu6y7RZtbjiYkLJ6PGxGMgM5UkZBGcHwrTAyccK5LhdkS5x3OgdWFrZ3EdxHNcM8RJUO0RXijLx2xg8mPfXgrbRqVYODSz7fuWUEiPbzR0vdent5GZUklfJTaGGItwxuBHMDurpRqulg4zXBe5W15Ek9GOr6306Vp4pZ3YxsmJDEVwSpz6kanPqjvrl18dOvHdkks75X+5dRSIr6uOicWpSTpK8iCNFZTGUByWI471bhw8q6+NxMqEU4pO/SZxjc3fVMXttVubUNlMSq2ORMUoVXx3HGR8aw2haeHjU45eaJhk7FXQv7obj691+uajE/so/4hc45Pp0hOo3pXPqysSR3DKjPzIr14RrkIX6CJancdZWqel6NYT97yoW8nEEysPgwavDgqfJ4mcOhP1RaTvE2XSDVHt+j1uY2KvJDbxAjgQGRd2COR2BhnzrKjTU8bK/Bt/O8lu0Tm9H6vo5tHa6Aka6KSSRKnEYRmCxhAPW3BffluFeqpjpRxPJ5buSffxv1FVHK52nVAlylm8NzHJH2UhEQkVkPZlVbA3DiAxfHhy7q8O0XTdVSg07rO3SWhex3Vc8uKA1nSPRI763kt5c7XxgjmrA5Vh5ggeR5Hga1o1pUpqcSGrkJXVnqOgT71b6NjgOAWhlx966/evgcuBHHaxGTXejOhjIWevmuzq+NGWcSXLDpWk+mtfqNoWKRmUnO10Byue/1hwPeCK408M4V+S615ml8rkR9EWt/4N1NZp4knmVRGryIrOY1MqlVJycu2OHMiuziFU5em4ptLWy0vl6GatZnbdRt/utZ4Tzil3AfiyKD+ssleDasLVFLpXp+LF4aEe6ZZ9qmrjvRDKPyLkMf0Q1dGct10vDxRRcTKmvDewaNZjjhmRx4DtxGv/TDGqqPJTq1Pml/Ua2RvugA/8fvP61+3SvPi/wBnH/H0ZaPONn1kdXTzyNd2fGU4aSLO0swHB4z3NwHA4zzBB55YLHKEeTqacH7PqEo8UWerLp3M8y2N4WZjlY3cESBlBJjkzxJwDxPHIwc5qcdg4KPK0+9cO1CMuDNdqH3Tr/Sx/wCGFaw/YPsfqR/Iv9f3tWf1J/tiquyNJ93uTULvXR/MrD3/ALmq7M/uz+cRPQwbo/wfq9lccormKLee71oxC/yIjf41pH/zYacOMW/uvdEaMy+oofS331Yv1paptXmw7/YmBh9Trst1ekDLiFiBgnJEnLA88VfaSTpw7SIamz6N9ZF9NewWtxbxRF22yKY5kkX6Mtyd+B5cxyNZ18BRhSdSEm7aZq3oSpO9iWK45ofPj2VzPrN1HaSCKcz3BVy7R4AZiRuUEjI8q+jU6cMNF1FdWXWY572RKPQHRNRtmmN/cCZWCCMCWSXaQW3H11XGcry8K5WLq0JpclG2t8kvc0imtSJei+l+k2uqgDLxxwzJ3nMckrEDzKb1/KrsV6m5Ok+lteNjNK6Zia7qnb2WnqTlrcXEJ+qGhZPhsZR+SavSp7lWb6bP1v5kN5I7b/8AoAcbT6k/7qvDsj+XavcvUN5016X3mni37CBXgMKF5HjlZVYnaF3qwUZ4cDx415sLhaVbe3nnfS6JlJot6jrkl90enuJVRXYMCEBC+rc7BjcSeSjvqY0Y0caoR0y80L3iafoj9z2oe+f9klb4j97Du9SFzTl5dNLaNFcrweC6kUkcwrqmD8HVPnXrVS2KcHxivL8FbfpNvaamLrXLGcf7RYWI8G9GYMPg2RWEqfJ4ScOi/qTe8jzrPid9ZRYm2ysLdY2yVw5YhTkZIwcHIqcC0sK3LTO4lzjsuhvR3VoLpZLy7EsAVgUE80mSRwO10A4e+vFia+GnTtTjZ9iXuWSd8zgdWtLibXLiO1kEc7SvscsyYxFk+soJHqgjlXQpyhHCRdRXVvco772RJHQfQ9Stnma/uRMjIAgEssuGzknDouOFczFVqE0lSjbuS9zSKa1Im6EjUd038G57TYO1x2GduTjHbcOeeXGuxieQsuW04a+xnG/A7HqWeAXFwrrJ6dtbcXII2iT1wBjIfft3bs93nXi2mp7kWrbvy3loWgY3Qv7obj691+uatif2Uf8AELnFq204XWt6jAeUsdymfAlUwfgcH4VLqcnhac+hr3IteTOYbUSdLNq/B4bxXCnuDQzKy/CRTn61evk0sRyi4x917Fb5WO46df6g07+r/wCHevBhf3lTv9S8uajLj6Q3Njo1hLawiUbT2pZJHVFAYlyUI2jI5nhVOQp1sVOM3bo0z8RdqKOh6telM2pQzSTLGpjk2DswwGNitx3MeOSa82Nw0aEko3zXEtF3OwrxFhQHFdblrM9hvgLhopFkbsywYptZW9k5IG4MfJfKvds+UFWtK2atmVnoRtd9Po5NIFjIjtN6o7VmVk2rKHDZLbi2ABy8891dSOBlHE8qnl0cdPAz3srG2vQ9j0dCSjs5LqXgrcCFZ9/EHllI+X41YxtWxt45qK+ebJ0ibDof1ZWtzZwTzNMJJV3nYyquCSVwCp+9299Z4naFSnVlCNrIlQTRrOqeb0XVrm0JHESR8xktFJ6vD6pkNa7QXKYaNTs80RDJ2HVVAs13qURIIeKRD7mlI/zqMe3GnTl1r0EdWabqmse01SJW4mBZJGHgVHZ8fynHyr0bQnbDtrjZe/sRDU33V84PSC8AIyPSs/8AuErzYtP6OH+PoyY84xLjWpdJ1mZ7jtnhLSME3k7o5DuVkDttO0kDHDGCOFXjRjicMlCyeXiukXtIdHJjqmui6hjKxK4kfOPVCxbBuK5G5mA4Z8eeDStH6fCcnJ56efoFnK5f6xUk0/V474oWiZo3U8gWVQjR57m2jI9/kajB2rYZ0r55/e4lk7mt6Y68dduraG1hkG0MoD7d3rldzsEJCooUcc+PlWuGo/R05Sm1/wBcO1hveeR0vXqgjtbNc8FdlGfKLFeTZWdST6vcmehc61NM7TS7S4HO3Ee4/iSIqn9Lsz8KjZ9S2IlDpv4r4xNZGD1CODJe4IPqw8jnvlrTayajC/X7Cmaux1E6Fq1wZ43MUnaBdoGWjeQSI6biA2MBTx8fDFbSp/V4eO681bxWRF91ljSdYS86QRXEYZVlmBVX27gFttnEKSOak8++rVKTpYJwfBe9wneRPlfOmp8+L0ijsNaubhxvCT3AKhlB9ZmXvr6T6eVbCxguhGN7SJN6F9Y0OpTtBHE6MsbSZLIwwGRceqefrj5VysTgJ0Ib8nxsaKVzkOoohp74cCNkQPf9/Lwr2bVuoQ7X7FIEedIrEWlzPbEgdk7KuTx2Zyh+KFT8a6dGbqwjNcfj8yrydiYeu3R3mtYpkUt2DtvAGSI3XBbA7gVTPgMnkK4my6qjUcXx9UaTWRx/SLrBiu9LS0KSCcCIM/qdmezKksDu3cccscPzn20cDKliHUurZ5Z3z7irldWN1pbD+K0hzw+l4/1w1hU/9gu70JXMLXQ9wejuoEEYzP8AskqcQv8AWw7vULmmf1cacLvRLmDge0eUKfBtqFT8GANZ42bpYuMuiwirxI+6u3H8KWYyNwkORniD2b5HzrpYxf6eb6vdFY6nQdZ9+tvrUcrcRGLeQjIBIVy2Bn3V5sBBzwriuN0TJ/qOw6P9bEF5cxW6QOrSttBLxkD1SckA57q8VbZk6UHNvTtLKabOE1LXksddnuHG4RyvlQVBO6Lb3++uhChKthIwXFe5Ru0iReifWTDqM5t44XRuzZ8lkYYXAx6p/Grm4jZ86EN+T4l1O5yPUM4Nxd4IP0acjn79q9m1k1CN+llaZV0MkC9IrpSQCWuRjv4uG+wZqMSr4KL/AOJK5xb6FOD0iuRkZ33Xf+OanFJ/RR/xIXOMrouw/jJdDIz9N/8ACqV1/oY93uSuccl1n6etrqU68FWXE6d3B87v+oJK9uBm6lBPoy8PxYrLJkj6zpL3XR63WJd0iQW8qqBkttVSwAHM7N2AOZxXMpVFTxsnLS7XzvLtXicbpvT6JNIl0+SOQymOWJHXZsw+7G7LAjbuwQAeXy908FJ4lVk1a6fgV3srHVdQ7A2t1g5+n/dJXj2t/cj2e7Jp6EnVyjQUAoDDj0qBX7RYYhJz3CNA2fHOM1d1JtWu7CxkyRK3tKD7wD9tVTa0BUowMDgByqAUCBc7tq7vHAz86m70AjhVTlVAJ8ABRtsBIVU5CgE8yAAaXbAWFQchQD4gDPzpdgou7KOUYljSQeDqrD5EVMZSjnF2BXb26Rjaiqq+CgKPkKhtt3YPZYlYFWAZTzBAIPwNE2s0C1aWMUQIijSMHnsVVz8hUynKXOdwXZIlb2lB94B+2oTa0B6yAjBAI8McPlUXBTHCq+yoGfAAfZUtt6gpurWOUbZEV18GUMPkaRk45pgptbCKL+TiRPqIq/YKmU5S1dwZFVBZa1QnJRSTz9UVO8+kFUcCKcqqg+QA+yjbeoEcKr7KgZ8AB9lG29QePbITkopPiQDTeaBdqAYR0e33b+wi3/hdmmfnjNX5WdrXZFkZZjBG3A2+GBj5VW71JKVhUAqFAU8xgY+VLsFUcYUYUADyAFG7goW2QHIRc+OBmm8wHt0Y5KqT4kA0UmgFtkByEUEd4UCm8+kBrVCclFJPeVFN59ICW6KchVB8gBRybB7HAq+yoHuAH2Ubb1AEK53bRu8cDPzpd6ALAoO4KobxwM/Ol2AIVB3BRu8cDPzpd6ASQK3FlUnzAP20Ta0BWqgDAGAOVQDEn0qCRt7wRM34TRox+ZGauqk0rJsWMqOMKMKAB4AYH5qq3fUFVQBQCgFAKAUAoBQCgFAKAUAoBQCgFAKAUAoBQCgFAKAUAoBQCgFAKAUAoBQCgFAKAUAoBQCgFAKAUAoD/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Gráfico"/>
          <p:cNvGraphicFramePr/>
          <p:nvPr/>
        </p:nvGraphicFramePr>
        <p:xfrm>
          <a:off x="0" y="1196752"/>
          <a:ext cx="9144000" cy="4336256"/>
        </p:xfrm>
        <a:graphic>
          <a:graphicData uri="http://schemas.openxmlformats.org/drawingml/2006/chart">
            <c:chart xmlns:c="http://schemas.openxmlformats.org/drawingml/2006/chart" xmlns:r="http://schemas.openxmlformats.org/officeDocument/2006/relationships" r:id="rId2"/>
          </a:graphicData>
        </a:graphic>
      </p:graphicFrame>
      <p:pic>
        <p:nvPicPr>
          <p:cNvPr id="7" name="1 Imagen" descr="logo"/>
          <p:cNvPicPr>
            <a:picLocks noChangeAspect="1" noChangeArrowheads="1"/>
          </p:cNvPicPr>
          <p:nvPr/>
        </p:nvPicPr>
        <p:blipFill>
          <a:blip r:embed="rId3" cstate="email"/>
          <a:srcRect/>
          <a:stretch>
            <a:fillRect/>
          </a:stretch>
        </p:blipFill>
        <p:spPr bwMode="auto">
          <a:xfrm>
            <a:off x="467544" y="476672"/>
            <a:ext cx="1224136" cy="602197"/>
          </a:xfrm>
          <a:prstGeom prst="rect">
            <a:avLst/>
          </a:prstGeom>
          <a:noFill/>
        </p:spPr>
      </p:pic>
      <p:sp>
        <p:nvSpPr>
          <p:cNvPr id="8" name="7 Rectángulo redondeado"/>
          <p:cNvSpPr/>
          <p:nvPr/>
        </p:nvSpPr>
        <p:spPr>
          <a:xfrm>
            <a:off x="3347864" y="404664"/>
            <a:ext cx="4968552" cy="129614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L" dirty="0" smtClean="0"/>
              <a:t>EN 20 AÑOS LA EMPRESA A RECORRIDO APROX. 34.016.567 Km</a:t>
            </a:r>
            <a:endParaRPr lang="es-CL"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bwMode="auto">
          <a:xfrm>
            <a:off x="467544" y="188640"/>
            <a:ext cx="5456238" cy="903767"/>
          </a:xfrm>
          <a:prstGeom prst="rect">
            <a:avLst/>
          </a:prstGeom>
          <a:noFill/>
          <a:ln w="9525">
            <a:noFill/>
            <a:miter lim="800000"/>
            <a:headEnd/>
            <a:tailEnd/>
          </a:ln>
        </p:spPr>
        <p:txBody>
          <a:bodyPr anchor="ctr"/>
          <a:lstStyle/>
          <a:p>
            <a:r>
              <a:rPr lang="es-MX" sz="2800" dirty="0" smtClean="0">
                <a:latin typeface="Vital Bold" charset="0"/>
              </a:rPr>
              <a:t>Articulo 25 Código del Trabajo</a:t>
            </a:r>
          </a:p>
          <a:p>
            <a:r>
              <a:rPr lang="es-MX" sz="1600" dirty="0" smtClean="0">
                <a:latin typeface="Vital Bold" charset="0"/>
              </a:rPr>
              <a:t> Jornada de Trabajo Conductores</a:t>
            </a:r>
            <a:endParaRPr lang="es-CL" sz="1600" dirty="0" smtClean="0">
              <a:latin typeface="Vital Bold" charset="0"/>
            </a:endParaRPr>
          </a:p>
        </p:txBody>
      </p:sp>
      <p:cxnSp>
        <p:nvCxnSpPr>
          <p:cNvPr id="6" name="5 Conector recto"/>
          <p:cNvCxnSpPr/>
          <p:nvPr/>
        </p:nvCxnSpPr>
        <p:spPr>
          <a:xfrm>
            <a:off x="539552" y="1052736"/>
            <a:ext cx="3888432" cy="0"/>
          </a:xfrm>
          <a:prstGeom prst="line">
            <a:avLst/>
          </a:prstGeom>
        </p:spPr>
        <p:style>
          <a:lnRef idx="1">
            <a:schemeClr val="accent3"/>
          </a:lnRef>
          <a:fillRef idx="0">
            <a:schemeClr val="accent3"/>
          </a:fillRef>
          <a:effectRef idx="0">
            <a:schemeClr val="accent3"/>
          </a:effectRef>
          <a:fontRef idx="minor">
            <a:schemeClr val="tx1"/>
          </a:fontRef>
        </p:style>
      </p:cxnSp>
      <p:pic>
        <p:nvPicPr>
          <p:cNvPr id="7" name="Imagen 3" descr="logo"/>
          <p:cNvPicPr>
            <a:picLocks noChangeAspect="1" noChangeArrowheads="1"/>
          </p:cNvPicPr>
          <p:nvPr/>
        </p:nvPicPr>
        <p:blipFill>
          <a:blip r:embed="rId2" cstate="email"/>
          <a:srcRect/>
          <a:stretch>
            <a:fillRect/>
          </a:stretch>
        </p:blipFill>
        <p:spPr bwMode="auto">
          <a:xfrm>
            <a:off x="7524328" y="476672"/>
            <a:ext cx="1053938" cy="504056"/>
          </a:xfrm>
          <a:prstGeom prst="rect">
            <a:avLst/>
          </a:prstGeom>
          <a:noFill/>
        </p:spPr>
      </p:pic>
      <p:sp>
        <p:nvSpPr>
          <p:cNvPr id="10" name="9 Rectángulo redondeado"/>
          <p:cNvSpPr/>
          <p:nvPr/>
        </p:nvSpPr>
        <p:spPr>
          <a:xfrm>
            <a:off x="3779912" y="1196752"/>
            <a:ext cx="4968552" cy="453650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L" b="1" u="sng" dirty="0" smtClean="0"/>
              <a:t>DESCANSO</a:t>
            </a:r>
          </a:p>
          <a:p>
            <a:pPr algn="ctr"/>
            <a:r>
              <a:rPr lang="es-CL" dirty="0" smtClean="0"/>
              <a:t>Señor conductor, la ley establece que luego de 5 horas de conducción continua, corresponde 2 horas de descanso, después de este descanso, podrá conducir otras 5 horas, al termino de las cuales su descanso será de 8 horas mínimo ininterrumpido dentro de cada 24 Hrs.</a:t>
            </a:r>
          </a:p>
          <a:p>
            <a:pPr algn="ctr"/>
            <a:r>
              <a:rPr lang="es-CL" dirty="0" smtClean="0"/>
              <a:t>Para aquellos viajes en que el periodo de conducción es inferior a 5 horas, para determinar el tiempo de descanso, se calculara por cada hora de conducción el descanso correspondiente a 24 minutos.</a:t>
            </a:r>
            <a:endParaRPr lang="es-CL" dirty="0"/>
          </a:p>
        </p:txBody>
      </p:sp>
      <p:sp>
        <p:nvSpPr>
          <p:cNvPr id="12" name="11 Rectángulo redondeado"/>
          <p:cNvSpPr/>
          <p:nvPr/>
        </p:nvSpPr>
        <p:spPr>
          <a:xfrm>
            <a:off x="539552" y="2060848"/>
            <a:ext cx="2664296" cy="237626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L" b="1" u="sng" dirty="0" smtClean="0"/>
              <a:t>JORNADA</a:t>
            </a:r>
          </a:p>
          <a:p>
            <a:pPr algn="ctr"/>
            <a:r>
              <a:rPr lang="es-CL" dirty="0" smtClean="0"/>
              <a:t>La jornada de trabajo para el transporte de Pasajeros, será de 180 horas mensuales</a:t>
            </a:r>
            <a:endParaRPr lang="es-CL" dirty="0"/>
          </a:p>
        </p:txBody>
      </p:sp>
      <p:sp>
        <p:nvSpPr>
          <p:cNvPr id="8" name="7 Rectángulo"/>
          <p:cNvSpPr/>
          <p:nvPr/>
        </p:nvSpPr>
        <p:spPr>
          <a:xfrm>
            <a:off x="323528" y="6021288"/>
            <a:ext cx="8496944" cy="64807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CL" dirty="0" smtClean="0"/>
              <a:t>De acuerdo a la Naturaleza del Servicio, se ajusta la jornada determinada</a:t>
            </a:r>
            <a:endParaRPr lang="es-CL"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619672" y="2924945"/>
            <a:ext cx="1728192" cy="57606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L" dirty="0" smtClean="0"/>
              <a:t>Maria Elena</a:t>
            </a:r>
            <a:endParaRPr lang="es-CL" dirty="0"/>
          </a:p>
        </p:txBody>
      </p:sp>
      <p:sp>
        <p:nvSpPr>
          <p:cNvPr id="5" name="4 Rectángulo redondeado"/>
          <p:cNvSpPr/>
          <p:nvPr/>
        </p:nvSpPr>
        <p:spPr>
          <a:xfrm>
            <a:off x="395536" y="4437113"/>
            <a:ext cx="1728192" cy="57606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L" dirty="0" smtClean="0"/>
              <a:t>Tocopilla</a:t>
            </a:r>
            <a:endParaRPr lang="es-CL" dirty="0"/>
          </a:p>
        </p:txBody>
      </p:sp>
      <p:sp>
        <p:nvSpPr>
          <p:cNvPr id="6" name="5 Rectángulo redondeado"/>
          <p:cNvSpPr/>
          <p:nvPr/>
        </p:nvSpPr>
        <p:spPr>
          <a:xfrm>
            <a:off x="5724128" y="4437113"/>
            <a:ext cx="1728192" cy="57606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L" dirty="0" smtClean="0"/>
              <a:t>Antofagasta</a:t>
            </a:r>
            <a:endParaRPr lang="es-CL" dirty="0"/>
          </a:p>
        </p:txBody>
      </p:sp>
      <p:sp>
        <p:nvSpPr>
          <p:cNvPr id="7" name="6 Rectángulo redondeado"/>
          <p:cNvSpPr/>
          <p:nvPr/>
        </p:nvSpPr>
        <p:spPr>
          <a:xfrm>
            <a:off x="395536" y="1484784"/>
            <a:ext cx="1728192" cy="57606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L" dirty="0" smtClean="0"/>
              <a:t>Iquique</a:t>
            </a:r>
            <a:endParaRPr lang="es-CL" dirty="0"/>
          </a:p>
        </p:txBody>
      </p:sp>
      <p:sp>
        <p:nvSpPr>
          <p:cNvPr id="8" name="7 Rectángulo redondeado"/>
          <p:cNvSpPr/>
          <p:nvPr/>
        </p:nvSpPr>
        <p:spPr>
          <a:xfrm>
            <a:off x="5724128" y="1484784"/>
            <a:ext cx="1728192" cy="57606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L" dirty="0" smtClean="0"/>
              <a:t>Salar de Atacama</a:t>
            </a:r>
            <a:endParaRPr lang="es-CL" dirty="0"/>
          </a:p>
        </p:txBody>
      </p:sp>
      <p:sp>
        <p:nvSpPr>
          <p:cNvPr id="9" name="8 Rectángulo redondeado"/>
          <p:cNvSpPr/>
          <p:nvPr/>
        </p:nvSpPr>
        <p:spPr>
          <a:xfrm>
            <a:off x="3131840" y="5661249"/>
            <a:ext cx="1728192" cy="57606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L" dirty="0" smtClean="0"/>
              <a:t>Copiapó Vallenar</a:t>
            </a:r>
            <a:endParaRPr lang="es-CL" dirty="0"/>
          </a:p>
        </p:txBody>
      </p:sp>
      <p:cxnSp>
        <p:nvCxnSpPr>
          <p:cNvPr id="11" name="10 Conector recto"/>
          <p:cNvCxnSpPr>
            <a:stCxn id="6" idx="2"/>
            <a:endCxn id="9" idx="3"/>
          </p:cNvCxnSpPr>
          <p:nvPr/>
        </p:nvCxnSpPr>
        <p:spPr>
          <a:xfrm flipH="1">
            <a:off x="4860032" y="5013177"/>
            <a:ext cx="1728192" cy="936104"/>
          </a:xfrm>
          <a:prstGeom prst="line">
            <a:avLst/>
          </a:prstGeom>
        </p:spPr>
        <p:style>
          <a:lnRef idx="1">
            <a:schemeClr val="accent2"/>
          </a:lnRef>
          <a:fillRef idx="0">
            <a:schemeClr val="accent2"/>
          </a:fillRef>
          <a:effectRef idx="0">
            <a:schemeClr val="accent2"/>
          </a:effectRef>
          <a:fontRef idx="minor">
            <a:schemeClr val="tx1"/>
          </a:fontRef>
        </p:style>
      </p:cxnSp>
      <p:cxnSp>
        <p:nvCxnSpPr>
          <p:cNvPr id="15" name="14 Conector recto"/>
          <p:cNvCxnSpPr>
            <a:stCxn id="5" idx="0"/>
            <a:endCxn id="4" idx="2"/>
          </p:cNvCxnSpPr>
          <p:nvPr/>
        </p:nvCxnSpPr>
        <p:spPr>
          <a:xfrm flipV="1">
            <a:off x="1259632" y="3501009"/>
            <a:ext cx="1224136" cy="936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16 Conector recto"/>
          <p:cNvCxnSpPr>
            <a:stCxn id="4" idx="0"/>
            <a:endCxn id="7" idx="2"/>
          </p:cNvCxnSpPr>
          <p:nvPr/>
        </p:nvCxnSpPr>
        <p:spPr>
          <a:xfrm flipH="1" flipV="1">
            <a:off x="1259632" y="2060848"/>
            <a:ext cx="1224136" cy="864096"/>
          </a:xfrm>
          <a:prstGeom prst="line">
            <a:avLst/>
          </a:prstGeom>
        </p:spPr>
        <p:style>
          <a:lnRef idx="1">
            <a:schemeClr val="accent1"/>
          </a:lnRef>
          <a:fillRef idx="0">
            <a:schemeClr val="accent1"/>
          </a:fillRef>
          <a:effectRef idx="0">
            <a:schemeClr val="accent1"/>
          </a:effectRef>
          <a:fontRef idx="minor">
            <a:schemeClr val="tx1"/>
          </a:fontRef>
        </p:style>
      </p:cxnSp>
      <p:sp>
        <p:nvSpPr>
          <p:cNvPr id="27" name="26 Rectángulo redondeado"/>
          <p:cNvSpPr/>
          <p:nvPr/>
        </p:nvSpPr>
        <p:spPr>
          <a:xfrm>
            <a:off x="4427984" y="2924945"/>
            <a:ext cx="1728192" cy="57606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L" dirty="0" smtClean="0"/>
              <a:t>Calama</a:t>
            </a:r>
            <a:endParaRPr lang="es-CL" dirty="0"/>
          </a:p>
        </p:txBody>
      </p:sp>
      <p:cxnSp>
        <p:nvCxnSpPr>
          <p:cNvPr id="29" name="28 Conector recto"/>
          <p:cNvCxnSpPr>
            <a:stCxn id="8" idx="2"/>
            <a:endCxn id="27" idx="0"/>
          </p:cNvCxnSpPr>
          <p:nvPr/>
        </p:nvCxnSpPr>
        <p:spPr>
          <a:xfrm flipH="1">
            <a:off x="5292080" y="2060848"/>
            <a:ext cx="1296144"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30 Conector recto"/>
          <p:cNvCxnSpPr>
            <a:stCxn id="27" idx="2"/>
            <a:endCxn id="6" idx="0"/>
          </p:cNvCxnSpPr>
          <p:nvPr/>
        </p:nvCxnSpPr>
        <p:spPr>
          <a:xfrm>
            <a:off x="5292080" y="3501009"/>
            <a:ext cx="1296144" cy="936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38 Conector recto"/>
          <p:cNvCxnSpPr>
            <a:stCxn id="4" idx="3"/>
            <a:endCxn id="27" idx="1"/>
          </p:cNvCxnSpPr>
          <p:nvPr/>
        </p:nvCxnSpPr>
        <p:spPr>
          <a:xfrm>
            <a:off x="3347864" y="3212976"/>
            <a:ext cx="10801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40 Conector recto"/>
          <p:cNvCxnSpPr>
            <a:stCxn id="5" idx="3"/>
            <a:endCxn id="6" idx="1"/>
          </p:cNvCxnSpPr>
          <p:nvPr/>
        </p:nvCxnSpPr>
        <p:spPr>
          <a:xfrm>
            <a:off x="2123728" y="4725144"/>
            <a:ext cx="3600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51 Conector recto"/>
          <p:cNvCxnSpPr>
            <a:stCxn id="6" idx="0"/>
            <a:endCxn id="8" idx="2"/>
          </p:cNvCxnSpPr>
          <p:nvPr/>
        </p:nvCxnSpPr>
        <p:spPr>
          <a:xfrm flipV="1">
            <a:off x="6588224" y="2060848"/>
            <a:ext cx="0" cy="23762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59 Conector recto"/>
          <p:cNvCxnSpPr>
            <a:stCxn id="5" idx="0"/>
            <a:endCxn id="7" idx="2"/>
          </p:cNvCxnSpPr>
          <p:nvPr/>
        </p:nvCxnSpPr>
        <p:spPr>
          <a:xfrm flipV="1">
            <a:off x="1259632" y="2060848"/>
            <a:ext cx="0" cy="2376264"/>
          </a:xfrm>
          <a:prstGeom prst="line">
            <a:avLst/>
          </a:prstGeom>
        </p:spPr>
        <p:style>
          <a:lnRef idx="1">
            <a:schemeClr val="accent1"/>
          </a:lnRef>
          <a:fillRef idx="0">
            <a:schemeClr val="accent1"/>
          </a:fillRef>
          <a:effectRef idx="0">
            <a:schemeClr val="accent1"/>
          </a:effectRef>
          <a:fontRef idx="minor">
            <a:schemeClr val="tx1"/>
          </a:fontRef>
        </p:style>
      </p:cxnSp>
      <p:sp>
        <p:nvSpPr>
          <p:cNvPr id="64" name="63 Rectángulo redondeado"/>
          <p:cNvSpPr/>
          <p:nvPr/>
        </p:nvSpPr>
        <p:spPr>
          <a:xfrm>
            <a:off x="7092280" y="2924945"/>
            <a:ext cx="1728192" cy="57606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L" dirty="0" smtClean="0"/>
              <a:t>Lomas Bayas</a:t>
            </a:r>
            <a:endParaRPr lang="es-CL" dirty="0"/>
          </a:p>
        </p:txBody>
      </p:sp>
      <p:cxnSp>
        <p:nvCxnSpPr>
          <p:cNvPr id="66" name="65 Conector recto"/>
          <p:cNvCxnSpPr>
            <a:stCxn id="8" idx="2"/>
            <a:endCxn id="64" idx="0"/>
          </p:cNvCxnSpPr>
          <p:nvPr/>
        </p:nvCxnSpPr>
        <p:spPr>
          <a:xfrm>
            <a:off x="6588224" y="2060848"/>
            <a:ext cx="1368152"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67 Conector recto"/>
          <p:cNvCxnSpPr>
            <a:stCxn id="6" idx="0"/>
            <a:endCxn id="64" idx="2"/>
          </p:cNvCxnSpPr>
          <p:nvPr/>
        </p:nvCxnSpPr>
        <p:spPr>
          <a:xfrm flipV="1">
            <a:off x="6588224" y="3501009"/>
            <a:ext cx="1368152" cy="936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69 Conector recto"/>
          <p:cNvCxnSpPr>
            <a:stCxn id="27" idx="3"/>
            <a:endCxn id="64" idx="1"/>
          </p:cNvCxnSpPr>
          <p:nvPr/>
        </p:nvCxnSpPr>
        <p:spPr>
          <a:xfrm>
            <a:off x="6156176" y="3212976"/>
            <a:ext cx="936104" cy="0"/>
          </a:xfrm>
          <a:prstGeom prst="line">
            <a:avLst/>
          </a:prstGeom>
        </p:spPr>
        <p:style>
          <a:lnRef idx="1">
            <a:schemeClr val="accent1"/>
          </a:lnRef>
          <a:fillRef idx="0">
            <a:schemeClr val="accent1"/>
          </a:fillRef>
          <a:effectRef idx="0">
            <a:schemeClr val="accent1"/>
          </a:effectRef>
          <a:fontRef idx="minor">
            <a:schemeClr val="tx1"/>
          </a:fontRef>
        </p:style>
      </p:cxnSp>
      <p:sp>
        <p:nvSpPr>
          <p:cNvPr id="74" name="73 Rectángulo redondeado"/>
          <p:cNvSpPr/>
          <p:nvPr/>
        </p:nvSpPr>
        <p:spPr>
          <a:xfrm>
            <a:off x="2987824" y="1484784"/>
            <a:ext cx="1728192" cy="57606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L" dirty="0" smtClean="0"/>
              <a:t>Nueva Victoria</a:t>
            </a:r>
            <a:endParaRPr lang="es-CL" dirty="0"/>
          </a:p>
        </p:txBody>
      </p:sp>
      <p:cxnSp>
        <p:nvCxnSpPr>
          <p:cNvPr id="76" name="75 Conector recto"/>
          <p:cNvCxnSpPr>
            <a:stCxn id="7" idx="3"/>
            <a:endCxn id="74" idx="1"/>
          </p:cNvCxnSpPr>
          <p:nvPr/>
        </p:nvCxnSpPr>
        <p:spPr>
          <a:xfrm>
            <a:off x="2123728" y="1772816"/>
            <a:ext cx="8640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77 Conector recto"/>
          <p:cNvCxnSpPr>
            <a:stCxn id="4" idx="0"/>
            <a:endCxn id="74" idx="2"/>
          </p:cNvCxnSpPr>
          <p:nvPr/>
        </p:nvCxnSpPr>
        <p:spPr>
          <a:xfrm flipV="1">
            <a:off x="2483768" y="2060848"/>
            <a:ext cx="1368152"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79 Conector recto"/>
          <p:cNvCxnSpPr>
            <a:stCxn id="6" idx="0"/>
            <a:endCxn id="4" idx="2"/>
          </p:cNvCxnSpPr>
          <p:nvPr/>
        </p:nvCxnSpPr>
        <p:spPr>
          <a:xfrm flipH="1" flipV="1">
            <a:off x="2483768" y="3501009"/>
            <a:ext cx="4104456" cy="936104"/>
          </a:xfrm>
          <a:prstGeom prst="line">
            <a:avLst/>
          </a:prstGeom>
        </p:spPr>
        <p:style>
          <a:lnRef idx="1">
            <a:schemeClr val="accent1"/>
          </a:lnRef>
          <a:fillRef idx="0">
            <a:schemeClr val="accent1"/>
          </a:fillRef>
          <a:effectRef idx="0">
            <a:schemeClr val="accent1"/>
          </a:effectRef>
          <a:fontRef idx="minor">
            <a:schemeClr val="tx1"/>
          </a:fontRef>
        </p:style>
      </p:cxnSp>
      <p:sp>
        <p:nvSpPr>
          <p:cNvPr id="82" name="81 Rectángulo redondeado"/>
          <p:cNvSpPr/>
          <p:nvPr/>
        </p:nvSpPr>
        <p:spPr>
          <a:xfrm>
            <a:off x="7812360" y="5085185"/>
            <a:ext cx="1008112"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L" sz="1200" dirty="0" smtClean="0"/>
              <a:t>El </a:t>
            </a:r>
            <a:r>
              <a:rPr lang="es-CL" sz="1200" dirty="0" err="1" smtClean="0"/>
              <a:t>Peñon</a:t>
            </a:r>
            <a:endParaRPr lang="es-CL" sz="1200" dirty="0"/>
          </a:p>
        </p:txBody>
      </p:sp>
      <p:sp>
        <p:nvSpPr>
          <p:cNvPr id="83" name="82 Rectángulo redondeado"/>
          <p:cNvSpPr/>
          <p:nvPr/>
        </p:nvSpPr>
        <p:spPr>
          <a:xfrm>
            <a:off x="7812360" y="5661249"/>
            <a:ext cx="1008112"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L" sz="1200" dirty="0" smtClean="0"/>
              <a:t>Escondida</a:t>
            </a:r>
            <a:endParaRPr lang="es-CL" sz="1200" dirty="0"/>
          </a:p>
        </p:txBody>
      </p:sp>
      <p:sp>
        <p:nvSpPr>
          <p:cNvPr id="84" name="83 Rectángulo redondeado"/>
          <p:cNvSpPr/>
          <p:nvPr/>
        </p:nvSpPr>
        <p:spPr>
          <a:xfrm>
            <a:off x="7812360" y="4509120"/>
            <a:ext cx="1008112"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L" sz="1200" dirty="0" smtClean="0"/>
              <a:t>La Negra</a:t>
            </a:r>
            <a:endParaRPr lang="es-CL" sz="1200" dirty="0"/>
          </a:p>
        </p:txBody>
      </p:sp>
      <p:sp>
        <p:nvSpPr>
          <p:cNvPr id="85" name="84 Rectángulo redondeado"/>
          <p:cNvSpPr/>
          <p:nvPr/>
        </p:nvSpPr>
        <p:spPr>
          <a:xfrm>
            <a:off x="7812360" y="6165305"/>
            <a:ext cx="1008112"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L" sz="1200" dirty="0" smtClean="0"/>
              <a:t>Carbonato</a:t>
            </a:r>
            <a:endParaRPr lang="es-CL" sz="1200" dirty="0"/>
          </a:p>
        </p:txBody>
      </p:sp>
      <p:sp>
        <p:nvSpPr>
          <p:cNvPr id="86" name="85 Rectángulo redondeado"/>
          <p:cNvSpPr/>
          <p:nvPr/>
        </p:nvSpPr>
        <p:spPr>
          <a:xfrm>
            <a:off x="5508104" y="3717032"/>
            <a:ext cx="2160240"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L" sz="1200" dirty="0" smtClean="0"/>
              <a:t>Sierra Gorda / Baquedano </a:t>
            </a:r>
            <a:endParaRPr lang="es-CL" sz="1200" dirty="0"/>
          </a:p>
        </p:txBody>
      </p:sp>
      <p:sp>
        <p:nvSpPr>
          <p:cNvPr id="87" name="86 Rectángulo redondeado"/>
          <p:cNvSpPr/>
          <p:nvPr/>
        </p:nvSpPr>
        <p:spPr>
          <a:xfrm>
            <a:off x="6084168" y="2276873"/>
            <a:ext cx="1080120"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L" sz="1200" dirty="0" smtClean="0"/>
              <a:t>Gaby</a:t>
            </a:r>
            <a:endParaRPr lang="es-CL" sz="1200" dirty="0"/>
          </a:p>
        </p:txBody>
      </p:sp>
      <p:sp>
        <p:nvSpPr>
          <p:cNvPr id="88" name="87 Rectángulo redondeado"/>
          <p:cNvSpPr/>
          <p:nvPr/>
        </p:nvSpPr>
        <p:spPr>
          <a:xfrm>
            <a:off x="2555776" y="4581129"/>
            <a:ext cx="1080120"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L" sz="1200" dirty="0" smtClean="0"/>
              <a:t>Mejillones</a:t>
            </a:r>
            <a:endParaRPr lang="es-CL" sz="1200" dirty="0"/>
          </a:p>
        </p:txBody>
      </p:sp>
      <p:sp>
        <p:nvSpPr>
          <p:cNvPr id="89" name="88 Rectángulo redondeado"/>
          <p:cNvSpPr/>
          <p:nvPr/>
        </p:nvSpPr>
        <p:spPr>
          <a:xfrm>
            <a:off x="4283968" y="4581129"/>
            <a:ext cx="1080120"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L" sz="1200" dirty="0" smtClean="0"/>
              <a:t>Aeropuerto</a:t>
            </a:r>
            <a:endParaRPr lang="es-CL" sz="1200" dirty="0"/>
          </a:p>
        </p:txBody>
      </p:sp>
      <p:sp>
        <p:nvSpPr>
          <p:cNvPr id="104" name="2 Título"/>
          <p:cNvSpPr>
            <a:spLocks noGrp="1"/>
          </p:cNvSpPr>
          <p:nvPr>
            <p:ph type="title"/>
          </p:nvPr>
        </p:nvSpPr>
        <p:spPr>
          <a:xfrm>
            <a:off x="1259632" y="332656"/>
            <a:ext cx="7344816" cy="1143000"/>
          </a:xfrm>
        </p:spPr>
        <p:txBody>
          <a:bodyPr/>
          <a:lstStyle/>
          <a:p>
            <a:pPr algn="ctr"/>
            <a:r>
              <a:rPr lang="es-BO" dirty="0" smtClean="0"/>
              <a:t>Triangulación </a:t>
            </a:r>
            <a:endParaRPr lang="es-BO" dirty="0"/>
          </a:p>
        </p:txBody>
      </p:sp>
      <p:pic>
        <p:nvPicPr>
          <p:cNvPr id="105" name="1 Imagen" descr="logo"/>
          <p:cNvPicPr>
            <a:picLocks noChangeAspect="1" noChangeArrowheads="1"/>
          </p:cNvPicPr>
          <p:nvPr/>
        </p:nvPicPr>
        <p:blipFill>
          <a:blip r:embed="rId2" cstate="email"/>
          <a:srcRect/>
          <a:stretch>
            <a:fillRect/>
          </a:stretch>
        </p:blipFill>
        <p:spPr bwMode="auto">
          <a:xfrm>
            <a:off x="467544" y="476672"/>
            <a:ext cx="1224136" cy="602197"/>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0" y="1052736"/>
            <a:ext cx="8892480" cy="3672408"/>
          </a:xfrm>
        </p:spPr>
        <p:txBody>
          <a:bodyPr>
            <a:normAutofit/>
          </a:bodyPr>
          <a:lstStyle/>
          <a:p>
            <a:pPr algn="just"/>
            <a:r>
              <a:rPr lang="es-ES_tradnl" sz="1400" dirty="0" smtClean="0">
                <a:latin typeface="Arial" pitchFamily="34" charset="0"/>
                <a:cs typeface="Arial" pitchFamily="34" charset="0"/>
              </a:rPr>
              <a:t>Para TBC observar su flota en tiempo real y en una verdadera herramienta de control en la  gestión de flotas a través de tecnologías, es fundamental para el tipo de herramientas para visualizar los puntos de partida, puntos de posturas según usuario y punto de llegada. Esta herramienta permite controlar, administrar y planificar las operaciones logísticas gracias a la información de posicionamiento y desempeño de los vehículos. Con este sistema podemos reducir tiempos, mejorar la planificación de rutas, identificar ineficiencias operacionales, controlar horas de conducción de nuestros trabajadores, verificar los kilómetros recorridos, analizar y controlar excesos de velocidad, </a:t>
            </a:r>
            <a:r>
              <a:rPr lang="es-ES_tradnl" sz="1400" dirty="0" err="1" smtClean="0">
                <a:latin typeface="Arial" pitchFamily="34" charset="0"/>
                <a:cs typeface="Arial" pitchFamily="34" charset="0"/>
              </a:rPr>
              <a:t>geocercar</a:t>
            </a:r>
            <a:r>
              <a:rPr lang="es-ES_tradnl" sz="1400" dirty="0" smtClean="0">
                <a:latin typeface="Arial" pitchFamily="34" charset="0"/>
                <a:cs typeface="Arial" pitchFamily="34" charset="0"/>
              </a:rPr>
              <a:t> rutas (mapear rutas), como así también contar con un programa de mantenimiento de flota por satélite, que nos permite también controlar en los tiempos justo las mantenciones de nuestra flota según programa ajustado a exigencias de fabricante y, garantizar un equipo optimo, seguro y adecuado a los requerimientos.</a:t>
            </a:r>
            <a:endParaRPr lang="es-CL" sz="1400" dirty="0" smtClean="0">
              <a:latin typeface="Arial" pitchFamily="34" charset="0"/>
              <a:cs typeface="Arial" pitchFamily="34" charset="0"/>
            </a:endParaRPr>
          </a:p>
          <a:p>
            <a:pPr algn="just">
              <a:buNone/>
            </a:pPr>
            <a:r>
              <a:rPr lang="es-ES_tradnl" sz="1400" b="1" dirty="0" smtClean="0">
                <a:latin typeface="Arial" pitchFamily="34" charset="0"/>
                <a:cs typeface="Arial" pitchFamily="34" charset="0"/>
              </a:rPr>
              <a:t> </a:t>
            </a:r>
            <a:endParaRPr lang="es-CL" sz="1400" dirty="0" smtClean="0">
              <a:latin typeface="Arial" pitchFamily="34" charset="0"/>
              <a:cs typeface="Arial" pitchFamily="34" charset="0"/>
            </a:endParaRPr>
          </a:p>
          <a:p>
            <a:pPr algn="just"/>
            <a:r>
              <a:rPr lang="es-ES_tradnl" sz="1400" dirty="0" smtClean="0">
                <a:latin typeface="Arial" pitchFamily="34" charset="0"/>
                <a:cs typeface="Arial" pitchFamily="34" charset="0"/>
              </a:rPr>
              <a:t>TBC, tiene una relación contractual con empresa GPS Chile, que cuenta con un sistema Online, que permite que los clientes puedan ver en su computador o teléfono el movimientos de los vehículos de su servicio. TBC le entrega a usted una clave y contraseña.</a:t>
            </a:r>
            <a:endParaRPr lang="es-CL" sz="1400" dirty="0" smtClean="0">
              <a:latin typeface="Arial" pitchFamily="34" charset="0"/>
              <a:cs typeface="Arial" pitchFamily="34" charset="0"/>
            </a:endParaRPr>
          </a:p>
          <a:p>
            <a:pPr>
              <a:buNone/>
            </a:pPr>
            <a:r>
              <a:rPr lang="es-ES_tradnl" sz="1200" dirty="0" smtClean="0">
                <a:latin typeface="Arial" pitchFamily="34" charset="0"/>
                <a:cs typeface="Arial" pitchFamily="34" charset="0"/>
              </a:rPr>
              <a:t> </a:t>
            </a:r>
            <a:endParaRPr lang="es-CL" sz="1200" dirty="0" smtClean="0">
              <a:latin typeface="Arial" pitchFamily="34" charset="0"/>
              <a:cs typeface="Arial" pitchFamily="34" charset="0"/>
            </a:endParaRPr>
          </a:p>
          <a:p>
            <a:pPr>
              <a:buNone/>
            </a:pPr>
            <a:endParaRPr lang="es-CL" sz="1200" dirty="0" smtClean="0">
              <a:latin typeface="Arial" pitchFamily="34" charset="0"/>
              <a:cs typeface="Arial" pitchFamily="34" charset="0"/>
            </a:endParaRPr>
          </a:p>
          <a:p>
            <a:pPr>
              <a:buNone/>
            </a:pPr>
            <a:endParaRPr lang="es-CL" dirty="0"/>
          </a:p>
        </p:txBody>
      </p:sp>
      <p:sp>
        <p:nvSpPr>
          <p:cNvPr id="5" name="Title 3"/>
          <p:cNvSpPr txBox="1">
            <a:spLocks/>
          </p:cNvSpPr>
          <p:nvPr/>
        </p:nvSpPr>
        <p:spPr bwMode="auto">
          <a:xfrm>
            <a:off x="467544" y="188640"/>
            <a:ext cx="6264696" cy="903767"/>
          </a:xfrm>
          <a:prstGeom prst="rect">
            <a:avLst/>
          </a:prstGeom>
          <a:noFill/>
          <a:ln w="9525">
            <a:noFill/>
            <a:miter lim="800000"/>
            <a:headEnd/>
            <a:tailEnd/>
          </a:ln>
        </p:spPr>
        <p:txBody>
          <a:bodyPr anchor="ctr"/>
          <a:lstStyle/>
          <a:p>
            <a:r>
              <a:rPr lang="es-MX" sz="2800" dirty="0" smtClean="0">
                <a:latin typeface="Vital Bold" charset="0"/>
              </a:rPr>
              <a:t>Sistema Monitoreo Satelital</a:t>
            </a:r>
          </a:p>
          <a:p>
            <a:r>
              <a:rPr lang="es-MX" sz="1600" dirty="0" smtClean="0">
                <a:latin typeface="Vital Bold" charset="0"/>
              </a:rPr>
              <a:t> GPS</a:t>
            </a:r>
            <a:endParaRPr lang="es-CL" sz="1600" dirty="0" smtClean="0">
              <a:latin typeface="Vital Bold" charset="0"/>
            </a:endParaRPr>
          </a:p>
        </p:txBody>
      </p:sp>
      <p:cxnSp>
        <p:nvCxnSpPr>
          <p:cNvPr id="6" name="5 Conector recto"/>
          <p:cNvCxnSpPr/>
          <p:nvPr/>
        </p:nvCxnSpPr>
        <p:spPr>
          <a:xfrm>
            <a:off x="539552" y="1052736"/>
            <a:ext cx="3888432" cy="0"/>
          </a:xfrm>
          <a:prstGeom prst="line">
            <a:avLst/>
          </a:prstGeom>
        </p:spPr>
        <p:style>
          <a:lnRef idx="1">
            <a:schemeClr val="accent3"/>
          </a:lnRef>
          <a:fillRef idx="0">
            <a:schemeClr val="accent3"/>
          </a:fillRef>
          <a:effectRef idx="0">
            <a:schemeClr val="accent3"/>
          </a:effectRef>
          <a:fontRef idx="minor">
            <a:schemeClr val="tx1"/>
          </a:fontRef>
        </p:style>
      </p:cxnSp>
      <p:pic>
        <p:nvPicPr>
          <p:cNvPr id="7" name="Imagen 2"/>
          <p:cNvPicPr>
            <a:picLocks noChangeAspect="1" noChangeArrowheads="1"/>
          </p:cNvPicPr>
          <p:nvPr/>
        </p:nvPicPr>
        <p:blipFill>
          <a:blip r:embed="rId2" cstate="email"/>
          <a:srcRect/>
          <a:stretch>
            <a:fillRect/>
          </a:stretch>
        </p:blipFill>
        <p:spPr bwMode="auto">
          <a:xfrm>
            <a:off x="1547664" y="4437112"/>
            <a:ext cx="2995836" cy="2230942"/>
          </a:xfrm>
          <a:prstGeom prst="rect">
            <a:avLst/>
          </a:prstGeom>
          <a:noFill/>
          <a:ln w="9525">
            <a:noFill/>
            <a:miter lim="800000"/>
            <a:headEnd/>
            <a:tailEnd/>
          </a:ln>
        </p:spPr>
      </p:pic>
      <p:pic>
        <p:nvPicPr>
          <p:cNvPr id="10244" name="Picture 4" descr="http://www.gpschile.com/mkt/landing-gpschile-mayo/images/mano-telefono-track-movil2.png"/>
          <p:cNvPicPr>
            <a:picLocks noChangeAspect="1" noChangeArrowheads="1"/>
          </p:cNvPicPr>
          <p:nvPr/>
        </p:nvPicPr>
        <p:blipFill>
          <a:blip r:embed="rId3" cstate="email"/>
          <a:srcRect/>
          <a:stretch>
            <a:fillRect/>
          </a:stretch>
        </p:blipFill>
        <p:spPr bwMode="auto">
          <a:xfrm>
            <a:off x="6372200" y="4077072"/>
            <a:ext cx="2416317" cy="2780928"/>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38 Rectángulo redondeado"/>
          <p:cNvSpPr/>
          <p:nvPr/>
        </p:nvSpPr>
        <p:spPr>
          <a:xfrm>
            <a:off x="6588224" y="2132856"/>
            <a:ext cx="1571625" cy="1728192"/>
          </a:xfrm>
          <a:prstGeom prst="roundRect">
            <a:avLst/>
          </a:prstGeom>
        </p:spPr>
        <p:style>
          <a:lnRef idx="2">
            <a:schemeClr val="accent3"/>
          </a:lnRef>
          <a:fillRef idx="1">
            <a:schemeClr val="lt1"/>
          </a:fillRef>
          <a:effectRef idx="0">
            <a:schemeClr val="accent3"/>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s-CL" sz="1100" b="1" dirty="0">
                <a:solidFill>
                  <a:schemeClr val="tx1"/>
                </a:solidFill>
                <a:latin typeface="Arial" pitchFamily="34" charset="0"/>
                <a:cs typeface="Arial" pitchFamily="34" charset="0"/>
              </a:rPr>
              <a:t>GEOSITIOS</a:t>
            </a:r>
            <a:r>
              <a:rPr lang="es-CL" sz="1100" b="1" baseline="0" dirty="0">
                <a:solidFill>
                  <a:schemeClr val="tx1"/>
                </a:solidFill>
                <a:latin typeface="Arial" pitchFamily="34" charset="0"/>
                <a:cs typeface="Arial" pitchFamily="34" charset="0"/>
              </a:rPr>
              <a:t> PERIMETRAL </a:t>
            </a:r>
            <a:r>
              <a:rPr lang="es-CL" sz="1100" b="1" baseline="0" dirty="0" smtClean="0">
                <a:solidFill>
                  <a:schemeClr val="tx1"/>
                </a:solidFill>
                <a:latin typeface="Arial" pitchFamily="34" charset="0"/>
                <a:cs typeface="Arial" pitchFamily="34" charset="0"/>
              </a:rPr>
              <a:t>        </a:t>
            </a:r>
            <a:r>
              <a:rPr lang="es-CL" b="1" dirty="0" smtClean="0">
                <a:solidFill>
                  <a:schemeClr val="tx1"/>
                </a:solidFill>
                <a:latin typeface="Arial" pitchFamily="34" charset="0"/>
                <a:cs typeface="Arial" pitchFamily="34" charset="0"/>
              </a:rPr>
              <a:t>La Negra</a:t>
            </a:r>
            <a:endParaRPr lang="es-CL" sz="1100" b="1" dirty="0">
              <a:solidFill>
                <a:schemeClr val="tx1"/>
              </a:solidFill>
              <a:latin typeface="Arial" pitchFamily="34" charset="0"/>
              <a:cs typeface="Arial" pitchFamily="34" charset="0"/>
            </a:endParaRPr>
          </a:p>
        </p:txBody>
      </p:sp>
      <p:pic>
        <p:nvPicPr>
          <p:cNvPr id="12" name="Picture 2" descr="https://encrypted-tbn2.gstatic.com/images?q=tbn:ANd9GcRZU_415s-T4lXxUZlj5cLHPIdw_Alxxg3OBEKP_QF5pCueCYzL"/>
          <p:cNvPicPr>
            <a:picLocks noChangeAspect="1" noChangeArrowheads="1"/>
          </p:cNvPicPr>
          <p:nvPr/>
        </p:nvPicPr>
        <p:blipFill>
          <a:blip r:embed="rId2" cstate="email"/>
          <a:srcRect/>
          <a:stretch>
            <a:fillRect/>
          </a:stretch>
        </p:blipFill>
        <p:spPr bwMode="auto">
          <a:xfrm>
            <a:off x="7092280" y="3068960"/>
            <a:ext cx="576064" cy="576064"/>
          </a:xfrm>
          <a:prstGeom prst="rect">
            <a:avLst/>
          </a:prstGeom>
          <a:noFill/>
        </p:spPr>
      </p:pic>
      <p:sp>
        <p:nvSpPr>
          <p:cNvPr id="7" name="5 Rectángulo redondeado"/>
          <p:cNvSpPr/>
          <p:nvPr/>
        </p:nvSpPr>
        <p:spPr>
          <a:xfrm>
            <a:off x="1115616" y="332656"/>
            <a:ext cx="6947519"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CL" sz="1600" b="1" dirty="0">
                <a:latin typeface="Arial" pitchFamily="34" charset="0"/>
                <a:cs typeface="Arial" pitchFamily="34" charset="0"/>
              </a:rPr>
              <a:t>METODO DE SERVICIO </a:t>
            </a:r>
            <a:r>
              <a:rPr lang="es-CL" sz="1600" b="1" dirty="0" smtClean="0">
                <a:latin typeface="Arial" pitchFamily="34" charset="0"/>
                <a:cs typeface="Arial" pitchFamily="34" charset="0"/>
              </a:rPr>
              <a:t>“Instalaciones Sector Cliente</a:t>
            </a:r>
            <a:r>
              <a:rPr lang="es-CL" sz="1600" b="1" baseline="0" dirty="0" smtClean="0">
                <a:latin typeface="Arial" pitchFamily="34" charset="0"/>
                <a:cs typeface="Arial" pitchFamily="34" charset="0"/>
              </a:rPr>
              <a:t>"</a:t>
            </a:r>
            <a:endParaRPr lang="es-CL" sz="1600" b="1" dirty="0">
              <a:latin typeface="Arial" pitchFamily="34" charset="0"/>
              <a:cs typeface="Arial" pitchFamily="34" charset="0"/>
            </a:endParaRPr>
          </a:p>
        </p:txBody>
      </p:sp>
      <p:pic>
        <p:nvPicPr>
          <p:cNvPr id="8" name="Picture 2" descr="http://us.123rf.com/400wm/400/400/madmaxer/madmaxer1006/madmaxer100600039/7080656-ilustracion-3d-del-satelite-generico-aislado-sobre-fondo-blanco.jpg"/>
          <p:cNvPicPr>
            <a:picLocks noChangeAspect="1" noChangeArrowheads="1"/>
          </p:cNvPicPr>
          <p:nvPr/>
        </p:nvPicPr>
        <p:blipFill>
          <a:blip r:embed="rId3" cstate="email"/>
          <a:srcRect/>
          <a:stretch>
            <a:fillRect/>
          </a:stretch>
        </p:blipFill>
        <p:spPr bwMode="auto">
          <a:xfrm>
            <a:off x="4211960" y="1484784"/>
            <a:ext cx="990599" cy="742950"/>
          </a:xfrm>
          <a:prstGeom prst="rect">
            <a:avLst/>
          </a:prstGeom>
          <a:noFill/>
        </p:spPr>
      </p:pic>
      <p:pic>
        <p:nvPicPr>
          <p:cNvPr id="9" name="Picture 2" descr="https://encrypted-tbn2.gstatic.com/images?q=tbn:ANd9GcRZU_415s-T4lXxUZlj5cLHPIdw_Alxxg3OBEKP_QF5pCueCYzL"/>
          <p:cNvPicPr>
            <a:picLocks noChangeAspect="1" noChangeArrowheads="1"/>
          </p:cNvPicPr>
          <p:nvPr/>
        </p:nvPicPr>
        <p:blipFill>
          <a:blip r:embed="rId4" cstate="email"/>
          <a:srcRect/>
          <a:stretch>
            <a:fillRect/>
          </a:stretch>
        </p:blipFill>
        <p:spPr bwMode="auto">
          <a:xfrm>
            <a:off x="4427984" y="3212976"/>
            <a:ext cx="695325" cy="695325"/>
          </a:xfrm>
          <a:prstGeom prst="rect">
            <a:avLst/>
          </a:prstGeom>
          <a:noFill/>
        </p:spPr>
      </p:pic>
      <p:sp>
        <p:nvSpPr>
          <p:cNvPr id="10" name="32 Rectángulo redondeado"/>
          <p:cNvSpPr/>
          <p:nvPr/>
        </p:nvSpPr>
        <p:spPr>
          <a:xfrm>
            <a:off x="683568" y="1556792"/>
            <a:ext cx="2428875" cy="1419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CL" sz="1100" b="1" dirty="0">
                <a:latin typeface="Arial" pitchFamily="34" charset="0"/>
                <a:cs typeface="Arial" pitchFamily="34" charset="0"/>
              </a:rPr>
              <a:t>VEHICULO</a:t>
            </a:r>
            <a:r>
              <a:rPr lang="es-CL" sz="1100" b="1" baseline="0" dirty="0">
                <a:latin typeface="Arial" pitchFamily="34" charset="0"/>
                <a:cs typeface="Arial" pitchFamily="34" charset="0"/>
              </a:rPr>
              <a:t> AL MOMENTO DE INGRESAR A SECTOR , AUTOMATICAMENTE ADM. DE CONTRATOS  o ENCARGADO DE MOLINA, RECIBIRA UN e-mail ANUNCIANDO LA ENTRADA A SECTOR INDICADO</a:t>
            </a:r>
            <a:endParaRPr lang="es-CL" sz="1100" b="1" dirty="0">
              <a:latin typeface="Arial" pitchFamily="34" charset="0"/>
              <a:cs typeface="Arial" pitchFamily="34" charset="0"/>
            </a:endParaRPr>
          </a:p>
        </p:txBody>
      </p:sp>
      <p:pic>
        <p:nvPicPr>
          <p:cNvPr id="13" name="Picture 2" descr="https://encrypted-tbn2.gstatic.com/images?q=tbn:ANd9GcRZU_415s-T4lXxUZlj5cLHPIdw_Alxxg3OBEKP_QF5pCueCYzL"/>
          <p:cNvPicPr>
            <a:picLocks noChangeAspect="1" noChangeArrowheads="1"/>
          </p:cNvPicPr>
          <p:nvPr/>
        </p:nvPicPr>
        <p:blipFill>
          <a:blip r:embed="rId4" cstate="email"/>
          <a:srcRect/>
          <a:stretch>
            <a:fillRect/>
          </a:stretch>
        </p:blipFill>
        <p:spPr bwMode="auto">
          <a:xfrm>
            <a:off x="1475656" y="3212976"/>
            <a:ext cx="695325" cy="695325"/>
          </a:xfrm>
          <a:prstGeom prst="rect">
            <a:avLst/>
          </a:prstGeom>
          <a:noFill/>
        </p:spPr>
      </p:pic>
      <p:sp>
        <p:nvSpPr>
          <p:cNvPr id="14" name="47 Rectángulo redondeado"/>
          <p:cNvSpPr/>
          <p:nvPr/>
        </p:nvSpPr>
        <p:spPr>
          <a:xfrm>
            <a:off x="323528" y="4005064"/>
            <a:ext cx="8568952" cy="285293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CL" sz="1200" b="1" dirty="0">
                <a:solidFill>
                  <a:schemeClr val="tx1"/>
                </a:solidFill>
                <a:latin typeface="Arial" pitchFamily="34" charset="0"/>
                <a:cs typeface="Arial" pitchFamily="34" charset="0"/>
              </a:rPr>
              <a:t>GEOCERCAS:</a:t>
            </a:r>
            <a:r>
              <a:rPr lang="es-CL" sz="1200" b="1" baseline="0" dirty="0">
                <a:solidFill>
                  <a:schemeClr val="tx1"/>
                </a:solidFill>
                <a:latin typeface="Arial" pitchFamily="34" charset="0"/>
                <a:cs typeface="Arial" pitchFamily="34" charset="0"/>
              </a:rPr>
              <a:t> DEMARCACION CARTOGRAFICA  DE UN SECTOR (EJ: CIUADAD ANTOFAGASTA O SECTOR DETERMINADO) PARA DEFINIR O SEÑALAR UN LUGAR ESPECIFICO EN EL MAPA DIGITAL.</a:t>
            </a:r>
          </a:p>
          <a:p>
            <a:pPr algn="ctr"/>
            <a:endParaRPr lang="es-CL" sz="1200" b="1" baseline="0" dirty="0">
              <a:solidFill>
                <a:schemeClr val="tx1"/>
              </a:solidFill>
              <a:latin typeface="Arial" pitchFamily="34" charset="0"/>
              <a:cs typeface="Arial" pitchFamily="34" charset="0"/>
            </a:endParaRPr>
          </a:p>
          <a:p>
            <a:pPr algn="ctr"/>
            <a:r>
              <a:rPr lang="es-CL" sz="1200" b="1" baseline="0" dirty="0">
                <a:solidFill>
                  <a:schemeClr val="tx1"/>
                </a:solidFill>
                <a:latin typeface="Arial" pitchFamily="34" charset="0"/>
                <a:cs typeface="Arial" pitchFamily="34" charset="0"/>
              </a:rPr>
              <a:t>GEOSITIOS: DEMARCACION GEOGRAFICA DE UN SECTOR PARA DEFINIR O SEÑALAR UN LUGAR MAS ESPECIFICO EN EL MAPA DIGITAR, Y ASI DIFERENCIAR DE OTRO LUGAR INSERTO O YA PERIMETRADO (EJ:SECTOR </a:t>
            </a:r>
            <a:r>
              <a:rPr lang="es-CL" sz="1200" b="1" dirty="0" smtClean="0">
                <a:solidFill>
                  <a:schemeClr val="tx1"/>
                </a:solidFill>
                <a:latin typeface="Arial" pitchFamily="34" charset="0"/>
                <a:cs typeface="Arial" pitchFamily="34" charset="0"/>
              </a:rPr>
              <a:t>OFICINA GERENCIA EN INSTALACIONES DEL CLIENTE</a:t>
            </a:r>
            <a:r>
              <a:rPr lang="es-CL" sz="1200" b="1" baseline="0" dirty="0" smtClean="0">
                <a:solidFill>
                  <a:schemeClr val="tx1"/>
                </a:solidFill>
                <a:latin typeface="Arial" pitchFamily="34" charset="0"/>
                <a:cs typeface="Arial" pitchFamily="34" charset="0"/>
              </a:rPr>
              <a:t>).</a:t>
            </a:r>
            <a:endParaRPr lang="es-CL" sz="1200" b="1" baseline="0" dirty="0">
              <a:solidFill>
                <a:schemeClr val="tx1"/>
              </a:solidFill>
              <a:latin typeface="Arial" pitchFamily="34" charset="0"/>
              <a:cs typeface="Arial" pitchFamily="34" charset="0"/>
            </a:endParaRPr>
          </a:p>
          <a:p>
            <a:pPr algn="ctr"/>
            <a:endParaRPr lang="es-CL" sz="1200" b="1" baseline="0" dirty="0">
              <a:solidFill>
                <a:schemeClr val="tx1"/>
              </a:solidFill>
              <a:latin typeface="Arial" pitchFamily="34" charset="0"/>
              <a:cs typeface="Arial" pitchFamily="34" charset="0"/>
            </a:endParaRPr>
          </a:p>
          <a:p>
            <a:pPr algn="ctr"/>
            <a:r>
              <a:rPr lang="es-CL" sz="1200" b="1" baseline="0" dirty="0">
                <a:solidFill>
                  <a:schemeClr val="tx1"/>
                </a:solidFill>
                <a:latin typeface="Arial" pitchFamily="34" charset="0"/>
                <a:cs typeface="Arial" pitchFamily="34" charset="0"/>
              </a:rPr>
              <a:t>CON LA DEMARCACION DE GEOCERCA EN EL SISTEMA, NOS PERMITE SABER CUANDO ENTRA O SALE UN VEHICULO DEL SECTOR Y, CON LA DEMARCACION DE GEOSITIO ,COMO EJEMPLO DEL SECTOR, NOS PERMITE SABER MAS ESPECIFICAMENTE LA HORA DE PRESENTACION O SALIDA DEL LUGAR</a:t>
            </a:r>
          </a:p>
          <a:p>
            <a:pPr algn="ctr"/>
            <a:endParaRPr lang="es-CL" sz="1200" b="1" baseline="0" dirty="0">
              <a:solidFill>
                <a:schemeClr val="tx1"/>
              </a:solidFill>
              <a:latin typeface="Arial" pitchFamily="34" charset="0"/>
              <a:cs typeface="Arial" pitchFamily="34" charset="0"/>
            </a:endParaRPr>
          </a:p>
          <a:p>
            <a:pPr algn="ctr"/>
            <a:r>
              <a:rPr lang="es-CL" sz="1200" b="1" baseline="0" dirty="0">
                <a:solidFill>
                  <a:schemeClr val="tx1"/>
                </a:solidFill>
                <a:latin typeface="Arial" pitchFamily="34" charset="0"/>
                <a:cs typeface="Arial" pitchFamily="34" charset="0"/>
              </a:rPr>
              <a:t>EL SISTEMA NOS PERMITE SABER EN TIEMPO REAL Y EN SUS MISMOS COMPUTADORES, A TRAVES DE UNA CLAVE, E INGRESAR PARA SABER SI VEHICULO PASO POR UN PUNTO ESPECIFICO DETERMINADO EN UN RECORRIDO</a:t>
            </a:r>
          </a:p>
        </p:txBody>
      </p:sp>
      <p:cxnSp>
        <p:nvCxnSpPr>
          <p:cNvPr id="23" name="22 Conector recto de flecha"/>
          <p:cNvCxnSpPr/>
          <p:nvPr/>
        </p:nvCxnSpPr>
        <p:spPr>
          <a:xfrm flipH="1">
            <a:off x="5364088" y="1772816"/>
            <a:ext cx="2016224" cy="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26" name="25 Conector recto"/>
          <p:cNvCxnSpPr>
            <a:endCxn id="11" idx="0"/>
          </p:cNvCxnSpPr>
          <p:nvPr/>
        </p:nvCxnSpPr>
        <p:spPr>
          <a:xfrm flipH="1">
            <a:off x="7374037" y="1772816"/>
            <a:ext cx="6276" cy="360040"/>
          </a:xfrm>
          <a:prstGeom prst="line">
            <a:avLst/>
          </a:prstGeom>
        </p:spPr>
        <p:style>
          <a:lnRef idx="1">
            <a:schemeClr val="accent6"/>
          </a:lnRef>
          <a:fillRef idx="0">
            <a:schemeClr val="accent6"/>
          </a:fillRef>
          <a:effectRef idx="0">
            <a:schemeClr val="accent6"/>
          </a:effectRef>
          <a:fontRef idx="minor">
            <a:schemeClr val="tx1"/>
          </a:fontRef>
        </p:style>
      </p:cxnSp>
      <p:cxnSp>
        <p:nvCxnSpPr>
          <p:cNvPr id="29" name="28 Conector recto de flecha"/>
          <p:cNvCxnSpPr/>
          <p:nvPr/>
        </p:nvCxnSpPr>
        <p:spPr>
          <a:xfrm>
            <a:off x="2267744" y="3573016"/>
            <a:ext cx="20162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32 Conector recto de flecha"/>
          <p:cNvCxnSpPr/>
          <p:nvPr/>
        </p:nvCxnSpPr>
        <p:spPr>
          <a:xfrm>
            <a:off x="5220072" y="3573016"/>
            <a:ext cx="11521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34 Conector recto de flecha"/>
          <p:cNvCxnSpPr/>
          <p:nvPr/>
        </p:nvCxnSpPr>
        <p:spPr>
          <a:xfrm flipH="1">
            <a:off x="3275856" y="1772816"/>
            <a:ext cx="8640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38 Conector recto de flecha"/>
          <p:cNvCxnSpPr/>
          <p:nvPr/>
        </p:nvCxnSpPr>
        <p:spPr>
          <a:xfrm flipV="1">
            <a:off x="4860032" y="2276872"/>
            <a:ext cx="0" cy="792088"/>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4" y="1484784"/>
            <a:ext cx="8229600" cy="1296144"/>
          </a:xfrm>
        </p:spPr>
        <p:txBody>
          <a:bodyPr>
            <a:normAutofit fontScale="62500" lnSpcReduction="20000"/>
          </a:bodyPr>
          <a:lstStyle/>
          <a:p>
            <a:pPr algn="just"/>
            <a:r>
              <a:rPr lang="es-ES_tradnl" sz="2900" dirty="0" smtClean="0">
                <a:latin typeface="Arial" pitchFamily="34" charset="0"/>
                <a:cs typeface="Arial" pitchFamily="34" charset="0"/>
              </a:rPr>
              <a:t>Este informe muestra todos los excesos de velocidad sobre el límite configurado en el informe. De esta forma nos mostrara la velocidad </a:t>
            </a:r>
            <a:r>
              <a:rPr lang="es-ES_tradnl" sz="2900" dirty="0" err="1" smtClean="0">
                <a:latin typeface="Arial" pitchFamily="34" charset="0"/>
                <a:cs typeface="Arial" pitchFamily="34" charset="0"/>
              </a:rPr>
              <a:t>peak</a:t>
            </a:r>
            <a:r>
              <a:rPr lang="es-ES_tradnl" sz="2900" dirty="0" smtClean="0">
                <a:latin typeface="Arial" pitchFamily="34" charset="0"/>
                <a:cs typeface="Arial" pitchFamily="34" charset="0"/>
              </a:rPr>
              <a:t> dentro de dos eventos que supere el límite ingresado. La idea es poder identificar si un vehículo superara el límite de velocidad en el instante. La velocidad se grafica en el sistema según el tramo y su velocidad máxima.</a:t>
            </a:r>
            <a:endParaRPr lang="es-CL" sz="2900" dirty="0" smtClean="0">
              <a:latin typeface="Arial" pitchFamily="34" charset="0"/>
              <a:cs typeface="Arial" pitchFamily="34" charset="0"/>
            </a:endParaRPr>
          </a:p>
          <a:p>
            <a:pPr>
              <a:buNone/>
            </a:pPr>
            <a:endParaRPr lang="es-CL" dirty="0"/>
          </a:p>
        </p:txBody>
      </p:sp>
      <p:pic>
        <p:nvPicPr>
          <p:cNvPr id="30722" name="Imagen 1"/>
          <p:cNvPicPr>
            <a:picLocks noChangeAspect="1" noChangeArrowheads="1"/>
          </p:cNvPicPr>
          <p:nvPr/>
        </p:nvPicPr>
        <p:blipFill>
          <a:blip r:embed="rId2" cstate="email"/>
          <a:srcRect/>
          <a:stretch>
            <a:fillRect/>
          </a:stretch>
        </p:blipFill>
        <p:spPr bwMode="auto">
          <a:xfrm>
            <a:off x="827584" y="2792542"/>
            <a:ext cx="4176464" cy="3300754"/>
          </a:xfrm>
          <a:prstGeom prst="rect">
            <a:avLst/>
          </a:prstGeom>
          <a:noFill/>
          <a:ln w="9525">
            <a:noFill/>
            <a:miter lim="800000"/>
            <a:headEnd/>
            <a:tailEnd/>
          </a:ln>
        </p:spPr>
      </p:pic>
      <p:sp>
        <p:nvSpPr>
          <p:cNvPr id="5" name="1 Marcador de contenido"/>
          <p:cNvSpPr txBox="1">
            <a:spLocks/>
          </p:cNvSpPr>
          <p:nvPr/>
        </p:nvSpPr>
        <p:spPr>
          <a:xfrm>
            <a:off x="5076056" y="2780928"/>
            <a:ext cx="3852936" cy="3528392"/>
          </a:xfrm>
          <a:prstGeom prst="rect">
            <a:avLst/>
          </a:prstGeom>
        </p:spPr>
        <p:txBody>
          <a:bodyPr vert="horz">
            <a:normAutofit fontScale="70000" lnSpcReduction="20000"/>
          </a:bodyPr>
          <a:lstStyle/>
          <a:p>
            <a:pPr marL="365760" indent="-256032">
              <a:spcBef>
                <a:spcPts val="400"/>
              </a:spcBef>
              <a:buClr>
                <a:schemeClr val="accent1"/>
              </a:buClr>
              <a:buSzPct val="68000"/>
              <a:buFont typeface="Wingdings 3"/>
              <a:buChar char=""/>
            </a:pPr>
            <a:r>
              <a:rPr lang="es-ES_tradnl" sz="2800" dirty="0" smtClean="0">
                <a:latin typeface="Arial" pitchFamily="34" charset="0"/>
                <a:cs typeface="Arial" pitchFamily="34" charset="0"/>
              </a:rPr>
              <a:t>Si un vehículo excede la velocidad permitida por la ley, inmediatamente acusa en el sistema y se envía de manera automática a celular por correo electrónico  de Supervisor y Prevención de riesgos, alertando que vehículo infringió las normas permitidas, se considera como incidente según situación analizada por parte del área.</a:t>
            </a:r>
            <a:endParaRPr lang="es-CL" sz="2800" dirty="0" smtClean="0">
              <a:latin typeface="Arial" pitchFamily="34" charset="0"/>
              <a:cs typeface="Arial" pitchFamily="34" charset="0"/>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s-CL"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endParaRPr kumimoji="0" lang="es-CL" sz="27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Title 3"/>
          <p:cNvSpPr txBox="1">
            <a:spLocks/>
          </p:cNvSpPr>
          <p:nvPr/>
        </p:nvSpPr>
        <p:spPr bwMode="auto">
          <a:xfrm>
            <a:off x="467544" y="188640"/>
            <a:ext cx="6264696" cy="903767"/>
          </a:xfrm>
          <a:prstGeom prst="rect">
            <a:avLst/>
          </a:prstGeom>
          <a:noFill/>
          <a:ln w="9525">
            <a:noFill/>
            <a:miter lim="800000"/>
            <a:headEnd/>
            <a:tailEnd/>
          </a:ln>
        </p:spPr>
        <p:txBody>
          <a:bodyPr anchor="ctr"/>
          <a:lstStyle/>
          <a:p>
            <a:r>
              <a:rPr lang="es-MX" sz="2800" dirty="0" smtClean="0">
                <a:latin typeface="Vital Bold" charset="0"/>
              </a:rPr>
              <a:t>Sistema Monitoreo Satelital</a:t>
            </a:r>
          </a:p>
          <a:p>
            <a:r>
              <a:rPr lang="es-MX" sz="1600" dirty="0" smtClean="0">
                <a:latin typeface="Vital Bold" charset="0"/>
              </a:rPr>
              <a:t> Informe de Excesos de Velocidad</a:t>
            </a:r>
            <a:endParaRPr lang="es-CL" sz="1600" dirty="0" smtClean="0">
              <a:latin typeface="Vital Bold" charset="0"/>
            </a:endParaRPr>
          </a:p>
        </p:txBody>
      </p:sp>
      <p:cxnSp>
        <p:nvCxnSpPr>
          <p:cNvPr id="8" name="7 Conector recto"/>
          <p:cNvCxnSpPr/>
          <p:nvPr/>
        </p:nvCxnSpPr>
        <p:spPr>
          <a:xfrm>
            <a:off x="539552" y="1052736"/>
            <a:ext cx="3888432" cy="0"/>
          </a:xfrm>
          <a:prstGeom prst="line">
            <a:avLst/>
          </a:prstGeom>
        </p:spPr>
        <p:style>
          <a:lnRef idx="1">
            <a:schemeClr val="accent3"/>
          </a:lnRef>
          <a:fillRef idx="0">
            <a:schemeClr val="accent3"/>
          </a:fillRef>
          <a:effectRef idx="0">
            <a:schemeClr val="accent3"/>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Imagen 2"/>
          <p:cNvPicPr>
            <a:picLocks noChangeAspect="1" noChangeArrowheads="1"/>
          </p:cNvPicPr>
          <p:nvPr/>
        </p:nvPicPr>
        <p:blipFill>
          <a:blip r:embed="rId2" cstate="email"/>
          <a:srcRect/>
          <a:stretch>
            <a:fillRect/>
          </a:stretch>
        </p:blipFill>
        <p:spPr bwMode="auto">
          <a:xfrm>
            <a:off x="1550025" y="1700808"/>
            <a:ext cx="5801787" cy="4320480"/>
          </a:xfrm>
          <a:prstGeom prst="rect">
            <a:avLst/>
          </a:prstGeom>
          <a:noFill/>
          <a:ln w="9525">
            <a:noFill/>
            <a:miter lim="800000"/>
            <a:headEnd/>
            <a:tailEnd/>
          </a:ln>
        </p:spPr>
      </p:pic>
      <p:sp>
        <p:nvSpPr>
          <p:cNvPr id="5" name="Title 3"/>
          <p:cNvSpPr txBox="1">
            <a:spLocks/>
          </p:cNvSpPr>
          <p:nvPr/>
        </p:nvSpPr>
        <p:spPr bwMode="auto">
          <a:xfrm>
            <a:off x="467544" y="188640"/>
            <a:ext cx="6264696" cy="903767"/>
          </a:xfrm>
          <a:prstGeom prst="rect">
            <a:avLst/>
          </a:prstGeom>
          <a:noFill/>
          <a:ln w="9525">
            <a:noFill/>
            <a:miter lim="800000"/>
            <a:headEnd/>
            <a:tailEnd/>
          </a:ln>
        </p:spPr>
        <p:txBody>
          <a:bodyPr anchor="ctr"/>
          <a:lstStyle/>
          <a:p>
            <a:r>
              <a:rPr lang="es-MX" sz="2800" dirty="0" smtClean="0">
                <a:latin typeface="Vital Bold" charset="0"/>
              </a:rPr>
              <a:t>Sistema Monitoreo Satelital</a:t>
            </a:r>
          </a:p>
          <a:p>
            <a:r>
              <a:rPr lang="es-MX" sz="1600" dirty="0" smtClean="0">
                <a:latin typeface="Vital Bold" charset="0"/>
              </a:rPr>
              <a:t> Imagen Posicionamiento de </a:t>
            </a:r>
            <a:r>
              <a:rPr lang="es-MX" sz="1600" dirty="0" err="1" smtClean="0">
                <a:latin typeface="Vital Bold" charset="0"/>
              </a:rPr>
              <a:t>Vehiculo</a:t>
            </a:r>
            <a:endParaRPr lang="es-CL" sz="1600" dirty="0" smtClean="0">
              <a:latin typeface="Vital Bold" charset="0"/>
            </a:endParaRPr>
          </a:p>
        </p:txBody>
      </p:sp>
      <p:cxnSp>
        <p:nvCxnSpPr>
          <p:cNvPr id="6" name="5 Conector recto"/>
          <p:cNvCxnSpPr/>
          <p:nvPr/>
        </p:nvCxnSpPr>
        <p:spPr>
          <a:xfrm>
            <a:off x="539552" y="1052736"/>
            <a:ext cx="3888432" cy="0"/>
          </a:xfrm>
          <a:prstGeom prst="line">
            <a:avLst/>
          </a:prstGeom>
        </p:spPr>
        <p:style>
          <a:lnRef idx="1">
            <a:schemeClr val="accent3"/>
          </a:lnRef>
          <a:fillRef idx="0">
            <a:schemeClr val="accent3"/>
          </a:fillRef>
          <a:effectRef idx="0">
            <a:schemeClr val="accent3"/>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481328"/>
            <a:ext cx="8229600" cy="2451727"/>
          </a:xfrm>
        </p:spPr>
        <p:txBody>
          <a:bodyPr>
            <a:normAutofit fontScale="62500" lnSpcReduction="20000"/>
          </a:bodyPr>
          <a:lstStyle/>
          <a:p>
            <a:r>
              <a:rPr lang="es-ES_tradnl" dirty="0" smtClean="0"/>
              <a:t>Nuestros </a:t>
            </a:r>
            <a:r>
              <a:rPr lang="es-ES_tradnl" b="1" dirty="0" err="1" smtClean="0"/>
              <a:t>Vehiculos</a:t>
            </a:r>
            <a:r>
              <a:rPr lang="es-ES_tradnl" b="1" dirty="0" smtClean="0"/>
              <a:t>,</a:t>
            </a:r>
            <a:r>
              <a:rPr lang="es-ES_tradnl" dirty="0" smtClean="0"/>
              <a:t> tendrán incorporado un aparato </a:t>
            </a:r>
            <a:r>
              <a:rPr lang="es-ES_tradnl" b="1" dirty="0" smtClean="0"/>
              <a:t>K-16 o </a:t>
            </a:r>
            <a:r>
              <a:rPr lang="es-ES_tradnl" b="1" dirty="0" err="1" smtClean="0"/>
              <a:t>Mobileye</a:t>
            </a:r>
            <a:r>
              <a:rPr lang="es-ES_tradnl" dirty="0" smtClean="0"/>
              <a:t>, el cual es un sistema de asistencia a la conducción, cuyo principal objetivo apunta a la Prevención y Mitigación de accidentes de transito. Gracias a las alertas audiovisuales preventivas emitidas, el equipo permite al conductor estar siempre atento a los posibles peligros en la ruta.</a:t>
            </a:r>
            <a:endParaRPr lang="es-CL" dirty="0" smtClean="0"/>
          </a:p>
          <a:p>
            <a:r>
              <a:rPr lang="es-ES_tradnl" dirty="0" smtClean="0"/>
              <a:t>El equipo incorporado, a través de una cámara con avanzada tecnologías visuales que permite detectar y medir distancias respecto a los carriles o pistas, vehículos que se encuentran en el campo visual y peatones, bicicletas y motocicletas que se encuentran en la trayectoria del vehículo, como también la </a:t>
            </a:r>
            <a:r>
              <a:rPr lang="es-ES_tradnl" b="1" dirty="0" smtClean="0"/>
              <a:t>grabación en video de posibles desviaciones o problemas de respaldo de condiciones de la ruta</a:t>
            </a:r>
            <a:endParaRPr lang="es-CL" dirty="0" smtClean="0"/>
          </a:p>
          <a:p>
            <a:endParaRPr lang="es-CL" dirty="0"/>
          </a:p>
        </p:txBody>
      </p:sp>
      <p:pic>
        <p:nvPicPr>
          <p:cNvPr id="33794" name="Picture 2"/>
          <p:cNvPicPr>
            <a:picLocks noChangeAspect="1" noChangeArrowheads="1"/>
          </p:cNvPicPr>
          <p:nvPr/>
        </p:nvPicPr>
        <p:blipFill>
          <a:blip r:embed="rId2" cstate="email"/>
          <a:srcRect/>
          <a:stretch>
            <a:fillRect/>
          </a:stretch>
        </p:blipFill>
        <p:spPr bwMode="auto">
          <a:xfrm>
            <a:off x="827584" y="4005064"/>
            <a:ext cx="3449948" cy="2304256"/>
          </a:xfrm>
          <a:prstGeom prst="rect">
            <a:avLst/>
          </a:prstGeom>
          <a:noFill/>
          <a:ln w="9525">
            <a:noFill/>
            <a:miter lim="800000"/>
            <a:headEnd/>
            <a:tailEnd/>
          </a:ln>
        </p:spPr>
      </p:pic>
      <p:sp>
        <p:nvSpPr>
          <p:cNvPr id="7" name="Title 3"/>
          <p:cNvSpPr txBox="1">
            <a:spLocks/>
          </p:cNvSpPr>
          <p:nvPr/>
        </p:nvSpPr>
        <p:spPr bwMode="auto">
          <a:xfrm>
            <a:off x="467544" y="188640"/>
            <a:ext cx="6264696" cy="903767"/>
          </a:xfrm>
          <a:prstGeom prst="rect">
            <a:avLst/>
          </a:prstGeom>
          <a:noFill/>
          <a:ln w="9525">
            <a:noFill/>
            <a:miter lim="800000"/>
            <a:headEnd/>
            <a:tailEnd/>
          </a:ln>
        </p:spPr>
        <p:txBody>
          <a:bodyPr anchor="ctr"/>
          <a:lstStyle/>
          <a:p>
            <a:r>
              <a:rPr lang="es-MX" sz="2800" dirty="0" smtClean="0">
                <a:latin typeface="Vital Bold" charset="0"/>
              </a:rPr>
              <a:t>Equipo de Asistencia</a:t>
            </a:r>
          </a:p>
          <a:p>
            <a:r>
              <a:rPr lang="es-MX" sz="1600" dirty="0" smtClean="0">
                <a:latin typeface="Vital Bold" charset="0"/>
              </a:rPr>
              <a:t> En la </a:t>
            </a:r>
            <a:r>
              <a:rPr lang="es-MX" sz="1600" dirty="0" err="1" smtClean="0">
                <a:latin typeface="Vital Bold" charset="0"/>
              </a:rPr>
              <a:t>conduccion</a:t>
            </a:r>
            <a:endParaRPr lang="es-CL" sz="1600" dirty="0" smtClean="0">
              <a:latin typeface="Vital Bold" charset="0"/>
            </a:endParaRPr>
          </a:p>
        </p:txBody>
      </p:sp>
      <p:cxnSp>
        <p:nvCxnSpPr>
          <p:cNvPr id="8" name="7 Conector recto"/>
          <p:cNvCxnSpPr/>
          <p:nvPr/>
        </p:nvCxnSpPr>
        <p:spPr>
          <a:xfrm>
            <a:off x="539552" y="1052736"/>
            <a:ext cx="3888432" cy="0"/>
          </a:xfrm>
          <a:prstGeom prst="line">
            <a:avLst/>
          </a:prstGeom>
        </p:spPr>
        <p:style>
          <a:lnRef idx="1">
            <a:schemeClr val="accent3"/>
          </a:lnRef>
          <a:fillRef idx="0">
            <a:schemeClr val="accent3"/>
          </a:fillRef>
          <a:effectRef idx="0">
            <a:schemeClr val="accent3"/>
          </a:effectRef>
          <a:fontRef idx="minor">
            <a:schemeClr val="tx1"/>
          </a:fontRef>
        </p:style>
      </p:cxnSp>
      <p:pic>
        <p:nvPicPr>
          <p:cNvPr id="20482" name="Picture 2" descr="Resultado de imagen para mobileye tercer ojo"/>
          <p:cNvPicPr>
            <a:picLocks noChangeAspect="1" noChangeArrowheads="1"/>
          </p:cNvPicPr>
          <p:nvPr/>
        </p:nvPicPr>
        <p:blipFill>
          <a:blip r:embed="rId3" cstate="email"/>
          <a:srcRect/>
          <a:stretch>
            <a:fillRect/>
          </a:stretch>
        </p:blipFill>
        <p:spPr bwMode="auto">
          <a:xfrm>
            <a:off x="5004048" y="4005064"/>
            <a:ext cx="3431704" cy="2278866"/>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3" descr="logo"/>
          <p:cNvPicPr>
            <a:picLocks noChangeAspect="1" noChangeArrowheads="1"/>
          </p:cNvPicPr>
          <p:nvPr/>
        </p:nvPicPr>
        <p:blipFill>
          <a:blip r:embed="rId2" cstate="email"/>
          <a:srcRect/>
          <a:stretch>
            <a:fillRect/>
          </a:stretch>
        </p:blipFill>
        <p:spPr bwMode="auto">
          <a:xfrm>
            <a:off x="7452320" y="260648"/>
            <a:ext cx="1224136" cy="585455"/>
          </a:xfrm>
          <a:prstGeom prst="rect">
            <a:avLst/>
          </a:prstGeom>
          <a:noFill/>
        </p:spPr>
      </p:pic>
      <p:sp>
        <p:nvSpPr>
          <p:cNvPr id="11" name="10 Rectángulo"/>
          <p:cNvSpPr/>
          <p:nvPr/>
        </p:nvSpPr>
        <p:spPr>
          <a:xfrm>
            <a:off x="539552" y="908720"/>
            <a:ext cx="8280920" cy="5400600"/>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spcAft>
                <a:spcPts val="0"/>
              </a:spcAft>
              <a:tabLst>
                <a:tab pos="-457200" algn="l"/>
              </a:tabLst>
            </a:pPr>
            <a:r>
              <a:rPr lang="es-CL" sz="2800" u="sng" dirty="0" smtClean="0">
                <a:solidFill>
                  <a:srgbClr val="002060"/>
                </a:solidFill>
                <a:latin typeface="Arial" pitchFamily="34" charset="0"/>
                <a:ea typeface="Times New Roman"/>
                <a:cs typeface="Arial" pitchFamily="34" charset="0"/>
              </a:rPr>
              <a:t>COORDINACION GENERAL</a:t>
            </a:r>
          </a:p>
          <a:p>
            <a:pPr algn="ctr">
              <a:spcAft>
                <a:spcPts val="0"/>
              </a:spcAft>
              <a:tabLst>
                <a:tab pos="-457200" algn="l"/>
              </a:tabLst>
            </a:pPr>
            <a:endParaRPr lang="es-CL" sz="2800" dirty="0" smtClean="0">
              <a:solidFill>
                <a:srgbClr val="002060"/>
              </a:solidFill>
              <a:latin typeface="Arial" pitchFamily="34" charset="0"/>
              <a:ea typeface="Times New Roman"/>
              <a:cs typeface="Arial" pitchFamily="34" charset="0"/>
            </a:endParaRPr>
          </a:p>
          <a:p>
            <a:pPr algn="just">
              <a:spcAft>
                <a:spcPts val="0"/>
              </a:spcAft>
              <a:tabLst>
                <a:tab pos="-457200" algn="l"/>
              </a:tabLst>
            </a:pPr>
            <a:r>
              <a:rPr lang="es-CL" sz="2000" dirty="0" smtClean="0">
                <a:solidFill>
                  <a:srgbClr val="002060"/>
                </a:solidFill>
                <a:latin typeface="Arial" pitchFamily="34" charset="0"/>
                <a:ea typeface="Times New Roman"/>
                <a:cs typeface="Arial" pitchFamily="34" charset="0"/>
              </a:rPr>
              <a:t>ETAPA 1: Adjudicación</a:t>
            </a:r>
          </a:p>
          <a:p>
            <a:pPr algn="just">
              <a:spcAft>
                <a:spcPts val="0"/>
              </a:spcAft>
              <a:tabLst>
                <a:tab pos="-457200" algn="l"/>
              </a:tabLst>
            </a:pPr>
            <a:endParaRPr lang="es-CL" sz="2800" dirty="0" smtClean="0">
              <a:solidFill>
                <a:srgbClr val="002060"/>
              </a:solidFill>
              <a:latin typeface="Arial" pitchFamily="34" charset="0"/>
              <a:ea typeface="Times New Roman"/>
              <a:cs typeface="Arial" pitchFamily="34" charset="0"/>
            </a:endParaRPr>
          </a:p>
          <a:p>
            <a:pPr algn="just">
              <a:spcAft>
                <a:spcPts val="0"/>
              </a:spcAft>
              <a:tabLst>
                <a:tab pos="-457200" algn="l"/>
              </a:tabLst>
            </a:pPr>
            <a:endParaRPr lang="es-CL" sz="2400" dirty="0">
              <a:solidFill>
                <a:srgbClr val="002060"/>
              </a:solidFill>
              <a:latin typeface="Arial" pitchFamily="34" charset="0"/>
              <a:ea typeface="Times New Roman"/>
              <a:cs typeface="Arial" pitchFamily="34" charset="0"/>
            </a:endParaRPr>
          </a:p>
        </p:txBody>
      </p:sp>
      <p:sp>
        <p:nvSpPr>
          <p:cNvPr id="4" name="3 Rectángulo"/>
          <p:cNvSpPr/>
          <p:nvPr/>
        </p:nvSpPr>
        <p:spPr>
          <a:xfrm>
            <a:off x="827584" y="2420888"/>
            <a:ext cx="1872208" cy="720080"/>
          </a:xfrm>
          <a:prstGeom prst="rect">
            <a:avLst/>
          </a:prstGeom>
          <a:ln w="9525"/>
        </p:spPr>
        <p:style>
          <a:lnRef idx="2">
            <a:schemeClr val="accent3"/>
          </a:lnRef>
          <a:fillRef idx="1">
            <a:schemeClr val="lt1"/>
          </a:fillRef>
          <a:effectRef idx="0">
            <a:schemeClr val="accent3"/>
          </a:effectRef>
          <a:fontRef idx="minor">
            <a:schemeClr val="dk1"/>
          </a:fontRef>
        </p:style>
        <p:txBody>
          <a:bodyPr rtlCol="0" anchor="ctr"/>
          <a:lstStyle/>
          <a:p>
            <a:pPr algn="ctr"/>
            <a:r>
              <a:rPr lang="es-CL" sz="1400" dirty="0" smtClean="0">
                <a:latin typeface="Arial" pitchFamily="34" charset="0"/>
                <a:cs typeface="Arial" pitchFamily="34" charset="0"/>
              </a:rPr>
              <a:t>Adjudicación</a:t>
            </a:r>
            <a:endParaRPr lang="es-CL" sz="1400" dirty="0">
              <a:latin typeface="Arial" pitchFamily="34" charset="0"/>
              <a:cs typeface="Arial" pitchFamily="34" charset="0"/>
            </a:endParaRPr>
          </a:p>
        </p:txBody>
      </p:sp>
      <p:sp>
        <p:nvSpPr>
          <p:cNvPr id="6" name="5 Rectángulo"/>
          <p:cNvSpPr/>
          <p:nvPr/>
        </p:nvSpPr>
        <p:spPr>
          <a:xfrm>
            <a:off x="3635896" y="2420888"/>
            <a:ext cx="1872208" cy="720080"/>
          </a:xfrm>
          <a:prstGeom prst="rect">
            <a:avLst/>
          </a:prstGeom>
          <a:ln w="9525"/>
        </p:spPr>
        <p:style>
          <a:lnRef idx="2">
            <a:schemeClr val="accent3"/>
          </a:lnRef>
          <a:fillRef idx="1">
            <a:schemeClr val="lt1"/>
          </a:fillRef>
          <a:effectRef idx="0">
            <a:schemeClr val="accent3"/>
          </a:effectRef>
          <a:fontRef idx="minor">
            <a:schemeClr val="dk1"/>
          </a:fontRef>
        </p:style>
        <p:txBody>
          <a:bodyPr rtlCol="0" anchor="ctr"/>
          <a:lstStyle/>
          <a:p>
            <a:pPr algn="ctr"/>
            <a:r>
              <a:rPr lang="es-CL" sz="1400" dirty="0" smtClean="0">
                <a:latin typeface="Arial" pitchFamily="34" charset="0"/>
                <a:cs typeface="Arial" pitchFamily="34" charset="0"/>
              </a:rPr>
              <a:t>Reunión de Coordinación</a:t>
            </a:r>
            <a:endParaRPr lang="es-CL" sz="1400" dirty="0">
              <a:latin typeface="Arial" pitchFamily="34" charset="0"/>
              <a:cs typeface="Arial" pitchFamily="34" charset="0"/>
            </a:endParaRPr>
          </a:p>
        </p:txBody>
      </p:sp>
      <p:sp>
        <p:nvSpPr>
          <p:cNvPr id="8" name="7 Rectángulo"/>
          <p:cNvSpPr/>
          <p:nvPr/>
        </p:nvSpPr>
        <p:spPr>
          <a:xfrm>
            <a:off x="6372200" y="2420888"/>
            <a:ext cx="1872208" cy="720080"/>
          </a:xfrm>
          <a:prstGeom prst="rect">
            <a:avLst/>
          </a:prstGeom>
          <a:ln w="9525"/>
        </p:spPr>
        <p:style>
          <a:lnRef idx="2">
            <a:schemeClr val="accent3"/>
          </a:lnRef>
          <a:fillRef idx="1">
            <a:schemeClr val="lt1"/>
          </a:fillRef>
          <a:effectRef idx="0">
            <a:schemeClr val="accent3"/>
          </a:effectRef>
          <a:fontRef idx="minor">
            <a:schemeClr val="dk1"/>
          </a:fontRef>
        </p:style>
        <p:txBody>
          <a:bodyPr rtlCol="0" anchor="ctr"/>
          <a:lstStyle/>
          <a:p>
            <a:pPr algn="ctr"/>
            <a:r>
              <a:rPr lang="es-CL" sz="1400" dirty="0" smtClean="0">
                <a:latin typeface="Arial" pitchFamily="34" charset="0"/>
                <a:cs typeface="Arial" pitchFamily="34" charset="0"/>
              </a:rPr>
              <a:t>Análisis de Ruta y Destino de Servicio</a:t>
            </a:r>
            <a:endParaRPr lang="es-CL" sz="1400" dirty="0">
              <a:latin typeface="Arial" pitchFamily="34" charset="0"/>
              <a:cs typeface="Arial" pitchFamily="34" charset="0"/>
            </a:endParaRPr>
          </a:p>
        </p:txBody>
      </p:sp>
      <p:sp>
        <p:nvSpPr>
          <p:cNvPr id="9" name="8 Rectángulo"/>
          <p:cNvSpPr/>
          <p:nvPr/>
        </p:nvSpPr>
        <p:spPr>
          <a:xfrm>
            <a:off x="6372200" y="3789040"/>
            <a:ext cx="1872208" cy="720080"/>
          </a:xfrm>
          <a:prstGeom prst="rect">
            <a:avLst/>
          </a:prstGeom>
          <a:ln w="9525"/>
        </p:spPr>
        <p:style>
          <a:lnRef idx="2">
            <a:schemeClr val="accent3"/>
          </a:lnRef>
          <a:fillRef idx="1">
            <a:schemeClr val="lt1"/>
          </a:fillRef>
          <a:effectRef idx="0">
            <a:schemeClr val="accent3"/>
          </a:effectRef>
          <a:fontRef idx="minor">
            <a:schemeClr val="dk1"/>
          </a:fontRef>
        </p:style>
        <p:txBody>
          <a:bodyPr rtlCol="0" anchor="ctr"/>
          <a:lstStyle/>
          <a:p>
            <a:pPr algn="ctr"/>
            <a:r>
              <a:rPr lang="es-CL" sz="1400" dirty="0" smtClean="0">
                <a:latin typeface="Arial" pitchFamily="34" charset="0"/>
                <a:cs typeface="Arial" pitchFamily="34" charset="0"/>
              </a:rPr>
              <a:t>Identificación de Peligro y Análisis de Riesgo</a:t>
            </a:r>
            <a:endParaRPr lang="es-CL" sz="1400" dirty="0">
              <a:latin typeface="Arial" pitchFamily="34" charset="0"/>
              <a:cs typeface="Arial" pitchFamily="34" charset="0"/>
            </a:endParaRPr>
          </a:p>
        </p:txBody>
      </p:sp>
      <p:sp>
        <p:nvSpPr>
          <p:cNvPr id="10" name="9 Rectángulo"/>
          <p:cNvSpPr/>
          <p:nvPr/>
        </p:nvSpPr>
        <p:spPr>
          <a:xfrm>
            <a:off x="3635896" y="3789040"/>
            <a:ext cx="1872208" cy="720080"/>
          </a:xfrm>
          <a:prstGeom prst="rect">
            <a:avLst/>
          </a:prstGeom>
          <a:ln w="9525"/>
        </p:spPr>
        <p:style>
          <a:lnRef idx="2">
            <a:schemeClr val="accent3"/>
          </a:lnRef>
          <a:fillRef idx="1">
            <a:schemeClr val="lt1"/>
          </a:fillRef>
          <a:effectRef idx="0">
            <a:schemeClr val="accent3"/>
          </a:effectRef>
          <a:fontRef idx="minor">
            <a:schemeClr val="dk1"/>
          </a:fontRef>
        </p:style>
        <p:txBody>
          <a:bodyPr rtlCol="0" anchor="ctr"/>
          <a:lstStyle/>
          <a:p>
            <a:pPr algn="ctr"/>
            <a:r>
              <a:rPr lang="es-CL" sz="1400" dirty="0" smtClean="0">
                <a:latin typeface="Arial" pitchFamily="34" charset="0"/>
                <a:cs typeface="Arial" pitchFamily="34" charset="0"/>
              </a:rPr>
              <a:t>Definición de Controles</a:t>
            </a:r>
            <a:endParaRPr lang="es-CL" sz="1400" dirty="0">
              <a:latin typeface="Arial" pitchFamily="34" charset="0"/>
              <a:cs typeface="Arial" pitchFamily="34" charset="0"/>
            </a:endParaRPr>
          </a:p>
        </p:txBody>
      </p:sp>
      <p:sp>
        <p:nvSpPr>
          <p:cNvPr id="12" name="11 Rectángulo"/>
          <p:cNvSpPr/>
          <p:nvPr/>
        </p:nvSpPr>
        <p:spPr>
          <a:xfrm>
            <a:off x="827584" y="3789040"/>
            <a:ext cx="1872208" cy="720080"/>
          </a:xfrm>
          <a:prstGeom prst="rect">
            <a:avLst/>
          </a:prstGeom>
          <a:ln w="9525"/>
        </p:spPr>
        <p:style>
          <a:lnRef idx="2">
            <a:schemeClr val="accent3"/>
          </a:lnRef>
          <a:fillRef idx="1">
            <a:schemeClr val="lt1"/>
          </a:fillRef>
          <a:effectRef idx="0">
            <a:schemeClr val="accent3"/>
          </a:effectRef>
          <a:fontRef idx="minor">
            <a:schemeClr val="dk1"/>
          </a:fontRef>
        </p:style>
        <p:txBody>
          <a:bodyPr rtlCol="0" anchor="ctr"/>
          <a:lstStyle/>
          <a:p>
            <a:pPr algn="ctr"/>
            <a:r>
              <a:rPr lang="es-CL" sz="1400" dirty="0" smtClean="0">
                <a:latin typeface="Arial" pitchFamily="34" charset="0"/>
                <a:cs typeface="Arial" pitchFamily="34" charset="0"/>
              </a:rPr>
              <a:t>Entrega Documentos Legales</a:t>
            </a:r>
            <a:endParaRPr lang="es-CL" sz="1400" dirty="0">
              <a:latin typeface="Arial" pitchFamily="34" charset="0"/>
              <a:cs typeface="Arial" pitchFamily="34" charset="0"/>
            </a:endParaRPr>
          </a:p>
        </p:txBody>
      </p:sp>
      <p:sp>
        <p:nvSpPr>
          <p:cNvPr id="13" name="12 Rectángulo"/>
          <p:cNvSpPr/>
          <p:nvPr/>
        </p:nvSpPr>
        <p:spPr>
          <a:xfrm>
            <a:off x="827584" y="5157192"/>
            <a:ext cx="1872208" cy="720080"/>
          </a:xfrm>
          <a:prstGeom prst="rect">
            <a:avLst/>
          </a:prstGeom>
          <a:ln w="9525"/>
        </p:spPr>
        <p:style>
          <a:lnRef idx="2">
            <a:schemeClr val="accent3"/>
          </a:lnRef>
          <a:fillRef idx="1">
            <a:schemeClr val="lt1"/>
          </a:fillRef>
          <a:effectRef idx="0">
            <a:schemeClr val="accent3"/>
          </a:effectRef>
          <a:fontRef idx="minor">
            <a:schemeClr val="dk1"/>
          </a:fontRef>
        </p:style>
        <p:txBody>
          <a:bodyPr rtlCol="0" anchor="ctr"/>
          <a:lstStyle/>
          <a:p>
            <a:pPr algn="ctr"/>
            <a:r>
              <a:rPr lang="es-CL" sz="1400" dirty="0" smtClean="0">
                <a:latin typeface="Arial" pitchFamily="34" charset="0"/>
                <a:cs typeface="Arial" pitchFamily="34" charset="0"/>
              </a:rPr>
              <a:t>Gestión Pases y Autorizaciones</a:t>
            </a:r>
            <a:endParaRPr lang="es-CL" sz="1400" dirty="0">
              <a:latin typeface="Arial" pitchFamily="34" charset="0"/>
              <a:cs typeface="Arial" pitchFamily="34" charset="0"/>
            </a:endParaRPr>
          </a:p>
        </p:txBody>
      </p:sp>
      <p:cxnSp>
        <p:nvCxnSpPr>
          <p:cNvPr id="16" name="15 Conector recto de flecha"/>
          <p:cNvCxnSpPr>
            <a:stCxn id="4" idx="3"/>
          </p:cNvCxnSpPr>
          <p:nvPr/>
        </p:nvCxnSpPr>
        <p:spPr>
          <a:xfrm>
            <a:off x="2699792" y="2780928"/>
            <a:ext cx="720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16 Conector recto de flecha"/>
          <p:cNvCxnSpPr/>
          <p:nvPr/>
        </p:nvCxnSpPr>
        <p:spPr>
          <a:xfrm>
            <a:off x="5508104" y="2780928"/>
            <a:ext cx="720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p:nvPr/>
        </p:nvCxnSpPr>
        <p:spPr>
          <a:xfrm>
            <a:off x="7308304" y="3140968"/>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19 Conector recto de flecha"/>
          <p:cNvCxnSpPr/>
          <p:nvPr/>
        </p:nvCxnSpPr>
        <p:spPr>
          <a:xfrm flipH="1">
            <a:off x="5652120" y="4149080"/>
            <a:ext cx="720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22 Conector recto de flecha"/>
          <p:cNvCxnSpPr/>
          <p:nvPr/>
        </p:nvCxnSpPr>
        <p:spPr>
          <a:xfrm flipH="1">
            <a:off x="2915816" y="4149080"/>
            <a:ext cx="720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23 Conector recto de flecha"/>
          <p:cNvCxnSpPr/>
          <p:nvPr/>
        </p:nvCxnSpPr>
        <p:spPr>
          <a:xfrm>
            <a:off x="1691680" y="4509120"/>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24 Rectángulo"/>
          <p:cNvSpPr/>
          <p:nvPr/>
        </p:nvSpPr>
        <p:spPr>
          <a:xfrm>
            <a:off x="3635896" y="5157192"/>
            <a:ext cx="1872208" cy="720080"/>
          </a:xfrm>
          <a:prstGeom prst="rect">
            <a:avLst/>
          </a:prstGeom>
          <a:ln w="9525"/>
        </p:spPr>
        <p:style>
          <a:lnRef idx="2">
            <a:schemeClr val="accent3"/>
          </a:lnRef>
          <a:fillRef idx="1">
            <a:schemeClr val="lt1"/>
          </a:fillRef>
          <a:effectRef idx="0">
            <a:schemeClr val="accent3"/>
          </a:effectRef>
          <a:fontRef idx="minor">
            <a:schemeClr val="dk1"/>
          </a:fontRef>
        </p:style>
        <p:txBody>
          <a:bodyPr rtlCol="0" anchor="ctr"/>
          <a:lstStyle/>
          <a:p>
            <a:pPr algn="ctr"/>
            <a:r>
              <a:rPr lang="es-CL" sz="1400" dirty="0" smtClean="0">
                <a:latin typeface="Arial" pitchFamily="34" charset="0"/>
                <a:cs typeface="Arial" pitchFamily="34" charset="0"/>
              </a:rPr>
              <a:t>Entrenamiento de Personal</a:t>
            </a:r>
            <a:endParaRPr lang="es-CL" sz="1400" dirty="0">
              <a:latin typeface="Arial" pitchFamily="34" charset="0"/>
              <a:cs typeface="Arial" pitchFamily="34" charset="0"/>
            </a:endParaRPr>
          </a:p>
        </p:txBody>
      </p:sp>
      <p:cxnSp>
        <p:nvCxnSpPr>
          <p:cNvPr id="26" name="25 Conector recto de flecha"/>
          <p:cNvCxnSpPr/>
          <p:nvPr/>
        </p:nvCxnSpPr>
        <p:spPr>
          <a:xfrm>
            <a:off x="2699792" y="5517232"/>
            <a:ext cx="720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3" descr="logo"/>
          <p:cNvPicPr>
            <a:picLocks noChangeAspect="1" noChangeArrowheads="1"/>
          </p:cNvPicPr>
          <p:nvPr/>
        </p:nvPicPr>
        <p:blipFill>
          <a:blip r:embed="rId2" cstate="email"/>
          <a:srcRect/>
          <a:stretch>
            <a:fillRect/>
          </a:stretch>
        </p:blipFill>
        <p:spPr bwMode="auto">
          <a:xfrm>
            <a:off x="7452320" y="260648"/>
            <a:ext cx="1224136" cy="585455"/>
          </a:xfrm>
          <a:prstGeom prst="rect">
            <a:avLst/>
          </a:prstGeom>
          <a:noFill/>
        </p:spPr>
      </p:pic>
      <p:sp>
        <p:nvSpPr>
          <p:cNvPr id="11" name="10 Rectángulo"/>
          <p:cNvSpPr/>
          <p:nvPr/>
        </p:nvSpPr>
        <p:spPr>
          <a:xfrm>
            <a:off x="323528" y="836712"/>
            <a:ext cx="8280920" cy="5832648"/>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just">
              <a:spcAft>
                <a:spcPts val="0"/>
              </a:spcAft>
              <a:tabLst>
                <a:tab pos="-457200" algn="l"/>
              </a:tabLst>
            </a:pPr>
            <a:r>
              <a:rPr lang="es-CL" sz="2000" dirty="0" smtClean="0">
                <a:solidFill>
                  <a:srgbClr val="002060"/>
                </a:solidFill>
                <a:latin typeface="Arial" pitchFamily="34" charset="0"/>
                <a:ea typeface="Times New Roman"/>
                <a:cs typeface="Arial" pitchFamily="34" charset="0"/>
              </a:rPr>
              <a:t>ETAPA 3: Programas</a:t>
            </a:r>
          </a:p>
          <a:p>
            <a:pPr algn="just">
              <a:spcAft>
                <a:spcPts val="0"/>
              </a:spcAft>
              <a:tabLst>
                <a:tab pos="-457200" algn="l"/>
              </a:tabLst>
            </a:pPr>
            <a:endParaRPr lang="es-CL" sz="2800" dirty="0" smtClean="0">
              <a:solidFill>
                <a:srgbClr val="002060"/>
              </a:solidFill>
              <a:latin typeface="Arial" pitchFamily="34" charset="0"/>
              <a:ea typeface="Times New Roman"/>
              <a:cs typeface="Arial" pitchFamily="34" charset="0"/>
            </a:endParaRPr>
          </a:p>
          <a:p>
            <a:pPr algn="just">
              <a:spcAft>
                <a:spcPts val="0"/>
              </a:spcAft>
              <a:tabLst>
                <a:tab pos="-457200" algn="l"/>
              </a:tabLst>
            </a:pPr>
            <a:endParaRPr lang="es-CL" sz="2400" dirty="0">
              <a:solidFill>
                <a:srgbClr val="002060"/>
              </a:solidFill>
              <a:latin typeface="Arial" pitchFamily="34" charset="0"/>
              <a:ea typeface="Times New Roman"/>
              <a:cs typeface="Arial" pitchFamily="34" charset="0"/>
            </a:endParaRPr>
          </a:p>
        </p:txBody>
      </p:sp>
      <p:sp>
        <p:nvSpPr>
          <p:cNvPr id="21" name="20 Rectángulo"/>
          <p:cNvSpPr/>
          <p:nvPr/>
        </p:nvSpPr>
        <p:spPr>
          <a:xfrm>
            <a:off x="827584" y="2132856"/>
            <a:ext cx="1872208" cy="504056"/>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s-CL" sz="1200" dirty="0" smtClean="0">
                <a:latin typeface="Arial" pitchFamily="34" charset="0"/>
                <a:cs typeface="Arial" pitchFamily="34" charset="0"/>
              </a:rPr>
              <a:t>Programa Básico por Cargo</a:t>
            </a:r>
            <a:endParaRPr lang="es-CL" sz="1200" dirty="0">
              <a:latin typeface="Arial" pitchFamily="34" charset="0"/>
              <a:cs typeface="Arial" pitchFamily="34" charset="0"/>
            </a:endParaRPr>
          </a:p>
        </p:txBody>
      </p:sp>
      <p:sp>
        <p:nvSpPr>
          <p:cNvPr id="22" name="21 Rectángulo"/>
          <p:cNvSpPr/>
          <p:nvPr/>
        </p:nvSpPr>
        <p:spPr>
          <a:xfrm>
            <a:off x="3419872" y="1268760"/>
            <a:ext cx="2088232" cy="720080"/>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s-CL" sz="1400" dirty="0" smtClean="0">
                <a:latin typeface="Arial" pitchFamily="34" charset="0"/>
                <a:cs typeface="Arial" pitchFamily="34" charset="0"/>
              </a:rPr>
              <a:t>PROGRAMA ACTIVIDADES POR CARGO</a:t>
            </a:r>
            <a:endParaRPr lang="es-CL" sz="1400" dirty="0">
              <a:latin typeface="Arial" pitchFamily="34" charset="0"/>
              <a:cs typeface="Arial" pitchFamily="34" charset="0"/>
            </a:endParaRPr>
          </a:p>
        </p:txBody>
      </p:sp>
      <p:sp>
        <p:nvSpPr>
          <p:cNvPr id="28" name="27 Rectángulo"/>
          <p:cNvSpPr/>
          <p:nvPr/>
        </p:nvSpPr>
        <p:spPr>
          <a:xfrm>
            <a:off x="683568" y="1268760"/>
            <a:ext cx="2088232" cy="720080"/>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s-CL" sz="1400" dirty="0" smtClean="0">
                <a:latin typeface="Arial" pitchFamily="34" charset="0"/>
                <a:cs typeface="Arial" pitchFamily="34" charset="0"/>
              </a:rPr>
              <a:t>PROGRAMA  ACTIVIDADES GENERALES</a:t>
            </a:r>
          </a:p>
        </p:txBody>
      </p:sp>
      <p:sp>
        <p:nvSpPr>
          <p:cNvPr id="13" name="12 Rectángulo"/>
          <p:cNvSpPr/>
          <p:nvPr/>
        </p:nvSpPr>
        <p:spPr>
          <a:xfrm>
            <a:off x="6300192" y="1268760"/>
            <a:ext cx="2016224" cy="72008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s-CL" sz="1400" dirty="0" smtClean="0">
                <a:latin typeface="Arial" pitchFamily="34" charset="0"/>
                <a:cs typeface="Arial" pitchFamily="34" charset="0"/>
              </a:rPr>
              <a:t>PROGRAMA CAPACITACION</a:t>
            </a:r>
          </a:p>
        </p:txBody>
      </p:sp>
      <p:sp>
        <p:nvSpPr>
          <p:cNvPr id="14" name="13 Rectángulo"/>
          <p:cNvSpPr/>
          <p:nvPr/>
        </p:nvSpPr>
        <p:spPr>
          <a:xfrm>
            <a:off x="827584" y="2780928"/>
            <a:ext cx="1872208" cy="504056"/>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s-CL" sz="1200" dirty="0" smtClean="0">
                <a:latin typeface="Arial" pitchFamily="34" charset="0"/>
                <a:cs typeface="Arial" pitchFamily="34" charset="0"/>
              </a:rPr>
              <a:t>PTS</a:t>
            </a:r>
            <a:endParaRPr lang="es-CL" sz="1200" dirty="0">
              <a:latin typeface="Arial" pitchFamily="34" charset="0"/>
              <a:cs typeface="Arial" pitchFamily="34" charset="0"/>
            </a:endParaRPr>
          </a:p>
        </p:txBody>
      </p:sp>
      <p:sp>
        <p:nvSpPr>
          <p:cNvPr id="15" name="14 Rectángulo"/>
          <p:cNvSpPr/>
          <p:nvPr/>
        </p:nvSpPr>
        <p:spPr>
          <a:xfrm>
            <a:off x="827584" y="3429000"/>
            <a:ext cx="1872208" cy="504056"/>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s-CL" sz="1200" dirty="0" smtClean="0">
                <a:latin typeface="Arial" pitchFamily="34" charset="0"/>
                <a:cs typeface="Arial" pitchFamily="34" charset="0"/>
              </a:rPr>
              <a:t>Matriz requerimientos legales </a:t>
            </a:r>
            <a:endParaRPr lang="es-CL" sz="1200" dirty="0">
              <a:latin typeface="Arial" pitchFamily="34" charset="0"/>
              <a:cs typeface="Arial" pitchFamily="34" charset="0"/>
            </a:endParaRPr>
          </a:p>
        </p:txBody>
      </p:sp>
      <p:sp>
        <p:nvSpPr>
          <p:cNvPr id="16" name="15 Rectángulo"/>
          <p:cNvSpPr/>
          <p:nvPr/>
        </p:nvSpPr>
        <p:spPr>
          <a:xfrm>
            <a:off x="827584" y="4077072"/>
            <a:ext cx="1872208" cy="504056"/>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s-CL" sz="1200" dirty="0" smtClean="0">
                <a:latin typeface="Arial" pitchFamily="34" charset="0"/>
                <a:cs typeface="Arial" pitchFamily="34" charset="0"/>
              </a:rPr>
              <a:t>Actualización Matriz </a:t>
            </a:r>
            <a:r>
              <a:rPr lang="es-CL" sz="1200" dirty="0" err="1" smtClean="0">
                <a:latin typeface="Arial" pitchFamily="34" charset="0"/>
                <a:cs typeface="Arial" pitchFamily="34" charset="0"/>
              </a:rPr>
              <a:t>Ident</a:t>
            </a:r>
            <a:r>
              <a:rPr lang="es-CL" sz="1200" dirty="0" smtClean="0">
                <a:latin typeface="Arial" pitchFamily="34" charset="0"/>
                <a:cs typeface="Arial" pitchFamily="34" charset="0"/>
              </a:rPr>
              <a:t>. de P y </a:t>
            </a:r>
            <a:r>
              <a:rPr lang="es-CL" sz="1200" dirty="0" err="1" smtClean="0">
                <a:latin typeface="Arial" pitchFamily="34" charset="0"/>
                <a:cs typeface="Arial" pitchFamily="34" charset="0"/>
              </a:rPr>
              <a:t>eval</a:t>
            </a:r>
            <a:r>
              <a:rPr lang="es-CL" sz="1200" dirty="0" smtClean="0">
                <a:latin typeface="Arial" pitchFamily="34" charset="0"/>
                <a:cs typeface="Arial" pitchFamily="34" charset="0"/>
              </a:rPr>
              <a:t>. De R</a:t>
            </a:r>
            <a:endParaRPr lang="es-CL" sz="1200" dirty="0">
              <a:latin typeface="Arial" pitchFamily="34" charset="0"/>
              <a:cs typeface="Arial" pitchFamily="34" charset="0"/>
            </a:endParaRPr>
          </a:p>
        </p:txBody>
      </p:sp>
      <p:sp>
        <p:nvSpPr>
          <p:cNvPr id="17" name="16 Rectángulo"/>
          <p:cNvSpPr/>
          <p:nvPr/>
        </p:nvSpPr>
        <p:spPr>
          <a:xfrm>
            <a:off x="827584" y="4725144"/>
            <a:ext cx="1872208" cy="108012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s-CL" sz="1200" dirty="0" smtClean="0">
                <a:latin typeface="Arial" pitchFamily="34" charset="0"/>
                <a:cs typeface="Arial" pitchFamily="34" charset="0"/>
              </a:rPr>
              <a:t>Programa Salud Ocupacional e Higiene (TMERT; Psicosociales, PREXOR,                              </a:t>
            </a:r>
            <a:r>
              <a:rPr lang="es-CL" sz="1200" dirty="0" err="1" smtClean="0">
                <a:latin typeface="Arial" pitchFamily="34" charset="0"/>
                <a:cs typeface="Arial" pitchFamily="34" charset="0"/>
              </a:rPr>
              <a:t>Estandar</a:t>
            </a:r>
            <a:r>
              <a:rPr lang="es-CL" sz="1200" dirty="0" smtClean="0">
                <a:latin typeface="Arial" pitchFamily="34" charset="0"/>
                <a:cs typeface="Arial" pitchFamily="34" charset="0"/>
              </a:rPr>
              <a:t> EPP)</a:t>
            </a:r>
            <a:endParaRPr lang="es-CL" sz="1200" dirty="0">
              <a:latin typeface="Arial" pitchFamily="34" charset="0"/>
              <a:cs typeface="Arial" pitchFamily="34" charset="0"/>
            </a:endParaRPr>
          </a:p>
        </p:txBody>
      </p:sp>
      <p:sp>
        <p:nvSpPr>
          <p:cNvPr id="18" name="17 Rectángulo"/>
          <p:cNvSpPr/>
          <p:nvPr/>
        </p:nvSpPr>
        <p:spPr>
          <a:xfrm>
            <a:off x="827584" y="6021288"/>
            <a:ext cx="1872208" cy="504056"/>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s-CL" sz="1200" dirty="0" smtClean="0">
                <a:latin typeface="Arial" pitchFamily="34" charset="0"/>
                <a:cs typeface="Arial" pitchFamily="34" charset="0"/>
              </a:rPr>
              <a:t>Programa Necesidades de </a:t>
            </a:r>
            <a:r>
              <a:rPr lang="es-CL" sz="1200" dirty="0" err="1" smtClean="0">
                <a:latin typeface="Arial" pitchFamily="34" charset="0"/>
                <a:cs typeface="Arial" pitchFamily="34" charset="0"/>
              </a:rPr>
              <a:t>Capacitacion</a:t>
            </a:r>
            <a:endParaRPr lang="es-CL" sz="1200" dirty="0">
              <a:latin typeface="Arial" pitchFamily="34" charset="0"/>
              <a:cs typeface="Arial" pitchFamily="34" charset="0"/>
            </a:endParaRPr>
          </a:p>
        </p:txBody>
      </p:sp>
      <p:sp>
        <p:nvSpPr>
          <p:cNvPr id="20" name="19 Rectángulo"/>
          <p:cNvSpPr/>
          <p:nvPr/>
        </p:nvSpPr>
        <p:spPr>
          <a:xfrm>
            <a:off x="3563888" y="2132856"/>
            <a:ext cx="1872208" cy="504056"/>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200" dirty="0" smtClean="0">
                <a:latin typeface="Arial" pitchFamily="34" charset="0"/>
                <a:cs typeface="Arial" pitchFamily="34" charset="0"/>
              </a:rPr>
              <a:t>Inspección</a:t>
            </a:r>
            <a:endParaRPr lang="es-CL" sz="1200" dirty="0">
              <a:latin typeface="Arial" pitchFamily="34" charset="0"/>
              <a:cs typeface="Arial" pitchFamily="34" charset="0"/>
            </a:endParaRPr>
          </a:p>
        </p:txBody>
      </p:sp>
      <p:sp>
        <p:nvSpPr>
          <p:cNvPr id="23" name="22 Rectángulo"/>
          <p:cNvSpPr/>
          <p:nvPr/>
        </p:nvSpPr>
        <p:spPr>
          <a:xfrm>
            <a:off x="3563888" y="2780928"/>
            <a:ext cx="1872208" cy="504056"/>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200" dirty="0" smtClean="0">
                <a:latin typeface="Arial" pitchFamily="34" charset="0"/>
                <a:cs typeface="Arial" pitchFamily="34" charset="0"/>
              </a:rPr>
              <a:t>Observación Preventiva</a:t>
            </a:r>
            <a:endParaRPr lang="es-CL" sz="1200" dirty="0">
              <a:latin typeface="Arial" pitchFamily="34" charset="0"/>
              <a:cs typeface="Arial" pitchFamily="34" charset="0"/>
            </a:endParaRPr>
          </a:p>
        </p:txBody>
      </p:sp>
      <p:sp>
        <p:nvSpPr>
          <p:cNvPr id="24" name="23 Rectángulo"/>
          <p:cNvSpPr/>
          <p:nvPr/>
        </p:nvSpPr>
        <p:spPr>
          <a:xfrm>
            <a:off x="3563888" y="3429000"/>
            <a:ext cx="1872208" cy="504056"/>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200" dirty="0" smtClean="0">
                <a:latin typeface="Arial" pitchFamily="34" charset="0"/>
                <a:cs typeface="Arial" pitchFamily="34" charset="0"/>
              </a:rPr>
              <a:t>Difusión y Capacitación</a:t>
            </a:r>
            <a:endParaRPr lang="es-CL" sz="1200" dirty="0">
              <a:latin typeface="Arial" pitchFamily="34" charset="0"/>
              <a:cs typeface="Arial" pitchFamily="34" charset="0"/>
            </a:endParaRPr>
          </a:p>
        </p:txBody>
      </p:sp>
      <p:sp>
        <p:nvSpPr>
          <p:cNvPr id="25" name="24 Rectángulo"/>
          <p:cNvSpPr/>
          <p:nvPr/>
        </p:nvSpPr>
        <p:spPr>
          <a:xfrm>
            <a:off x="3563888" y="4077072"/>
            <a:ext cx="1872208" cy="504056"/>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200" dirty="0" smtClean="0">
                <a:latin typeface="Arial" pitchFamily="34" charset="0"/>
                <a:cs typeface="Arial" pitchFamily="34" charset="0"/>
              </a:rPr>
              <a:t>Reunión con Personal</a:t>
            </a:r>
            <a:endParaRPr lang="es-CL" sz="1200" dirty="0">
              <a:latin typeface="Arial" pitchFamily="34" charset="0"/>
              <a:cs typeface="Arial" pitchFamily="34" charset="0"/>
            </a:endParaRPr>
          </a:p>
        </p:txBody>
      </p:sp>
      <p:sp>
        <p:nvSpPr>
          <p:cNvPr id="26" name="25 Rectángulo"/>
          <p:cNvSpPr/>
          <p:nvPr/>
        </p:nvSpPr>
        <p:spPr>
          <a:xfrm>
            <a:off x="3563888" y="4797152"/>
            <a:ext cx="1872208" cy="504056"/>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200" dirty="0" smtClean="0">
                <a:latin typeface="Arial" pitchFamily="34" charset="0"/>
                <a:cs typeface="Arial" pitchFamily="34" charset="0"/>
              </a:rPr>
              <a:t>Reunión y actas CPHS</a:t>
            </a:r>
            <a:endParaRPr lang="es-CL" sz="1200" dirty="0">
              <a:latin typeface="Arial" pitchFamily="34" charset="0"/>
              <a:cs typeface="Arial" pitchFamily="34" charset="0"/>
            </a:endParaRPr>
          </a:p>
        </p:txBody>
      </p:sp>
      <p:sp>
        <p:nvSpPr>
          <p:cNvPr id="33" name="32 Rectángulo"/>
          <p:cNvSpPr/>
          <p:nvPr/>
        </p:nvSpPr>
        <p:spPr>
          <a:xfrm>
            <a:off x="3563888" y="5517232"/>
            <a:ext cx="1872208" cy="504056"/>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200" dirty="0" smtClean="0">
                <a:latin typeface="Arial" pitchFamily="34" charset="0"/>
                <a:cs typeface="Arial" pitchFamily="34" charset="0"/>
              </a:rPr>
              <a:t>Revisión </a:t>
            </a:r>
            <a:r>
              <a:rPr lang="es-CL" sz="1200" dirty="0" err="1" smtClean="0">
                <a:latin typeface="Arial" pitchFamily="34" charset="0"/>
                <a:cs typeface="Arial" pitchFamily="34" charset="0"/>
              </a:rPr>
              <a:t>Check</a:t>
            </a:r>
            <a:r>
              <a:rPr lang="es-CL" sz="1200" dirty="0" smtClean="0">
                <a:latin typeface="Arial" pitchFamily="34" charset="0"/>
                <a:cs typeface="Arial" pitchFamily="34" charset="0"/>
              </a:rPr>
              <a:t> </a:t>
            </a:r>
            <a:r>
              <a:rPr lang="es-CL" sz="1200" dirty="0" err="1" smtClean="0">
                <a:latin typeface="Arial" pitchFamily="34" charset="0"/>
                <a:cs typeface="Arial" pitchFamily="34" charset="0"/>
              </a:rPr>
              <a:t>List</a:t>
            </a:r>
            <a:endParaRPr lang="es-CL" sz="1200" dirty="0">
              <a:latin typeface="Arial" pitchFamily="34" charset="0"/>
              <a:cs typeface="Arial" pitchFamily="34" charset="0"/>
            </a:endParaRPr>
          </a:p>
        </p:txBody>
      </p:sp>
      <p:sp>
        <p:nvSpPr>
          <p:cNvPr id="34" name="33 Rectángulo"/>
          <p:cNvSpPr/>
          <p:nvPr/>
        </p:nvSpPr>
        <p:spPr>
          <a:xfrm>
            <a:off x="6372200" y="2132856"/>
            <a:ext cx="1872208" cy="93610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s-CL" sz="1200" dirty="0" smtClean="0">
                <a:latin typeface="Arial" pitchFamily="34" charset="0"/>
                <a:cs typeface="Arial" pitchFamily="34" charset="0"/>
              </a:rPr>
              <a:t>EVALUACION:                                         ITL 1 DS 40                           ITL 2 594                                    Capacitación CPHS</a:t>
            </a:r>
            <a:endParaRPr lang="es-CL" sz="1200" dirty="0">
              <a:latin typeface="Arial" pitchFamily="34" charset="0"/>
              <a:cs typeface="Arial" pitchFamily="34" charset="0"/>
            </a:endParaRPr>
          </a:p>
        </p:txBody>
      </p:sp>
      <p:sp>
        <p:nvSpPr>
          <p:cNvPr id="35" name="34 Rectángulo"/>
          <p:cNvSpPr/>
          <p:nvPr/>
        </p:nvSpPr>
        <p:spPr>
          <a:xfrm>
            <a:off x="6372200" y="3212976"/>
            <a:ext cx="1872208" cy="79208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s-CL" sz="1200" dirty="0" smtClean="0">
                <a:latin typeface="Arial" pitchFamily="34" charset="0"/>
                <a:cs typeface="Arial" pitchFamily="34" charset="0"/>
              </a:rPr>
              <a:t>CUMPLIMIENTO:                                         ITL 1 DS 40                           ITL 2 594                                    </a:t>
            </a:r>
            <a:endParaRPr lang="es-CL" sz="1200" dirty="0">
              <a:latin typeface="Arial" pitchFamily="34" charset="0"/>
              <a:cs typeface="Arial" pitchFamily="34" charset="0"/>
            </a:endParaRPr>
          </a:p>
        </p:txBody>
      </p:sp>
      <p:sp>
        <p:nvSpPr>
          <p:cNvPr id="36" name="35 Rectángulo"/>
          <p:cNvSpPr/>
          <p:nvPr/>
        </p:nvSpPr>
        <p:spPr>
          <a:xfrm>
            <a:off x="6372200" y="4149080"/>
            <a:ext cx="1872208"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s-CL" sz="1200" dirty="0" smtClean="0">
                <a:latin typeface="Arial" pitchFamily="34" charset="0"/>
                <a:cs typeface="Arial" pitchFamily="34" charset="0"/>
              </a:rPr>
              <a:t>CAPACITACION PRIMEROS AUXILIOS</a:t>
            </a:r>
            <a:endParaRPr lang="es-CL" sz="1200" dirty="0">
              <a:latin typeface="Arial" pitchFamily="34" charset="0"/>
              <a:cs typeface="Arial" pitchFamily="34" charset="0"/>
            </a:endParaRPr>
          </a:p>
        </p:txBody>
      </p:sp>
      <p:sp>
        <p:nvSpPr>
          <p:cNvPr id="38" name="37 Rectángulo"/>
          <p:cNvSpPr/>
          <p:nvPr/>
        </p:nvSpPr>
        <p:spPr>
          <a:xfrm>
            <a:off x="6372200" y="4869160"/>
            <a:ext cx="1872208" cy="93610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s-CL" sz="1200" dirty="0" smtClean="0">
                <a:latin typeface="Arial" pitchFamily="34" charset="0"/>
                <a:cs typeface="Arial" pitchFamily="34" charset="0"/>
              </a:rPr>
              <a:t>REALIZACION: (ITL, FPS, RUV, ERGONOMIA)                                          </a:t>
            </a:r>
            <a:endParaRPr lang="es-CL" sz="1200" dirty="0">
              <a:latin typeface="Arial" pitchFamily="34" charset="0"/>
              <a:cs typeface="Arial" pitchFamily="34" charset="0"/>
            </a:endParaRPr>
          </a:p>
        </p:txBody>
      </p:sp>
      <p:sp>
        <p:nvSpPr>
          <p:cNvPr id="39" name="38 Rectángulo"/>
          <p:cNvSpPr/>
          <p:nvPr/>
        </p:nvSpPr>
        <p:spPr>
          <a:xfrm>
            <a:off x="6372200" y="5921896"/>
            <a:ext cx="1872208" cy="45943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s-CL" sz="1200" dirty="0" smtClean="0">
                <a:latin typeface="Arial" pitchFamily="34" charset="0"/>
                <a:cs typeface="Arial" pitchFamily="34" charset="0"/>
              </a:rPr>
              <a:t>ETC.                                          </a:t>
            </a:r>
            <a:endParaRPr lang="es-CL" sz="12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77500" lnSpcReduction="20000"/>
          </a:bodyPr>
          <a:lstStyle/>
          <a:p>
            <a:pPr algn="just"/>
            <a:r>
              <a:rPr lang="es-ES_tradnl" dirty="0" smtClean="0">
                <a:latin typeface="Arial" pitchFamily="34" charset="0"/>
                <a:cs typeface="Arial" pitchFamily="34" charset="0"/>
              </a:rPr>
              <a:t>TBC Transportes Bermudez  logra hoy ser una empresa de excelencia y con los más altos estándares de seguridad, combinando aspectos de elegancia, confort, puntualidad, eficiencia y amigabilidad en el servicio.</a:t>
            </a:r>
            <a:endParaRPr lang="es-CL" dirty="0" smtClean="0">
              <a:latin typeface="Arial" pitchFamily="34" charset="0"/>
              <a:cs typeface="Arial" pitchFamily="34" charset="0"/>
            </a:endParaRPr>
          </a:p>
          <a:p>
            <a:pPr algn="just">
              <a:buNone/>
            </a:pPr>
            <a:r>
              <a:rPr lang="es-ES_tradnl" dirty="0" smtClean="0">
                <a:latin typeface="Arial" pitchFamily="34" charset="0"/>
                <a:cs typeface="Arial" pitchFamily="34" charset="0"/>
              </a:rPr>
              <a:t> </a:t>
            </a:r>
            <a:endParaRPr lang="es-CL" dirty="0" smtClean="0">
              <a:latin typeface="Arial" pitchFamily="34" charset="0"/>
              <a:cs typeface="Arial" pitchFamily="34" charset="0"/>
            </a:endParaRPr>
          </a:p>
          <a:p>
            <a:pPr algn="just"/>
            <a:r>
              <a:rPr lang="es-ES_tradnl" dirty="0" smtClean="0">
                <a:latin typeface="Arial" pitchFamily="34" charset="0"/>
                <a:cs typeface="Arial" pitchFamily="34" charset="0"/>
              </a:rPr>
              <a:t>TBC Transporte Bermudez está orientada al Traslado de Personal de Empresas, teniendo  contratos directos con la Gran Minería y empresas colaboradoras de estas, servicios </a:t>
            </a:r>
            <a:r>
              <a:rPr lang="es-ES_tradnl" dirty="0" err="1" smtClean="0">
                <a:latin typeface="Arial" pitchFamily="34" charset="0"/>
                <a:cs typeface="Arial" pitchFamily="34" charset="0"/>
              </a:rPr>
              <a:t>interplanta</a:t>
            </a:r>
            <a:r>
              <a:rPr lang="es-ES_tradnl" dirty="0" smtClean="0">
                <a:latin typeface="Arial" pitchFamily="34" charset="0"/>
                <a:cs typeface="Arial" pitchFamily="34" charset="0"/>
              </a:rPr>
              <a:t>, interprovinciales, contratos con empresas para servicios locales, ya sea requerido en Buses, Minibuses, Autos de viajes (Vip), Mini-Van y Camionetas.</a:t>
            </a:r>
            <a:endParaRPr lang="es-CL" dirty="0" smtClean="0">
              <a:latin typeface="Arial" pitchFamily="34" charset="0"/>
              <a:cs typeface="Arial" pitchFamily="34" charset="0"/>
            </a:endParaRPr>
          </a:p>
          <a:p>
            <a:pPr algn="just">
              <a:buNone/>
            </a:pPr>
            <a:r>
              <a:rPr lang="es-ES_tradnl" dirty="0" smtClean="0">
                <a:latin typeface="Arial" pitchFamily="34" charset="0"/>
                <a:cs typeface="Arial" pitchFamily="34" charset="0"/>
              </a:rPr>
              <a:t> </a:t>
            </a:r>
            <a:endParaRPr lang="es-CL" dirty="0" smtClean="0">
              <a:latin typeface="Arial" pitchFamily="34" charset="0"/>
              <a:cs typeface="Arial" pitchFamily="34" charset="0"/>
            </a:endParaRPr>
          </a:p>
          <a:p>
            <a:pPr algn="just"/>
            <a:r>
              <a:rPr lang="es-ES_tradnl" dirty="0" smtClean="0">
                <a:latin typeface="Arial" pitchFamily="34" charset="0"/>
                <a:cs typeface="Arial" pitchFamily="34" charset="0"/>
              </a:rPr>
              <a:t>El servicio ofrecido por nuestra empresa TBC tiene experiencia en el rubro por 30 años en el servicio de Transporte de Personal para la gran Minería.</a:t>
            </a:r>
            <a:endParaRPr lang="es-CL" dirty="0" smtClean="0">
              <a:latin typeface="Arial" pitchFamily="34" charset="0"/>
              <a:cs typeface="Arial" pitchFamily="34" charset="0"/>
            </a:endParaRPr>
          </a:p>
          <a:p>
            <a:endParaRPr lang="es-CL" dirty="0"/>
          </a:p>
        </p:txBody>
      </p:sp>
      <p:sp>
        <p:nvSpPr>
          <p:cNvPr id="4" name="Title 3"/>
          <p:cNvSpPr txBox="1">
            <a:spLocks/>
          </p:cNvSpPr>
          <p:nvPr/>
        </p:nvSpPr>
        <p:spPr bwMode="auto">
          <a:xfrm>
            <a:off x="467544" y="188640"/>
            <a:ext cx="6264696" cy="903767"/>
          </a:xfrm>
          <a:prstGeom prst="rect">
            <a:avLst/>
          </a:prstGeom>
          <a:noFill/>
          <a:ln w="9525">
            <a:noFill/>
            <a:miter lim="800000"/>
            <a:headEnd/>
            <a:tailEnd/>
          </a:ln>
        </p:spPr>
        <p:txBody>
          <a:bodyPr anchor="ctr"/>
          <a:lstStyle/>
          <a:p>
            <a:r>
              <a:rPr lang="es-MX" sz="2800" dirty="0" smtClean="0">
                <a:latin typeface="Vital Bold" charset="0"/>
              </a:rPr>
              <a:t>Introducción General</a:t>
            </a:r>
          </a:p>
          <a:p>
            <a:r>
              <a:rPr lang="es-MX" sz="1600" dirty="0" smtClean="0">
                <a:latin typeface="Vital Bold" charset="0"/>
              </a:rPr>
              <a:t> Historia</a:t>
            </a:r>
            <a:endParaRPr lang="es-CL" sz="1600" dirty="0" smtClean="0">
              <a:latin typeface="Vital Bold" charset="0"/>
            </a:endParaRPr>
          </a:p>
        </p:txBody>
      </p:sp>
      <p:cxnSp>
        <p:nvCxnSpPr>
          <p:cNvPr id="5" name="4 Conector recto"/>
          <p:cNvCxnSpPr/>
          <p:nvPr/>
        </p:nvCxnSpPr>
        <p:spPr>
          <a:xfrm>
            <a:off x="539552" y="1052736"/>
            <a:ext cx="3888432" cy="0"/>
          </a:xfrm>
          <a:prstGeom prst="line">
            <a:avLst/>
          </a:prstGeom>
        </p:spPr>
        <p:style>
          <a:lnRef idx="1">
            <a:schemeClr val="accent3"/>
          </a:lnRef>
          <a:fillRef idx="0">
            <a:schemeClr val="accent3"/>
          </a:fillRef>
          <a:effectRef idx="0">
            <a:schemeClr val="accent3"/>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3" descr="logo"/>
          <p:cNvPicPr>
            <a:picLocks noChangeAspect="1" noChangeArrowheads="1"/>
          </p:cNvPicPr>
          <p:nvPr/>
        </p:nvPicPr>
        <p:blipFill>
          <a:blip r:embed="rId2" cstate="email"/>
          <a:srcRect/>
          <a:stretch>
            <a:fillRect/>
          </a:stretch>
        </p:blipFill>
        <p:spPr bwMode="auto">
          <a:xfrm>
            <a:off x="7452320" y="260648"/>
            <a:ext cx="1224136" cy="585455"/>
          </a:xfrm>
          <a:prstGeom prst="rect">
            <a:avLst/>
          </a:prstGeom>
          <a:noFill/>
        </p:spPr>
      </p:pic>
      <p:sp>
        <p:nvSpPr>
          <p:cNvPr id="11" name="10 Rectángulo"/>
          <p:cNvSpPr/>
          <p:nvPr/>
        </p:nvSpPr>
        <p:spPr>
          <a:xfrm>
            <a:off x="395536" y="980728"/>
            <a:ext cx="8280920" cy="5400600"/>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spcAft>
                <a:spcPts val="0"/>
              </a:spcAft>
              <a:tabLst>
                <a:tab pos="-457200" algn="l"/>
              </a:tabLst>
            </a:pPr>
            <a:r>
              <a:rPr lang="es-CL" sz="2800" u="sng" dirty="0" smtClean="0">
                <a:solidFill>
                  <a:srgbClr val="002060"/>
                </a:solidFill>
                <a:latin typeface="Arial" pitchFamily="34" charset="0"/>
                <a:ea typeface="Times New Roman"/>
                <a:cs typeface="Arial" pitchFamily="34" charset="0"/>
              </a:rPr>
              <a:t>ASPECTOS DE SEGURIDAD</a:t>
            </a:r>
          </a:p>
          <a:p>
            <a:pPr algn="ctr">
              <a:spcAft>
                <a:spcPts val="0"/>
              </a:spcAft>
              <a:tabLst>
                <a:tab pos="-457200" algn="l"/>
              </a:tabLst>
            </a:pPr>
            <a:endParaRPr lang="es-CL" sz="2800" dirty="0" smtClean="0">
              <a:solidFill>
                <a:srgbClr val="002060"/>
              </a:solidFill>
              <a:latin typeface="Arial" pitchFamily="34" charset="0"/>
              <a:ea typeface="Times New Roman"/>
              <a:cs typeface="Arial" pitchFamily="34" charset="0"/>
            </a:endParaRPr>
          </a:p>
          <a:p>
            <a:pPr algn="just">
              <a:spcAft>
                <a:spcPts val="0"/>
              </a:spcAft>
              <a:tabLst>
                <a:tab pos="-457200" algn="l"/>
              </a:tabLst>
            </a:pPr>
            <a:r>
              <a:rPr lang="es-CL" sz="2000" dirty="0" smtClean="0">
                <a:solidFill>
                  <a:srgbClr val="002060"/>
                </a:solidFill>
                <a:latin typeface="Arial" pitchFamily="34" charset="0"/>
                <a:ea typeface="Times New Roman"/>
                <a:cs typeface="Arial" pitchFamily="34" charset="0"/>
              </a:rPr>
              <a:t>ETAPA 2: Controles</a:t>
            </a:r>
          </a:p>
          <a:p>
            <a:pPr algn="just">
              <a:spcAft>
                <a:spcPts val="0"/>
              </a:spcAft>
              <a:tabLst>
                <a:tab pos="-457200" algn="l"/>
              </a:tabLst>
            </a:pPr>
            <a:endParaRPr lang="es-CL" sz="2800" dirty="0" smtClean="0">
              <a:solidFill>
                <a:srgbClr val="002060"/>
              </a:solidFill>
              <a:latin typeface="Arial" pitchFamily="34" charset="0"/>
              <a:ea typeface="Times New Roman"/>
              <a:cs typeface="Arial" pitchFamily="34" charset="0"/>
            </a:endParaRPr>
          </a:p>
          <a:p>
            <a:pPr algn="just">
              <a:spcAft>
                <a:spcPts val="0"/>
              </a:spcAft>
              <a:tabLst>
                <a:tab pos="-457200" algn="l"/>
              </a:tabLst>
            </a:pPr>
            <a:endParaRPr lang="es-CL" sz="2400" dirty="0">
              <a:solidFill>
                <a:srgbClr val="002060"/>
              </a:solidFill>
              <a:latin typeface="Arial" pitchFamily="34" charset="0"/>
              <a:ea typeface="Times New Roman"/>
              <a:cs typeface="Arial" pitchFamily="34" charset="0"/>
            </a:endParaRPr>
          </a:p>
        </p:txBody>
      </p:sp>
      <p:sp>
        <p:nvSpPr>
          <p:cNvPr id="21" name="20 Rectángulo"/>
          <p:cNvSpPr/>
          <p:nvPr/>
        </p:nvSpPr>
        <p:spPr>
          <a:xfrm>
            <a:off x="899592" y="3861048"/>
            <a:ext cx="1872208" cy="720080"/>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s-CL" sz="1400" dirty="0" err="1" smtClean="0">
                <a:latin typeface="Arial" pitchFamily="34" charset="0"/>
                <a:cs typeface="Arial" pitchFamily="34" charset="0"/>
              </a:rPr>
              <a:t>Tacografo</a:t>
            </a:r>
            <a:endParaRPr lang="es-CL" sz="1400" dirty="0">
              <a:latin typeface="Arial" pitchFamily="34" charset="0"/>
              <a:cs typeface="Arial" pitchFamily="34" charset="0"/>
            </a:endParaRPr>
          </a:p>
        </p:txBody>
      </p:sp>
      <p:sp>
        <p:nvSpPr>
          <p:cNvPr id="22" name="21 Rectángulo"/>
          <p:cNvSpPr/>
          <p:nvPr/>
        </p:nvSpPr>
        <p:spPr>
          <a:xfrm>
            <a:off x="899592" y="2420888"/>
            <a:ext cx="1872208" cy="720080"/>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s-CL" sz="1400" dirty="0" smtClean="0">
                <a:latin typeface="Arial" pitchFamily="34" charset="0"/>
                <a:cs typeface="Arial" pitchFamily="34" charset="0"/>
              </a:rPr>
              <a:t>Definición de Recorridos</a:t>
            </a:r>
            <a:endParaRPr lang="es-CL" sz="1400" dirty="0">
              <a:latin typeface="Arial" pitchFamily="34" charset="0"/>
              <a:cs typeface="Arial" pitchFamily="34" charset="0"/>
            </a:endParaRPr>
          </a:p>
        </p:txBody>
      </p:sp>
      <p:sp>
        <p:nvSpPr>
          <p:cNvPr id="27" name="26 Rectángulo"/>
          <p:cNvSpPr/>
          <p:nvPr/>
        </p:nvSpPr>
        <p:spPr>
          <a:xfrm>
            <a:off x="6156176" y="2348880"/>
            <a:ext cx="1872208" cy="936104"/>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s-CL" sz="1400" dirty="0" smtClean="0">
                <a:latin typeface="Arial" pitchFamily="34" charset="0"/>
                <a:cs typeface="Arial" pitchFamily="34" charset="0"/>
              </a:rPr>
              <a:t>Control de Velocidad GPS, Tercer Ojo, Cinta reflectante, retenedor de tuercas</a:t>
            </a:r>
          </a:p>
        </p:txBody>
      </p:sp>
      <p:sp>
        <p:nvSpPr>
          <p:cNvPr id="28" name="27 Rectángulo"/>
          <p:cNvSpPr/>
          <p:nvPr/>
        </p:nvSpPr>
        <p:spPr>
          <a:xfrm>
            <a:off x="3491880" y="2420888"/>
            <a:ext cx="1872208" cy="720080"/>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s-CL" sz="1400" dirty="0" smtClean="0">
                <a:latin typeface="Arial" pitchFamily="34" charset="0"/>
                <a:cs typeface="Arial" pitchFamily="34" charset="0"/>
              </a:rPr>
              <a:t>PTS </a:t>
            </a:r>
          </a:p>
          <a:p>
            <a:pPr algn="ctr"/>
            <a:r>
              <a:rPr lang="es-CL" sz="1400" dirty="0" smtClean="0">
                <a:latin typeface="Arial" pitchFamily="34" charset="0"/>
                <a:cs typeface="Arial" pitchFamily="34" charset="0"/>
              </a:rPr>
              <a:t>por tarea</a:t>
            </a:r>
            <a:endParaRPr lang="es-CL" sz="1400" dirty="0">
              <a:latin typeface="Arial" pitchFamily="34" charset="0"/>
              <a:cs typeface="Arial" pitchFamily="34" charset="0"/>
            </a:endParaRPr>
          </a:p>
        </p:txBody>
      </p:sp>
      <p:sp>
        <p:nvSpPr>
          <p:cNvPr id="29" name="28 Rectángulo"/>
          <p:cNvSpPr/>
          <p:nvPr/>
        </p:nvSpPr>
        <p:spPr>
          <a:xfrm>
            <a:off x="3491880" y="3861048"/>
            <a:ext cx="1872208" cy="720080"/>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s-CL" sz="1400" dirty="0" smtClean="0">
                <a:latin typeface="Arial" pitchFamily="34" charset="0"/>
                <a:cs typeface="Arial" pitchFamily="34" charset="0"/>
              </a:rPr>
              <a:t>Inspecciones en Ruta</a:t>
            </a:r>
            <a:endParaRPr lang="es-CL" sz="1400" dirty="0">
              <a:latin typeface="Arial" pitchFamily="34" charset="0"/>
              <a:cs typeface="Arial" pitchFamily="34" charset="0"/>
            </a:endParaRPr>
          </a:p>
        </p:txBody>
      </p:sp>
      <p:sp>
        <p:nvSpPr>
          <p:cNvPr id="30" name="29 Rectángulo"/>
          <p:cNvSpPr/>
          <p:nvPr/>
        </p:nvSpPr>
        <p:spPr>
          <a:xfrm>
            <a:off x="6156176" y="3861048"/>
            <a:ext cx="1872208" cy="720080"/>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s-CL" sz="1400" dirty="0" smtClean="0">
                <a:latin typeface="Arial" pitchFamily="34" charset="0"/>
                <a:cs typeface="Arial" pitchFamily="34" charset="0"/>
              </a:rPr>
              <a:t>Libro Horas de Conducción</a:t>
            </a:r>
            <a:endParaRPr lang="es-CL" sz="1400" dirty="0">
              <a:latin typeface="Arial" pitchFamily="34" charset="0"/>
              <a:cs typeface="Arial" pitchFamily="34" charset="0"/>
            </a:endParaRPr>
          </a:p>
        </p:txBody>
      </p:sp>
      <p:sp>
        <p:nvSpPr>
          <p:cNvPr id="31" name="30 Rectángulo"/>
          <p:cNvSpPr/>
          <p:nvPr/>
        </p:nvSpPr>
        <p:spPr>
          <a:xfrm>
            <a:off x="899592" y="5301208"/>
            <a:ext cx="1872208" cy="720080"/>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s-CL" sz="1400" dirty="0" smtClean="0">
                <a:latin typeface="Arial" pitchFamily="34" charset="0"/>
                <a:cs typeface="Arial" pitchFamily="34" charset="0"/>
              </a:rPr>
              <a:t>Control Hora de Conducción GPS</a:t>
            </a:r>
            <a:endParaRPr lang="es-CL" sz="1400" dirty="0">
              <a:latin typeface="Arial" pitchFamily="34" charset="0"/>
              <a:cs typeface="Arial" pitchFamily="34" charset="0"/>
            </a:endParaRPr>
          </a:p>
        </p:txBody>
      </p:sp>
      <p:sp>
        <p:nvSpPr>
          <p:cNvPr id="32" name="31 Rectángulo"/>
          <p:cNvSpPr/>
          <p:nvPr/>
        </p:nvSpPr>
        <p:spPr>
          <a:xfrm>
            <a:off x="3491880" y="5301208"/>
            <a:ext cx="1872208" cy="720080"/>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s-CL" sz="1200" dirty="0" smtClean="0">
                <a:latin typeface="Arial" pitchFamily="34" charset="0"/>
                <a:cs typeface="Arial" pitchFamily="34" charset="0"/>
              </a:rPr>
              <a:t>Examen Ocupacional, </a:t>
            </a:r>
            <a:r>
              <a:rPr lang="es-CL" sz="1200" dirty="0" err="1" smtClean="0">
                <a:latin typeface="Arial" pitchFamily="34" charset="0"/>
                <a:cs typeface="Arial" pitchFamily="34" charset="0"/>
              </a:rPr>
              <a:t>Psicosensometrico</a:t>
            </a:r>
            <a:r>
              <a:rPr lang="es-CL" sz="1200" dirty="0" smtClean="0">
                <a:latin typeface="Arial" pitchFamily="34" charset="0"/>
                <a:cs typeface="Arial" pitchFamily="34" charset="0"/>
              </a:rPr>
              <a:t> y Somnolencia</a:t>
            </a:r>
          </a:p>
        </p:txBody>
      </p:sp>
      <p:sp>
        <p:nvSpPr>
          <p:cNvPr id="12" name="11 Rectángulo"/>
          <p:cNvSpPr/>
          <p:nvPr/>
        </p:nvSpPr>
        <p:spPr>
          <a:xfrm>
            <a:off x="6228184" y="5301208"/>
            <a:ext cx="1872208" cy="720080"/>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s-CL" sz="1400" dirty="0" smtClean="0">
                <a:latin typeface="Arial" pitchFamily="34" charset="0"/>
                <a:cs typeface="Arial" pitchFamily="34" charset="0"/>
              </a:rPr>
              <a:t>Pre uso (Check List) Despacho</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Rectángulo"/>
          <p:cNvSpPr/>
          <p:nvPr/>
        </p:nvSpPr>
        <p:spPr>
          <a:xfrm>
            <a:off x="539552" y="1196752"/>
            <a:ext cx="3888432" cy="47525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spcAft>
                <a:spcPts val="0"/>
              </a:spcAft>
              <a:tabLst>
                <a:tab pos="-457200" algn="l"/>
              </a:tabLst>
            </a:pPr>
            <a:endParaRPr lang="es-CL" sz="1200" dirty="0">
              <a:latin typeface="Courier"/>
              <a:ea typeface="Times New Roman"/>
              <a:cs typeface="Times New Roman"/>
            </a:endParaRPr>
          </a:p>
        </p:txBody>
      </p:sp>
      <p:sp>
        <p:nvSpPr>
          <p:cNvPr id="5" name="Title 3"/>
          <p:cNvSpPr txBox="1">
            <a:spLocks/>
          </p:cNvSpPr>
          <p:nvPr/>
        </p:nvSpPr>
        <p:spPr bwMode="auto">
          <a:xfrm>
            <a:off x="467544" y="188640"/>
            <a:ext cx="5456238" cy="903767"/>
          </a:xfrm>
          <a:prstGeom prst="rect">
            <a:avLst/>
          </a:prstGeom>
          <a:noFill/>
          <a:ln w="9525">
            <a:noFill/>
            <a:miter lim="800000"/>
            <a:headEnd/>
            <a:tailEnd/>
          </a:ln>
        </p:spPr>
        <p:txBody>
          <a:bodyPr anchor="ctr"/>
          <a:lstStyle/>
          <a:p>
            <a:r>
              <a:rPr lang="es-MX" sz="2800" dirty="0" smtClean="0">
                <a:latin typeface="Vital Bold" charset="0"/>
              </a:rPr>
              <a:t>Tipos de Vehículos</a:t>
            </a:r>
          </a:p>
          <a:p>
            <a:r>
              <a:rPr lang="es-MX" sz="1600" dirty="0" smtClean="0">
                <a:latin typeface="Vital Bold" charset="0"/>
              </a:rPr>
              <a:t> Ficha Volare </a:t>
            </a:r>
            <a:r>
              <a:rPr lang="es-MX" sz="1600" dirty="0" err="1" smtClean="0">
                <a:latin typeface="Vital Bold" charset="0"/>
              </a:rPr>
              <a:t>Ejecutive</a:t>
            </a:r>
            <a:r>
              <a:rPr lang="es-MX" sz="1600" dirty="0" smtClean="0">
                <a:latin typeface="Vital Bold" charset="0"/>
              </a:rPr>
              <a:t> 28+1 / 32+1 / 36+1</a:t>
            </a:r>
            <a:endParaRPr lang="es-CL" sz="1600" dirty="0" smtClean="0">
              <a:latin typeface="Vital Bold" charset="0"/>
            </a:endParaRPr>
          </a:p>
        </p:txBody>
      </p:sp>
      <p:cxnSp>
        <p:nvCxnSpPr>
          <p:cNvPr id="6" name="5 Conector recto"/>
          <p:cNvCxnSpPr/>
          <p:nvPr/>
        </p:nvCxnSpPr>
        <p:spPr>
          <a:xfrm>
            <a:off x="539552" y="1052736"/>
            <a:ext cx="3888432" cy="0"/>
          </a:xfrm>
          <a:prstGeom prst="line">
            <a:avLst/>
          </a:prstGeom>
        </p:spPr>
        <p:style>
          <a:lnRef idx="1">
            <a:schemeClr val="accent3"/>
          </a:lnRef>
          <a:fillRef idx="0">
            <a:schemeClr val="accent3"/>
          </a:fillRef>
          <a:effectRef idx="0">
            <a:schemeClr val="accent3"/>
          </a:effectRef>
          <a:fontRef idx="minor">
            <a:schemeClr val="tx1"/>
          </a:fontRef>
        </p:style>
      </p:cxnSp>
      <p:pic>
        <p:nvPicPr>
          <p:cNvPr id="7" name="Imagen 3" descr="logo"/>
          <p:cNvPicPr>
            <a:picLocks noChangeAspect="1" noChangeArrowheads="1"/>
          </p:cNvPicPr>
          <p:nvPr/>
        </p:nvPicPr>
        <p:blipFill>
          <a:blip r:embed="rId2" cstate="email"/>
          <a:srcRect/>
          <a:stretch>
            <a:fillRect/>
          </a:stretch>
        </p:blipFill>
        <p:spPr bwMode="auto">
          <a:xfrm>
            <a:off x="7452320" y="260648"/>
            <a:ext cx="1224136" cy="585455"/>
          </a:xfrm>
          <a:prstGeom prst="rect">
            <a:avLst/>
          </a:prstGeom>
          <a:noFill/>
        </p:spPr>
      </p:pic>
      <p:sp>
        <p:nvSpPr>
          <p:cNvPr id="11" name="10 Rectángulo"/>
          <p:cNvSpPr/>
          <p:nvPr/>
        </p:nvSpPr>
        <p:spPr>
          <a:xfrm>
            <a:off x="4716016" y="1196752"/>
            <a:ext cx="3888432" cy="47525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s-CL" sz="1200" dirty="0" smtClean="0">
              <a:latin typeface="Courier"/>
              <a:cs typeface="Times New Roman"/>
            </a:endParaRPr>
          </a:p>
          <a:p>
            <a:r>
              <a:rPr lang="es-ES_tradnl" sz="1200" b="1" dirty="0" smtClean="0"/>
              <a:t>SEGURIDAD ACTIVA:</a:t>
            </a:r>
            <a:endParaRPr lang="es-CL" sz="1200" dirty="0" smtClean="0"/>
          </a:p>
          <a:p>
            <a:r>
              <a:rPr lang="es-ES_tradnl" sz="1200" dirty="0" smtClean="0"/>
              <a:t>Freno S. CAM a tambor en la delantera y trasera, accionamiento a aire, con deposito.</a:t>
            </a:r>
            <a:endParaRPr lang="es-CL" sz="1200" dirty="0" smtClean="0"/>
          </a:p>
          <a:p>
            <a:r>
              <a:rPr lang="es-ES_tradnl" sz="1200" dirty="0" smtClean="0"/>
              <a:t>Freno Motor Válvula Mariposa, accionamiento electro neumático</a:t>
            </a:r>
            <a:endParaRPr lang="es-CL" sz="1200" dirty="0" smtClean="0"/>
          </a:p>
          <a:p>
            <a:r>
              <a:rPr lang="es-ES_tradnl" sz="1200" dirty="0" smtClean="0"/>
              <a:t>Dirección Hidráulica ZF </a:t>
            </a:r>
            <a:r>
              <a:rPr lang="es-ES_tradnl" sz="1200" dirty="0" err="1" smtClean="0"/>
              <a:t>servocom</a:t>
            </a:r>
            <a:r>
              <a:rPr lang="es-ES_tradnl" sz="1200" dirty="0" smtClean="0"/>
              <a:t> 8090</a:t>
            </a:r>
            <a:endParaRPr lang="es-CL" sz="1200" dirty="0" smtClean="0"/>
          </a:p>
          <a:p>
            <a:r>
              <a:rPr lang="es-ES_tradnl" sz="1200" dirty="0" smtClean="0"/>
              <a:t> </a:t>
            </a:r>
            <a:endParaRPr lang="es-CL" sz="1200" dirty="0" smtClean="0"/>
          </a:p>
          <a:p>
            <a:r>
              <a:rPr lang="es-ES_tradnl" sz="1200" b="1" dirty="0" smtClean="0"/>
              <a:t>SEGURIDAD PASIVA:</a:t>
            </a:r>
            <a:endParaRPr lang="es-CL" sz="1200" dirty="0" smtClean="0"/>
          </a:p>
          <a:p>
            <a:r>
              <a:rPr lang="es-ES_tradnl" sz="1200" b="1" dirty="0" smtClean="0"/>
              <a:t>Cinturones de </a:t>
            </a:r>
            <a:r>
              <a:rPr lang="es-ES_tradnl" sz="1200" b="1" dirty="0" err="1" smtClean="0"/>
              <a:t>seg</a:t>
            </a:r>
            <a:r>
              <a:rPr lang="es-ES_tradnl" sz="1200" b="1" dirty="0" smtClean="0"/>
              <a:t>. para todos los integrantes</a:t>
            </a:r>
            <a:endParaRPr lang="es-CL" sz="1200" dirty="0" smtClean="0"/>
          </a:p>
          <a:p>
            <a:r>
              <a:rPr lang="es-ES_tradnl" sz="1200" dirty="0" smtClean="0"/>
              <a:t>Apoya cabeza en Todos los Asientos</a:t>
            </a:r>
            <a:endParaRPr lang="es-CL" sz="1200" dirty="0" smtClean="0"/>
          </a:p>
          <a:p>
            <a:r>
              <a:rPr lang="es-ES_tradnl" sz="1200" dirty="0" smtClean="0"/>
              <a:t>Par de Cuñas</a:t>
            </a:r>
            <a:endParaRPr lang="es-CL" sz="1200" dirty="0" smtClean="0"/>
          </a:p>
          <a:p>
            <a:r>
              <a:rPr lang="es-ES_tradnl" sz="1200" dirty="0" smtClean="0"/>
              <a:t>Cinta Reflectante Portaron y Costados</a:t>
            </a:r>
            <a:endParaRPr lang="es-CL" sz="1200" dirty="0" smtClean="0"/>
          </a:p>
          <a:p>
            <a:r>
              <a:rPr lang="es-ES_tradnl" sz="1200" dirty="0" smtClean="0"/>
              <a:t>Alarma Retroceso</a:t>
            </a:r>
            <a:endParaRPr lang="es-CL" sz="1200" dirty="0" smtClean="0"/>
          </a:p>
          <a:p>
            <a:r>
              <a:rPr lang="es-ES_tradnl" sz="1200" dirty="0" smtClean="0"/>
              <a:t>Parabrisas Inastillable</a:t>
            </a:r>
            <a:endParaRPr lang="es-CL" sz="1200" dirty="0" smtClean="0"/>
          </a:p>
          <a:p>
            <a:r>
              <a:rPr lang="es-ES_tradnl" sz="1200" dirty="0" smtClean="0"/>
              <a:t>Seguro de Tuercas </a:t>
            </a:r>
            <a:endParaRPr lang="es-CL" sz="1200" dirty="0" smtClean="0"/>
          </a:p>
          <a:p>
            <a:r>
              <a:rPr lang="es-ES_tradnl" sz="1200" dirty="0" smtClean="0"/>
              <a:t>Botiquín Primeros Auxilio </a:t>
            </a:r>
            <a:endParaRPr lang="es-CL" sz="1200" dirty="0" smtClean="0"/>
          </a:p>
          <a:p>
            <a:r>
              <a:rPr lang="es-ES_tradnl" sz="1200" dirty="0" smtClean="0"/>
              <a:t>Extintor</a:t>
            </a:r>
          </a:p>
          <a:p>
            <a:endParaRPr lang="es-CL" sz="1200" dirty="0" smtClean="0"/>
          </a:p>
          <a:p>
            <a:r>
              <a:rPr lang="es-ES_tradnl" sz="1200" b="1" dirty="0" smtClean="0"/>
              <a:t>ACCESORIOS</a:t>
            </a:r>
            <a:endParaRPr lang="es-CL" sz="1200" dirty="0" smtClean="0"/>
          </a:p>
          <a:p>
            <a:r>
              <a:rPr lang="es-ES_tradnl" sz="1200" dirty="0" smtClean="0"/>
              <a:t>Aire Acondicionado</a:t>
            </a:r>
            <a:endParaRPr lang="es-CL" sz="1200" dirty="0" smtClean="0"/>
          </a:p>
          <a:p>
            <a:r>
              <a:rPr lang="es-ES_tradnl" sz="1200" dirty="0" smtClean="0"/>
              <a:t>Bocina</a:t>
            </a:r>
            <a:endParaRPr lang="es-CL" sz="1200" dirty="0" smtClean="0"/>
          </a:p>
          <a:p>
            <a:r>
              <a:rPr lang="es-ES_tradnl" sz="1200" dirty="0" smtClean="0"/>
              <a:t>Limpiaparabrisas</a:t>
            </a:r>
            <a:endParaRPr lang="es-CL" sz="1200" dirty="0" smtClean="0"/>
          </a:p>
          <a:p>
            <a:r>
              <a:rPr lang="es-ES_tradnl" sz="1200" dirty="0" smtClean="0"/>
              <a:t>K-11 (Tercer Ojo)</a:t>
            </a:r>
            <a:endParaRPr lang="es-CL" sz="1200" dirty="0" smtClean="0"/>
          </a:p>
          <a:p>
            <a:r>
              <a:rPr lang="es-ES_tradnl" sz="1200" dirty="0" smtClean="0"/>
              <a:t>GPS</a:t>
            </a:r>
            <a:endParaRPr lang="es-CL" sz="1200" dirty="0" smtClean="0"/>
          </a:p>
          <a:p>
            <a:r>
              <a:rPr lang="es-ES_tradnl" sz="1200" dirty="0" smtClean="0"/>
              <a:t>Maletera</a:t>
            </a:r>
          </a:p>
          <a:p>
            <a:r>
              <a:rPr lang="es-ES_tradnl" sz="1200" dirty="0" smtClean="0"/>
              <a:t>TV - DVD</a:t>
            </a:r>
            <a:endParaRPr lang="es-CL" sz="1200" dirty="0" smtClean="0"/>
          </a:p>
          <a:p>
            <a:pPr>
              <a:spcAft>
                <a:spcPts val="0"/>
              </a:spcAft>
              <a:tabLst>
                <a:tab pos="-457200" algn="l"/>
              </a:tabLst>
            </a:pPr>
            <a:endParaRPr lang="es-CL" sz="1200" dirty="0">
              <a:latin typeface="Courier"/>
              <a:ea typeface="Times New Roman"/>
              <a:cs typeface="Times New Roman"/>
            </a:endParaRPr>
          </a:p>
        </p:txBody>
      </p:sp>
      <p:pic>
        <p:nvPicPr>
          <p:cNvPr id="12289" name="Picture 1" descr="C:\Users\Sebastian Herrera\Desktop\P.de Riesgo 16\General\Fotos TBC\Minibuses\Antofagasta\Volare\Volare OK.jpg"/>
          <p:cNvPicPr>
            <a:picLocks noChangeAspect="1" noChangeArrowheads="1"/>
          </p:cNvPicPr>
          <p:nvPr/>
        </p:nvPicPr>
        <p:blipFill>
          <a:blip r:embed="rId3" cstate="email"/>
          <a:srcRect/>
          <a:stretch>
            <a:fillRect/>
          </a:stretch>
        </p:blipFill>
        <p:spPr bwMode="auto">
          <a:xfrm>
            <a:off x="899592" y="2060848"/>
            <a:ext cx="3235313" cy="2102953"/>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11 Imagen" descr="Volare OK.jpg"/>
          <p:cNvPicPr>
            <a:picLocks noChangeAspect="1"/>
          </p:cNvPicPr>
          <p:nvPr/>
        </p:nvPicPr>
        <p:blipFill>
          <a:blip r:embed="rId2" cstate="print"/>
          <a:stretch>
            <a:fillRect/>
          </a:stretch>
        </p:blipFill>
        <p:spPr>
          <a:xfrm>
            <a:off x="2339752" y="908720"/>
            <a:ext cx="3718982" cy="2417338"/>
          </a:xfrm>
          <a:prstGeom prst="rect">
            <a:avLst/>
          </a:prstGeom>
        </p:spPr>
      </p:pic>
      <p:sp>
        <p:nvSpPr>
          <p:cNvPr id="5" name="Title 3"/>
          <p:cNvSpPr txBox="1">
            <a:spLocks/>
          </p:cNvSpPr>
          <p:nvPr/>
        </p:nvSpPr>
        <p:spPr bwMode="auto">
          <a:xfrm>
            <a:off x="467544" y="188640"/>
            <a:ext cx="5456238" cy="903767"/>
          </a:xfrm>
          <a:prstGeom prst="rect">
            <a:avLst/>
          </a:prstGeom>
          <a:noFill/>
          <a:ln w="9525">
            <a:noFill/>
            <a:miter lim="800000"/>
            <a:headEnd/>
            <a:tailEnd/>
          </a:ln>
        </p:spPr>
        <p:txBody>
          <a:bodyPr anchor="ctr"/>
          <a:lstStyle/>
          <a:p>
            <a:r>
              <a:rPr lang="es-MX" sz="2800" dirty="0" smtClean="0">
                <a:latin typeface="Vital Bold" charset="0"/>
              </a:rPr>
              <a:t>Tipos de Vehículos</a:t>
            </a:r>
          </a:p>
          <a:p>
            <a:r>
              <a:rPr lang="es-MX" sz="1600" dirty="0" smtClean="0">
                <a:latin typeface="Vital Bold" charset="0"/>
              </a:rPr>
              <a:t> Fotos Volare </a:t>
            </a:r>
            <a:r>
              <a:rPr lang="es-MX" sz="1600" dirty="0" err="1" smtClean="0">
                <a:latin typeface="Vital Bold" charset="0"/>
              </a:rPr>
              <a:t>Ejecutive</a:t>
            </a:r>
            <a:endParaRPr lang="es-CL" sz="1600" dirty="0" smtClean="0">
              <a:latin typeface="Vital Bold" charset="0"/>
            </a:endParaRPr>
          </a:p>
        </p:txBody>
      </p:sp>
      <p:cxnSp>
        <p:nvCxnSpPr>
          <p:cNvPr id="6" name="5 Conector recto"/>
          <p:cNvCxnSpPr/>
          <p:nvPr/>
        </p:nvCxnSpPr>
        <p:spPr>
          <a:xfrm>
            <a:off x="539552" y="1052736"/>
            <a:ext cx="3888432" cy="0"/>
          </a:xfrm>
          <a:prstGeom prst="line">
            <a:avLst/>
          </a:prstGeom>
        </p:spPr>
        <p:style>
          <a:lnRef idx="1">
            <a:schemeClr val="accent3"/>
          </a:lnRef>
          <a:fillRef idx="0">
            <a:schemeClr val="accent3"/>
          </a:fillRef>
          <a:effectRef idx="0">
            <a:schemeClr val="accent3"/>
          </a:effectRef>
          <a:fontRef idx="minor">
            <a:schemeClr val="tx1"/>
          </a:fontRef>
        </p:style>
      </p:cxnSp>
      <p:pic>
        <p:nvPicPr>
          <p:cNvPr id="7" name="Imagen 3" descr="logo"/>
          <p:cNvPicPr>
            <a:picLocks noChangeAspect="1" noChangeArrowheads="1"/>
          </p:cNvPicPr>
          <p:nvPr/>
        </p:nvPicPr>
        <p:blipFill>
          <a:blip r:embed="rId3" cstate="email"/>
          <a:srcRect/>
          <a:stretch>
            <a:fillRect/>
          </a:stretch>
        </p:blipFill>
        <p:spPr bwMode="auto">
          <a:xfrm>
            <a:off x="2555776" y="4221088"/>
            <a:ext cx="1656188" cy="792088"/>
          </a:xfrm>
          <a:prstGeom prst="rect">
            <a:avLst/>
          </a:prstGeom>
          <a:noFill/>
        </p:spPr>
      </p:pic>
      <p:pic>
        <p:nvPicPr>
          <p:cNvPr id="31748" name="Picture 4" descr="C:\Users\Sebastian Herrera\Desktop\P. de Riesgos 14 ANT\General\Fotos TBC\Minibuses\Antofagasta\Volare 2.jpg"/>
          <p:cNvPicPr>
            <a:picLocks noChangeAspect="1" noChangeArrowheads="1"/>
          </p:cNvPicPr>
          <p:nvPr/>
        </p:nvPicPr>
        <p:blipFill>
          <a:blip r:embed="rId4" cstate="email"/>
          <a:srcRect/>
          <a:stretch>
            <a:fillRect/>
          </a:stretch>
        </p:blipFill>
        <p:spPr bwMode="auto">
          <a:xfrm>
            <a:off x="179512" y="1916832"/>
            <a:ext cx="2016224" cy="1505867"/>
          </a:xfrm>
          <a:prstGeom prst="rect">
            <a:avLst/>
          </a:prstGeom>
          <a:noFill/>
        </p:spPr>
      </p:pic>
      <p:pic>
        <p:nvPicPr>
          <p:cNvPr id="69636" name="Picture 4" descr="C:\Users\Sebastian Herrera\Desktop\P. de Riesgos 14 ANT\General\Fotos TBC\Minibuses\Antofagasta\Volare\Volare 3.jpg"/>
          <p:cNvPicPr>
            <a:picLocks noChangeAspect="1" noChangeArrowheads="1"/>
          </p:cNvPicPr>
          <p:nvPr/>
        </p:nvPicPr>
        <p:blipFill>
          <a:blip r:embed="rId5" cstate="email"/>
          <a:srcRect/>
          <a:stretch>
            <a:fillRect/>
          </a:stretch>
        </p:blipFill>
        <p:spPr bwMode="auto">
          <a:xfrm>
            <a:off x="4499992" y="4077072"/>
            <a:ext cx="1728192" cy="2313898"/>
          </a:xfrm>
          <a:prstGeom prst="rect">
            <a:avLst/>
          </a:prstGeom>
          <a:noFill/>
        </p:spPr>
      </p:pic>
      <p:pic>
        <p:nvPicPr>
          <p:cNvPr id="11265" name="Picture 1" descr="C:\Users\Sebastian Herrera\Desktop\P.de Riesgo 16\General\Fotos TBC\Minibuses\Antofagasta\Volare\Volare 14.jpg"/>
          <p:cNvPicPr>
            <a:picLocks noChangeAspect="1" noChangeArrowheads="1"/>
          </p:cNvPicPr>
          <p:nvPr/>
        </p:nvPicPr>
        <p:blipFill>
          <a:blip r:embed="rId6" cstate="email"/>
          <a:srcRect/>
          <a:stretch>
            <a:fillRect/>
          </a:stretch>
        </p:blipFill>
        <p:spPr bwMode="auto">
          <a:xfrm>
            <a:off x="6372200" y="2852936"/>
            <a:ext cx="2470920" cy="2470920"/>
          </a:xfrm>
          <a:prstGeom prst="rect">
            <a:avLst/>
          </a:prstGeom>
          <a:noFill/>
        </p:spPr>
      </p:pic>
      <p:pic>
        <p:nvPicPr>
          <p:cNvPr id="11266" name="Picture 2" descr="C:\Users\Sebastian Herrera\Desktop\P.de Riesgo 16\General\Fotos TBC\Minibuses\Antofagasta\Volare\Volare 17.jpg"/>
          <p:cNvPicPr>
            <a:picLocks noChangeAspect="1" noChangeArrowheads="1"/>
          </p:cNvPicPr>
          <p:nvPr/>
        </p:nvPicPr>
        <p:blipFill>
          <a:blip r:embed="rId7" cstate="email"/>
          <a:srcRect/>
          <a:stretch>
            <a:fillRect/>
          </a:stretch>
        </p:blipFill>
        <p:spPr bwMode="auto">
          <a:xfrm>
            <a:off x="251520" y="4293096"/>
            <a:ext cx="2124150" cy="2124150"/>
          </a:xfrm>
          <a:prstGeom prst="rect">
            <a:avLst/>
          </a:prstGeom>
          <a:noFill/>
        </p:spPr>
      </p:pic>
      <p:pic>
        <p:nvPicPr>
          <p:cNvPr id="11267" name="Picture 3" descr="C:\Users\Sebastian Herrera\Desktop\P.de Riesgo 16\General\Fotos TBC\Minibuses\Antofagasta\Volare\Volare 16.jpg"/>
          <p:cNvPicPr>
            <a:picLocks noChangeAspect="1" noChangeArrowheads="1"/>
          </p:cNvPicPr>
          <p:nvPr/>
        </p:nvPicPr>
        <p:blipFill>
          <a:blip r:embed="rId8" cstate="email"/>
          <a:srcRect/>
          <a:stretch>
            <a:fillRect/>
          </a:stretch>
        </p:blipFill>
        <p:spPr bwMode="auto">
          <a:xfrm>
            <a:off x="6372200" y="188640"/>
            <a:ext cx="2396208" cy="2396208"/>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Rectángulo"/>
          <p:cNvSpPr/>
          <p:nvPr/>
        </p:nvSpPr>
        <p:spPr>
          <a:xfrm>
            <a:off x="539552" y="1340768"/>
            <a:ext cx="3888432" cy="46085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spcAft>
                <a:spcPts val="0"/>
              </a:spcAft>
              <a:tabLst>
                <a:tab pos="-457200" algn="l"/>
              </a:tabLst>
            </a:pPr>
            <a:endParaRPr lang="es-CL" sz="1200" dirty="0">
              <a:latin typeface="Courier"/>
              <a:ea typeface="Times New Roman"/>
              <a:cs typeface="Times New Roman"/>
            </a:endParaRPr>
          </a:p>
        </p:txBody>
      </p:sp>
      <p:sp>
        <p:nvSpPr>
          <p:cNvPr id="5" name="Title 3"/>
          <p:cNvSpPr txBox="1">
            <a:spLocks/>
          </p:cNvSpPr>
          <p:nvPr/>
        </p:nvSpPr>
        <p:spPr bwMode="auto">
          <a:xfrm>
            <a:off x="467544" y="188640"/>
            <a:ext cx="5456238" cy="903767"/>
          </a:xfrm>
          <a:prstGeom prst="rect">
            <a:avLst/>
          </a:prstGeom>
          <a:noFill/>
          <a:ln w="9525">
            <a:noFill/>
            <a:miter lim="800000"/>
            <a:headEnd/>
            <a:tailEnd/>
          </a:ln>
        </p:spPr>
        <p:txBody>
          <a:bodyPr anchor="ctr"/>
          <a:lstStyle/>
          <a:p>
            <a:r>
              <a:rPr lang="es-MX" sz="2800" dirty="0" smtClean="0">
                <a:latin typeface="Vital Bold" charset="0"/>
              </a:rPr>
              <a:t>Tipos de Vehículos</a:t>
            </a:r>
          </a:p>
          <a:p>
            <a:r>
              <a:rPr lang="es-MX" sz="1600" dirty="0" smtClean="0">
                <a:latin typeface="Vital Bold" charset="0"/>
              </a:rPr>
              <a:t> Ficha Mercedes </a:t>
            </a:r>
            <a:r>
              <a:rPr lang="es-MX" sz="1600" dirty="0" err="1" smtClean="0">
                <a:latin typeface="Vital Bold" charset="0"/>
              </a:rPr>
              <a:t>Benz</a:t>
            </a:r>
            <a:r>
              <a:rPr lang="es-MX" sz="1600" dirty="0" smtClean="0">
                <a:latin typeface="Vital Bold" charset="0"/>
              </a:rPr>
              <a:t> </a:t>
            </a:r>
            <a:r>
              <a:rPr lang="es-MX" sz="1600" dirty="0" err="1" smtClean="0">
                <a:latin typeface="Vital Bold" charset="0"/>
              </a:rPr>
              <a:t>Sprinter</a:t>
            </a:r>
            <a:r>
              <a:rPr lang="es-MX" sz="1600" dirty="0" smtClean="0">
                <a:latin typeface="Vital Bold" charset="0"/>
              </a:rPr>
              <a:t> 515 19+1 / 16+1</a:t>
            </a:r>
            <a:endParaRPr lang="es-CL" sz="1600" dirty="0" smtClean="0">
              <a:latin typeface="Vital Bold" charset="0"/>
            </a:endParaRPr>
          </a:p>
        </p:txBody>
      </p:sp>
      <p:cxnSp>
        <p:nvCxnSpPr>
          <p:cNvPr id="6" name="5 Conector recto"/>
          <p:cNvCxnSpPr/>
          <p:nvPr/>
        </p:nvCxnSpPr>
        <p:spPr>
          <a:xfrm>
            <a:off x="539552" y="1052736"/>
            <a:ext cx="3888432" cy="0"/>
          </a:xfrm>
          <a:prstGeom prst="line">
            <a:avLst/>
          </a:prstGeom>
        </p:spPr>
        <p:style>
          <a:lnRef idx="1">
            <a:schemeClr val="accent3"/>
          </a:lnRef>
          <a:fillRef idx="0">
            <a:schemeClr val="accent3"/>
          </a:fillRef>
          <a:effectRef idx="0">
            <a:schemeClr val="accent3"/>
          </a:effectRef>
          <a:fontRef idx="minor">
            <a:schemeClr val="tx1"/>
          </a:fontRef>
        </p:style>
      </p:cxnSp>
      <p:pic>
        <p:nvPicPr>
          <p:cNvPr id="7" name="Imagen 3" descr="logo"/>
          <p:cNvPicPr>
            <a:picLocks noChangeAspect="1" noChangeArrowheads="1"/>
          </p:cNvPicPr>
          <p:nvPr/>
        </p:nvPicPr>
        <p:blipFill>
          <a:blip r:embed="rId2" cstate="email"/>
          <a:srcRect/>
          <a:stretch>
            <a:fillRect/>
          </a:stretch>
        </p:blipFill>
        <p:spPr bwMode="auto">
          <a:xfrm>
            <a:off x="7452320" y="260648"/>
            <a:ext cx="1224136" cy="585455"/>
          </a:xfrm>
          <a:prstGeom prst="rect">
            <a:avLst/>
          </a:prstGeom>
          <a:noFill/>
        </p:spPr>
      </p:pic>
      <p:sp>
        <p:nvSpPr>
          <p:cNvPr id="11" name="10 Rectángulo"/>
          <p:cNvSpPr/>
          <p:nvPr/>
        </p:nvSpPr>
        <p:spPr>
          <a:xfrm>
            <a:off x="4716016" y="1340768"/>
            <a:ext cx="3888432" cy="46085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spcAft>
                <a:spcPts val="0"/>
              </a:spcAft>
              <a:tabLst>
                <a:tab pos="-457200" algn="l"/>
              </a:tabLst>
            </a:pPr>
            <a:r>
              <a:rPr lang="es-ES_tradnl" b="1" spc="-15" dirty="0" smtClean="0">
                <a:latin typeface="Arial"/>
                <a:ea typeface="Times New Roman"/>
                <a:cs typeface="Times New Roman"/>
              </a:rPr>
              <a:t>SEGURIDAD ACTIVA:</a:t>
            </a:r>
            <a:endParaRPr lang="es-CL" dirty="0" smtClean="0">
              <a:latin typeface="Courier"/>
              <a:ea typeface="Times New Roman"/>
              <a:cs typeface="Times New Roman"/>
            </a:endParaRPr>
          </a:p>
          <a:p>
            <a:pPr>
              <a:spcAft>
                <a:spcPts val="0"/>
              </a:spcAft>
              <a:tabLst>
                <a:tab pos="-457200" algn="l"/>
              </a:tabLst>
            </a:pPr>
            <a:r>
              <a:rPr lang="es-ES_tradnl" spc="-15" dirty="0" smtClean="0">
                <a:latin typeface="Arial"/>
                <a:ea typeface="Times New Roman"/>
                <a:cs typeface="Times New Roman"/>
              </a:rPr>
              <a:t>ABS (Frenos anti-bloqueo) 515</a:t>
            </a:r>
            <a:endParaRPr lang="es-CL" dirty="0" smtClean="0">
              <a:latin typeface="Courier"/>
              <a:ea typeface="Times New Roman"/>
              <a:cs typeface="Times New Roman"/>
            </a:endParaRPr>
          </a:p>
          <a:p>
            <a:pPr>
              <a:spcAft>
                <a:spcPts val="0"/>
              </a:spcAft>
              <a:tabLst>
                <a:tab pos="-457200" algn="l"/>
              </a:tabLst>
            </a:pPr>
            <a:r>
              <a:rPr lang="es-ES_tradnl" spc="-15" dirty="0" smtClean="0">
                <a:latin typeface="Arial"/>
                <a:ea typeface="Times New Roman"/>
                <a:cs typeface="Times New Roman"/>
              </a:rPr>
              <a:t>ESP (Control estabilidad) 515</a:t>
            </a:r>
            <a:endParaRPr lang="es-CL" dirty="0" smtClean="0">
              <a:latin typeface="Courier"/>
              <a:ea typeface="Times New Roman"/>
              <a:cs typeface="Times New Roman"/>
            </a:endParaRPr>
          </a:p>
          <a:p>
            <a:pPr>
              <a:spcAft>
                <a:spcPts val="0"/>
              </a:spcAft>
              <a:tabLst>
                <a:tab pos="-457200" algn="l"/>
              </a:tabLst>
            </a:pPr>
            <a:r>
              <a:rPr lang="es-ES_tradnl" sz="1200" spc="-15" dirty="0" smtClean="0">
                <a:latin typeface="Arial"/>
                <a:ea typeface="Times New Roman"/>
                <a:cs typeface="Times New Roman"/>
              </a:rPr>
              <a:t>ASR (Control de tracción) 515</a:t>
            </a:r>
            <a:endParaRPr lang="es-CL" sz="1200" dirty="0" smtClean="0">
              <a:latin typeface="Courier"/>
              <a:ea typeface="Times New Roman"/>
              <a:cs typeface="Times New Roman"/>
            </a:endParaRPr>
          </a:p>
          <a:p>
            <a:pPr>
              <a:spcAft>
                <a:spcPts val="0"/>
              </a:spcAft>
              <a:tabLst>
                <a:tab pos="-457200" algn="l"/>
              </a:tabLst>
            </a:pPr>
            <a:r>
              <a:rPr lang="es-ES_tradnl" sz="1200" spc="-15" dirty="0" smtClean="0">
                <a:latin typeface="Arial"/>
                <a:ea typeface="Times New Roman"/>
                <a:cs typeface="Times New Roman"/>
              </a:rPr>
              <a:t>EBV (Distribución electrónica fuerza de frenado)</a:t>
            </a:r>
            <a:endParaRPr lang="es-CL" sz="1200" dirty="0" smtClean="0">
              <a:latin typeface="Courier"/>
              <a:ea typeface="Times New Roman"/>
              <a:cs typeface="Times New Roman"/>
            </a:endParaRPr>
          </a:p>
          <a:p>
            <a:pPr>
              <a:spcAft>
                <a:spcPts val="0"/>
              </a:spcAft>
              <a:tabLst>
                <a:tab pos="-457200" algn="l"/>
              </a:tabLst>
            </a:pPr>
            <a:r>
              <a:rPr lang="es-ES_tradnl" sz="1200" spc="-15" dirty="0" smtClean="0">
                <a:latin typeface="Arial"/>
                <a:ea typeface="Times New Roman"/>
                <a:cs typeface="Times New Roman"/>
              </a:rPr>
              <a:t>BAS (Servofreno de emergencia) 515</a:t>
            </a:r>
            <a:endParaRPr lang="es-CL" sz="1200" dirty="0" smtClean="0">
              <a:latin typeface="Courier"/>
              <a:ea typeface="Times New Roman"/>
              <a:cs typeface="Times New Roman"/>
            </a:endParaRPr>
          </a:p>
          <a:p>
            <a:pPr>
              <a:spcAft>
                <a:spcPts val="0"/>
              </a:spcAft>
              <a:tabLst>
                <a:tab pos="-457200" algn="l"/>
              </a:tabLst>
            </a:pPr>
            <a:r>
              <a:rPr lang="es-ES_tradnl" sz="1200" b="1" spc="-15" dirty="0" smtClean="0">
                <a:latin typeface="Arial"/>
                <a:ea typeface="Times New Roman"/>
                <a:cs typeface="Times New Roman"/>
              </a:rPr>
              <a:t>SEGURIDAD PASIVA:</a:t>
            </a:r>
            <a:endParaRPr lang="es-CL" sz="1200" dirty="0" smtClean="0">
              <a:latin typeface="Courier"/>
              <a:ea typeface="Times New Roman"/>
              <a:cs typeface="Times New Roman"/>
            </a:endParaRPr>
          </a:p>
          <a:p>
            <a:pPr>
              <a:spcAft>
                <a:spcPts val="0"/>
              </a:spcAft>
              <a:tabLst>
                <a:tab pos="-457200" algn="l"/>
              </a:tabLst>
            </a:pPr>
            <a:r>
              <a:rPr lang="es-ES_tradnl" sz="1200" b="1" spc="-15" dirty="0" smtClean="0">
                <a:latin typeface="Arial"/>
                <a:ea typeface="Times New Roman"/>
                <a:cs typeface="Times New Roman"/>
              </a:rPr>
              <a:t>Doble airbag frontal (Piloto + Co-piloto)</a:t>
            </a:r>
            <a:endParaRPr lang="es-CL" sz="1200" dirty="0" smtClean="0">
              <a:latin typeface="Courier"/>
              <a:ea typeface="Times New Roman"/>
              <a:cs typeface="Times New Roman"/>
            </a:endParaRPr>
          </a:p>
          <a:p>
            <a:pPr>
              <a:spcAft>
                <a:spcPts val="0"/>
              </a:spcAft>
              <a:tabLst>
                <a:tab pos="-457200" algn="l"/>
              </a:tabLst>
            </a:pPr>
            <a:r>
              <a:rPr lang="es-ES_tradnl" sz="1200" b="1" spc="-15" dirty="0" smtClean="0">
                <a:latin typeface="Arial"/>
                <a:ea typeface="Times New Roman"/>
                <a:cs typeface="Times New Roman"/>
              </a:rPr>
              <a:t>Cinturones de </a:t>
            </a:r>
            <a:r>
              <a:rPr lang="es-ES_tradnl" sz="1200" b="1" spc="-15" dirty="0" err="1" smtClean="0">
                <a:latin typeface="Arial"/>
                <a:ea typeface="Times New Roman"/>
                <a:cs typeface="Times New Roman"/>
              </a:rPr>
              <a:t>seg</a:t>
            </a:r>
            <a:r>
              <a:rPr lang="es-ES_tradnl" sz="1200" b="1" spc="-15" dirty="0" smtClean="0">
                <a:latin typeface="Arial"/>
                <a:ea typeface="Times New Roman"/>
                <a:cs typeface="Times New Roman"/>
              </a:rPr>
              <a:t>. para todos los integrantes</a:t>
            </a:r>
            <a:endParaRPr lang="es-CL" sz="1200" dirty="0" smtClean="0">
              <a:latin typeface="Courier"/>
              <a:ea typeface="Times New Roman"/>
              <a:cs typeface="Times New Roman"/>
            </a:endParaRPr>
          </a:p>
          <a:p>
            <a:pPr>
              <a:spcAft>
                <a:spcPts val="0"/>
              </a:spcAft>
              <a:tabLst>
                <a:tab pos="-457200" algn="l"/>
              </a:tabLst>
            </a:pPr>
            <a:r>
              <a:rPr lang="es-ES_tradnl" sz="1200" spc="-15" dirty="0" smtClean="0">
                <a:latin typeface="Arial"/>
                <a:ea typeface="Times New Roman"/>
                <a:cs typeface="Times New Roman"/>
              </a:rPr>
              <a:t>Apoya cabeza en Todos los Asientos</a:t>
            </a:r>
            <a:endParaRPr lang="es-CL" sz="1200" dirty="0" smtClean="0">
              <a:latin typeface="Courier"/>
              <a:ea typeface="Times New Roman"/>
              <a:cs typeface="Times New Roman"/>
            </a:endParaRPr>
          </a:p>
          <a:p>
            <a:pPr>
              <a:spcAft>
                <a:spcPts val="0"/>
              </a:spcAft>
              <a:tabLst>
                <a:tab pos="-457200" algn="l"/>
              </a:tabLst>
            </a:pPr>
            <a:r>
              <a:rPr lang="es-ES_tradnl" sz="1200" spc="-15" dirty="0" smtClean="0">
                <a:latin typeface="Arial"/>
                <a:ea typeface="Times New Roman"/>
                <a:cs typeface="Times New Roman"/>
              </a:rPr>
              <a:t>Par de Cuñas</a:t>
            </a:r>
            <a:endParaRPr lang="es-CL" sz="1200" dirty="0" smtClean="0">
              <a:latin typeface="Courier"/>
              <a:ea typeface="Times New Roman"/>
              <a:cs typeface="Times New Roman"/>
            </a:endParaRPr>
          </a:p>
          <a:p>
            <a:pPr>
              <a:spcAft>
                <a:spcPts val="0"/>
              </a:spcAft>
              <a:tabLst>
                <a:tab pos="-457200" algn="l"/>
              </a:tabLst>
            </a:pPr>
            <a:r>
              <a:rPr lang="es-ES_tradnl" sz="1200" spc="-15" dirty="0" smtClean="0">
                <a:latin typeface="Arial"/>
                <a:ea typeface="Times New Roman"/>
                <a:cs typeface="Times New Roman"/>
              </a:rPr>
              <a:t>Cinta Reflectante Portaron y Costados</a:t>
            </a:r>
            <a:endParaRPr lang="es-CL" sz="1200" dirty="0" smtClean="0">
              <a:latin typeface="Courier"/>
              <a:ea typeface="Times New Roman"/>
              <a:cs typeface="Times New Roman"/>
            </a:endParaRPr>
          </a:p>
          <a:p>
            <a:pPr>
              <a:spcAft>
                <a:spcPts val="0"/>
              </a:spcAft>
              <a:tabLst>
                <a:tab pos="-457200" algn="l"/>
              </a:tabLst>
            </a:pPr>
            <a:r>
              <a:rPr lang="es-ES_tradnl" sz="1200" spc="-15" dirty="0" smtClean="0">
                <a:latin typeface="Arial"/>
                <a:ea typeface="Times New Roman"/>
                <a:cs typeface="Times New Roman"/>
              </a:rPr>
              <a:t>Alarma Retroceso</a:t>
            </a:r>
            <a:endParaRPr lang="es-CL" sz="1200" dirty="0" smtClean="0">
              <a:latin typeface="Courier"/>
              <a:ea typeface="Times New Roman"/>
              <a:cs typeface="Times New Roman"/>
            </a:endParaRPr>
          </a:p>
          <a:p>
            <a:pPr>
              <a:spcAft>
                <a:spcPts val="0"/>
              </a:spcAft>
              <a:tabLst>
                <a:tab pos="-457200" algn="l"/>
              </a:tabLst>
            </a:pPr>
            <a:r>
              <a:rPr lang="es-ES_tradnl" sz="1200" spc="-15" dirty="0" smtClean="0">
                <a:latin typeface="Arial"/>
                <a:ea typeface="Times New Roman"/>
                <a:cs typeface="Times New Roman"/>
              </a:rPr>
              <a:t>Parabrisas Inastillable</a:t>
            </a:r>
            <a:endParaRPr lang="es-CL" sz="1200" dirty="0" smtClean="0">
              <a:latin typeface="Courier"/>
              <a:ea typeface="Times New Roman"/>
              <a:cs typeface="Times New Roman"/>
            </a:endParaRPr>
          </a:p>
          <a:p>
            <a:pPr>
              <a:spcAft>
                <a:spcPts val="0"/>
              </a:spcAft>
              <a:tabLst>
                <a:tab pos="-457200" algn="l"/>
              </a:tabLst>
            </a:pPr>
            <a:r>
              <a:rPr lang="es-ES_tradnl" sz="1200" spc="-15" dirty="0" smtClean="0">
                <a:latin typeface="Arial"/>
                <a:ea typeface="Times New Roman"/>
                <a:cs typeface="Times New Roman"/>
              </a:rPr>
              <a:t>Seguro de Tuercas </a:t>
            </a:r>
            <a:endParaRPr lang="es-CL" sz="1200" dirty="0" smtClean="0">
              <a:latin typeface="Courier"/>
              <a:ea typeface="Times New Roman"/>
              <a:cs typeface="Times New Roman"/>
            </a:endParaRPr>
          </a:p>
          <a:p>
            <a:pPr>
              <a:spcAft>
                <a:spcPts val="0"/>
              </a:spcAft>
              <a:tabLst>
                <a:tab pos="-457200" algn="l"/>
              </a:tabLst>
            </a:pPr>
            <a:r>
              <a:rPr lang="es-ES_tradnl" sz="1200" b="1" spc="-15" dirty="0" smtClean="0">
                <a:latin typeface="Arial"/>
                <a:ea typeface="Times New Roman"/>
                <a:cs typeface="Times New Roman"/>
              </a:rPr>
              <a:t>ACCESORIOS</a:t>
            </a:r>
            <a:endParaRPr lang="es-CL" sz="1200" dirty="0" smtClean="0">
              <a:latin typeface="Courier"/>
              <a:ea typeface="Times New Roman"/>
              <a:cs typeface="Times New Roman"/>
            </a:endParaRPr>
          </a:p>
          <a:p>
            <a:pPr>
              <a:spcAft>
                <a:spcPts val="0"/>
              </a:spcAft>
              <a:tabLst>
                <a:tab pos="-457200" algn="l"/>
              </a:tabLst>
            </a:pPr>
            <a:r>
              <a:rPr lang="es-ES_tradnl" sz="1200" spc="-15" dirty="0" smtClean="0">
                <a:latin typeface="Arial"/>
                <a:ea typeface="Times New Roman"/>
                <a:cs typeface="Times New Roman"/>
              </a:rPr>
              <a:t>Aire Acondicionado</a:t>
            </a:r>
            <a:endParaRPr lang="es-CL" sz="1200" dirty="0" smtClean="0">
              <a:latin typeface="Courier"/>
              <a:ea typeface="Times New Roman"/>
              <a:cs typeface="Times New Roman"/>
            </a:endParaRPr>
          </a:p>
          <a:p>
            <a:pPr>
              <a:spcAft>
                <a:spcPts val="0"/>
              </a:spcAft>
              <a:tabLst>
                <a:tab pos="-457200" algn="l"/>
              </a:tabLst>
            </a:pPr>
            <a:r>
              <a:rPr lang="es-ES_tradnl" sz="1200" spc="-15" dirty="0" smtClean="0">
                <a:latin typeface="Arial"/>
                <a:ea typeface="Times New Roman"/>
                <a:cs typeface="Times New Roman"/>
              </a:rPr>
              <a:t>Bocina</a:t>
            </a:r>
            <a:endParaRPr lang="es-CL" sz="1200" dirty="0" smtClean="0">
              <a:latin typeface="Courier"/>
              <a:ea typeface="Times New Roman"/>
              <a:cs typeface="Times New Roman"/>
            </a:endParaRPr>
          </a:p>
          <a:p>
            <a:pPr>
              <a:spcAft>
                <a:spcPts val="0"/>
              </a:spcAft>
              <a:tabLst>
                <a:tab pos="-457200" algn="l"/>
              </a:tabLst>
            </a:pPr>
            <a:r>
              <a:rPr lang="es-ES_tradnl" sz="1200" spc="-15" dirty="0" smtClean="0">
                <a:latin typeface="Arial"/>
                <a:ea typeface="Times New Roman"/>
                <a:cs typeface="Times New Roman"/>
              </a:rPr>
              <a:t>Limpiaparabrisas</a:t>
            </a:r>
            <a:endParaRPr lang="es-CL" sz="1200" dirty="0" smtClean="0">
              <a:latin typeface="Courier"/>
              <a:ea typeface="Times New Roman"/>
              <a:cs typeface="Times New Roman"/>
            </a:endParaRPr>
          </a:p>
          <a:p>
            <a:pPr>
              <a:spcAft>
                <a:spcPts val="0"/>
              </a:spcAft>
              <a:tabLst>
                <a:tab pos="-457200" algn="l"/>
              </a:tabLst>
            </a:pPr>
            <a:r>
              <a:rPr lang="es-ES_tradnl" sz="1200" spc="-15" dirty="0" smtClean="0">
                <a:latin typeface="Arial"/>
                <a:ea typeface="Times New Roman"/>
                <a:cs typeface="Times New Roman"/>
              </a:rPr>
              <a:t>K-11 (Tercer Ojo)</a:t>
            </a:r>
            <a:endParaRPr lang="es-CL" sz="1200" dirty="0" smtClean="0">
              <a:latin typeface="Courier"/>
              <a:ea typeface="Times New Roman"/>
              <a:cs typeface="Times New Roman"/>
            </a:endParaRPr>
          </a:p>
          <a:p>
            <a:pPr>
              <a:spcAft>
                <a:spcPts val="0"/>
              </a:spcAft>
              <a:tabLst>
                <a:tab pos="-457200" algn="l"/>
              </a:tabLst>
            </a:pPr>
            <a:r>
              <a:rPr lang="es-ES_tradnl" sz="1200" spc="-15" dirty="0" smtClean="0">
                <a:latin typeface="Arial"/>
                <a:ea typeface="Times New Roman"/>
                <a:cs typeface="Times New Roman"/>
              </a:rPr>
              <a:t>GPS</a:t>
            </a:r>
            <a:endParaRPr lang="es-CL" sz="1200" dirty="0" smtClean="0">
              <a:latin typeface="Courier"/>
              <a:ea typeface="Times New Roman"/>
              <a:cs typeface="Times New Roman"/>
            </a:endParaRPr>
          </a:p>
          <a:p>
            <a:pPr>
              <a:spcAft>
                <a:spcPts val="0"/>
              </a:spcAft>
              <a:tabLst>
                <a:tab pos="-457200" algn="l"/>
              </a:tabLst>
            </a:pPr>
            <a:r>
              <a:rPr lang="es-ES_tradnl" sz="1200" spc="-15" dirty="0" smtClean="0">
                <a:latin typeface="Arial"/>
                <a:ea typeface="Times New Roman"/>
                <a:cs typeface="Times New Roman"/>
              </a:rPr>
              <a:t>Botiquín Primeros Auxilio </a:t>
            </a:r>
            <a:endParaRPr lang="es-CL" sz="1200" dirty="0" smtClean="0">
              <a:latin typeface="Courier"/>
              <a:ea typeface="Times New Roman"/>
              <a:cs typeface="Times New Roman"/>
            </a:endParaRPr>
          </a:p>
          <a:p>
            <a:pPr>
              <a:spcAft>
                <a:spcPts val="0"/>
              </a:spcAft>
              <a:tabLst>
                <a:tab pos="-457200" algn="l"/>
              </a:tabLst>
            </a:pPr>
            <a:r>
              <a:rPr lang="es-ES_tradnl" sz="1200" spc="-15" dirty="0" smtClean="0">
                <a:latin typeface="Arial"/>
                <a:ea typeface="Times New Roman"/>
                <a:cs typeface="Times New Roman"/>
              </a:rPr>
              <a:t>Extintor</a:t>
            </a:r>
            <a:endParaRPr lang="es-CL" sz="1200" dirty="0">
              <a:latin typeface="Courier"/>
              <a:ea typeface="Times New Roman"/>
              <a:cs typeface="Times New Roman"/>
            </a:endParaRPr>
          </a:p>
        </p:txBody>
      </p:sp>
      <p:pic>
        <p:nvPicPr>
          <p:cNvPr id="87042" name="Picture 2" descr="D:\Escritorio\P.de Riesgos TBC\P.de Riesgo 16\General\Fotos TBC\Minibuses\Antofagasta\Sprinter 515 DATOS.jpg"/>
          <p:cNvPicPr>
            <a:picLocks noChangeAspect="1" noChangeArrowheads="1"/>
          </p:cNvPicPr>
          <p:nvPr/>
        </p:nvPicPr>
        <p:blipFill>
          <a:blip r:embed="rId3" cstate="email"/>
          <a:srcRect/>
          <a:stretch>
            <a:fillRect/>
          </a:stretch>
        </p:blipFill>
        <p:spPr bwMode="auto">
          <a:xfrm>
            <a:off x="755576" y="2492896"/>
            <a:ext cx="3512840" cy="2107704"/>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Picture 2" descr="D:\Escritorio\P.de Riesgos TBC\P.de Riesgo 16\General\Fotos TBC\Minibuses\Antofagasta\Sprinter 515 DATOS.jpg"/>
          <p:cNvPicPr>
            <a:picLocks noChangeAspect="1" noChangeArrowheads="1"/>
          </p:cNvPicPr>
          <p:nvPr/>
        </p:nvPicPr>
        <p:blipFill>
          <a:blip r:embed="rId2" cstate="email"/>
          <a:srcRect/>
          <a:stretch>
            <a:fillRect/>
          </a:stretch>
        </p:blipFill>
        <p:spPr bwMode="auto">
          <a:xfrm>
            <a:off x="1907704" y="2852936"/>
            <a:ext cx="3944888" cy="2366933"/>
          </a:xfrm>
          <a:prstGeom prst="rect">
            <a:avLst/>
          </a:prstGeom>
          <a:noFill/>
        </p:spPr>
      </p:pic>
      <p:sp>
        <p:nvSpPr>
          <p:cNvPr id="5" name="Title 3"/>
          <p:cNvSpPr txBox="1">
            <a:spLocks/>
          </p:cNvSpPr>
          <p:nvPr/>
        </p:nvSpPr>
        <p:spPr bwMode="auto">
          <a:xfrm>
            <a:off x="467544" y="188640"/>
            <a:ext cx="5456238" cy="903767"/>
          </a:xfrm>
          <a:prstGeom prst="rect">
            <a:avLst/>
          </a:prstGeom>
          <a:noFill/>
          <a:ln w="9525">
            <a:noFill/>
            <a:miter lim="800000"/>
            <a:headEnd/>
            <a:tailEnd/>
          </a:ln>
        </p:spPr>
        <p:txBody>
          <a:bodyPr anchor="ctr"/>
          <a:lstStyle/>
          <a:p>
            <a:r>
              <a:rPr lang="es-MX" sz="2800" dirty="0" smtClean="0">
                <a:latin typeface="Vital Bold" charset="0"/>
              </a:rPr>
              <a:t>Otros Tipos de Vehículos</a:t>
            </a:r>
          </a:p>
          <a:p>
            <a:r>
              <a:rPr lang="es-MX" sz="1600" dirty="0" smtClean="0">
                <a:latin typeface="Vital Bold" charset="0"/>
              </a:rPr>
              <a:t> Fotos Mercedes </a:t>
            </a:r>
            <a:r>
              <a:rPr lang="es-MX" sz="1600" dirty="0" err="1" smtClean="0">
                <a:latin typeface="Vital Bold" charset="0"/>
              </a:rPr>
              <a:t>Benz</a:t>
            </a:r>
            <a:r>
              <a:rPr lang="es-MX" sz="1600" dirty="0" smtClean="0">
                <a:latin typeface="Vital Bold" charset="0"/>
              </a:rPr>
              <a:t> </a:t>
            </a:r>
            <a:r>
              <a:rPr lang="es-MX" sz="1600" dirty="0" err="1" smtClean="0">
                <a:latin typeface="Vital Bold" charset="0"/>
              </a:rPr>
              <a:t>Sprinter</a:t>
            </a:r>
            <a:r>
              <a:rPr lang="es-MX" sz="1600" dirty="0" smtClean="0">
                <a:latin typeface="Vital Bold" charset="0"/>
              </a:rPr>
              <a:t> 515</a:t>
            </a:r>
            <a:endParaRPr lang="es-CL" sz="1600" dirty="0" smtClean="0">
              <a:latin typeface="Vital Bold" charset="0"/>
            </a:endParaRPr>
          </a:p>
        </p:txBody>
      </p:sp>
      <p:cxnSp>
        <p:nvCxnSpPr>
          <p:cNvPr id="6" name="5 Conector recto"/>
          <p:cNvCxnSpPr/>
          <p:nvPr/>
        </p:nvCxnSpPr>
        <p:spPr>
          <a:xfrm>
            <a:off x="539552" y="1052736"/>
            <a:ext cx="3888432" cy="0"/>
          </a:xfrm>
          <a:prstGeom prst="line">
            <a:avLst/>
          </a:prstGeom>
        </p:spPr>
        <p:style>
          <a:lnRef idx="1">
            <a:schemeClr val="accent3"/>
          </a:lnRef>
          <a:fillRef idx="0">
            <a:schemeClr val="accent3"/>
          </a:fillRef>
          <a:effectRef idx="0">
            <a:schemeClr val="accent3"/>
          </a:effectRef>
          <a:fontRef idx="minor">
            <a:schemeClr val="tx1"/>
          </a:fontRef>
        </p:style>
      </p:cxnSp>
      <p:pic>
        <p:nvPicPr>
          <p:cNvPr id="57346" name="Picture 2" descr="C:\Users\Sebastian Herrera\Desktop\P. de Riesgos 14 ANT\General\Fotos TBC\Minibuses\Maria Elena\Imagen 863.jpg"/>
          <p:cNvPicPr>
            <a:picLocks noChangeAspect="1" noChangeArrowheads="1"/>
          </p:cNvPicPr>
          <p:nvPr/>
        </p:nvPicPr>
        <p:blipFill>
          <a:blip r:embed="rId3" cstate="email"/>
          <a:srcRect/>
          <a:stretch>
            <a:fillRect/>
          </a:stretch>
        </p:blipFill>
        <p:spPr bwMode="auto">
          <a:xfrm>
            <a:off x="3779912" y="1196752"/>
            <a:ext cx="2112235" cy="1584176"/>
          </a:xfrm>
          <a:prstGeom prst="rect">
            <a:avLst/>
          </a:prstGeom>
          <a:noFill/>
        </p:spPr>
      </p:pic>
      <p:pic>
        <p:nvPicPr>
          <p:cNvPr id="65541" name="Picture 5" descr="C:\Users\Sebastian Herrera\Desktop\P. de Riesgos 14 ANT\General\Fotos TBC\Minibuses\Maria Elena\Imagen 949.jpg"/>
          <p:cNvPicPr>
            <a:picLocks noChangeAspect="1" noChangeArrowheads="1"/>
          </p:cNvPicPr>
          <p:nvPr/>
        </p:nvPicPr>
        <p:blipFill>
          <a:blip r:embed="rId4" cstate="email"/>
          <a:srcRect/>
          <a:stretch>
            <a:fillRect/>
          </a:stretch>
        </p:blipFill>
        <p:spPr bwMode="auto">
          <a:xfrm>
            <a:off x="251520" y="4509120"/>
            <a:ext cx="1646544" cy="2195392"/>
          </a:xfrm>
          <a:prstGeom prst="rect">
            <a:avLst/>
          </a:prstGeom>
          <a:noFill/>
        </p:spPr>
      </p:pic>
      <p:pic>
        <p:nvPicPr>
          <p:cNvPr id="65542" name="Picture 6" descr="C:\Users\Sebastian Herrera\Desktop\P. de Riesgos 14 ANT\General\Fotos TBC\Minibuses\Maria Elena\Imagen 944.jpg"/>
          <p:cNvPicPr>
            <a:picLocks noChangeAspect="1" noChangeArrowheads="1"/>
          </p:cNvPicPr>
          <p:nvPr/>
        </p:nvPicPr>
        <p:blipFill>
          <a:blip r:embed="rId5" cstate="email"/>
          <a:srcRect/>
          <a:stretch>
            <a:fillRect/>
          </a:stretch>
        </p:blipFill>
        <p:spPr bwMode="auto">
          <a:xfrm>
            <a:off x="251520" y="1196752"/>
            <a:ext cx="2520280" cy="1890210"/>
          </a:xfrm>
          <a:prstGeom prst="rect">
            <a:avLst/>
          </a:prstGeom>
          <a:noFill/>
        </p:spPr>
      </p:pic>
      <p:pic>
        <p:nvPicPr>
          <p:cNvPr id="65543" name="Picture 7" descr="C:\Users\Sebastian Herrera\Desktop\P. de Riesgos 14 ANT\General\Fotos TBC\Minibuses\Maria Elena\Imagen 936.jpg"/>
          <p:cNvPicPr>
            <a:picLocks noChangeAspect="1" noChangeArrowheads="1"/>
          </p:cNvPicPr>
          <p:nvPr/>
        </p:nvPicPr>
        <p:blipFill>
          <a:blip r:embed="rId6" cstate="email"/>
          <a:srcRect/>
          <a:stretch>
            <a:fillRect/>
          </a:stretch>
        </p:blipFill>
        <p:spPr bwMode="auto">
          <a:xfrm>
            <a:off x="6516216" y="620688"/>
            <a:ext cx="2112234" cy="1584176"/>
          </a:xfrm>
          <a:prstGeom prst="rect">
            <a:avLst/>
          </a:prstGeom>
          <a:noFill/>
        </p:spPr>
      </p:pic>
      <p:pic>
        <p:nvPicPr>
          <p:cNvPr id="16" name="Imagen 3" descr="logo"/>
          <p:cNvPicPr>
            <a:picLocks noChangeAspect="1" noChangeArrowheads="1"/>
          </p:cNvPicPr>
          <p:nvPr/>
        </p:nvPicPr>
        <p:blipFill>
          <a:blip r:embed="rId7" cstate="email"/>
          <a:srcRect/>
          <a:stretch>
            <a:fillRect/>
          </a:stretch>
        </p:blipFill>
        <p:spPr bwMode="auto">
          <a:xfrm>
            <a:off x="3059832" y="5517232"/>
            <a:ext cx="1505625" cy="720080"/>
          </a:xfrm>
          <a:prstGeom prst="rect">
            <a:avLst/>
          </a:prstGeom>
          <a:noFill/>
        </p:spPr>
      </p:pic>
      <p:pic>
        <p:nvPicPr>
          <p:cNvPr id="88067" name="Picture 3" descr="D:\Escritorio\P.de Riesgos TBC\P.de Riesgo 16\General\Fotos TBC\Minibuses\Antofagasta\Sprinter 515 Interior Asientos ok.jpg"/>
          <p:cNvPicPr>
            <a:picLocks noChangeAspect="1" noChangeArrowheads="1"/>
          </p:cNvPicPr>
          <p:nvPr/>
        </p:nvPicPr>
        <p:blipFill>
          <a:blip r:embed="rId8" cstate="email"/>
          <a:srcRect/>
          <a:stretch>
            <a:fillRect/>
          </a:stretch>
        </p:blipFill>
        <p:spPr bwMode="auto">
          <a:xfrm>
            <a:off x="6012160" y="2636912"/>
            <a:ext cx="2949792" cy="3933056"/>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logo"/>
          <p:cNvPicPr>
            <a:picLocks noChangeAspect="1" noChangeArrowheads="1"/>
          </p:cNvPicPr>
          <p:nvPr/>
        </p:nvPicPr>
        <p:blipFill>
          <a:blip r:embed="rId2" cstate="email"/>
          <a:srcRect/>
          <a:stretch>
            <a:fillRect/>
          </a:stretch>
        </p:blipFill>
        <p:spPr bwMode="auto">
          <a:xfrm>
            <a:off x="7452320" y="260648"/>
            <a:ext cx="1224136" cy="585455"/>
          </a:xfrm>
          <a:prstGeom prst="rect">
            <a:avLst/>
          </a:prstGeom>
          <a:noFill/>
        </p:spPr>
      </p:pic>
      <p:sp>
        <p:nvSpPr>
          <p:cNvPr id="7" name="Title 3"/>
          <p:cNvSpPr txBox="1">
            <a:spLocks/>
          </p:cNvSpPr>
          <p:nvPr/>
        </p:nvSpPr>
        <p:spPr bwMode="auto">
          <a:xfrm>
            <a:off x="467544" y="188640"/>
            <a:ext cx="6264696" cy="903767"/>
          </a:xfrm>
          <a:prstGeom prst="rect">
            <a:avLst/>
          </a:prstGeom>
          <a:noFill/>
          <a:ln w="9525">
            <a:noFill/>
            <a:miter lim="800000"/>
            <a:headEnd/>
            <a:tailEnd/>
          </a:ln>
        </p:spPr>
        <p:txBody>
          <a:bodyPr anchor="ctr"/>
          <a:lstStyle/>
          <a:p>
            <a:r>
              <a:rPr lang="es-MX" sz="2800" dirty="0" smtClean="0">
                <a:latin typeface="Vital Bold" charset="0"/>
              </a:rPr>
              <a:t>Tipos de Vehículos</a:t>
            </a:r>
          </a:p>
          <a:p>
            <a:r>
              <a:rPr lang="es-MX" sz="1600" dirty="0" smtClean="0">
                <a:latin typeface="Vital Bold" charset="0"/>
              </a:rPr>
              <a:t> Según Requerimiento</a:t>
            </a:r>
            <a:endParaRPr lang="es-CL" sz="1600" dirty="0" smtClean="0">
              <a:latin typeface="Vital Bold" charset="0"/>
            </a:endParaRPr>
          </a:p>
        </p:txBody>
      </p:sp>
      <p:cxnSp>
        <p:nvCxnSpPr>
          <p:cNvPr id="8" name="7 Conector recto"/>
          <p:cNvCxnSpPr/>
          <p:nvPr/>
        </p:nvCxnSpPr>
        <p:spPr>
          <a:xfrm>
            <a:off x="539552" y="1052736"/>
            <a:ext cx="3888432" cy="0"/>
          </a:xfrm>
          <a:prstGeom prst="line">
            <a:avLst/>
          </a:prstGeom>
        </p:spPr>
        <p:style>
          <a:lnRef idx="1">
            <a:schemeClr val="accent3"/>
          </a:lnRef>
          <a:fillRef idx="0">
            <a:schemeClr val="accent3"/>
          </a:fillRef>
          <a:effectRef idx="0">
            <a:schemeClr val="accent3"/>
          </a:effectRef>
          <a:fontRef idx="minor">
            <a:schemeClr val="tx1"/>
          </a:fontRef>
        </p:style>
      </p:cxnSp>
      <p:graphicFrame>
        <p:nvGraphicFramePr>
          <p:cNvPr id="9" name="8 Tabla"/>
          <p:cNvGraphicFramePr>
            <a:graphicFrameLocks noGrp="1"/>
          </p:cNvGraphicFramePr>
          <p:nvPr/>
        </p:nvGraphicFramePr>
        <p:xfrm>
          <a:off x="755576" y="1450368"/>
          <a:ext cx="7776864" cy="4642928"/>
        </p:xfrm>
        <a:graphic>
          <a:graphicData uri="http://schemas.openxmlformats.org/drawingml/2006/table">
            <a:tbl>
              <a:tblPr/>
              <a:tblGrid>
                <a:gridCol w="3888432"/>
                <a:gridCol w="3888432"/>
              </a:tblGrid>
              <a:tr h="4642928">
                <a:tc>
                  <a:txBody>
                    <a:bodyPr/>
                    <a:lstStyle/>
                    <a:p>
                      <a:pPr algn="ctr">
                        <a:spcAft>
                          <a:spcPts val="0"/>
                        </a:spcAft>
                        <a:tabLst>
                          <a:tab pos="-457200" algn="l"/>
                        </a:tabLst>
                      </a:pPr>
                      <a:endParaRPr lang="es-CL" sz="1100" dirty="0">
                        <a:latin typeface="Courier"/>
                        <a:ea typeface="Times New Roman"/>
                        <a:cs typeface="Times New Roman"/>
                      </a:endParaRPr>
                    </a:p>
                    <a:p>
                      <a:pPr algn="ctr">
                        <a:spcAft>
                          <a:spcPts val="0"/>
                        </a:spcAft>
                        <a:tabLst>
                          <a:tab pos="-457200" algn="l"/>
                        </a:tabLst>
                      </a:pPr>
                      <a:r>
                        <a:rPr lang="es-ES_tradnl" sz="1300" b="1" i="1" dirty="0">
                          <a:latin typeface="Arial"/>
                          <a:ea typeface="Times New Roman"/>
                          <a:cs typeface="Times New Roman"/>
                        </a:rPr>
                        <a:t>MERCEDES BENZ</a:t>
                      </a:r>
                      <a:endParaRPr lang="es-CL" sz="1100" dirty="0">
                        <a:latin typeface="Courier"/>
                        <a:ea typeface="Times New Roman"/>
                        <a:cs typeface="Times New Roman"/>
                      </a:endParaRPr>
                    </a:p>
                    <a:p>
                      <a:pPr marL="0" marR="0" indent="0" algn="ctr" defTabSz="914400" rtl="0" eaLnBrk="1" fontAlgn="auto" latinLnBrk="0" hangingPunct="1">
                        <a:lnSpc>
                          <a:spcPct val="100000"/>
                        </a:lnSpc>
                        <a:spcBef>
                          <a:spcPts val="0"/>
                        </a:spcBef>
                        <a:spcAft>
                          <a:spcPts val="0"/>
                        </a:spcAft>
                        <a:buClrTx/>
                        <a:buSzTx/>
                        <a:buFontTx/>
                        <a:buNone/>
                        <a:tabLst>
                          <a:tab pos="-457200" algn="l"/>
                        </a:tabLst>
                        <a:defRPr/>
                      </a:pPr>
                      <a:r>
                        <a:rPr lang="es-ES_tradnl" sz="1300" b="1" i="1" dirty="0">
                          <a:latin typeface="Arial"/>
                          <a:ea typeface="Times New Roman"/>
                          <a:cs typeface="Times New Roman"/>
                        </a:rPr>
                        <a:t>VITO </a:t>
                      </a:r>
                      <a:r>
                        <a:rPr lang="es-ES_tradnl" sz="1300" b="1" i="1" dirty="0" smtClean="0">
                          <a:latin typeface="Arial"/>
                          <a:ea typeface="Times New Roman"/>
                          <a:cs typeface="Times New Roman"/>
                        </a:rPr>
                        <a:t>MINIBUS </a:t>
                      </a:r>
                      <a:r>
                        <a:rPr lang="es-ES_tradnl" sz="1300" b="1" i="1" dirty="0">
                          <a:latin typeface="Arial"/>
                          <a:ea typeface="Times New Roman"/>
                          <a:cs typeface="Times New Roman"/>
                        </a:rPr>
                        <a:t>110 CDI </a:t>
                      </a:r>
                      <a:r>
                        <a:rPr lang="es-ES_tradnl" sz="1300" b="1" i="1" dirty="0" smtClean="0">
                          <a:latin typeface="Arial"/>
                          <a:ea typeface="Times New Roman"/>
                          <a:cs typeface="Times New Roman"/>
                        </a:rPr>
                        <a:t>7+1</a:t>
                      </a:r>
                      <a:endParaRPr lang="es-CL" sz="1100" dirty="0">
                        <a:latin typeface="Courier"/>
                        <a:ea typeface="Times New Roman"/>
                        <a:cs typeface="Times New Roman"/>
                      </a:endParaRPr>
                    </a:p>
                  </a:txBody>
                  <a:tcPr marL="64521" marR="64521"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spcAft>
                          <a:spcPts val="0"/>
                        </a:spcAft>
                        <a:tabLst>
                          <a:tab pos="-457200" algn="l"/>
                        </a:tabLst>
                      </a:pPr>
                      <a:r>
                        <a:rPr lang="es-ES_tradnl" sz="1200" b="1" spc="-15" dirty="0">
                          <a:latin typeface="Arial"/>
                          <a:ea typeface="Times New Roman"/>
                          <a:cs typeface="Times New Roman"/>
                        </a:rPr>
                        <a:t>SEGURIDAD ACTIVA:</a:t>
                      </a:r>
                      <a:endParaRPr lang="es-CL" sz="1200" dirty="0">
                        <a:latin typeface="Courier"/>
                        <a:ea typeface="Times New Roman"/>
                        <a:cs typeface="Times New Roman"/>
                      </a:endParaRPr>
                    </a:p>
                    <a:p>
                      <a:pPr>
                        <a:spcAft>
                          <a:spcPts val="0"/>
                        </a:spcAft>
                        <a:tabLst>
                          <a:tab pos="-457200" algn="l"/>
                        </a:tabLst>
                      </a:pPr>
                      <a:r>
                        <a:rPr lang="es-ES_tradnl" sz="1200" spc="-15" dirty="0">
                          <a:latin typeface="Arial"/>
                          <a:ea typeface="Times New Roman"/>
                          <a:cs typeface="Times New Roman"/>
                        </a:rPr>
                        <a:t>ABS (Frenos anti-bloqueo)</a:t>
                      </a:r>
                      <a:endParaRPr lang="es-CL" sz="1200" dirty="0">
                        <a:latin typeface="Courier"/>
                        <a:ea typeface="Times New Roman"/>
                        <a:cs typeface="Times New Roman"/>
                      </a:endParaRPr>
                    </a:p>
                    <a:p>
                      <a:pPr>
                        <a:spcAft>
                          <a:spcPts val="0"/>
                        </a:spcAft>
                        <a:tabLst>
                          <a:tab pos="-457200" algn="l"/>
                        </a:tabLst>
                      </a:pPr>
                      <a:r>
                        <a:rPr lang="es-ES_tradnl" sz="1200" spc="-15" dirty="0">
                          <a:latin typeface="Arial"/>
                          <a:ea typeface="Times New Roman"/>
                          <a:cs typeface="Times New Roman"/>
                        </a:rPr>
                        <a:t>ESP (Control estabilidad)</a:t>
                      </a:r>
                      <a:endParaRPr lang="es-CL" sz="1200" dirty="0">
                        <a:latin typeface="Courier"/>
                        <a:ea typeface="Times New Roman"/>
                        <a:cs typeface="Times New Roman"/>
                      </a:endParaRPr>
                    </a:p>
                    <a:p>
                      <a:pPr>
                        <a:spcAft>
                          <a:spcPts val="0"/>
                        </a:spcAft>
                        <a:tabLst>
                          <a:tab pos="-457200" algn="l"/>
                        </a:tabLst>
                      </a:pPr>
                      <a:r>
                        <a:rPr lang="es-ES_tradnl" sz="1200" spc="-15" dirty="0">
                          <a:latin typeface="Arial"/>
                          <a:ea typeface="Times New Roman"/>
                          <a:cs typeface="Times New Roman"/>
                        </a:rPr>
                        <a:t>ASR (Control de tracción)</a:t>
                      </a:r>
                      <a:endParaRPr lang="es-CL" sz="1200" dirty="0">
                        <a:latin typeface="Courier"/>
                        <a:ea typeface="Times New Roman"/>
                        <a:cs typeface="Times New Roman"/>
                      </a:endParaRPr>
                    </a:p>
                    <a:p>
                      <a:pPr>
                        <a:spcAft>
                          <a:spcPts val="0"/>
                        </a:spcAft>
                        <a:tabLst>
                          <a:tab pos="-457200" algn="l"/>
                        </a:tabLst>
                      </a:pPr>
                      <a:r>
                        <a:rPr lang="es-ES_tradnl" sz="1200" spc="-15" dirty="0">
                          <a:latin typeface="Arial"/>
                          <a:ea typeface="Times New Roman"/>
                          <a:cs typeface="Times New Roman"/>
                        </a:rPr>
                        <a:t>EBV </a:t>
                      </a:r>
                      <a:r>
                        <a:rPr lang="es-ES_tradnl" sz="1200" spc="-15" dirty="0" smtClean="0">
                          <a:latin typeface="Arial"/>
                          <a:ea typeface="Times New Roman"/>
                          <a:cs typeface="Times New Roman"/>
                        </a:rPr>
                        <a:t>(Distribución </a:t>
                      </a:r>
                      <a:r>
                        <a:rPr lang="es-ES_tradnl" sz="1200" spc="-15" dirty="0">
                          <a:latin typeface="Arial"/>
                          <a:ea typeface="Times New Roman"/>
                          <a:cs typeface="Times New Roman"/>
                        </a:rPr>
                        <a:t>electrónica fuerza de frenado)</a:t>
                      </a:r>
                      <a:endParaRPr lang="es-CL" sz="1200" dirty="0">
                        <a:latin typeface="Courier"/>
                        <a:ea typeface="Times New Roman"/>
                        <a:cs typeface="Times New Roman"/>
                      </a:endParaRPr>
                    </a:p>
                    <a:p>
                      <a:pPr>
                        <a:spcAft>
                          <a:spcPts val="0"/>
                        </a:spcAft>
                        <a:tabLst>
                          <a:tab pos="-457200" algn="l"/>
                        </a:tabLst>
                      </a:pPr>
                      <a:r>
                        <a:rPr lang="es-ES_tradnl" sz="1200" spc="-15" dirty="0">
                          <a:latin typeface="Arial"/>
                          <a:ea typeface="Times New Roman"/>
                          <a:cs typeface="Times New Roman"/>
                        </a:rPr>
                        <a:t>BAS (Servofreno de emergencia)</a:t>
                      </a:r>
                      <a:endParaRPr lang="es-CL" sz="1200" dirty="0">
                        <a:latin typeface="Courier"/>
                        <a:ea typeface="Times New Roman"/>
                        <a:cs typeface="Times New Roman"/>
                      </a:endParaRPr>
                    </a:p>
                    <a:p>
                      <a:pPr>
                        <a:spcAft>
                          <a:spcPts val="0"/>
                        </a:spcAft>
                        <a:tabLst>
                          <a:tab pos="-457200" algn="l"/>
                        </a:tabLst>
                      </a:pPr>
                      <a:r>
                        <a:rPr lang="es-ES_tradnl" sz="1200" b="1" spc="-15" dirty="0">
                          <a:latin typeface="Arial"/>
                          <a:ea typeface="Times New Roman"/>
                          <a:cs typeface="Times New Roman"/>
                        </a:rPr>
                        <a:t>SEGURIDAD PASIVA:</a:t>
                      </a:r>
                      <a:endParaRPr lang="es-CL" sz="1200" dirty="0">
                        <a:latin typeface="Courier"/>
                        <a:ea typeface="Times New Roman"/>
                        <a:cs typeface="Times New Roman"/>
                      </a:endParaRPr>
                    </a:p>
                    <a:p>
                      <a:pPr>
                        <a:spcAft>
                          <a:spcPts val="0"/>
                        </a:spcAft>
                        <a:tabLst>
                          <a:tab pos="-457200" algn="l"/>
                        </a:tabLst>
                      </a:pPr>
                      <a:r>
                        <a:rPr lang="es-ES_tradnl" sz="1200" b="1" spc="-15" dirty="0">
                          <a:latin typeface="Arial"/>
                          <a:ea typeface="Times New Roman"/>
                          <a:cs typeface="Times New Roman"/>
                        </a:rPr>
                        <a:t>Doble airbag frontal (Piloto + Co-piloto)</a:t>
                      </a:r>
                      <a:endParaRPr lang="es-CL" sz="1200" dirty="0">
                        <a:latin typeface="Courier"/>
                        <a:ea typeface="Times New Roman"/>
                        <a:cs typeface="Times New Roman"/>
                      </a:endParaRPr>
                    </a:p>
                    <a:p>
                      <a:pPr>
                        <a:spcAft>
                          <a:spcPts val="0"/>
                        </a:spcAft>
                        <a:tabLst>
                          <a:tab pos="-457200" algn="l"/>
                        </a:tabLst>
                      </a:pPr>
                      <a:r>
                        <a:rPr lang="es-ES_tradnl" sz="1200" b="1" spc="-15" dirty="0">
                          <a:latin typeface="Arial"/>
                          <a:ea typeface="Times New Roman"/>
                          <a:cs typeface="Times New Roman"/>
                        </a:rPr>
                        <a:t>Cinturones 3 puntas para todos los integrantes</a:t>
                      </a:r>
                      <a:endParaRPr lang="es-CL" sz="1200" dirty="0">
                        <a:latin typeface="Courier"/>
                        <a:ea typeface="Times New Roman"/>
                        <a:cs typeface="Times New Roman"/>
                      </a:endParaRPr>
                    </a:p>
                    <a:p>
                      <a:pPr>
                        <a:spcAft>
                          <a:spcPts val="0"/>
                        </a:spcAft>
                        <a:tabLst>
                          <a:tab pos="-457200" algn="l"/>
                        </a:tabLst>
                      </a:pPr>
                      <a:r>
                        <a:rPr lang="es-ES_tradnl" sz="1200" spc="-15" dirty="0">
                          <a:latin typeface="Arial"/>
                          <a:ea typeface="Times New Roman"/>
                          <a:cs typeface="Times New Roman"/>
                        </a:rPr>
                        <a:t>Laminas protectoras anti impacto laterales</a:t>
                      </a:r>
                      <a:endParaRPr lang="es-CL" sz="1200" dirty="0">
                        <a:latin typeface="Courier"/>
                        <a:ea typeface="Times New Roman"/>
                        <a:cs typeface="Times New Roman"/>
                      </a:endParaRPr>
                    </a:p>
                    <a:p>
                      <a:pPr>
                        <a:spcAft>
                          <a:spcPts val="0"/>
                        </a:spcAft>
                        <a:tabLst>
                          <a:tab pos="-457200" algn="l"/>
                        </a:tabLst>
                      </a:pPr>
                      <a:r>
                        <a:rPr lang="es-ES_tradnl" sz="1200" spc="-15" dirty="0">
                          <a:latin typeface="Arial"/>
                          <a:ea typeface="Times New Roman"/>
                          <a:cs typeface="Times New Roman"/>
                        </a:rPr>
                        <a:t>Barra antivuelco Interior con malla</a:t>
                      </a:r>
                      <a:endParaRPr lang="es-CL" sz="1200" dirty="0">
                        <a:latin typeface="Courier"/>
                        <a:ea typeface="Times New Roman"/>
                        <a:cs typeface="Times New Roman"/>
                      </a:endParaRPr>
                    </a:p>
                    <a:p>
                      <a:pPr>
                        <a:spcAft>
                          <a:spcPts val="0"/>
                        </a:spcAft>
                        <a:tabLst>
                          <a:tab pos="-457200" algn="l"/>
                        </a:tabLst>
                      </a:pPr>
                      <a:r>
                        <a:rPr lang="es-ES_tradnl" sz="1200" spc="-15" dirty="0">
                          <a:latin typeface="Arial"/>
                          <a:ea typeface="Times New Roman"/>
                          <a:cs typeface="Times New Roman"/>
                        </a:rPr>
                        <a:t>Barra Acero puertas Laterales</a:t>
                      </a:r>
                      <a:endParaRPr lang="es-CL" sz="1200" dirty="0">
                        <a:latin typeface="Courier"/>
                        <a:ea typeface="Times New Roman"/>
                        <a:cs typeface="Times New Roman"/>
                      </a:endParaRPr>
                    </a:p>
                    <a:p>
                      <a:pPr>
                        <a:spcAft>
                          <a:spcPts val="0"/>
                        </a:spcAft>
                        <a:tabLst>
                          <a:tab pos="-457200" algn="l"/>
                        </a:tabLst>
                      </a:pPr>
                      <a:r>
                        <a:rPr lang="es-ES_tradnl" sz="1200" spc="-15" dirty="0">
                          <a:latin typeface="Arial"/>
                          <a:ea typeface="Times New Roman"/>
                          <a:cs typeface="Times New Roman"/>
                        </a:rPr>
                        <a:t>Apoya cabeza en Todos los Asientos</a:t>
                      </a:r>
                      <a:endParaRPr lang="es-CL" sz="1200" dirty="0">
                        <a:latin typeface="Courier"/>
                        <a:ea typeface="Times New Roman"/>
                        <a:cs typeface="Times New Roman"/>
                      </a:endParaRPr>
                    </a:p>
                    <a:p>
                      <a:pPr>
                        <a:spcAft>
                          <a:spcPts val="0"/>
                        </a:spcAft>
                        <a:tabLst>
                          <a:tab pos="-457200" algn="l"/>
                        </a:tabLst>
                      </a:pPr>
                      <a:r>
                        <a:rPr lang="es-ES_tradnl" sz="1200" spc="-15" dirty="0">
                          <a:latin typeface="Arial"/>
                          <a:ea typeface="Times New Roman"/>
                          <a:cs typeface="Times New Roman"/>
                        </a:rPr>
                        <a:t>Par de Cuñas</a:t>
                      </a:r>
                      <a:endParaRPr lang="es-CL" sz="1200" dirty="0">
                        <a:latin typeface="Courier"/>
                        <a:ea typeface="Times New Roman"/>
                        <a:cs typeface="Times New Roman"/>
                      </a:endParaRPr>
                    </a:p>
                    <a:p>
                      <a:pPr>
                        <a:spcAft>
                          <a:spcPts val="0"/>
                        </a:spcAft>
                        <a:tabLst>
                          <a:tab pos="-457200" algn="l"/>
                        </a:tabLst>
                      </a:pPr>
                      <a:r>
                        <a:rPr lang="es-ES_tradnl" sz="1200" spc="-15" dirty="0">
                          <a:latin typeface="Arial"/>
                          <a:ea typeface="Times New Roman"/>
                          <a:cs typeface="Times New Roman"/>
                        </a:rPr>
                        <a:t>Cinta Reflectante Portaron y Costados</a:t>
                      </a:r>
                      <a:endParaRPr lang="es-CL" sz="1200" dirty="0">
                        <a:latin typeface="Courier"/>
                        <a:ea typeface="Times New Roman"/>
                        <a:cs typeface="Times New Roman"/>
                      </a:endParaRPr>
                    </a:p>
                    <a:p>
                      <a:pPr>
                        <a:spcAft>
                          <a:spcPts val="0"/>
                        </a:spcAft>
                        <a:tabLst>
                          <a:tab pos="-457200" algn="l"/>
                        </a:tabLst>
                      </a:pPr>
                      <a:r>
                        <a:rPr lang="es-ES_tradnl" sz="1200" spc="-15" dirty="0">
                          <a:latin typeface="Arial"/>
                          <a:ea typeface="Times New Roman"/>
                          <a:cs typeface="Times New Roman"/>
                        </a:rPr>
                        <a:t>Alarma Retroceso</a:t>
                      </a:r>
                      <a:endParaRPr lang="es-CL" sz="1200" dirty="0">
                        <a:latin typeface="Courier"/>
                        <a:ea typeface="Times New Roman"/>
                        <a:cs typeface="Times New Roman"/>
                      </a:endParaRPr>
                    </a:p>
                    <a:p>
                      <a:pPr>
                        <a:spcAft>
                          <a:spcPts val="0"/>
                        </a:spcAft>
                        <a:tabLst>
                          <a:tab pos="-457200" algn="l"/>
                        </a:tabLst>
                      </a:pPr>
                      <a:r>
                        <a:rPr lang="es-ES_tradnl" sz="1200" spc="-15" dirty="0" err="1">
                          <a:latin typeface="Arial"/>
                          <a:ea typeface="Times New Roman"/>
                          <a:cs typeface="Times New Roman"/>
                        </a:rPr>
                        <a:t>Parabrisa</a:t>
                      </a:r>
                      <a:r>
                        <a:rPr lang="es-ES_tradnl" sz="1200" spc="-15" dirty="0">
                          <a:latin typeface="Arial"/>
                          <a:ea typeface="Times New Roman"/>
                          <a:cs typeface="Times New Roman"/>
                        </a:rPr>
                        <a:t> Inastillable</a:t>
                      </a:r>
                      <a:endParaRPr lang="es-CL" sz="1200" dirty="0">
                        <a:latin typeface="Courier"/>
                        <a:ea typeface="Times New Roman"/>
                        <a:cs typeface="Times New Roman"/>
                      </a:endParaRPr>
                    </a:p>
                    <a:p>
                      <a:pPr>
                        <a:spcAft>
                          <a:spcPts val="0"/>
                        </a:spcAft>
                        <a:tabLst>
                          <a:tab pos="-457200" algn="l"/>
                        </a:tabLst>
                      </a:pPr>
                      <a:r>
                        <a:rPr lang="es-ES_tradnl" sz="1200" spc="-15" dirty="0">
                          <a:latin typeface="Arial"/>
                          <a:ea typeface="Times New Roman"/>
                          <a:cs typeface="Times New Roman"/>
                        </a:rPr>
                        <a:t>Seguro de Tuercas </a:t>
                      </a:r>
                      <a:endParaRPr lang="es-CL" sz="1200" dirty="0">
                        <a:latin typeface="Courier"/>
                        <a:ea typeface="Times New Roman"/>
                        <a:cs typeface="Times New Roman"/>
                      </a:endParaRPr>
                    </a:p>
                    <a:p>
                      <a:pPr>
                        <a:spcAft>
                          <a:spcPts val="0"/>
                        </a:spcAft>
                        <a:tabLst>
                          <a:tab pos="-457200" algn="l"/>
                        </a:tabLst>
                      </a:pPr>
                      <a:r>
                        <a:rPr lang="es-ES_tradnl" sz="1200" b="1" spc="-15" dirty="0">
                          <a:latin typeface="Arial"/>
                          <a:ea typeface="Times New Roman"/>
                          <a:cs typeface="Times New Roman"/>
                        </a:rPr>
                        <a:t>ACCESORIOS</a:t>
                      </a:r>
                      <a:endParaRPr lang="es-CL" sz="1200" dirty="0">
                        <a:latin typeface="Courier"/>
                        <a:ea typeface="Times New Roman"/>
                        <a:cs typeface="Times New Roman"/>
                      </a:endParaRPr>
                    </a:p>
                    <a:p>
                      <a:pPr>
                        <a:spcAft>
                          <a:spcPts val="0"/>
                        </a:spcAft>
                        <a:tabLst>
                          <a:tab pos="-457200" algn="l"/>
                        </a:tabLst>
                      </a:pPr>
                      <a:r>
                        <a:rPr lang="es-ES_tradnl" sz="1200" spc="-15" dirty="0">
                          <a:latin typeface="Arial"/>
                          <a:ea typeface="Times New Roman"/>
                          <a:cs typeface="Times New Roman"/>
                        </a:rPr>
                        <a:t>Aire Acondicionado</a:t>
                      </a:r>
                      <a:endParaRPr lang="es-CL" sz="1200" dirty="0">
                        <a:latin typeface="Courier"/>
                        <a:ea typeface="Times New Roman"/>
                        <a:cs typeface="Times New Roman"/>
                      </a:endParaRPr>
                    </a:p>
                    <a:p>
                      <a:pPr>
                        <a:spcAft>
                          <a:spcPts val="0"/>
                        </a:spcAft>
                        <a:tabLst>
                          <a:tab pos="-457200" algn="l"/>
                        </a:tabLst>
                      </a:pPr>
                      <a:r>
                        <a:rPr lang="es-ES_tradnl" sz="1200" spc="-15" dirty="0">
                          <a:latin typeface="Arial"/>
                          <a:ea typeface="Times New Roman"/>
                          <a:cs typeface="Times New Roman"/>
                        </a:rPr>
                        <a:t>Bocina</a:t>
                      </a:r>
                      <a:endParaRPr lang="es-CL" sz="1200" dirty="0">
                        <a:latin typeface="Courier"/>
                        <a:ea typeface="Times New Roman"/>
                        <a:cs typeface="Times New Roman"/>
                      </a:endParaRPr>
                    </a:p>
                    <a:p>
                      <a:pPr>
                        <a:spcAft>
                          <a:spcPts val="0"/>
                        </a:spcAft>
                        <a:tabLst>
                          <a:tab pos="-457200" algn="l"/>
                        </a:tabLst>
                      </a:pPr>
                      <a:r>
                        <a:rPr lang="es-ES_tradnl" sz="1200" spc="-15" dirty="0">
                          <a:latin typeface="Arial"/>
                          <a:ea typeface="Times New Roman"/>
                          <a:cs typeface="Times New Roman"/>
                        </a:rPr>
                        <a:t>Limpiaparabrisas</a:t>
                      </a:r>
                      <a:endParaRPr lang="es-CL" sz="1200" dirty="0">
                        <a:latin typeface="Courier"/>
                        <a:ea typeface="Times New Roman"/>
                        <a:cs typeface="Times New Roman"/>
                      </a:endParaRPr>
                    </a:p>
                    <a:p>
                      <a:pPr>
                        <a:spcAft>
                          <a:spcPts val="0"/>
                        </a:spcAft>
                        <a:tabLst>
                          <a:tab pos="-457200" algn="l"/>
                        </a:tabLst>
                      </a:pPr>
                      <a:r>
                        <a:rPr lang="es-ES_tradnl" sz="1200" spc="-15" dirty="0">
                          <a:latin typeface="Arial"/>
                          <a:ea typeface="Times New Roman"/>
                          <a:cs typeface="Times New Roman"/>
                        </a:rPr>
                        <a:t>GPS</a:t>
                      </a:r>
                      <a:endParaRPr lang="es-CL" sz="1200" dirty="0">
                        <a:latin typeface="Courier"/>
                        <a:ea typeface="Times New Roman"/>
                        <a:cs typeface="Times New Roman"/>
                      </a:endParaRPr>
                    </a:p>
                    <a:p>
                      <a:pPr>
                        <a:spcAft>
                          <a:spcPts val="0"/>
                        </a:spcAft>
                        <a:tabLst>
                          <a:tab pos="-457200" algn="l"/>
                        </a:tabLst>
                      </a:pPr>
                      <a:r>
                        <a:rPr lang="es-ES_tradnl" sz="1200" b="1" spc="-15" dirty="0" smtClean="0">
                          <a:latin typeface="Arial"/>
                          <a:ea typeface="Times New Roman"/>
                          <a:cs typeface="Times New Roman"/>
                        </a:rPr>
                        <a:t>K-11</a:t>
                      </a:r>
                      <a:r>
                        <a:rPr lang="es-ES_tradnl" sz="1200" b="1" spc="-15" baseline="0" dirty="0" smtClean="0">
                          <a:latin typeface="Arial"/>
                          <a:ea typeface="Times New Roman"/>
                          <a:cs typeface="Times New Roman"/>
                        </a:rPr>
                        <a:t> Tercer Ojo</a:t>
                      </a:r>
                      <a:endParaRPr lang="es-CL" sz="1200" dirty="0">
                        <a:latin typeface="Courier"/>
                        <a:ea typeface="Times New Roman"/>
                        <a:cs typeface="Times New Roman"/>
                      </a:endParaRPr>
                    </a:p>
                    <a:p>
                      <a:pPr>
                        <a:spcAft>
                          <a:spcPts val="0"/>
                        </a:spcAft>
                        <a:tabLst>
                          <a:tab pos="-457200" algn="l"/>
                        </a:tabLst>
                      </a:pPr>
                      <a:r>
                        <a:rPr lang="es-ES_tradnl" sz="1200" spc="-15" dirty="0">
                          <a:latin typeface="Arial"/>
                          <a:ea typeface="Times New Roman"/>
                          <a:cs typeface="Times New Roman"/>
                        </a:rPr>
                        <a:t>Botiquín Primeros Auxilio </a:t>
                      </a:r>
                      <a:endParaRPr lang="es-CL" sz="1200" dirty="0">
                        <a:latin typeface="Courier"/>
                        <a:ea typeface="Times New Roman"/>
                        <a:cs typeface="Times New Roman"/>
                      </a:endParaRPr>
                    </a:p>
                  </a:txBody>
                  <a:tcPr marL="64521" marR="64521"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bl>
          </a:graphicData>
        </a:graphic>
      </p:graphicFrame>
      <p:pic>
        <p:nvPicPr>
          <p:cNvPr id="19458" name="Picture 2" descr="http://www.smalleight.com/wp-content/uploads/2014/10/mercedes-benz-cars-logo-emblem.jpg"/>
          <p:cNvPicPr>
            <a:picLocks noChangeAspect="1" noChangeArrowheads="1"/>
          </p:cNvPicPr>
          <p:nvPr/>
        </p:nvPicPr>
        <p:blipFill>
          <a:blip r:embed="rId3" cstate="email"/>
          <a:srcRect/>
          <a:stretch>
            <a:fillRect/>
          </a:stretch>
        </p:blipFill>
        <p:spPr bwMode="auto">
          <a:xfrm>
            <a:off x="1763688" y="4725144"/>
            <a:ext cx="1765323" cy="1368152"/>
          </a:xfrm>
          <a:prstGeom prst="rect">
            <a:avLst/>
          </a:prstGeom>
          <a:noFill/>
        </p:spPr>
      </p:pic>
      <p:pic>
        <p:nvPicPr>
          <p:cNvPr id="69634" name="Picture 2" descr="C:\Users\Sebastian Herrera\Desktop\P.de Riesgos TBC\P.de Riesgo 16\General\Fotos TBC\Vitos\Nuevas\Foto Vito Nueva ok.jpg"/>
          <p:cNvPicPr>
            <a:picLocks noChangeAspect="1" noChangeArrowheads="1"/>
          </p:cNvPicPr>
          <p:nvPr/>
        </p:nvPicPr>
        <p:blipFill>
          <a:blip r:embed="rId4" cstate="email"/>
          <a:srcRect/>
          <a:stretch>
            <a:fillRect/>
          </a:stretch>
        </p:blipFill>
        <p:spPr bwMode="auto">
          <a:xfrm>
            <a:off x="755576" y="2564904"/>
            <a:ext cx="3625660" cy="1728192"/>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bwMode="auto">
          <a:xfrm>
            <a:off x="467544" y="188640"/>
            <a:ext cx="6264696" cy="903767"/>
          </a:xfrm>
          <a:prstGeom prst="rect">
            <a:avLst/>
          </a:prstGeom>
          <a:noFill/>
          <a:ln w="9525">
            <a:noFill/>
            <a:miter lim="800000"/>
            <a:headEnd/>
            <a:tailEnd/>
          </a:ln>
        </p:spPr>
        <p:txBody>
          <a:bodyPr anchor="ctr"/>
          <a:lstStyle/>
          <a:p>
            <a:r>
              <a:rPr lang="es-MX" sz="2800" dirty="0" smtClean="0">
                <a:latin typeface="Vital Bold" charset="0"/>
              </a:rPr>
              <a:t>Fotos</a:t>
            </a:r>
          </a:p>
          <a:p>
            <a:r>
              <a:rPr lang="es-MX" sz="1600" dirty="0" smtClean="0">
                <a:latin typeface="Vital Bold" charset="0"/>
              </a:rPr>
              <a:t> </a:t>
            </a:r>
            <a:r>
              <a:rPr lang="es-MX" sz="1600" dirty="0" err="1" smtClean="0">
                <a:latin typeface="Vital Bold" charset="0"/>
              </a:rPr>
              <a:t>Merecedes</a:t>
            </a:r>
            <a:r>
              <a:rPr lang="es-MX" sz="1600" dirty="0" smtClean="0">
                <a:latin typeface="Vital Bold" charset="0"/>
              </a:rPr>
              <a:t> </a:t>
            </a:r>
            <a:r>
              <a:rPr lang="es-MX" sz="1600" dirty="0" err="1" smtClean="0">
                <a:latin typeface="Vital Bold" charset="0"/>
              </a:rPr>
              <a:t>Menz</a:t>
            </a:r>
            <a:r>
              <a:rPr lang="es-MX" sz="1600" dirty="0" smtClean="0">
                <a:latin typeface="Vital Bold" charset="0"/>
              </a:rPr>
              <a:t> Vito</a:t>
            </a:r>
            <a:endParaRPr lang="es-CL" sz="1600" dirty="0" smtClean="0">
              <a:latin typeface="Vital Bold" charset="0"/>
            </a:endParaRPr>
          </a:p>
        </p:txBody>
      </p:sp>
      <p:cxnSp>
        <p:nvCxnSpPr>
          <p:cNvPr id="5" name="4 Conector recto"/>
          <p:cNvCxnSpPr/>
          <p:nvPr/>
        </p:nvCxnSpPr>
        <p:spPr>
          <a:xfrm>
            <a:off x="539552" y="1052736"/>
            <a:ext cx="3888432" cy="0"/>
          </a:xfrm>
          <a:prstGeom prst="line">
            <a:avLst/>
          </a:prstGeom>
        </p:spPr>
        <p:style>
          <a:lnRef idx="1">
            <a:schemeClr val="accent3"/>
          </a:lnRef>
          <a:fillRef idx="0">
            <a:schemeClr val="accent3"/>
          </a:fillRef>
          <a:effectRef idx="0">
            <a:schemeClr val="accent3"/>
          </a:effectRef>
          <a:fontRef idx="minor">
            <a:schemeClr val="tx1"/>
          </a:fontRef>
        </p:style>
      </p:cxnSp>
      <p:pic>
        <p:nvPicPr>
          <p:cNvPr id="39938" name="Picture 2" descr="C:\Users\Sebastian Herrera\Desktop\P. de Riesgos 15 ANT\General\Fotos TBC\Vitos\Apoya y Cinturon.jpg"/>
          <p:cNvPicPr>
            <a:picLocks noChangeAspect="1" noChangeArrowheads="1"/>
          </p:cNvPicPr>
          <p:nvPr/>
        </p:nvPicPr>
        <p:blipFill>
          <a:blip r:embed="rId2" cstate="email"/>
          <a:srcRect/>
          <a:stretch>
            <a:fillRect/>
          </a:stretch>
        </p:blipFill>
        <p:spPr bwMode="auto">
          <a:xfrm>
            <a:off x="5292080" y="188640"/>
            <a:ext cx="2952328" cy="1905899"/>
          </a:xfrm>
          <a:prstGeom prst="rect">
            <a:avLst/>
          </a:prstGeom>
          <a:noFill/>
        </p:spPr>
      </p:pic>
      <p:pic>
        <p:nvPicPr>
          <p:cNvPr id="39939" name="Picture 3" descr="C:\Users\Sebastian Herrera\Desktop\P. de Riesgos 15 ANT\General\Fotos TBC\Vitos\Malla, Extintor y Cuña.jpg"/>
          <p:cNvPicPr>
            <a:picLocks noChangeAspect="1" noChangeArrowheads="1"/>
          </p:cNvPicPr>
          <p:nvPr/>
        </p:nvPicPr>
        <p:blipFill>
          <a:blip r:embed="rId3" cstate="email"/>
          <a:srcRect/>
          <a:stretch>
            <a:fillRect/>
          </a:stretch>
        </p:blipFill>
        <p:spPr bwMode="auto">
          <a:xfrm>
            <a:off x="5292080" y="4653136"/>
            <a:ext cx="3024336" cy="2016224"/>
          </a:xfrm>
          <a:prstGeom prst="rect">
            <a:avLst/>
          </a:prstGeom>
          <a:noFill/>
        </p:spPr>
      </p:pic>
      <p:pic>
        <p:nvPicPr>
          <p:cNvPr id="39940" name="Picture 4" descr="C:\Users\Sebastian Herrera\Desktop\P. de Riesgos 15 ANT\General\Fotos TBC\Vitos\Tercer Ojo.jpg"/>
          <p:cNvPicPr>
            <a:picLocks noChangeAspect="1" noChangeArrowheads="1"/>
          </p:cNvPicPr>
          <p:nvPr/>
        </p:nvPicPr>
        <p:blipFill>
          <a:blip r:embed="rId4" cstate="email"/>
          <a:srcRect/>
          <a:stretch>
            <a:fillRect/>
          </a:stretch>
        </p:blipFill>
        <p:spPr bwMode="auto">
          <a:xfrm>
            <a:off x="467544" y="3861048"/>
            <a:ext cx="3703960" cy="2766395"/>
          </a:xfrm>
          <a:prstGeom prst="rect">
            <a:avLst/>
          </a:prstGeom>
          <a:noFill/>
        </p:spPr>
      </p:pic>
      <p:pic>
        <p:nvPicPr>
          <p:cNvPr id="70659" name="Picture 3" descr="C:\Users\Sebastian Herrera\Desktop\P.de Riesgos TBC\P.de Riesgo 16\General\Fotos TBC\Vitos\Nuevas\Foto Vito Nueva ok 2.jpg"/>
          <p:cNvPicPr>
            <a:picLocks noChangeAspect="1" noChangeArrowheads="1"/>
          </p:cNvPicPr>
          <p:nvPr/>
        </p:nvPicPr>
        <p:blipFill>
          <a:blip r:embed="rId5" cstate="email"/>
          <a:srcRect/>
          <a:stretch>
            <a:fillRect/>
          </a:stretch>
        </p:blipFill>
        <p:spPr bwMode="auto">
          <a:xfrm>
            <a:off x="395536" y="1412776"/>
            <a:ext cx="4602287" cy="2193707"/>
          </a:xfrm>
          <a:prstGeom prst="rect">
            <a:avLst/>
          </a:prstGeom>
          <a:noFill/>
        </p:spPr>
      </p:pic>
      <p:pic>
        <p:nvPicPr>
          <p:cNvPr id="70660" name="Picture 4" descr="C:\Users\Sebastian Herrera\Desktop\P.de Riesgos TBC\P.de Riesgo 16\General\Fotos TBC\Vitos\Nuevas\Cinta reflectante.jpg"/>
          <p:cNvPicPr>
            <a:picLocks noChangeAspect="1" noChangeArrowheads="1"/>
          </p:cNvPicPr>
          <p:nvPr/>
        </p:nvPicPr>
        <p:blipFill>
          <a:blip r:embed="rId6" cstate="email"/>
          <a:srcRect/>
          <a:stretch>
            <a:fillRect/>
          </a:stretch>
        </p:blipFill>
        <p:spPr bwMode="auto">
          <a:xfrm>
            <a:off x="5364088" y="2348880"/>
            <a:ext cx="2952328" cy="2214246"/>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539552" y="1700808"/>
          <a:ext cx="7992888" cy="4628006"/>
        </p:xfrm>
        <a:graphic>
          <a:graphicData uri="http://schemas.openxmlformats.org/drawingml/2006/table">
            <a:tbl>
              <a:tblPr/>
              <a:tblGrid>
                <a:gridCol w="3996444"/>
                <a:gridCol w="3996444"/>
              </a:tblGrid>
              <a:tr h="4628006">
                <a:tc>
                  <a:txBody>
                    <a:bodyPr/>
                    <a:lstStyle/>
                    <a:p>
                      <a:pPr algn="ctr">
                        <a:lnSpc>
                          <a:spcPct val="115000"/>
                        </a:lnSpc>
                        <a:spcAft>
                          <a:spcPts val="0"/>
                        </a:spcAft>
                        <a:tabLst>
                          <a:tab pos="-457200" algn="l"/>
                        </a:tabLst>
                      </a:pPr>
                      <a:endParaRPr lang="es-CL" sz="1200" dirty="0">
                        <a:latin typeface="Courier"/>
                        <a:ea typeface="Times New Roman"/>
                        <a:cs typeface="Times New Roman"/>
                      </a:endParaRPr>
                    </a:p>
                    <a:p>
                      <a:pPr algn="ctr">
                        <a:lnSpc>
                          <a:spcPct val="115000"/>
                        </a:lnSpc>
                        <a:spcAft>
                          <a:spcPts val="0"/>
                        </a:spcAft>
                        <a:tabLst>
                          <a:tab pos="-457200" algn="l"/>
                        </a:tabLst>
                      </a:pPr>
                      <a:r>
                        <a:rPr lang="es-ES_tradnl" sz="1400" b="1" i="1" dirty="0">
                          <a:latin typeface="Arial"/>
                          <a:ea typeface="Times New Roman"/>
                          <a:cs typeface="Times New Roman"/>
                        </a:rPr>
                        <a:t>HYUNDAI</a:t>
                      </a:r>
                      <a:endParaRPr lang="es-CL" sz="1200" dirty="0">
                        <a:latin typeface="Courier"/>
                        <a:ea typeface="Times New Roman"/>
                        <a:cs typeface="Times New Roman"/>
                      </a:endParaRPr>
                    </a:p>
                    <a:p>
                      <a:pPr algn="ctr">
                        <a:lnSpc>
                          <a:spcPct val="115000"/>
                        </a:lnSpc>
                        <a:spcAft>
                          <a:spcPts val="0"/>
                        </a:spcAft>
                        <a:tabLst>
                          <a:tab pos="-457200" algn="l"/>
                        </a:tabLst>
                      </a:pPr>
                      <a:r>
                        <a:rPr lang="es-ES_tradnl" sz="1400" b="1" i="1" dirty="0">
                          <a:latin typeface="Arial"/>
                          <a:ea typeface="Times New Roman"/>
                          <a:cs typeface="Times New Roman"/>
                        </a:rPr>
                        <a:t>NEW SONATA</a:t>
                      </a:r>
                      <a:endParaRPr lang="es-CL" sz="1200" dirty="0">
                        <a:latin typeface="Courier"/>
                        <a:ea typeface="Times New Roman"/>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nSpc>
                          <a:spcPct val="115000"/>
                        </a:lnSpc>
                        <a:spcAft>
                          <a:spcPts val="0"/>
                        </a:spcAft>
                        <a:tabLst>
                          <a:tab pos="-457200" algn="l"/>
                        </a:tabLst>
                      </a:pPr>
                      <a:r>
                        <a:rPr lang="es-ES_tradnl" sz="1200" b="1" spc="-15" dirty="0">
                          <a:latin typeface="Arial"/>
                          <a:ea typeface="Times New Roman"/>
                          <a:cs typeface="Times New Roman"/>
                        </a:rPr>
                        <a:t>SEGURIDAD ACTIVA:</a:t>
                      </a:r>
                      <a:endParaRPr lang="es-CL" sz="1200" dirty="0">
                        <a:latin typeface="Courier"/>
                        <a:ea typeface="Times New Roman"/>
                        <a:cs typeface="Times New Roman"/>
                      </a:endParaRPr>
                    </a:p>
                    <a:p>
                      <a:pPr>
                        <a:lnSpc>
                          <a:spcPct val="115000"/>
                        </a:lnSpc>
                        <a:spcAft>
                          <a:spcPts val="0"/>
                        </a:spcAft>
                        <a:tabLst>
                          <a:tab pos="-457200" algn="l"/>
                        </a:tabLst>
                      </a:pPr>
                      <a:r>
                        <a:rPr lang="es-ES_tradnl" sz="1200" spc="-15" dirty="0">
                          <a:latin typeface="Arial"/>
                          <a:ea typeface="Times New Roman"/>
                          <a:cs typeface="Times New Roman"/>
                        </a:rPr>
                        <a:t>ABS (Frenos anti-bloqueo)</a:t>
                      </a:r>
                      <a:endParaRPr lang="es-CL" sz="1200" dirty="0">
                        <a:latin typeface="Courier"/>
                        <a:ea typeface="Times New Roman"/>
                        <a:cs typeface="Times New Roman"/>
                      </a:endParaRPr>
                    </a:p>
                    <a:p>
                      <a:pPr>
                        <a:lnSpc>
                          <a:spcPct val="115000"/>
                        </a:lnSpc>
                        <a:spcAft>
                          <a:spcPts val="0"/>
                        </a:spcAft>
                        <a:tabLst>
                          <a:tab pos="-457200" algn="l"/>
                        </a:tabLst>
                      </a:pPr>
                      <a:r>
                        <a:rPr lang="es-ES_tradnl" sz="1200" spc="-15" dirty="0">
                          <a:latin typeface="Arial"/>
                          <a:ea typeface="Times New Roman"/>
                          <a:cs typeface="Times New Roman"/>
                        </a:rPr>
                        <a:t>ESP (Control estabilidad</a:t>
                      </a:r>
                      <a:endParaRPr lang="es-CL" sz="1200" dirty="0">
                        <a:latin typeface="Courier"/>
                        <a:ea typeface="Times New Roman"/>
                        <a:cs typeface="Times New Roman"/>
                      </a:endParaRPr>
                    </a:p>
                    <a:p>
                      <a:pPr>
                        <a:lnSpc>
                          <a:spcPct val="115000"/>
                        </a:lnSpc>
                        <a:spcAft>
                          <a:spcPts val="0"/>
                        </a:spcAft>
                        <a:tabLst>
                          <a:tab pos="-457200" algn="l"/>
                        </a:tabLst>
                      </a:pPr>
                      <a:r>
                        <a:rPr lang="es-ES_tradnl" sz="1200" b="1" spc="-15" dirty="0">
                          <a:latin typeface="Arial"/>
                          <a:ea typeface="Times New Roman"/>
                          <a:cs typeface="Times New Roman"/>
                        </a:rPr>
                        <a:t>SEGURIDAD PASIVA:</a:t>
                      </a:r>
                      <a:endParaRPr lang="es-CL" sz="1200" dirty="0">
                        <a:latin typeface="Courier"/>
                        <a:ea typeface="Times New Roman"/>
                        <a:cs typeface="Times New Roman"/>
                      </a:endParaRPr>
                    </a:p>
                    <a:p>
                      <a:pPr>
                        <a:lnSpc>
                          <a:spcPct val="115000"/>
                        </a:lnSpc>
                        <a:spcAft>
                          <a:spcPts val="0"/>
                        </a:spcAft>
                        <a:tabLst>
                          <a:tab pos="-457200" algn="l"/>
                        </a:tabLst>
                      </a:pPr>
                      <a:r>
                        <a:rPr lang="es-ES_tradnl" sz="1200" b="1" spc="-15" dirty="0">
                          <a:latin typeface="Arial"/>
                          <a:ea typeface="Times New Roman"/>
                          <a:cs typeface="Times New Roman"/>
                        </a:rPr>
                        <a:t>Doble airbag frontal (Piloto + Co-piloto)</a:t>
                      </a:r>
                      <a:endParaRPr lang="es-CL" sz="1200" dirty="0">
                        <a:latin typeface="Courier"/>
                        <a:ea typeface="Times New Roman"/>
                        <a:cs typeface="Times New Roman"/>
                      </a:endParaRPr>
                    </a:p>
                    <a:p>
                      <a:pPr>
                        <a:lnSpc>
                          <a:spcPct val="115000"/>
                        </a:lnSpc>
                        <a:spcAft>
                          <a:spcPts val="0"/>
                        </a:spcAft>
                        <a:tabLst>
                          <a:tab pos="-457200" algn="l"/>
                        </a:tabLst>
                      </a:pPr>
                      <a:r>
                        <a:rPr lang="es-ES_tradnl" sz="1200" b="1" spc="-15" dirty="0">
                          <a:latin typeface="Arial"/>
                          <a:ea typeface="Times New Roman"/>
                          <a:cs typeface="Times New Roman"/>
                        </a:rPr>
                        <a:t>Cinturones 3 puntas para todos los integrantes</a:t>
                      </a:r>
                      <a:endParaRPr lang="es-CL" sz="1200" dirty="0">
                        <a:latin typeface="Courier"/>
                        <a:ea typeface="Times New Roman"/>
                        <a:cs typeface="Times New Roman"/>
                      </a:endParaRPr>
                    </a:p>
                    <a:p>
                      <a:pPr>
                        <a:lnSpc>
                          <a:spcPct val="115000"/>
                        </a:lnSpc>
                        <a:spcAft>
                          <a:spcPts val="0"/>
                        </a:spcAft>
                        <a:tabLst>
                          <a:tab pos="-457200" algn="l"/>
                        </a:tabLst>
                      </a:pPr>
                      <a:r>
                        <a:rPr lang="es-ES_tradnl" sz="1200" spc="-15" dirty="0">
                          <a:latin typeface="Arial"/>
                          <a:ea typeface="Times New Roman"/>
                          <a:cs typeface="Times New Roman"/>
                        </a:rPr>
                        <a:t>Laminas protectoras anti impacto laterales</a:t>
                      </a:r>
                      <a:endParaRPr lang="es-CL" sz="1200" dirty="0">
                        <a:latin typeface="Courier"/>
                        <a:ea typeface="Times New Roman"/>
                        <a:cs typeface="Times New Roman"/>
                      </a:endParaRPr>
                    </a:p>
                    <a:p>
                      <a:pPr>
                        <a:lnSpc>
                          <a:spcPct val="115000"/>
                        </a:lnSpc>
                        <a:spcAft>
                          <a:spcPts val="0"/>
                        </a:spcAft>
                        <a:tabLst>
                          <a:tab pos="-457200" algn="l"/>
                        </a:tabLst>
                      </a:pPr>
                      <a:r>
                        <a:rPr lang="es-ES_tradnl" sz="1200" spc="-15" dirty="0">
                          <a:latin typeface="Arial"/>
                          <a:ea typeface="Times New Roman"/>
                          <a:cs typeface="Times New Roman"/>
                        </a:rPr>
                        <a:t>Barra Acero puertas Laterales</a:t>
                      </a:r>
                      <a:endParaRPr lang="es-CL" sz="1200" dirty="0">
                        <a:latin typeface="Courier"/>
                        <a:ea typeface="Times New Roman"/>
                        <a:cs typeface="Times New Roman"/>
                      </a:endParaRPr>
                    </a:p>
                    <a:p>
                      <a:pPr>
                        <a:lnSpc>
                          <a:spcPct val="115000"/>
                        </a:lnSpc>
                        <a:spcAft>
                          <a:spcPts val="0"/>
                        </a:spcAft>
                        <a:tabLst>
                          <a:tab pos="-457200" algn="l"/>
                        </a:tabLst>
                      </a:pPr>
                      <a:r>
                        <a:rPr lang="es-ES_tradnl" sz="1200" spc="-15" dirty="0">
                          <a:latin typeface="Arial"/>
                          <a:ea typeface="Times New Roman"/>
                          <a:cs typeface="Times New Roman"/>
                        </a:rPr>
                        <a:t>Apoya cabeza en Todos los Asientos</a:t>
                      </a:r>
                      <a:endParaRPr lang="es-CL" sz="1200" dirty="0">
                        <a:latin typeface="Courier"/>
                        <a:ea typeface="Times New Roman"/>
                        <a:cs typeface="Times New Roman"/>
                      </a:endParaRPr>
                    </a:p>
                    <a:p>
                      <a:pPr>
                        <a:lnSpc>
                          <a:spcPct val="115000"/>
                        </a:lnSpc>
                        <a:spcAft>
                          <a:spcPts val="0"/>
                        </a:spcAft>
                        <a:tabLst>
                          <a:tab pos="-457200" algn="l"/>
                        </a:tabLst>
                      </a:pPr>
                      <a:r>
                        <a:rPr lang="es-ES_tradnl" sz="1200" spc="-15" dirty="0">
                          <a:latin typeface="Arial"/>
                          <a:ea typeface="Times New Roman"/>
                          <a:cs typeface="Times New Roman"/>
                        </a:rPr>
                        <a:t>Par de Cuñas</a:t>
                      </a:r>
                      <a:endParaRPr lang="es-CL" sz="1200" dirty="0">
                        <a:latin typeface="Courier"/>
                        <a:ea typeface="Times New Roman"/>
                        <a:cs typeface="Times New Roman"/>
                      </a:endParaRPr>
                    </a:p>
                    <a:p>
                      <a:pPr>
                        <a:lnSpc>
                          <a:spcPct val="115000"/>
                        </a:lnSpc>
                        <a:spcAft>
                          <a:spcPts val="0"/>
                        </a:spcAft>
                        <a:tabLst>
                          <a:tab pos="-457200" algn="l"/>
                        </a:tabLst>
                      </a:pPr>
                      <a:r>
                        <a:rPr lang="es-ES_tradnl" sz="1200" spc="-15" dirty="0">
                          <a:latin typeface="Arial"/>
                          <a:ea typeface="Times New Roman"/>
                          <a:cs typeface="Times New Roman"/>
                        </a:rPr>
                        <a:t>Cinta Reflectante Portaron </a:t>
                      </a:r>
                      <a:endParaRPr lang="es-CL" sz="1200" dirty="0">
                        <a:latin typeface="Courier"/>
                        <a:ea typeface="Times New Roman"/>
                        <a:cs typeface="Times New Roman"/>
                      </a:endParaRPr>
                    </a:p>
                    <a:p>
                      <a:pPr>
                        <a:lnSpc>
                          <a:spcPct val="115000"/>
                        </a:lnSpc>
                        <a:spcAft>
                          <a:spcPts val="0"/>
                        </a:spcAft>
                        <a:tabLst>
                          <a:tab pos="-457200" algn="l"/>
                        </a:tabLst>
                      </a:pPr>
                      <a:r>
                        <a:rPr lang="es-ES_tradnl" sz="1200" spc="-15" dirty="0" err="1">
                          <a:latin typeface="Arial"/>
                          <a:ea typeface="Times New Roman"/>
                          <a:cs typeface="Times New Roman"/>
                        </a:rPr>
                        <a:t>Parabrisa</a:t>
                      </a:r>
                      <a:r>
                        <a:rPr lang="es-ES_tradnl" sz="1200" spc="-15" dirty="0">
                          <a:latin typeface="Arial"/>
                          <a:ea typeface="Times New Roman"/>
                          <a:cs typeface="Times New Roman"/>
                        </a:rPr>
                        <a:t> Inastillable</a:t>
                      </a:r>
                      <a:endParaRPr lang="es-CL" sz="1200" dirty="0">
                        <a:latin typeface="Courier"/>
                        <a:ea typeface="Times New Roman"/>
                        <a:cs typeface="Times New Roman"/>
                      </a:endParaRPr>
                    </a:p>
                    <a:p>
                      <a:pPr>
                        <a:lnSpc>
                          <a:spcPct val="115000"/>
                        </a:lnSpc>
                        <a:spcAft>
                          <a:spcPts val="0"/>
                        </a:spcAft>
                        <a:tabLst>
                          <a:tab pos="-457200" algn="l"/>
                        </a:tabLst>
                      </a:pPr>
                      <a:r>
                        <a:rPr lang="es-ES_tradnl" sz="1200" spc="-15" dirty="0">
                          <a:latin typeface="Arial"/>
                          <a:ea typeface="Times New Roman"/>
                          <a:cs typeface="Times New Roman"/>
                        </a:rPr>
                        <a:t>Seguro de Tuercas </a:t>
                      </a:r>
                      <a:endParaRPr lang="es-CL" sz="1200" dirty="0">
                        <a:latin typeface="Courier"/>
                        <a:ea typeface="Times New Roman"/>
                        <a:cs typeface="Times New Roman"/>
                      </a:endParaRPr>
                    </a:p>
                    <a:p>
                      <a:pPr>
                        <a:lnSpc>
                          <a:spcPct val="115000"/>
                        </a:lnSpc>
                        <a:spcAft>
                          <a:spcPts val="0"/>
                        </a:spcAft>
                        <a:tabLst>
                          <a:tab pos="-457200" algn="l"/>
                        </a:tabLst>
                      </a:pPr>
                      <a:r>
                        <a:rPr lang="es-ES_tradnl" sz="1200" b="1" spc="-15" dirty="0">
                          <a:latin typeface="Arial"/>
                          <a:ea typeface="Times New Roman"/>
                          <a:cs typeface="Times New Roman"/>
                        </a:rPr>
                        <a:t>ACCESORIOS</a:t>
                      </a:r>
                      <a:endParaRPr lang="es-CL" sz="1200" dirty="0">
                        <a:latin typeface="Courier"/>
                        <a:ea typeface="Times New Roman"/>
                        <a:cs typeface="Times New Roman"/>
                      </a:endParaRPr>
                    </a:p>
                    <a:p>
                      <a:pPr>
                        <a:lnSpc>
                          <a:spcPct val="115000"/>
                        </a:lnSpc>
                        <a:spcAft>
                          <a:spcPts val="0"/>
                        </a:spcAft>
                        <a:tabLst>
                          <a:tab pos="-457200" algn="l"/>
                        </a:tabLst>
                      </a:pPr>
                      <a:r>
                        <a:rPr lang="es-ES_tradnl" sz="1200" spc="-15" dirty="0">
                          <a:latin typeface="Arial"/>
                          <a:ea typeface="Times New Roman"/>
                          <a:cs typeface="Times New Roman"/>
                        </a:rPr>
                        <a:t>Aire Acondicionado</a:t>
                      </a:r>
                      <a:endParaRPr lang="es-CL" sz="1200" dirty="0">
                        <a:latin typeface="Courier"/>
                        <a:ea typeface="Times New Roman"/>
                        <a:cs typeface="Times New Roman"/>
                      </a:endParaRPr>
                    </a:p>
                    <a:p>
                      <a:pPr>
                        <a:lnSpc>
                          <a:spcPct val="115000"/>
                        </a:lnSpc>
                        <a:spcAft>
                          <a:spcPts val="0"/>
                        </a:spcAft>
                        <a:tabLst>
                          <a:tab pos="-457200" algn="l"/>
                        </a:tabLst>
                      </a:pPr>
                      <a:r>
                        <a:rPr lang="es-ES_tradnl" sz="1200" spc="-15" dirty="0">
                          <a:latin typeface="Arial"/>
                          <a:ea typeface="Times New Roman"/>
                          <a:cs typeface="Times New Roman"/>
                        </a:rPr>
                        <a:t>Bocina</a:t>
                      </a:r>
                      <a:endParaRPr lang="es-CL" sz="1200" dirty="0">
                        <a:latin typeface="Courier"/>
                        <a:ea typeface="Times New Roman"/>
                        <a:cs typeface="Times New Roman"/>
                      </a:endParaRPr>
                    </a:p>
                    <a:p>
                      <a:pPr>
                        <a:lnSpc>
                          <a:spcPct val="115000"/>
                        </a:lnSpc>
                        <a:spcAft>
                          <a:spcPts val="0"/>
                        </a:spcAft>
                        <a:tabLst>
                          <a:tab pos="-457200" algn="l"/>
                        </a:tabLst>
                      </a:pPr>
                      <a:r>
                        <a:rPr lang="es-ES_tradnl" sz="1200" spc="-15" dirty="0">
                          <a:latin typeface="Arial"/>
                          <a:ea typeface="Times New Roman"/>
                          <a:cs typeface="Times New Roman"/>
                        </a:rPr>
                        <a:t>Limpiaparabrisas</a:t>
                      </a:r>
                      <a:endParaRPr lang="es-CL" sz="1200" dirty="0">
                        <a:latin typeface="Courier"/>
                        <a:ea typeface="Times New Roman"/>
                        <a:cs typeface="Times New Roman"/>
                      </a:endParaRPr>
                    </a:p>
                    <a:p>
                      <a:pPr>
                        <a:lnSpc>
                          <a:spcPct val="115000"/>
                        </a:lnSpc>
                        <a:spcAft>
                          <a:spcPts val="0"/>
                        </a:spcAft>
                        <a:tabLst>
                          <a:tab pos="-457200" algn="l"/>
                        </a:tabLst>
                      </a:pPr>
                      <a:r>
                        <a:rPr lang="es-ES_tradnl" sz="1200" spc="-15" dirty="0">
                          <a:latin typeface="Arial"/>
                          <a:ea typeface="Times New Roman"/>
                          <a:cs typeface="Times New Roman"/>
                        </a:rPr>
                        <a:t>GPS</a:t>
                      </a:r>
                      <a:endParaRPr lang="es-CL" sz="1200" dirty="0">
                        <a:latin typeface="Courier"/>
                        <a:ea typeface="Times New Roman"/>
                        <a:cs typeface="Times New Roman"/>
                      </a:endParaRPr>
                    </a:p>
                    <a:p>
                      <a:pPr>
                        <a:lnSpc>
                          <a:spcPct val="115000"/>
                        </a:lnSpc>
                        <a:spcAft>
                          <a:spcPts val="0"/>
                        </a:spcAft>
                        <a:tabLst>
                          <a:tab pos="-457200" algn="l"/>
                        </a:tabLst>
                      </a:pPr>
                      <a:r>
                        <a:rPr lang="es-ES_tradnl" sz="1200" b="1" spc="-15" dirty="0" err="1">
                          <a:latin typeface="Arial"/>
                          <a:ea typeface="Times New Roman"/>
                          <a:cs typeface="Times New Roman"/>
                        </a:rPr>
                        <a:t>Mobileye</a:t>
                      </a:r>
                      <a:r>
                        <a:rPr lang="es-ES_tradnl" sz="1200" b="1" spc="-15" dirty="0">
                          <a:latin typeface="Arial"/>
                          <a:ea typeface="Times New Roman"/>
                          <a:cs typeface="Times New Roman"/>
                        </a:rPr>
                        <a:t> (Tercer Ojo K-11)</a:t>
                      </a:r>
                      <a:endParaRPr lang="es-CL" sz="1200" dirty="0">
                        <a:latin typeface="Courier"/>
                        <a:ea typeface="Times New Roman"/>
                        <a:cs typeface="Times New Roman"/>
                      </a:endParaRPr>
                    </a:p>
                    <a:p>
                      <a:pPr>
                        <a:lnSpc>
                          <a:spcPct val="115000"/>
                        </a:lnSpc>
                        <a:spcAft>
                          <a:spcPts val="0"/>
                        </a:spcAft>
                        <a:tabLst>
                          <a:tab pos="-457200" algn="l"/>
                        </a:tabLst>
                      </a:pPr>
                      <a:r>
                        <a:rPr lang="es-ES_tradnl" sz="1200" spc="-15" dirty="0">
                          <a:latin typeface="Arial"/>
                          <a:ea typeface="Times New Roman"/>
                          <a:cs typeface="Times New Roman"/>
                        </a:rPr>
                        <a:t>Botiquín Primeros Auxilio </a:t>
                      </a:r>
                      <a:endParaRPr lang="es-CL" sz="1200" dirty="0">
                        <a:latin typeface="Courier"/>
                        <a:ea typeface="Times New Roman"/>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bl>
          </a:graphicData>
        </a:graphic>
      </p:graphicFrame>
      <p:pic>
        <p:nvPicPr>
          <p:cNvPr id="27649" name="Imagen 1" descr="new-sonata-325-new-sonata"/>
          <p:cNvPicPr>
            <a:picLocks noChangeAspect="1" noChangeArrowheads="1"/>
          </p:cNvPicPr>
          <p:nvPr/>
        </p:nvPicPr>
        <p:blipFill>
          <a:blip r:embed="rId2" cstate="email"/>
          <a:srcRect/>
          <a:stretch>
            <a:fillRect/>
          </a:stretch>
        </p:blipFill>
        <p:spPr bwMode="auto">
          <a:xfrm>
            <a:off x="1187624" y="3068960"/>
            <a:ext cx="2924175" cy="1514475"/>
          </a:xfrm>
          <a:prstGeom prst="rect">
            <a:avLst/>
          </a:prstGeom>
          <a:noFill/>
        </p:spPr>
      </p:pic>
      <p:cxnSp>
        <p:nvCxnSpPr>
          <p:cNvPr id="6" name="5 Conector recto"/>
          <p:cNvCxnSpPr/>
          <p:nvPr/>
        </p:nvCxnSpPr>
        <p:spPr>
          <a:xfrm>
            <a:off x="539552" y="1052736"/>
            <a:ext cx="3888432" cy="0"/>
          </a:xfrm>
          <a:prstGeom prst="line">
            <a:avLst/>
          </a:prstGeom>
        </p:spPr>
        <p:style>
          <a:lnRef idx="1">
            <a:schemeClr val="accent3"/>
          </a:lnRef>
          <a:fillRef idx="0">
            <a:schemeClr val="accent3"/>
          </a:fillRef>
          <a:effectRef idx="0">
            <a:schemeClr val="accent3"/>
          </a:effectRef>
          <a:fontRef idx="minor">
            <a:schemeClr val="tx1"/>
          </a:fontRef>
        </p:style>
      </p:cxnSp>
      <p:pic>
        <p:nvPicPr>
          <p:cNvPr id="7" name="Imagen 3" descr="logo"/>
          <p:cNvPicPr>
            <a:picLocks noChangeAspect="1" noChangeArrowheads="1"/>
          </p:cNvPicPr>
          <p:nvPr/>
        </p:nvPicPr>
        <p:blipFill>
          <a:blip r:embed="rId3" cstate="email"/>
          <a:srcRect/>
          <a:stretch>
            <a:fillRect/>
          </a:stretch>
        </p:blipFill>
        <p:spPr bwMode="auto">
          <a:xfrm>
            <a:off x="7524328" y="476672"/>
            <a:ext cx="1053938" cy="504056"/>
          </a:xfrm>
          <a:prstGeom prst="rect">
            <a:avLst/>
          </a:prstGeom>
          <a:noFill/>
        </p:spPr>
      </p:pic>
      <p:sp>
        <p:nvSpPr>
          <p:cNvPr id="8" name="Title 3"/>
          <p:cNvSpPr txBox="1">
            <a:spLocks/>
          </p:cNvSpPr>
          <p:nvPr/>
        </p:nvSpPr>
        <p:spPr bwMode="auto">
          <a:xfrm>
            <a:off x="467544" y="188640"/>
            <a:ext cx="5456238" cy="903767"/>
          </a:xfrm>
          <a:prstGeom prst="rect">
            <a:avLst/>
          </a:prstGeom>
          <a:noFill/>
          <a:ln w="9525">
            <a:noFill/>
            <a:miter lim="800000"/>
            <a:headEnd/>
            <a:tailEnd/>
          </a:ln>
        </p:spPr>
        <p:txBody>
          <a:bodyPr anchor="ctr"/>
          <a:lstStyle/>
          <a:p>
            <a:r>
              <a:rPr lang="es-MX" sz="2800" dirty="0" smtClean="0">
                <a:latin typeface="Vital Bold" charset="0"/>
              </a:rPr>
              <a:t>Servicio de Taxi </a:t>
            </a:r>
          </a:p>
          <a:p>
            <a:r>
              <a:rPr lang="es-MX" sz="1600" dirty="0" smtClean="0">
                <a:latin typeface="Vital Bold" charset="0"/>
              </a:rPr>
              <a:t> Auto de Viaje</a:t>
            </a:r>
            <a:endParaRPr lang="es-CL" sz="1600" dirty="0" smtClean="0">
              <a:latin typeface="Vital Bold"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481328"/>
            <a:ext cx="8229600" cy="4827992"/>
          </a:xfrm>
        </p:spPr>
        <p:txBody>
          <a:bodyPr>
            <a:normAutofit fontScale="47500" lnSpcReduction="20000"/>
          </a:bodyPr>
          <a:lstStyle/>
          <a:p>
            <a:r>
              <a:rPr lang="es-ES_tradnl" sz="2900" dirty="0" smtClean="0"/>
              <a:t>1.- </a:t>
            </a:r>
            <a:r>
              <a:rPr lang="es-ES_tradnl" sz="2900" b="1" dirty="0" smtClean="0"/>
              <a:t>Seguros Obligatorio de accidentes causado por Vehículos Motorizados (existente)</a:t>
            </a:r>
            <a:r>
              <a:rPr lang="es-ES_tradnl" sz="2900" dirty="0" smtClean="0"/>
              <a:t>, Ley 18.290 que expresa en su artículo 6, lo siguiente: En el seguro de accidentes personales a que se refiere esta ley, el pago de las correspondientes indemnizaciones se hará sin investigación previa de culpabilidad, bastando la sola demostración del accidente y de las consecuencias de muerte o lesiones que éste originó a la víctima.</a:t>
            </a:r>
            <a:endParaRPr lang="es-CL" sz="2900" dirty="0" smtClean="0"/>
          </a:p>
          <a:p>
            <a:pPr>
              <a:buNone/>
            </a:pPr>
            <a:r>
              <a:rPr lang="es-ES_tradnl" sz="2900" dirty="0" smtClean="0"/>
              <a:t> </a:t>
            </a:r>
            <a:endParaRPr lang="es-CL" sz="2900" dirty="0" smtClean="0"/>
          </a:p>
          <a:p>
            <a:r>
              <a:rPr lang="es-ES_tradnl" sz="2900" dirty="0" smtClean="0"/>
              <a:t>2.- </a:t>
            </a:r>
            <a:r>
              <a:rPr lang="es-ES_tradnl" sz="2900" b="1" dirty="0" smtClean="0"/>
              <a:t>Seguro de Carrocería (existente)</a:t>
            </a:r>
            <a:r>
              <a:rPr lang="es-ES_tradnl" sz="2900" dirty="0" smtClean="0"/>
              <a:t>, este comprende la restauración de la estructura del vehículo, como así también la devolución de este en caso de pérdida total, este tipo de seguros el cual cuenta TBC Transportes Bermudez tiene gran utilidad ya que por la gran congestión de vehículos pesados en la ruta por la cual se transita y muy especialmente en la zona minera, es que constantemente tenemos eventos de Parabrisas quebrados y para poder cumplir con los estándares y exigencias de nuestros mandantes, estos son de gran utilidad.</a:t>
            </a:r>
            <a:endParaRPr lang="es-CL" sz="2900" dirty="0" smtClean="0"/>
          </a:p>
          <a:p>
            <a:pPr>
              <a:buNone/>
            </a:pPr>
            <a:endParaRPr lang="es-CL" sz="2900" dirty="0" smtClean="0"/>
          </a:p>
          <a:p>
            <a:r>
              <a:rPr lang="es-ES_tradnl" sz="2900" dirty="0" smtClean="0"/>
              <a:t>3.- </a:t>
            </a:r>
            <a:r>
              <a:rPr lang="es-ES_tradnl" sz="2900" b="1" dirty="0" smtClean="0"/>
              <a:t>Seguro de Responsabilidad Civil (existente)</a:t>
            </a:r>
            <a:r>
              <a:rPr lang="es-ES_tradnl" sz="2900" dirty="0" smtClean="0"/>
              <a:t>, se define como la obligación que tiene toda persona de reparar el daño, en virtud del principio "No causar daño ni lesiones a los intereses de los semejantes”. La Responsabilidad Civil Contractual, corresponde a la reparación de un daño por incumplimiento de contrato y Civil Extracontractual, corresponde a reparar por negligencia o culpa, a un tercero con el cual no existe una relación contractual previa, es por esto que proteger el patrimonio del asegurado que se pueda ver afectado en virtud de la obligación de indemnizar a terceros por daños y perjuicios, mas así considerando la relaciones que existe y amparada por la Ley 20.123 de Subcontratación, teniendo una transparente y amistosa relación con nuestros clientes. Este seguro abarca las </a:t>
            </a:r>
            <a:r>
              <a:rPr lang="es-ES_tradnl" sz="2900" b="1" dirty="0" smtClean="0">
                <a:solidFill>
                  <a:srgbClr val="FF0000"/>
                </a:solidFill>
              </a:rPr>
              <a:t>20.000 UF</a:t>
            </a:r>
            <a:endParaRPr lang="es-CL" sz="2900" dirty="0" smtClean="0">
              <a:solidFill>
                <a:srgbClr val="FF0000"/>
              </a:solidFill>
            </a:endParaRPr>
          </a:p>
          <a:p>
            <a:endParaRPr lang="es-CL" dirty="0"/>
          </a:p>
        </p:txBody>
      </p:sp>
      <p:sp>
        <p:nvSpPr>
          <p:cNvPr id="5" name="Title 3"/>
          <p:cNvSpPr txBox="1">
            <a:spLocks/>
          </p:cNvSpPr>
          <p:nvPr/>
        </p:nvSpPr>
        <p:spPr bwMode="auto">
          <a:xfrm>
            <a:off x="467544" y="188640"/>
            <a:ext cx="6264696" cy="903767"/>
          </a:xfrm>
          <a:prstGeom prst="rect">
            <a:avLst/>
          </a:prstGeom>
          <a:noFill/>
          <a:ln w="9525">
            <a:noFill/>
            <a:miter lim="800000"/>
            <a:headEnd/>
            <a:tailEnd/>
          </a:ln>
        </p:spPr>
        <p:txBody>
          <a:bodyPr anchor="ctr"/>
          <a:lstStyle/>
          <a:p>
            <a:r>
              <a:rPr lang="es-MX" sz="2800" dirty="0" smtClean="0">
                <a:latin typeface="Vital Bold" charset="0"/>
              </a:rPr>
              <a:t>Seguros Corporativos</a:t>
            </a:r>
          </a:p>
          <a:p>
            <a:r>
              <a:rPr lang="es-MX" sz="1600" dirty="0" smtClean="0">
                <a:latin typeface="Vital Bold" charset="0"/>
              </a:rPr>
              <a:t> Generales</a:t>
            </a:r>
            <a:endParaRPr lang="es-CL" sz="1600" dirty="0" smtClean="0">
              <a:latin typeface="Vital Bold" charset="0"/>
            </a:endParaRPr>
          </a:p>
        </p:txBody>
      </p:sp>
      <p:cxnSp>
        <p:nvCxnSpPr>
          <p:cNvPr id="6" name="5 Conector recto"/>
          <p:cNvCxnSpPr/>
          <p:nvPr/>
        </p:nvCxnSpPr>
        <p:spPr>
          <a:xfrm>
            <a:off x="539552" y="1052736"/>
            <a:ext cx="3888432" cy="0"/>
          </a:xfrm>
          <a:prstGeom prst="line">
            <a:avLst/>
          </a:prstGeom>
        </p:spPr>
        <p:style>
          <a:lnRef idx="1">
            <a:schemeClr val="accent3"/>
          </a:lnRef>
          <a:fillRef idx="0">
            <a:schemeClr val="accent3"/>
          </a:fillRef>
          <a:effectRef idx="0">
            <a:schemeClr val="accent3"/>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124744"/>
            <a:ext cx="8229600" cy="5472608"/>
          </a:xfrm>
        </p:spPr>
        <p:txBody>
          <a:bodyPr>
            <a:normAutofit fontScale="47500" lnSpcReduction="20000"/>
          </a:bodyPr>
          <a:lstStyle/>
          <a:p>
            <a:r>
              <a:rPr lang="es-ES_tradnl" sz="2900" dirty="0" smtClean="0"/>
              <a:t>4.- </a:t>
            </a:r>
            <a:r>
              <a:rPr lang="es-ES_tradnl" sz="2900" b="1" dirty="0" smtClean="0"/>
              <a:t>Seguro por Asiento de Pasajeros (existente)</a:t>
            </a:r>
            <a:r>
              <a:rPr lang="es-ES_tradnl" sz="2900" dirty="0" smtClean="0"/>
              <a:t>, este seguro consiste en ampliar la cobertura de nuestra empresa, al contar con seguro por cada asiento de nuestra flota, es decir, cada pasajero que ocupe una plaza de nuestros vehículos tiene una cobertura de relación de daño o indemnización de </a:t>
            </a:r>
            <a:r>
              <a:rPr lang="es-ES_tradnl" sz="2900" b="1" dirty="0" smtClean="0">
                <a:solidFill>
                  <a:srgbClr val="FF0000"/>
                </a:solidFill>
              </a:rPr>
              <a:t>1.000 UF</a:t>
            </a:r>
            <a:r>
              <a:rPr lang="es-ES_tradnl" sz="2900" dirty="0" smtClean="0">
                <a:solidFill>
                  <a:srgbClr val="FF0000"/>
                </a:solidFill>
              </a:rPr>
              <a:t> </a:t>
            </a:r>
            <a:r>
              <a:rPr lang="es-ES_tradnl" sz="2900" dirty="0" smtClean="0"/>
              <a:t>(Solo tendrá vigencia cuando el pasajero este usando su cinturón de seguridad)</a:t>
            </a:r>
            <a:endParaRPr lang="es-CL" sz="2900" dirty="0" smtClean="0"/>
          </a:p>
          <a:p>
            <a:pPr>
              <a:buNone/>
            </a:pPr>
            <a:r>
              <a:rPr lang="es-ES_tradnl" sz="2900" dirty="0" smtClean="0"/>
              <a:t> </a:t>
            </a:r>
            <a:endParaRPr lang="es-CL" sz="2900" dirty="0" smtClean="0"/>
          </a:p>
          <a:p>
            <a:r>
              <a:rPr lang="es-ES_tradnl" sz="2900" dirty="0" smtClean="0"/>
              <a:t>5.- </a:t>
            </a:r>
            <a:r>
              <a:rPr lang="es-ES_tradnl" sz="2900" b="1" dirty="0" smtClean="0"/>
              <a:t>Seguro de Accidente por Trabajador (existente)</a:t>
            </a:r>
            <a:r>
              <a:rPr lang="es-ES_tradnl" sz="2900" dirty="0" smtClean="0"/>
              <a:t>, esta cobertura la tienen todos nuestros conductores que cumplen sus labores en el servicio de nuestra flota TBC, ante muerte o invalidez con coberturas de </a:t>
            </a:r>
            <a:r>
              <a:rPr lang="es-ES_tradnl" sz="2900" b="1" dirty="0" smtClean="0">
                <a:solidFill>
                  <a:srgbClr val="FF0000"/>
                </a:solidFill>
              </a:rPr>
              <a:t>2.000 UF</a:t>
            </a:r>
            <a:endParaRPr lang="es-CL" sz="2900" dirty="0" smtClean="0"/>
          </a:p>
          <a:p>
            <a:pPr>
              <a:buNone/>
            </a:pPr>
            <a:endParaRPr lang="es-CL" sz="2900" dirty="0" smtClean="0"/>
          </a:p>
          <a:p>
            <a:r>
              <a:rPr lang="es-ES_tradnl" sz="2900" dirty="0" smtClean="0"/>
              <a:t>6.- </a:t>
            </a:r>
            <a:r>
              <a:rPr lang="es-ES_tradnl" sz="2900" b="1" dirty="0" smtClean="0"/>
              <a:t>Seguro Social Obligatorio (existente)</a:t>
            </a:r>
            <a:r>
              <a:rPr lang="es-ES_tradnl" sz="2900" dirty="0" smtClean="0"/>
              <a:t>, sobre accidentes del trabajo y enfermedades profesionales en virtud de la ley 16.744. Nuestra empresa se encuentra adherida al organismo administrador IST “Instituto de Seguridad del Trabajo”.</a:t>
            </a:r>
            <a:endParaRPr lang="es-CL" sz="2900" dirty="0" smtClean="0"/>
          </a:p>
          <a:p>
            <a:pPr>
              <a:buNone/>
            </a:pPr>
            <a:endParaRPr lang="es-CL" sz="2900" dirty="0" smtClean="0"/>
          </a:p>
          <a:p>
            <a:r>
              <a:rPr lang="es-ES_tradnl" sz="2900" b="1" dirty="0" smtClean="0"/>
              <a:t>7.- Seguro exigido en Decreto 80,</a:t>
            </a:r>
            <a:r>
              <a:rPr lang="es-ES_tradnl" sz="2900" dirty="0" smtClean="0"/>
              <a:t> el responsable del servicio de transporte privado remunerado de pasajeros estará obligado a cumplir lo descrito en la ley Nº 16.744, que establece normas sobre accidentes del trabajo y enfermedades profesionales, además de contratar directa o indirectamente y mantener vigente en todo momento, un seguro para el personal de conducción, para cubrir los riesgos por los montos mínimos de cobertura que se definen a continuación:</a:t>
            </a:r>
            <a:endParaRPr lang="es-CL" sz="2900" dirty="0" smtClean="0"/>
          </a:p>
          <a:p>
            <a:pPr>
              <a:buNone/>
            </a:pPr>
            <a:r>
              <a:rPr lang="es-ES_tradnl" sz="2900" dirty="0" smtClean="0"/>
              <a:t/>
            </a:r>
            <a:br>
              <a:rPr lang="es-ES_tradnl" sz="2900" dirty="0" smtClean="0"/>
            </a:br>
            <a:r>
              <a:rPr lang="es-ES_tradnl" sz="2900" dirty="0" smtClean="0"/>
              <a:t>    Causa                                  	 Monto</a:t>
            </a:r>
            <a:br>
              <a:rPr lang="es-ES_tradnl" sz="2900" dirty="0" smtClean="0"/>
            </a:br>
            <a:r>
              <a:rPr lang="es-ES_tradnl" sz="2900" dirty="0" smtClean="0"/>
              <a:t>    Muerte natural o accidente laboral   </a:t>
            </a:r>
            <a:r>
              <a:rPr lang="es-ES_tradnl" sz="2900" dirty="0" smtClean="0">
                <a:solidFill>
                  <a:srgbClr val="FF0000"/>
                </a:solidFill>
              </a:rPr>
              <a:t>UF 600</a:t>
            </a:r>
            <a:r>
              <a:rPr lang="es-ES_tradnl" sz="2900" dirty="0" smtClean="0"/>
              <a:t/>
            </a:r>
            <a:br>
              <a:rPr lang="es-ES_tradnl" sz="2900" dirty="0" smtClean="0"/>
            </a:br>
            <a:r>
              <a:rPr lang="es-ES_tradnl" sz="2900" dirty="0" smtClean="0"/>
              <a:t>    Invalidez total o permanente            </a:t>
            </a:r>
            <a:r>
              <a:rPr lang="es-ES_tradnl" sz="2900" dirty="0" smtClean="0">
                <a:solidFill>
                  <a:srgbClr val="FF0000"/>
                </a:solidFill>
              </a:rPr>
              <a:t>UF 400</a:t>
            </a:r>
            <a:r>
              <a:rPr lang="es-ES_tradnl" sz="2900" dirty="0" smtClean="0"/>
              <a:t/>
            </a:r>
            <a:br>
              <a:rPr lang="es-ES_tradnl" sz="2900" dirty="0" smtClean="0"/>
            </a:br>
            <a:r>
              <a:rPr lang="es-ES_tradnl" sz="2900" dirty="0" smtClean="0"/>
              <a:t>    Muerte por un acto delictual          	</a:t>
            </a:r>
            <a:r>
              <a:rPr lang="es-ES_tradnl" sz="2900" dirty="0" smtClean="0">
                <a:solidFill>
                  <a:srgbClr val="FF0000"/>
                </a:solidFill>
              </a:rPr>
              <a:t> UF 600</a:t>
            </a:r>
            <a:r>
              <a:rPr lang="es-ES_tradnl" sz="2900" dirty="0" smtClean="0"/>
              <a:t/>
            </a:r>
            <a:br>
              <a:rPr lang="es-ES_tradnl" sz="2900" dirty="0" smtClean="0"/>
            </a:br>
            <a:r>
              <a:rPr lang="es-ES_tradnl" sz="2900" dirty="0" smtClean="0"/>
              <a:t>    Desmembramiento                        	</a:t>
            </a:r>
            <a:r>
              <a:rPr lang="es-ES_tradnl" sz="2900" dirty="0" smtClean="0">
                <a:solidFill>
                  <a:srgbClr val="FF0000"/>
                </a:solidFill>
              </a:rPr>
              <a:t> UF 600</a:t>
            </a:r>
            <a:r>
              <a:rPr lang="es-ES_tradnl" sz="2900" dirty="0" smtClean="0"/>
              <a:t>                                                                                   </a:t>
            </a:r>
            <a:endParaRPr lang="es-CL" sz="2900" dirty="0" smtClean="0"/>
          </a:p>
          <a:p>
            <a:endParaRPr lang="es-CL" dirty="0"/>
          </a:p>
        </p:txBody>
      </p:sp>
      <p:sp>
        <p:nvSpPr>
          <p:cNvPr id="5" name="Title 3"/>
          <p:cNvSpPr txBox="1">
            <a:spLocks/>
          </p:cNvSpPr>
          <p:nvPr/>
        </p:nvSpPr>
        <p:spPr bwMode="auto">
          <a:xfrm>
            <a:off x="467544" y="188640"/>
            <a:ext cx="6264696" cy="903767"/>
          </a:xfrm>
          <a:prstGeom prst="rect">
            <a:avLst/>
          </a:prstGeom>
          <a:noFill/>
          <a:ln w="9525">
            <a:noFill/>
            <a:miter lim="800000"/>
            <a:headEnd/>
            <a:tailEnd/>
          </a:ln>
        </p:spPr>
        <p:txBody>
          <a:bodyPr anchor="ctr"/>
          <a:lstStyle/>
          <a:p>
            <a:r>
              <a:rPr lang="es-MX" sz="2800" dirty="0" smtClean="0">
                <a:latin typeface="Vital Bold" charset="0"/>
              </a:rPr>
              <a:t>Seguros Corporativos</a:t>
            </a:r>
          </a:p>
          <a:p>
            <a:r>
              <a:rPr lang="es-MX" sz="1600" dirty="0" smtClean="0">
                <a:latin typeface="Vital Bold" charset="0"/>
              </a:rPr>
              <a:t> Generales</a:t>
            </a:r>
            <a:endParaRPr lang="es-CL" sz="1600" dirty="0" smtClean="0">
              <a:latin typeface="Vital Bold" charset="0"/>
            </a:endParaRPr>
          </a:p>
        </p:txBody>
      </p:sp>
      <p:cxnSp>
        <p:nvCxnSpPr>
          <p:cNvPr id="6" name="5 Conector recto"/>
          <p:cNvCxnSpPr/>
          <p:nvPr/>
        </p:nvCxnSpPr>
        <p:spPr>
          <a:xfrm>
            <a:off x="539552" y="1052736"/>
            <a:ext cx="3888432" cy="0"/>
          </a:xfrm>
          <a:prstGeom prst="line">
            <a:avLst/>
          </a:prstGeom>
        </p:spPr>
        <p:style>
          <a:lnRef idx="1">
            <a:schemeClr val="accent3"/>
          </a:lnRef>
          <a:fillRef idx="0">
            <a:schemeClr val="accent3"/>
          </a:fillRef>
          <a:effectRef idx="0">
            <a:schemeClr val="accent3"/>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8" name="117 Conector recto"/>
          <p:cNvCxnSpPr/>
          <p:nvPr/>
        </p:nvCxnSpPr>
        <p:spPr>
          <a:xfrm>
            <a:off x="7452320" y="1340768"/>
            <a:ext cx="0" cy="288032"/>
          </a:xfrm>
          <a:prstGeom prst="line">
            <a:avLst/>
          </a:prstGeom>
          <a:ln/>
        </p:spPr>
        <p:style>
          <a:lnRef idx="1">
            <a:schemeClr val="accent4"/>
          </a:lnRef>
          <a:fillRef idx="0">
            <a:schemeClr val="accent4"/>
          </a:fillRef>
          <a:effectRef idx="0">
            <a:schemeClr val="accent4"/>
          </a:effectRef>
          <a:fontRef idx="minor">
            <a:schemeClr val="tx1"/>
          </a:fontRef>
        </p:style>
      </p:cxnSp>
      <p:cxnSp>
        <p:nvCxnSpPr>
          <p:cNvPr id="110" name="109 Conector recto"/>
          <p:cNvCxnSpPr/>
          <p:nvPr/>
        </p:nvCxnSpPr>
        <p:spPr>
          <a:xfrm>
            <a:off x="1547664" y="2348880"/>
            <a:ext cx="0" cy="43204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14" name="113 Conector recto"/>
          <p:cNvCxnSpPr/>
          <p:nvPr/>
        </p:nvCxnSpPr>
        <p:spPr>
          <a:xfrm>
            <a:off x="7380312" y="2348880"/>
            <a:ext cx="0" cy="432048"/>
          </a:xfrm>
          <a:prstGeom prst="line">
            <a:avLst/>
          </a:prstGeom>
          <a:ln/>
        </p:spPr>
        <p:style>
          <a:lnRef idx="1">
            <a:schemeClr val="accent4"/>
          </a:lnRef>
          <a:fillRef idx="0">
            <a:schemeClr val="accent4"/>
          </a:fillRef>
          <a:effectRef idx="0">
            <a:schemeClr val="accent4"/>
          </a:effectRef>
          <a:fontRef idx="minor">
            <a:schemeClr val="tx1"/>
          </a:fontRef>
        </p:style>
      </p:cxnSp>
      <p:cxnSp>
        <p:nvCxnSpPr>
          <p:cNvPr id="55" name="54 Conector recto"/>
          <p:cNvCxnSpPr>
            <a:stCxn id="43" idx="2"/>
            <a:endCxn id="104" idx="2"/>
          </p:cNvCxnSpPr>
          <p:nvPr/>
        </p:nvCxnSpPr>
        <p:spPr>
          <a:xfrm flipV="1">
            <a:off x="1583668" y="4797152"/>
            <a:ext cx="0" cy="86409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45" name="44 Conector recto"/>
          <p:cNvCxnSpPr>
            <a:stCxn id="21" idx="2"/>
            <a:endCxn id="57" idx="0"/>
          </p:cNvCxnSpPr>
          <p:nvPr/>
        </p:nvCxnSpPr>
        <p:spPr>
          <a:xfrm>
            <a:off x="4463988" y="1340768"/>
            <a:ext cx="0" cy="288032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itle 3"/>
          <p:cNvSpPr txBox="1">
            <a:spLocks/>
          </p:cNvSpPr>
          <p:nvPr/>
        </p:nvSpPr>
        <p:spPr bwMode="auto">
          <a:xfrm>
            <a:off x="467544" y="188640"/>
            <a:ext cx="5456238" cy="903767"/>
          </a:xfrm>
          <a:prstGeom prst="rect">
            <a:avLst/>
          </a:prstGeom>
          <a:noFill/>
          <a:ln w="9525">
            <a:noFill/>
            <a:miter lim="800000"/>
            <a:headEnd/>
            <a:tailEnd/>
          </a:ln>
        </p:spPr>
        <p:txBody>
          <a:bodyPr anchor="ctr"/>
          <a:lstStyle/>
          <a:p>
            <a:r>
              <a:rPr lang="es-MX" sz="2800" dirty="0" smtClean="0">
                <a:latin typeface="Vital Bold" charset="0"/>
              </a:rPr>
              <a:t>Organigrama</a:t>
            </a:r>
          </a:p>
          <a:p>
            <a:r>
              <a:rPr lang="es-MX" sz="1600" dirty="0" smtClean="0">
                <a:latin typeface="Vital Bold" charset="0"/>
              </a:rPr>
              <a:t> TBC Transportes Bermudez</a:t>
            </a:r>
            <a:endParaRPr lang="es-CL" sz="1600" dirty="0" smtClean="0">
              <a:latin typeface="Vital Bold" charset="0"/>
            </a:endParaRPr>
          </a:p>
        </p:txBody>
      </p:sp>
      <p:sp>
        <p:nvSpPr>
          <p:cNvPr id="21" name="20 Rectángulo"/>
          <p:cNvSpPr/>
          <p:nvPr/>
        </p:nvSpPr>
        <p:spPr>
          <a:xfrm>
            <a:off x="3491880" y="764704"/>
            <a:ext cx="194421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s-CL" sz="1400" dirty="0" smtClean="0">
                <a:solidFill>
                  <a:srgbClr val="002060"/>
                </a:solidFill>
                <a:latin typeface="Arial" pitchFamily="34" charset="0"/>
                <a:cs typeface="Arial" pitchFamily="34" charset="0"/>
              </a:rPr>
              <a:t>Gerente General</a:t>
            </a:r>
            <a:endParaRPr lang="es-CL" sz="1400" dirty="0">
              <a:solidFill>
                <a:srgbClr val="002060"/>
              </a:solidFill>
              <a:latin typeface="Arial" pitchFamily="34" charset="0"/>
              <a:cs typeface="Arial" pitchFamily="34" charset="0"/>
            </a:endParaRPr>
          </a:p>
        </p:txBody>
      </p:sp>
      <p:sp>
        <p:nvSpPr>
          <p:cNvPr id="26" name="25 Rectángulo"/>
          <p:cNvSpPr/>
          <p:nvPr/>
        </p:nvSpPr>
        <p:spPr>
          <a:xfrm>
            <a:off x="6444208" y="1556792"/>
            <a:ext cx="1944216" cy="576064"/>
          </a:xfrm>
          <a:prstGeom prst="rect">
            <a:avLst/>
          </a:prstGeom>
          <a:ln w="9525">
            <a:solidFill>
              <a:srgbClr val="FFC00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s-CL" sz="1400" dirty="0" smtClean="0">
                <a:solidFill>
                  <a:srgbClr val="002060"/>
                </a:solidFill>
                <a:latin typeface="Arial" pitchFamily="34" charset="0"/>
                <a:cs typeface="Arial" pitchFamily="34" charset="0"/>
              </a:rPr>
              <a:t>Dpto. Prevención Riesgos</a:t>
            </a:r>
            <a:endParaRPr lang="es-CL" sz="1400" dirty="0">
              <a:solidFill>
                <a:srgbClr val="002060"/>
              </a:solidFill>
              <a:latin typeface="Arial" pitchFamily="34" charset="0"/>
              <a:cs typeface="Arial" pitchFamily="34" charset="0"/>
            </a:endParaRPr>
          </a:p>
        </p:txBody>
      </p:sp>
      <p:sp>
        <p:nvSpPr>
          <p:cNvPr id="42" name="41 Rectángulo"/>
          <p:cNvSpPr/>
          <p:nvPr/>
        </p:nvSpPr>
        <p:spPr>
          <a:xfrm>
            <a:off x="6444208" y="2636912"/>
            <a:ext cx="194421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s-CL" sz="1400" dirty="0" smtClean="0">
                <a:solidFill>
                  <a:srgbClr val="002060"/>
                </a:solidFill>
                <a:latin typeface="Arial" pitchFamily="34" charset="0"/>
                <a:cs typeface="Arial" pitchFamily="34" charset="0"/>
              </a:rPr>
              <a:t>Gerente </a:t>
            </a:r>
            <a:r>
              <a:rPr lang="es-CL" sz="1400" dirty="0" err="1" smtClean="0">
                <a:solidFill>
                  <a:srgbClr val="002060"/>
                </a:solidFill>
                <a:latin typeface="Arial" pitchFamily="34" charset="0"/>
                <a:cs typeface="Arial" pitchFamily="34" charset="0"/>
              </a:rPr>
              <a:t>Adm</a:t>
            </a:r>
            <a:r>
              <a:rPr lang="es-CL" sz="1400" dirty="0" smtClean="0">
                <a:solidFill>
                  <a:srgbClr val="002060"/>
                </a:solidFill>
                <a:latin typeface="Arial" pitchFamily="34" charset="0"/>
                <a:cs typeface="Arial" pitchFamily="34" charset="0"/>
              </a:rPr>
              <a:t>. y Finanzas</a:t>
            </a:r>
            <a:endParaRPr lang="es-CL" sz="1400" dirty="0">
              <a:solidFill>
                <a:srgbClr val="002060"/>
              </a:solidFill>
              <a:latin typeface="Arial" pitchFamily="34" charset="0"/>
              <a:cs typeface="Arial" pitchFamily="34" charset="0"/>
            </a:endParaRPr>
          </a:p>
        </p:txBody>
      </p:sp>
      <p:sp>
        <p:nvSpPr>
          <p:cNvPr id="43" name="42 Rectángulo"/>
          <p:cNvSpPr/>
          <p:nvPr/>
        </p:nvSpPr>
        <p:spPr>
          <a:xfrm>
            <a:off x="611560" y="5085184"/>
            <a:ext cx="1944216" cy="576064"/>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es-CL" sz="1400" dirty="0" smtClean="0">
                <a:solidFill>
                  <a:srgbClr val="002060"/>
                </a:solidFill>
                <a:latin typeface="Arial" pitchFamily="34" charset="0"/>
                <a:cs typeface="Arial" pitchFamily="34" charset="0"/>
              </a:rPr>
              <a:t>Limpieza</a:t>
            </a:r>
            <a:endParaRPr lang="es-CL" sz="1400" dirty="0">
              <a:solidFill>
                <a:srgbClr val="002060"/>
              </a:solidFill>
              <a:latin typeface="Arial" pitchFamily="34" charset="0"/>
              <a:cs typeface="Arial" pitchFamily="34" charset="0"/>
            </a:endParaRPr>
          </a:p>
        </p:txBody>
      </p:sp>
      <p:sp>
        <p:nvSpPr>
          <p:cNvPr id="51" name="50 Rectángulo"/>
          <p:cNvSpPr/>
          <p:nvPr/>
        </p:nvSpPr>
        <p:spPr>
          <a:xfrm>
            <a:off x="6444208" y="764704"/>
            <a:ext cx="1944216" cy="576064"/>
          </a:xfrm>
          <a:prstGeom prst="rect">
            <a:avLst/>
          </a:prstGeom>
          <a:ln w="9525">
            <a:solidFill>
              <a:srgbClr val="FFC00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s-CL" sz="1400" dirty="0" smtClean="0">
                <a:solidFill>
                  <a:srgbClr val="002060"/>
                </a:solidFill>
                <a:latin typeface="Arial" pitchFamily="34" charset="0"/>
                <a:cs typeface="Arial" pitchFamily="34" charset="0"/>
              </a:rPr>
              <a:t>Encardo SGI</a:t>
            </a:r>
            <a:endParaRPr lang="es-CL" sz="1400" dirty="0">
              <a:solidFill>
                <a:srgbClr val="002060"/>
              </a:solidFill>
              <a:latin typeface="Arial" pitchFamily="34" charset="0"/>
              <a:cs typeface="Arial" pitchFamily="34" charset="0"/>
            </a:endParaRPr>
          </a:p>
        </p:txBody>
      </p:sp>
      <p:sp>
        <p:nvSpPr>
          <p:cNvPr id="56" name="55 Rectángulo"/>
          <p:cNvSpPr/>
          <p:nvPr/>
        </p:nvSpPr>
        <p:spPr>
          <a:xfrm>
            <a:off x="3491880" y="3429000"/>
            <a:ext cx="1944216" cy="576064"/>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es-CL" sz="1400" dirty="0" smtClean="0">
                <a:solidFill>
                  <a:srgbClr val="002060"/>
                </a:solidFill>
                <a:latin typeface="Arial" pitchFamily="34" charset="0"/>
                <a:cs typeface="Arial" pitchFamily="34" charset="0"/>
              </a:rPr>
              <a:t>Adm.de Contratos</a:t>
            </a:r>
            <a:endParaRPr lang="es-CL" sz="1400" dirty="0">
              <a:solidFill>
                <a:srgbClr val="002060"/>
              </a:solidFill>
              <a:latin typeface="Arial" pitchFamily="34" charset="0"/>
              <a:cs typeface="Arial" pitchFamily="34" charset="0"/>
            </a:endParaRPr>
          </a:p>
        </p:txBody>
      </p:sp>
      <p:sp>
        <p:nvSpPr>
          <p:cNvPr id="57" name="56 Rectángulo"/>
          <p:cNvSpPr/>
          <p:nvPr/>
        </p:nvSpPr>
        <p:spPr>
          <a:xfrm>
            <a:off x="3491880" y="4221088"/>
            <a:ext cx="1944216" cy="576064"/>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es-CL" sz="1400" dirty="0" smtClean="0">
                <a:solidFill>
                  <a:srgbClr val="002060"/>
                </a:solidFill>
                <a:latin typeface="Arial" pitchFamily="34" charset="0"/>
                <a:cs typeface="Arial" pitchFamily="34" charset="0"/>
              </a:rPr>
              <a:t>Supervisores</a:t>
            </a:r>
            <a:endParaRPr lang="es-CL" sz="1400" dirty="0">
              <a:solidFill>
                <a:srgbClr val="002060"/>
              </a:solidFill>
              <a:latin typeface="Arial" pitchFamily="34" charset="0"/>
              <a:cs typeface="Arial" pitchFamily="34" charset="0"/>
            </a:endParaRPr>
          </a:p>
        </p:txBody>
      </p:sp>
      <p:sp>
        <p:nvSpPr>
          <p:cNvPr id="58" name="57 Rectángulo"/>
          <p:cNvSpPr/>
          <p:nvPr/>
        </p:nvSpPr>
        <p:spPr>
          <a:xfrm>
            <a:off x="3491880" y="5085184"/>
            <a:ext cx="1944216" cy="576064"/>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es-CL" sz="1400" dirty="0" smtClean="0">
                <a:solidFill>
                  <a:srgbClr val="002060"/>
                </a:solidFill>
                <a:latin typeface="Arial" pitchFamily="34" charset="0"/>
                <a:cs typeface="Arial" pitchFamily="34" charset="0"/>
              </a:rPr>
              <a:t>Coordinador de Servicios</a:t>
            </a:r>
            <a:endParaRPr lang="es-CL" sz="1400" dirty="0">
              <a:solidFill>
                <a:srgbClr val="002060"/>
              </a:solidFill>
              <a:latin typeface="Arial" pitchFamily="34" charset="0"/>
              <a:cs typeface="Arial" pitchFamily="34" charset="0"/>
            </a:endParaRPr>
          </a:p>
        </p:txBody>
      </p:sp>
      <p:cxnSp>
        <p:nvCxnSpPr>
          <p:cNvPr id="61" name="60 Conector recto"/>
          <p:cNvCxnSpPr>
            <a:stCxn id="56" idx="2"/>
            <a:endCxn id="57" idx="0"/>
          </p:cNvCxnSpPr>
          <p:nvPr/>
        </p:nvCxnSpPr>
        <p:spPr>
          <a:xfrm>
            <a:off x="4463988" y="4005064"/>
            <a:ext cx="0" cy="21602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3" name="62 Conector recto"/>
          <p:cNvCxnSpPr>
            <a:stCxn id="57" idx="2"/>
            <a:endCxn id="58" idx="0"/>
          </p:cNvCxnSpPr>
          <p:nvPr/>
        </p:nvCxnSpPr>
        <p:spPr>
          <a:xfrm>
            <a:off x="4463988" y="4797152"/>
            <a:ext cx="0" cy="28803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1" name="90 Conector recto"/>
          <p:cNvCxnSpPr/>
          <p:nvPr/>
        </p:nvCxnSpPr>
        <p:spPr>
          <a:xfrm>
            <a:off x="1187624" y="4581128"/>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00" name="99 Rectángulo"/>
          <p:cNvSpPr/>
          <p:nvPr/>
        </p:nvSpPr>
        <p:spPr>
          <a:xfrm>
            <a:off x="611560" y="2636912"/>
            <a:ext cx="194421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s-CL" sz="1400" dirty="0" smtClean="0">
                <a:solidFill>
                  <a:srgbClr val="002060"/>
                </a:solidFill>
                <a:latin typeface="Arial" pitchFamily="34" charset="0"/>
                <a:cs typeface="Arial" pitchFamily="34" charset="0"/>
              </a:rPr>
              <a:t>Gerente Mantención</a:t>
            </a:r>
            <a:endParaRPr lang="es-CL" sz="1400" dirty="0">
              <a:solidFill>
                <a:srgbClr val="002060"/>
              </a:solidFill>
              <a:latin typeface="Arial" pitchFamily="34" charset="0"/>
              <a:cs typeface="Arial" pitchFamily="34" charset="0"/>
            </a:endParaRPr>
          </a:p>
        </p:txBody>
      </p:sp>
      <p:cxnSp>
        <p:nvCxnSpPr>
          <p:cNvPr id="102" name="101 Conector recto"/>
          <p:cNvCxnSpPr>
            <a:stCxn id="100" idx="2"/>
          </p:cNvCxnSpPr>
          <p:nvPr/>
        </p:nvCxnSpPr>
        <p:spPr>
          <a:xfrm>
            <a:off x="1583668" y="3212976"/>
            <a:ext cx="0" cy="288032"/>
          </a:xfrm>
          <a:prstGeom prst="line">
            <a:avLst/>
          </a:prstGeom>
          <a:ln/>
        </p:spPr>
        <p:style>
          <a:lnRef idx="1">
            <a:schemeClr val="accent4"/>
          </a:lnRef>
          <a:fillRef idx="0">
            <a:schemeClr val="accent4"/>
          </a:fillRef>
          <a:effectRef idx="0">
            <a:schemeClr val="accent4"/>
          </a:effectRef>
          <a:fontRef idx="minor">
            <a:schemeClr val="tx1"/>
          </a:fontRef>
        </p:style>
      </p:cxnSp>
      <p:sp>
        <p:nvSpPr>
          <p:cNvPr id="103" name="102 Rectángulo"/>
          <p:cNvSpPr/>
          <p:nvPr/>
        </p:nvSpPr>
        <p:spPr>
          <a:xfrm>
            <a:off x="611560" y="3429000"/>
            <a:ext cx="1944216" cy="576064"/>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es-CL" sz="1400" dirty="0" smtClean="0">
                <a:solidFill>
                  <a:srgbClr val="002060"/>
                </a:solidFill>
                <a:latin typeface="Arial" pitchFamily="34" charset="0"/>
                <a:cs typeface="Arial" pitchFamily="34" charset="0"/>
              </a:rPr>
              <a:t>Planificador Mantención</a:t>
            </a:r>
            <a:endParaRPr lang="es-CL" sz="1400" dirty="0">
              <a:solidFill>
                <a:srgbClr val="002060"/>
              </a:solidFill>
              <a:latin typeface="Arial" pitchFamily="34" charset="0"/>
              <a:cs typeface="Arial" pitchFamily="34" charset="0"/>
            </a:endParaRPr>
          </a:p>
        </p:txBody>
      </p:sp>
      <p:sp>
        <p:nvSpPr>
          <p:cNvPr id="104" name="103 Rectángulo"/>
          <p:cNvSpPr/>
          <p:nvPr/>
        </p:nvSpPr>
        <p:spPr>
          <a:xfrm>
            <a:off x="611560" y="4221088"/>
            <a:ext cx="1944216" cy="576064"/>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es-CL" sz="1400" dirty="0" smtClean="0">
                <a:solidFill>
                  <a:srgbClr val="002060"/>
                </a:solidFill>
                <a:latin typeface="Arial" pitchFamily="34" charset="0"/>
                <a:cs typeface="Arial" pitchFamily="34" charset="0"/>
              </a:rPr>
              <a:t>Mecánicos</a:t>
            </a:r>
            <a:endParaRPr lang="es-CL" sz="1400" dirty="0">
              <a:solidFill>
                <a:srgbClr val="002060"/>
              </a:solidFill>
              <a:latin typeface="Arial" pitchFamily="34" charset="0"/>
              <a:cs typeface="Arial" pitchFamily="34" charset="0"/>
            </a:endParaRPr>
          </a:p>
        </p:txBody>
      </p:sp>
      <p:cxnSp>
        <p:nvCxnSpPr>
          <p:cNvPr id="106" name="105 Conector recto"/>
          <p:cNvCxnSpPr>
            <a:stCxn id="103" idx="2"/>
            <a:endCxn id="104" idx="0"/>
          </p:cNvCxnSpPr>
          <p:nvPr/>
        </p:nvCxnSpPr>
        <p:spPr>
          <a:xfrm>
            <a:off x="1583668" y="4005064"/>
            <a:ext cx="0" cy="216024"/>
          </a:xfrm>
          <a:prstGeom prst="line">
            <a:avLst/>
          </a:prstGeom>
          <a:ln/>
        </p:spPr>
        <p:style>
          <a:lnRef idx="1">
            <a:schemeClr val="accent4"/>
          </a:lnRef>
          <a:fillRef idx="0">
            <a:schemeClr val="accent4"/>
          </a:fillRef>
          <a:effectRef idx="0">
            <a:schemeClr val="accent4"/>
          </a:effectRef>
          <a:fontRef idx="minor">
            <a:schemeClr val="tx1"/>
          </a:fontRef>
        </p:style>
      </p:cxnSp>
      <p:cxnSp>
        <p:nvCxnSpPr>
          <p:cNvPr id="111" name="110 Conector recto"/>
          <p:cNvCxnSpPr/>
          <p:nvPr/>
        </p:nvCxnSpPr>
        <p:spPr>
          <a:xfrm flipH="1">
            <a:off x="1547664" y="2348880"/>
            <a:ext cx="5832648" cy="0"/>
          </a:xfrm>
          <a:prstGeom prst="line">
            <a:avLst/>
          </a:prstGeom>
          <a:ln w="12700">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115" name="114 Conector recto"/>
          <p:cNvCxnSpPr/>
          <p:nvPr/>
        </p:nvCxnSpPr>
        <p:spPr>
          <a:xfrm>
            <a:off x="7380312" y="3212976"/>
            <a:ext cx="0" cy="2304256"/>
          </a:xfrm>
          <a:prstGeom prst="line">
            <a:avLst/>
          </a:prstGeom>
          <a:ln/>
        </p:spPr>
        <p:style>
          <a:lnRef idx="1">
            <a:schemeClr val="accent4"/>
          </a:lnRef>
          <a:fillRef idx="0">
            <a:schemeClr val="accent4"/>
          </a:fillRef>
          <a:effectRef idx="0">
            <a:schemeClr val="accent4"/>
          </a:effectRef>
          <a:fontRef idx="minor">
            <a:schemeClr val="tx1"/>
          </a:fontRef>
        </p:style>
      </p:cxnSp>
      <p:cxnSp>
        <p:nvCxnSpPr>
          <p:cNvPr id="116" name="115 Conector recto"/>
          <p:cNvCxnSpPr/>
          <p:nvPr/>
        </p:nvCxnSpPr>
        <p:spPr>
          <a:xfrm>
            <a:off x="7380312" y="4077072"/>
            <a:ext cx="0" cy="288032"/>
          </a:xfrm>
          <a:prstGeom prst="line">
            <a:avLst/>
          </a:prstGeom>
          <a:ln/>
        </p:spPr>
        <p:style>
          <a:lnRef idx="1">
            <a:schemeClr val="accent4"/>
          </a:lnRef>
          <a:fillRef idx="0">
            <a:schemeClr val="accent4"/>
          </a:fillRef>
          <a:effectRef idx="0">
            <a:schemeClr val="accent4"/>
          </a:effectRef>
          <a:fontRef idx="minor">
            <a:schemeClr val="tx1"/>
          </a:fontRef>
        </p:style>
      </p:cxnSp>
      <p:cxnSp>
        <p:nvCxnSpPr>
          <p:cNvPr id="120" name="119 Conector recto"/>
          <p:cNvCxnSpPr/>
          <p:nvPr/>
        </p:nvCxnSpPr>
        <p:spPr>
          <a:xfrm>
            <a:off x="4427984" y="1700808"/>
            <a:ext cx="1512168"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123" name="122 Conector recto"/>
          <p:cNvCxnSpPr/>
          <p:nvPr/>
        </p:nvCxnSpPr>
        <p:spPr>
          <a:xfrm flipV="1">
            <a:off x="5940152" y="1052736"/>
            <a:ext cx="0" cy="648072"/>
          </a:xfrm>
          <a:prstGeom prst="line">
            <a:avLst/>
          </a:prstGeom>
        </p:spPr>
        <p:style>
          <a:lnRef idx="1">
            <a:schemeClr val="accent4"/>
          </a:lnRef>
          <a:fillRef idx="0">
            <a:schemeClr val="accent4"/>
          </a:fillRef>
          <a:effectRef idx="0">
            <a:schemeClr val="accent4"/>
          </a:effectRef>
          <a:fontRef idx="minor">
            <a:schemeClr val="tx1"/>
          </a:fontRef>
        </p:style>
      </p:cxnSp>
      <p:cxnSp>
        <p:nvCxnSpPr>
          <p:cNvPr id="128" name="127 Conector recto"/>
          <p:cNvCxnSpPr>
            <a:endCxn id="51" idx="1"/>
          </p:cNvCxnSpPr>
          <p:nvPr/>
        </p:nvCxnSpPr>
        <p:spPr>
          <a:xfrm>
            <a:off x="5940152" y="1052736"/>
            <a:ext cx="504056" cy="0"/>
          </a:xfrm>
          <a:prstGeom prst="line">
            <a:avLst/>
          </a:prstGeom>
        </p:spPr>
        <p:style>
          <a:lnRef idx="1">
            <a:schemeClr val="accent4"/>
          </a:lnRef>
          <a:fillRef idx="0">
            <a:schemeClr val="accent4"/>
          </a:fillRef>
          <a:effectRef idx="0">
            <a:schemeClr val="accent4"/>
          </a:effectRef>
          <a:fontRef idx="minor">
            <a:schemeClr val="tx1"/>
          </a:fontRef>
        </p:style>
      </p:cxnSp>
      <p:sp>
        <p:nvSpPr>
          <p:cNvPr id="34" name="33 Rectángulo"/>
          <p:cNvSpPr/>
          <p:nvPr/>
        </p:nvSpPr>
        <p:spPr>
          <a:xfrm>
            <a:off x="3491880" y="2636912"/>
            <a:ext cx="194421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s-CL" sz="1400" dirty="0" smtClean="0">
                <a:solidFill>
                  <a:srgbClr val="002060"/>
                </a:solidFill>
                <a:latin typeface="Arial" pitchFamily="34" charset="0"/>
                <a:cs typeface="Arial" pitchFamily="34" charset="0"/>
              </a:rPr>
              <a:t>Gerente Operaciones</a:t>
            </a:r>
            <a:endParaRPr lang="es-CL" sz="1400" dirty="0">
              <a:solidFill>
                <a:srgbClr val="002060"/>
              </a:solidFill>
              <a:latin typeface="Arial" pitchFamily="34" charset="0"/>
              <a:cs typeface="Arial" pitchFamily="34" charset="0"/>
            </a:endParaRPr>
          </a:p>
        </p:txBody>
      </p:sp>
      <p:sp>
        <p:nvSpPr>
          <p:cNvPr id="47" name="46 Rectángulo"/>
          <p:cNvSpPr/>
          <p:nvPr/>
        </p:nvSpPr>
        <p:spPr>
          <a:xfrm>
            <a:off x="6444208" y="3429000"/>
            <a:ext cx="1944216" cy="576064"/>
          </a:xfrm>
          <a:prstGeom prst="rect">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es-CL" sz="1400" dirty="0" smtClean="0">
                <a:solidFill>
                  <a:srgbClr val="002060"/>
                </a:solidFill>
                <a:latin typeface="Arial" pitchFamily="34" charset="0"/>
                <a:cs typeface="Arial" pitchFamily="34" charset="0"/>
              </a:rPr>
              <a:t>Contador Auditor</a:t>
            </a:r>
            <a:endParaRPr lang="es-CL" sz="1400" dirty="0">
              <a:solidFill>
                <a:srgbClr val="002060"/>
              </a:solidFill>
              <a:latin typeface="Arial" pitchFamily="34" charset="0"/>
              <a:cs typeface="Arial" pitchFamily="34" charset="0"/>
            </a:endParaRPr>
          </a:p>
        </p:txBody>
      </p:sp>
      <p:sp>
        <p:nvSpPr>
          <p:cNvPr id="49" name="48 Rectángulo"/>
          <p:cNvSpPr/>
          <p:nvPr/>
        </p:nvSpPr>
        <p:spPr>
          <a:xfrm>
            <a:off x="6444208" y="4221088"/>
            <a:ext cx="1944216" cy="576064"/>
          </a:xfrm>
          <a:prstGeom prst="rect">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es-CL" sz="1400" dirty="0" smtClean="0">
                <a:solidFill>
                  <a:srgbClr val="002060"/>
                </a:solidFill>
                <a:latin typeface="Arial" pitchFamily="34" charset="0"/>
                <a:cs typeface="Arial" pitchFamily="34" charset="0"/>
              </a:rPr>
              <a:t>Administrador RRHH</a:t>
            </a:r>
            <a:endParaRPr lang="es-CL" sz="1400" dirty="0">
              <a:solidFill>
                <a:srgbClr val="002060"/>
              </a:solidFill>
              <a:latin typeface="Arial" pitchFamily="34" charset="0"/>
              <a:cs typeface="Arial" pitchFamily="34" charset="0"/>
            </a:endParaRPr>
          </a:p>
        </p:txBody>
      </p:sp>
      <p:sp>
        <p:nvSpPr>
          <p:cNvPr id="50" name="49 Rectángulo"/>
          <p:cNvSpPr/>
          <p:nvPr/>
        </p:nvSpPr>
        <p:spPr>
          <a:xfrm>
            <a:off x="6444208" y="5085184"/>
            <a:ext cx="1944216" cy="576064"/>
          </a:xfrm>
          <a:prstGeom prst="rect">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es-CL" sz="1400" dirty="0" smtClean="0">
                <a:solidFill>
                  <a:srgbClr val="002060"/>
                </a:solidFill>
                <a:latin typeface="Arial" pitchFamily="34" charset="0"/>
                <a:cs typeface="Arial" pitchFamily="34" charset="0"/>
              </a:rPr>
              <a:t>Administrador                  Finanzas</a:t>
            </a:r>
            <a:endParaRPr lang="es-CL" sz="1400" dirty="0">
              <a:solidFill>
                <a:srgbClr val="002060"/>
              </a:solidFill>
              <a:latin typeface="Arial" pitchFamily="34" charset="0"/>
              <a:cs typeface="Arial" pitchFamily="34" charset="0"/>
            </a:endParaRPr>
          </a:p>
        </p:txBody>
      </p:sp>
      <p:sp>
        <p:nvSpPr>
          <p:cNvPr id="70" name="69 Rectángulo"/>
          <p:cNvSpPr/>
          <p:nvPr/>
        </p:nvSpPr>
        <p:spPr>
          <a:xfrm>
            <a:off x="611560" y="1412776"/>
            <a:ext cx="1944216" cy="576064"/>
          </a:xfrm>
          <a:prstGeom prst="rect">
            <a:avLst/>
          </a:prstGeom>
          <a:ln w="9525">
            <a:solidFill>
              <a:srgbClr val="FFC00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s-CL" sz="1400" dirty="0" smtClean="0">
                <a:solidFill>
                  <a:srgbClr val="002060"/>
                </a:solidFill>
                <a:latin typeface="Arial" pitchFamily="34" charset="0"/>
                <a:cs typeface="Arial" pitchFamily="34" charset="0"/>
              </a:rPr>
              <a:t>Asesor Jurídico Externo</a:t>
            </a:r>
            <a:endParaRPr lang="es-CL" sz="1400" dirty="0">
              <a:solidFill>
                <a:srgbClr val="002060"/>
              </a:solidFill>
              <a:latin typeface="Arial" pitchFamily="34" charset="0"/>
              <a:cs typeface="Arial" pitchFamily="34" charset="0"/>
            </a:endParaRPr>
          </a:p>
        </p:txBody>
      </p:sp>
      <p:cxnSp>
        <p:nvCxnSpPr>
          <p:cNvPr id="77" name="76 Conector recto"/>
          <p:cNvCxnSpPr>
            <a:endCxn id="70" idx="3"/>
          </p:cNvCxnSpPr>
          <p:nvPr/>
        </p:nvCxnSpPr>
        <p:spPr>
          <a:xfrm flipH="1">
            <a:off x="2555776" y="1700808"/>
            <a:ext cx="187220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0" name="39 Rectángulo"/>
          <p:cNvSpPr/>
          <p:nvPr/>
        </p:nvSpPr>
        <p:spPr>
          <a:xfrm>
            <a:off x="3491880" y="5949280"/>
            <a:ext cx="1944216" cy="576064"/>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es-CL" sz="1400" dirty="0" smtClean="0">
                <a:solidFill>
                  <a:srgbClr val="002060"/>
                </a:solidFill>
                <a:latin typeface="Arial" pitchFamily="34" charset="0"/>
                <a:cs typeface="Arial" pitchFamily="34" charset="0"/>
              </a:rPr>
              <a:t>Conductores</a:t>
            </a:r>
            <a:endParaRPr lang="es-CL" sz="1400" dirty="0">
              <a:solidFill>
                <a:srgbClr val="002060"/>
              </a:solidFill>
              <a:latin typeface="Arial" pitchFamily="34" charset="0"/>
              <a:cs typeface="Arial" pitchFamily="34" charset="0"/>
            </a:endParaRPr>
          </a:p>
        </p:txBody>
      </p:sp>
      <p:cxnSp>
        <p:nvCxnSpPr>
          <p:cNvPr id="74" name="73 Conector recto"/>
          <p:cNvCxnSpPr/>
          <p:nvPr/>
        </p:nvCxnSpPr>
        <p:spPr>
          <a:xfrm>
            <a:off x="4427984" y="5661248"/>
            <a:ext cx="0" cy="288032"/>
          </a:xfrm>
          <a:prstGeom prst="line">
            <a:avLst/>
          </a:prstGeom>
          <a:ln w="12700"/>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5 Conector recto"/>
          <p:cNvCxnSpPr/>
          <p:nvPr/>
        </p:nvCxnSpPr>
        <p:spPr>
          <a:xfrm>
            <a:off x="539552" y="1052736"/>
            <a:ext cx="3888432" cy="0"/>
          </a:xfrm>
          <a:prstGeom prst="line">
            <a:avLst/>
          </a:prstGeom>
        </p:spPr>
        <p:style>
          <a:lnRef idx="1">
            <a:schemeClr val="accent3"/>
          </a:lnRef>
          <a:fillRef idx="0">
            <a:schemeClr val="accent3"/>
          </a:fillRef>
          <a:effectRef idx="0">
            <a:schemeClr val="accent3"/>
          </a:effectRef>
          <a:fontRef idx="minor">
            <a:schemeClr val="tx1"/>
          </a:fontRef>
        </p:style>
      </p:cxnSp>
      <p:pic>
        <p:nvPicPr>
          <p:cNvPr id="7" name="Imagen 3" descr="logo"/>
          <p:cNvPicPr>
            <a:picLocks noChangeAspect="1" noChangeArrowheads="1"/>
          </p:cNvPicPr>
          <p:nvPr/>
        </p:nvPicPr>
        <p:blipFill>
          <a:blip r:embed="rId2" cstate="email"/>
          <a:srcRect/>
          <a:stretch>
            <a:fillRect/>
          </a:stretch>
        </p:blipFill>
        <p:spPr bwMode="auto">
          <a:xfrm>
            <a:off x="7524328" y="476672"/>
            <a:ext cx="1053938" cy="504056"/>
          </a:xfrm>
          <a:prstGeom prst="rect">
            <a:avLst/>
          </a:prstGeom>
          <a:noFill/>
        </p:spPr>
      </p:pic>
      <p:sp>
        <p:nvSpPr>
          <p:cNvPr id="8" name="Title 3"/>
          <p:cNvSpPr txBox="1">
            <a:spLocks/>
          </p:cNvSpPr>
          <p:nvPr/>
        </p:nvSpPr>
        <p:spPr bwMode="auto">
          <a:xfrm>
            <a:off x="467544" y="188640"/>
            <a:ext cx="5456238" cy="903767"/>
          </a:xfrm>
          <a:prstGeom prst="rect">
            <a:avLst/>
          </a:prstGeom>
          <a:noFill/>
          <a:ln w="9525">
            <a:noFill/>
            <a:miter lim="800000"/>
            <a:headEnd/>
            <a:tailEnd/>
          </a:ln>
        </p:spPr>
        <p:txBody>
          <a:bodyPr anchor="ctr"/>
          <a:lstStyle/>
          <a:p>
            <a:r>
              <a:rPr lang="es-MX" sz="2800" dirty="0" smtClean="0">
                <a:latin typeface="Vital Bold" charset="0"/>
              </a:rPr>
              <a:t>Contactos </a:t>
            </a:r>
          </a:p>
          <a:p>
            <a:r>
              <a:rPr lang="es-MX" sz="1600" dirty="0" smtClean="0">
                <a:latin typeface="Vital Bold" charset="0"/>
              </a:rPr>
              <a:t> TBC Transportes Bermudez</a:t>
            </a:r>
            <a:endParaRPr lang="es-CL" sz="1600" dirty="0" smtClean="0">
              <a:latin typeface="Vital Bold" charset="0"/>
            </a:endParaRPr>
          </a:p>
        </p:txBody>
      </p:sp>
      <p:sp>
        <p:nvSpPr>
          <p:cNvPr id="10" name="9 Rectángulo"/>
          <p:cNvSpPr/>
          <p:nvPr/>
        </p:nvSpPr>
        <p:spPr>
          <a:xfrm>
            <a:off x="1979712" y="1340768"/>
            <a:ext cx="5112568" cy="122413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L" dirty="0" smtClean="0"/>
              <a:t>Jorge Bermudez Cordero</a:t>
            </a:r>
          </a:p>
          <a:p>
            <a:pPr algn="ctr"/>
            <a:r>
              <a:rPr lang="es-CL" dirty="0" smtClean="0">
                <a:hlinkClick r:id="rId3"/>
              </a:rPr>
              <a:t>j.bermudez@transportesbermudez.cl</a:t>
            </a:r>
            <a:endParaRPr lang="es-CL" dirty="0" smtClean="0"/>
          </a:p>
          <a:p>
            <a:pPr algn="ctr"/>
            <a:r>
              <a:rPr lang="es-CL" dirty="0" smtClean="0"/>
              <a:t>+56 9 98832283</a:t>
            </a:r>
          </a:p>
          <a:p>
            <a:pPr algn="ctr"/>
            <a:r>
              <a:rPr lang="es-CL" dirty="0" smtClean="0"/>
              <a:t>55-2777642</a:t>
            </a:r>
            <a:endParaRPr lang="es-CL" dirty="0"/>
          </a:p>
        </p:txBody>
      </p:sp>
      <p:sp>
        <p:nvSpPr>
          <p:cNvPr id="11" name="10 Rectángulo"/>
          <p:cNvSpPr/>
          <p:nvPr/>
        </p:nvSpPr>
        <p:spPr>
          <a:xfrm>
            <a:off x="1979712" y="2996952"/>
            <a:ext cx="5112568" cy="122413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L" dirty="0" smtClean="0"/>
              <a:t>Alejandra Bermudez Cordero</a:t>
            </a:r>
          </a:p>
          <a:p>
            <a:pPr algn="ctr"/>
            <a:r>
              <a:rPr lang="es-CL" dirty="0" smtClean="0">
                <a:hlinkClick r:id="rId4"/>
              </a:rPr>
              <a:t>a.bermudez@transportesbermudez.cl</a:t>
            </a:r>
            <a:endParaRPr lang="es-CL" dirty="0" smtClean="0"/>
          </a:p>
          <a:p>
            <a:pPr algn="ctr"/>
            <a:r>
              <a:rPr lang="es-CL" dirty="0" smtClean="0"/>
              <a:t>+56 9 82338732</a:t>
            </a:r>
          </a:p>
          <a:p>
            <a:pPr algn="ctr"/>
            <a:r>
              <a:rPr lang="es-CL" dirty="0" smtClean="0"/>
              <a:t>55-2777642</a:t>
            </a:r>
            <a:endParaRPr lang="es-CL" dirty="0"/>
          </a:p>
        </p:txBody>
      </p:sp>
      <p:sp>
        <p:nvSpPr>
          <p:cNvPr id="12" name="11 Rectángulo"/>
          <p:cNvSpPr/>
          <p:nvPr/>
        </p:nvSpPr>
        <p:spPr>
          <a:xfrm>
            <a:off x="1979712" y="4653136"/>
            <a:ext cx="5112568" cy="122413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L" dirty="0" smtClean="0"/>
              <a:t>Sebastian Herrera Aranda</a:t>
            </a:r>
          </a:p>
          <a:p>
            <a:pPr algn="ctr"/>
            <a:r>
              <a:rPr lang="es-CL" dirty="0" smtClean="0">
                <a:hlinkClick r:id="rId5"/>
              </a:rPr>
              <a:t>s.herrera@transportesbermudez.cl</a:t>
            </a:r>
            <a:endParaRPr lang="es-CL" dirty="0" smtClean="0"/>
          </a:p>
          <a:p>
            <a:pPr algn="ctr"/>
            <a:r>
              <a:rPr lang="es-CL" dirty="0" smtClean="0"/>
              <a:t>+56 9 75678155</a:t>
            </a:r>
          </a:p>
          <a:p>
            <a:pPr algn="ctr"/>
            <a:r>
              <a:rPr lang="es-CL" dirty="0" smtClean="0"/>
              <a:t>55-2777642</a:t>
            </a:r>
            <a:endParaRPr lang="es-CL"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3" descr="logo"/>
          <p:cNvPicPr>
            <a:picLocks noChangeAspect="1" noChangeArrowheads="1"/>
          </p:cNvPicPr>
          <p:nvPr/>
        </p:nvPicPr>
        <p:blipFill>
          <a:blip r:embed="rId2" cstate="email"/>
          <a:srcRect/>
          <a:stretch>
            <a:fillRect/>
          </a:stretch>
        </p:blipFill>
        <p:spPr bwMode="auto">
          <a:xfrm>
            <a:off x="2627784" y="2492896"/>
            <a:ext cx="4065189" cy="1944216"/>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31 Elipse"/>
          <p:cNvSpPr/>
          <p:nvPr/>
        </p:nvSpPr>
        <p:spPr>
          <a:xfrm>
            <a:off x="611560" y="4293096"/>
            <a:ext cx="1800200" cy="165618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L"/>
          </a:p>
        </p:txBody>
      </p:sp>
      <p:sp>
        <p:nvSpPr>
          <p:cNvPr id="29" name="28 Elipse"/>
          <p:cNvSpPr/>
          <p:nvPr/>
        </p:nvSpPr>
        <p:spPr>
          <a:xfrm>
            <a:off x="5940152" y="3933056"/>
            <a:ext cx="1800200" cy="1728192"/>
          </a:xfrm>
          <a:prstGeom prst="ellipse">
            <a:avLst/>
          </a:prstGeom>
          <a:ln>
            <a:solidFill>
              <a:srgbClr val="92D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s-CL"/>
          </a:p>
        </p:txBody>
      </p:sp>
      <p:sp>
        <p:nvSpPr>
          <p:cNvPr id="27" name="26 Elipse"/>
          <p:cNvSpPr/>
          <p:nvPr/>
        </p:nvSpPr>
        <p:spPr>
          <a:xfrm>
            <a:off x="2915816" y="3645024"/>
            <a:ext cx="1944216" cy="1872208"/>
          </a:xfrm>
          <a:prstGeom prst="ellipse">
            <a:avLst/>
          </a:prstGeom>
          <a:ln>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s-CL"/>
          </a:p>
        </p:txBody>
      </p:sp>
      <p:sp>
        <p:nvSpPr>
          <p:cNvPr id="25" name="24 Elipse"/>
          <p:cNvSpPr/>
          <p:nvPr/>
        </p:nvSpPr>
        <p:spPr>
          <a:xfrm>
            <a:off x="3419872" y="1196752"/>
            <a:ext cx="1872208" cy="172819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CL"/>
          </a:p>
        </p:txBody>
      </p:sp>
      <p:sp>
        <p:nvSpPr>
          <p:cNvPr id="21" name="20 Elipse"/>
          <p:cNvSpPr/>
          <p:nvPr/>
        </p:nvSpPr>
        <p:spPr>
          <a:xfrm>
            <a:off x="467544" y="1556792"/>
            <a:ext cx="1800200" cy="1728192"/>
          </a:xfrm>
          <a:prstGeom prst="ellipse">
            <a:avLst/>
          </a:prstGeom>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s-CL"/>
          </a:p>
        </p:txBody>
      </p:sp>
      <p:sp>
        <p:nvSpPr>
          <p:cNvPr id="4" name="Title 3"/>
          <p:cNvSpPr txBox="1">
            <a:spLocks/>
          </p:cNvSpPr>
          <p:nvPr/>
        </p:nvSpPr>
        <p:spPr bwMode="auto">
          <a:xfrm>
            <a:off x="467544" y="188641"/>
            <a:ext cx="6264696" cy="903767"/>
          </a:xfrm>
          <a:prstGeom prst="rect">
            <a:avLst/>
          </a:prstGeom>
          <a:noFill/>
          <a:ln w="9525">
            <a:noFill/>
            <a:miter lim="800000"/>
            <a:headEnd/>
            <a:tailEnd/>
          </a:ln>
        </p:spPr>
        <p:txBody>
          <a:bodyPr anchor="ctr"/>
          <a:lstStyle/>
          <a:p>
            <a:r>
              <a:rPr lang="es-MX" sz="2800" dirty="0" smtClean="0">
                <a:latin typeface="Vital Bold" charset="0"/>
              </a:rPr>
              <a:t>Clientes Actuales</a:t>
            </a:r>
          </a:p>
          <a:p>
            <a:r>
              <a:rPr lang="es-MX" sz="1600" dirty="0" smtClean="0">
                <a:latin typeface="Vital Bold" charset="0"/>
              </a:rPr>
              <a:t> Contratos Vigentes</a:t>
            </a:r>
            <a:endParaRPr lang="es-CL" sz="1600" dirty="0" smtClean="0">
              <a:latin typeface="Vital Bold" charset="0"/>
            </a:endParaRPr>
          </a:p>
        </p:txBody>
      </p:sp>
      <p:cxnSp>
        <p:nvCxnSpPr>
          <p:cNvPr id="5" name="4 Conector recto"/>
          <p:cNvCxnSpPr/>
          <p:nvPr/>
        </p:nvCxnSpPr>
        <p:spPr>
          <a:xfrm>
            <a:off x="539552" y="1052736"/>
            <a:ext cx="3888432" cy="0"/>
          </a:xfrm>
          <a:prstGeom prst="line">
            <a:avLst/>
          </a:prstGeom>
        </p:spPr>
        <p:style>
          <a:lnRef idx="1">
            <a:schemeClr val="accent3"/>
          </a:lnRef>
          <a:fillRef idx="0">
            <a:schemeClr val="accent3"/>
          </a:fillRef>
          <a:effectRef idx="0">
            <a:schemeClr val="accent3"/>
          </a:effectRef>
          <a:fontRef idx="minor">
            <a:schemeClr val="tx1"/>
          </a:fontRef>
        </p:style>
      </p:cxnSp>
      <p:pic>
        <p:nvPicPr>
          <p:cNvPr id="8" name="Picture 1" descr="http://www.bolsadesantiago.com/Imaganes%20Empresa/Nuevos%20Logos%20Emisores%202012/SQM_High%20resolution.JPG"/>
          <p:cNvPicPr>
            <a:picLocks noChangeAspect="1" noChangeArrowheads="1"/>
          </p:cNvPicPr>
          <p:nvPr/>
        </p:nvPicPr>
        <p:blipFill>
          <a:blip r:embed="rId2" cstate="email"/>
          <a:srcRect/>
          <a:stretch>
            <a:fillRect/>
          </a:stretch>
        </p:blipFill>
        <p:spPr bwMode="auto">
          <a:xfrm>
            <a:off x="899592" y="1916832"/>
            <a:ext cx="864096" cy="967848"/>
          </a:xfrm>
          <a:prstGeom prst="rect">
            <a:avLst/>
          </a:prstGeom>
          <a:noFill/>
        </p:spPr>
      </p:pic>
      <p:pic>
        <p:nvPicPr>
          <p:cNvPr id="12" name="Picture 13" descr="http://www.escueladetripulantes.cl/images/sitrans_button.jpg"/>
          <p:cNvPicPr>
            <a:picLocks noChangeAspect="1" noChangeArrowheads="1"/>
          </p:cNvPicPr>
          <p:nvPr/>
        </p:nvPicPr>
        <p:blipFill>
          <a:blip r:embed="rId3" cstate="email"/>
          <a:srcRect/>
          <a:stretch>
            <a:fillRect/>
          </a:stretch>
        </p:blipFill>
        <p:spPr bwMode="auto">
          <a:xfrm>
            <a:off x="3059832" y="4293096"/>
            <a:ext cx="1706167" cy="633294"/>
          </a:xfrm>
          <a:prstGeom prst="rect">
            <a:avLst/>
          </a:prstGeom>
          <a:noFill/>
        </p:spPr>
      </p:pic>
      <p:pic>
        <p:nvPicPr>
          <p:cNvPr id="19" name="Picture 1" descr="http://copsa.cl/wp-content/themes/bizstream/timthumb.php?src=http://copsa.cl/wp-content/uploads/2012/10/logo_autopistaantofagastaficha.jpg&amp;w=940&amp;h=376&amp;zc=1"/>
          <p:cNvPicPr>
            <a:picLocks noChangeAspect="1" noChangeArrowheads="1"/>
          </p:cNvPicPr>
          <p:nvPr/>
        </p:nvPicPr>
        <p:blipFill>
          <a:blip r:embed="rId4" cstate="email"/>
          <a:srcRect/>
          <a:stretch>
            <a:fillRect/>
          </a:stretch>
        </p:blipFill>
        <p:spPr bwMode="auto">
          <a:xfrm>
            <a:off x="6156176" y="4581128"/>
            <a:ext cx="1440160" cy="576132"/>
          </a:xfrm>
          <a:prstGeom prst="rect">
            <a:avLst/>
          </a:prstGeom>
          <a:noFill/>
        </p:spPr>
      </p:pic>
      <p:sp>
        <p:nvSpPr>
          <p:cNvPr id="22" name="21 Elipse"/>
          <p:cNvSpPr/>
          <p:nvPr/>
        </p:nvSpPr>
        <p:spPr>
          <a:xfrm>
            <a:off x="1763688" y="2708920"/>
            <a:ext cx="792088" cy="720080"/>
          </a:xfrm>
          <a:prstGeom prst="ellipse">
            <a:avLst/>
          </a:prstGeom>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s-CL" sz="1200" dirty="0" smtClean="0"/>
              <a:t>30 Años</a:t>
            </a:r>
            <a:endParaRPr lang="es-CL" sz="1200" dirty="0"/>
          </a:p>
        </p:txBody>
      </p:sp>
      <p:sp>
        <p:nvSpPr>
          <p:cNvPr id="28" name="27 Elipse"/>
          <p:cNvSpPr/>
          <p:nvPr/>
        </p:nvSpPr>
        <p:spPr>
          <a:xfrm>
            <a:off x="4427984" y="4941168"/>
            <a:ext cx="864096" cy="792088"/>
          </a:xfrm>
          <a:prstGeom prst="ellipse">
            <a:avLst/>
          </a:prstGeom>
          <a:ln>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s-CL" sz="1200" dirty="0" smtClean="0"/>
              <a:t>5 Años</a:t>
            </a:r>
            <a:endParaRPr lang="es-CL" sz="1200" dirty="0"/>
          </a:p>
        </p:txBody>
      </p:sp>
      <p:sp>
        <p:nvSpPr>
          <p:cNvPr id="30" name="29 Elipse"/>
          <p:cNvSpPr/>
          <p:nvPr/>
        </p:nvSpPr>
        <p:spPr>
          <a:xfrm>
            <a:off x="7380312" y="5157192"/>
            <a:ext cx="792088" cy="720080"/>
          </a:xfrm>
          <a:prstGeom prst="ellipse">
            <a:avLst/>
          </a:prstGeom>
          <a:ln>
            <a:solidFill>
              <a:srgbClr val="92D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s-CL" sz="1200" dirty="0" smtClean="0"/>
              <a:t>4 Años</a:t>
            </a:r>
            <a:endParaRPr lang="es-CL" sz="1200" dirty="0"/>
          </a:p>
        </p:txBody>
      </p:sp>
      <p:pic>
        <p:nvPicPr>
          <p:cNvPr id="31" name="Picture 5" descr="http://www.maquipan.cl/v2/images/logo.jpg"/>
          <p:cNvPicPr>
            <a:picLocks noChangeAspect="1" noChangeArrowheads="1"/>
          </p:cNvPicPr>
          <p:nvPr/>
        </p:nvPicPr>
        <p:blipFill>
          <a:blip r:embed="rId5" cstate="email"/>
          <a:srcRect/>
          <a:stretch>
            <a:fillRect/>
          </a:stretch>
        </p:blipFill>
        <p:spPr bwMode="auto">
          <a:xfrm>
            <a:off x="827584" y="4797153"/>
            <a:ext cx="1368152" cy="674705"/>
          </a:xfrm>
          <a:prstGeom prst="rect">
            <a:avLst/>
          </a:prstGeom>
          <a:noFill/>
        </p:spPr>
      </p:pic>
      <p:sp>
        <p:nvSpPr>
          <p:cNvPr id="33" name="32 Elipse"/>
          <p:cNvSpPr/>
          <p:nvPr/>
        </p:nvSpPr>
        <p:spPr>
          <a:xfrm>
            <a:off x="2051720" y="5301209"/>
            <a:ext cx="864096" cy="792088"/>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200" dirty="0" smtClean="0"/>
              <a:t>18 Años</a:t>
            </a:r>
            <a:endParaRPr lang="es-CL" sz="1200" dirty="0"/>
          </a:p>
        </p:txBody>
      </p:sp>
      <p:pic>
        <p:nvPicPr>
          <p:cNvPr id="36" name="Picture 4" descr="http://www.pitco.cl/fotos/logo_casinos_river_ltda..jpg"/>
          <p:cNvPicPr>
            <a:picLocks noChangeAspect="1" noChangeArrowheads="1"/>
          </p:cNvPicPr>
          <p:nvPr/>
        </p:nvPicPr>
        <p:blipFill>
          <a:blip r:embed="rId6" cstate="email"/>
          <a:srcRect/>
          <a:stretch>
            <a:fillRect/>
          </a:stretch>
        </p:blipFill>
        <p:spPr bwMode="auto">
          <a:xfrm>
            <a:off x="3635896" y="1844824"/>
            <a:ext cx="1440160" cy="465584"/>
          </a:xfrm>
          <a:prstGeom prst="rect">
            <a:avLst/>
          </a:prstGeom>
          <a:noFill/>
        </p:spPr>
      </p:pic>
      <p:sp>
        <p:nvSpPr>
          <p:cNvPr id="26" name="25 Elipse"/>
          <p:cNvSpPr/>
          <p:nvPr/>
        </p:nvSpPr>
        <p:spPr>
          <a:xfrm>
            <a:off x="4932040" y="2204865"/>
            <a:ext cx="792088" cy="79208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s-CL" sz="1200" dirty="0" smtClean="0"/>
              <a:t>2 Años</a:t>
            </a:r>
            <a:endParaRPr lang="es-CL" sz="1200" dirty="0"/>
          </a:p>
        </p:txBody>
      </p:sp>
      <p:sp>
        <p:nvSpPr>
          <p:cNvPr id="23" name="22 Elipse"/>
          <p:cNvSpPr/>
          <p:nvPr/>
        </p:nvSpPr>
        <p:spPr>
          <a:xfrm>
            <a:off x="6300192" y="1772816"/>
            <a:ext cx="1944216" cy="1800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L"/>
          </a:p>
        </p:txBody>
      </p:sp>
      <p:sp>
        <p:nvSpPr>
          <p:cNvPr id="24" name="23 Elipse"/>
          <p:cNvSpPr/>
          <p:nvPr/>
        </p:nvSpPr>
        <p:spPr>
          <a:xfrm>
            <a:off x="7668344" y="3140968"/>
            <a:ext cx="864096" cy="792088"/>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200" dirty="0" smtClean="0"/>
              <a:t>2 Años</a:t>
            </a:r>
            <a:endParaRPr lang="es-CL" sz="1200" dirty="0"/>
          </a:p>
        </p:txBody>
      </p:sp>
      <p:pic>
        <p:nvPicPr>
          <p:cNvPr id="38914" name="Picture 2" descr="Imagen relacionada"/>
          <p:cNvPicPr>
            <a:picLocks noChangeAspect="1" noChangeArrowheads="1"/>
          </p:cNvPicPr>
          <p:nvPr/>
        </p:nvPicPr>
        <p:blipFill>
          <a:blip r:embed="rId7" cstate="email"/>
          <a:srcRect/>
          <a:stretch>
            <a:fillRect/>
          </a:stretch>
        </p:blipFill>
        <p:spPr bwMode="auto">
          <a:xfrm>
            <a:off x="6444208" y="2348880"/>
            <a:ext cx="1700230" cy="634753"/>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36 Elipse"/>
          <p:cNvSpPr/>
          <p:nvPr/>
        </p:nvSpPr>
        <p:spPr>
          <a:xfrm>
            <a:off x="467544" y="1484784"/>
            <a:ext cx="1800200" cy="1728192"/>
          </a:xfrm>
          <a:prstGeom prst="ellipse">
            <a:avLst/>
          </a:prstGeom>
          <a:ln>
            <a:solidFill>
              <a:srgbClr val="92D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s-CL"/>
          </a:p>
        </p:txBody>
      </p:sp>
      <p:sp>
        <p:nvSpPr>
          <p:cNvPr id="32" name="31 Elipse"/>
          <p:cNvSpPr/>
          <p:nvPr/>
        </p:nvSpPr>
        <p:spPr>
          <a:xfrm>
            <a:off x="611560" y="4293096"/>
            <a:ext cx="1800200" cy="165618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L"/>
          </a:p>
        </p:txBody>
      </p:sp>
      <p:sp>
        <p:nvSpPr>
          <p:cNvPr id="29" name="28 Elipse"/>
          <p:cNvSpPr/>
          <p:nvPr/>
        </p:nvSpPr>
        <p:spPr>
          <a:xfrm>
            <a:off x="6012160" y="4077072"/>
            <a:ext cx="1800200" cy="1728192"/>
          </a:xfrm>
          <a:prstGeom prst="ellipse">
            <a:avLst/>
          </a:prstGeom>
          <a:ln>
            <a:solidFill>
              <a:srgbClr val="92D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s-CL"/>
          </a:p>
        </p:txBody>
      </p:sp>
      <p:sp>
        <p:nvSpPr>
          <p:cNvPr id="25" name="24 Elipse"/>
          <p:cNvSpPr/>
          <p:nvPr/>
        </p:nvSpPr>
        <p:spPr>
          <a:xfrm>
            <a:off x="3203848" y="4077072"/>
            <a:ext cx="1872208" cy="172819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CL"/>
          </a:p>
        </p:txBody>
      </p:sp>
      <p:sp>
        <p:nvSpPr>
          <p:cNvPr id="23" name="22 Elipse"/>
          <p:cNvSpPr/>
          <p:nvPr/>
        </p:nvSpPr>
        <p:spPr>
          <a:xfrm>
            <a:off x="6516216" y="1772816"/>
            <a:ext cx="1728192" cy="1656184"/>
          </a:xfrm>
          <a:prstGeom prst="ellipse">
            <a:avLst/>
          </a:prstGeom>
          <a:ln>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s-CL"/>
          </a:p>
        </p:txBody>
      </p:sp>
      <p:sp>
        <p:nvSpPr>
          <p:cNvPr id="4" name="Title 3"/>
          <p:cNvSpPr txBox="1">
            <a:spLocks/>
          </p:cNvSpPr>
          <p:nvPr/>
        </p:nvSpPr>
        <p:spPr bwMode="auto">
          <a:xfrm>
            <a:off x="467544" y="188641"/>
            <a:ext cx="6264696" cy="903767"/>
          </a:xfrm>
          <a:prstGeom prst="rect">
            <a:avLst/>
          </a:prstGeom>
          <a:noFill/>
          <a:ln w="9525">
            <a:noFill/>
            <a:miter lim="800000"/>
            <a:headEnd/>
            <a:tailEnd/>
          </a:ln>
        </p:spPr>
        <p:txBody>
          <a:bodyPr anchor="ctr"/>
          <a:lstStyle/>
          <a:p>
            <a:r>
              <a:rPr lang="es-MX" sz="2800" dirty="0" smtClean="0">
                <a:latin typeface="Vital Bold" charset="0"/>
              </a:rPr>
              <a:t>Clientes Actuales</a:t>
            </a:r>
          </a:p>
          <a:p>
            <a:r>
              <a:rPr lang="es-MX" sz="1600" dirty="0" smtClean="0">
                <a:latin typeface="Vital Bold" charset="0"/>
              </a:rPr>
              <a:t> Contratos Vigentes</a:t>
            </a:r>
            <a:endParaRPr lang="es-CL" sz="1600" dirty="0" smtClean="0">
              <a:latin typeface="Vital Bold" charset="0"/>
            </a:endParaRPr>
          </a:p>
        </p:txBody>
      </p:sp>
      <p:cxnSp>
        <p:nvCxnSpPr>
          <p:cNvPr id="5" name="4 Conector recto"/>
          <p:cNvCxnSpPr/>
          <p:nvPr/>
        </p:nvCxnSpPr>
        <p:spPr>
          <a:xfrm>
            <a:off x="539552" y="1052736"/>
            <a:ext cx="3888432" cy="0"/>
          </a:xfrm>
          <a:prstGeom prst="line">
            <a:avLst/>
          </a:prstGeom>
        </p:spPr>
        <p:style>
          <a:lnRef idx="1">
            <a:schemeClr val="accent3"/>
          </a:lnRef>
          <a:fillRef idx="0">
            <a:schemeClr val="accent3"/>
          </a:fillRef>
          <a:effectRef idx="0">
            <a:schemeClr val="accent3"/>
          </a:effectRef>
          <a:fontRef idx="minor">
            <a:schemeClr val="tx1"/>
          </a:fontRef>
        </p:style>
      </p:cxnSp>
      <p:sp>
        <p:nvSpPr>
          <p:cNvPr id="22" name="21 Elipse"/>
          <p:cNvSpPr/>
          <p:nvPr/>
        </p:nvSpPr>
        <p:spPr>
          <a:xfrm>
            <a:off x="1763688" y="2780928"/>
            <a:ext cx="936104" cy="792088"/>
          </a:xfrm>
          <a:prstGeom prst="ellipse">
            <a:avLst/>
          </a:prstGeom>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s-CL" sz="1200" dirty="0" smtClean="0"/>
              <a:t>2 Año</a:t>
            </a:r>
            <a:endParaRPr lang="es-CL" sz="1200" dirty="0"/>
          </a:p>
        </p:txBody>
      </p:sp>
      <p:sp>
        <p:nvSpPr>
          <p:cNvPr id="24" name="23 Elipse"/>
          <p:cNvSpPr/>
          <p:nvPr/>
        </p:nvSpPr>
        <p:spPr>
          <a:xfrm>
            <a:off x="7812360" y="2924944"/>
            <a:ext cx="864096" cy="792088"/>
          </a:xfrm>
          <a:prstGeom prst="ellipse">
            <a:avLst/>
          </a:prstGeom>
          <a:ln>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s-CL" sz="1200" dirty="0" smtClean="0"/>
              <a:t>4 Años</a:t>
            </a:r>
            <a:endParaRPr lang="es-CL" sz="1200" dirty="0"/>
          </a:p>
        </p:txBody>
      </p:sp>
      <p:sp>
        <p:nvSpPr>
          <p:cNvPr id="26" name="25 Elipse"/>
          <p:cNvSpPr/>
          <p:nvPr/>
        </p:nvSpPr>
        <p:spPr>
          <a:xfrm>
            <a:off x="4716016" y="5301208"/>
            <a:ext cx="792088" cy="79208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s-CL" sz="1200" dirty="0" smtClean="0"/>
              <a:t>9 Años</a:t>
            </a:r>
            <a:endParaRPr lang="es-CL" sz="1200" dirty="0"/>
          </a:p>
        </p:txBody>
      </p:sp>
      <p:sp>
        <p:nvSpPr>
          <p:cNvPr id="30" name="29 Elipse"/>
          <p:cNvSpPr/>
          <p:nvPr/>
        </p:nvSpPr>
        <p:spPr>
          <a:xfrm>
            <a:off x="7452320" y="5229200"/>
            <a:ext cx="936104" cy="792088"/>
          </a:xfrm>
          <a:prstGeom prst="ellipse">
            <a:avLst/>
          </a:prstGeom>
          <a:ln>
            <a:solidFill>
              <a:srgbClr val="92D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s-CL" sz="1200" dirty="0" smtClean="0"/>
              <a:t>3 Año</a:t>
            </a:r>
            <a:endParaRPr lang="es-CL" sz="1200" dirty="0"/>
          </a:p>
        </p:txBody>
      </p:sp>
      <p:sp>
        <p:nvSpPr>
          <p:cNvPr id="33" name="32 Elipse"/>
          <p:cNvSpPr/>
          <p:nvPr/>
        </p:nvSpPr>
        <p:spPr>
          <a:xfrm>
            <a:off x="2051720" y="5301208"/>
            <a:ext cx="936104" cy="864095"/>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200" dirty="0" smtClean="0"/>
              <a:t>1Mes</a:t>
            </a:r>
            <a:endParaRPr lang="es-CL" sz="1200" dirty="0"/>
          </a:p>
        </p:txBody>
      </p:sp>
      <p:pic>
        <p:nvPicPr>
          <p:cNvPr id="36" name="Picture 2" descr="http://www.mdeverywhere.com/wp-content/uploads/2014/06/mckinsey-company.jpg"/>
          <p:cNvPicPr>
            <a:picLocks noChangeAspect="1" noChangeArrowheads="1"/>
          </p:cNvPicPr>
          <p:nvPr/>
        </p:nvPicPr>
        <p:blipFill>
          <a:blip r:embed="rId2" cstate="email"/>
          <a:srcRect/>
          <a:stretch>
            <a:fillRect/>
          </a:stretch>
        </p:blipFill>
        <p:spPr bwMode="auto">
          <a:xfrm>
            <a:off x="6660232" y="2276872"/>
            <a:ext cx="1420961" cy="585499"/>
          </a:xfrm>
          <a:prstGeom prst="rect">
            <a:avLst/>
          </a:prstGeom>
          <a:noFill/>
        </p:spPr>
      </p:pic>
      <p:pic>
        <p:nvPicPr>
          <p:cNvPr id="39" name="Picture 10" descr="http://www.rodeoatacama.cl/Imagenes/Logo_enami.jpg"/>
          <p:cNvPicPr>
            <a:picLocks noChangeAspect="1" noChangeArrowheads="1"/>
          </p:cNvPicPr>
          <p:nvPr/>
        </p:nvPicPr>
        <p:blipFill>
          <a:blip r:embed="rId3" cstate="email"/>
          <a:srcRect/>
          <a:stretch>
            <a:fillRect/>
          </a:stretch>
        </p:blipFill>
        <p:spPr bwMode="auto">
          <a:xfrm>
            <a:off x="3491880" y="4797152"/>
            <a:ext cx="1243777" cy="283817"/>
          </a:xfrm>
          <a:prstGeom prst="rect">
            <a:avLst/>
          </a:prstGeom>
          <a:noFill/>
        </p:spPr>
      </p:pic>
      <p:pic>
        <p:nvPicPr>
          <p:cNvPr id="40" name="Picture 2" descr="Resultado de imagen para constructora ecora antofagasta"/>
          <p:cNvPicPr>
            <a:picLocks noChangeAspect="1" noChangeArrowheads="1"/>
          </p:cNvPicPr>
          <p:nvPr/>
        </p:nvPicPr>
        <p:blipFill>
          <a:blip r:embed="rId4" cstate="email"/>
          <a:srcRect/>
          <a:stretch>
            <a:fillRect/>
          </a:stretch>
        </p:blipFill>
        <p:spPr bwMode="auto">
          <a:xfrm>
            <a:off x="827584" y="1772816"/>
            <a:ext cx="1047328" cy="1047329"/>
          </a:xfrm>
          <a:prstGeom prst="rect">
            <a:avLst/>
          </a:prstGeom>
          <a:noFill/>
        </p:spPr>
      </p:pic>
      <p:pic>
        <p:nvPicPr>
          <p:cNvPr id="42" name="Picture 2" descr="Resultado de imagen para logo orica"/>
          <p:cNvPicPr>
            <a:picLocks noChangeAspect="1" noChangeArrowheads="1"/>
          </p:cNvPicPr>
          <p:nvPr/>
        </p:nvPicPr>
        <p:blipFill>
          <a:blip r:embed="rId5" cstate="email"/>
          <a:srcRect/>
          <a:stretch>
            <a:fillRect/>
          </a:stretch>
        </p:blipFill>
        <p:spPr bwMode="auto">
          <a:xfrm>
            <a:off x="6444208" y="4437112"/>
            <a:ext cx="1080120" cy="988474"/>
          </a:xfrm>
          <a:prstGeom prst="rect">
            <a:avLst/>
          </a:prstGeom>
          <a:noFill/>
        </p:spPr>
      </p:pic>
      <p:sp>
        <p:nvSpPr>
          <p:cNvPr id="21" name="20 Elipse"/>
          <p:cNvSpPr/>
          <p:nvPr/>
        </p:nvSpPr>
        <p:spPr>
          <a:xfrm>
            <a:off x="3491880" y="1340768"/>
            <a:ext cx="1944216" cy="1872208"/>
          </a:xfrm>
          <a:prstGeom prst="ellipse">
            <a:avLst/>
          </a:prstGeom>
          <a:ln>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s-CL"/>
          </a:p>
        </p:txBody>
      </p:sp>
      <p:sp>
        <p:nvSpPr>
          <p:cNvPr id="31" name="30 Elipse"/>
          <p:cNvSpPr/>
          <p:nvPr/>
        </p:nvSpPr>
        <p:spPr>
          <a:xfrm>
            <a:off x="4860032" y="2780928"/>
            <a:ext cx="864096" cy="792088"/>
          </a:xfrm>
          <a:prstGeom prst="ellipse">
            <a:avLst/>
          </a:prstGeom>
          <a:ln>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s-CL" sz="1200" dirty="0" smtClean="0"/>
              <a:t>2 Año</a:t>
            </a:r>
            <a:endParaRPr lang="es-CL" sz="1200" dirty="0"/>
          </a:p>
        </p:txBody>
      </p:sp>
      <p:pic>
        <p:nvPicPr>
          <p:cNvPr id="37890" name="Picture 2" descr="Resultado de imagen para logo maestranza gordillo"/>
          <p:cNvPicPr>
            <a:picLocks noChangeAspect="1" noChangeArrowheads="1"/>
          </p:cNvPicPr>
          <p:nvPr/>
        </p:nvPicPr>
        <p:blipFill>
          <a:blip r:embed="rId6" cstate="email"/>
          <a:srcRect/>
          <a:stretch>
            <a:fillRect/>
          </a:stretch>
        </p:blipFill>
        <p:spPr bwMode="auto">
          <a:xfrm>
            <a:off x="3635896" y="1988840"/>
            <a:ext cx="1631132" cy="720080"/>
          </a:xfrm>
          <a:prstGeom prst="rect">
            <a:avLst/>
          </a:prstGeom>
          <a:noFill/>
        </p:spPr>
      </p:pic>
      <p:pic>
        <p:nvPicPr>
          <p:cNvPr id="37892" name="Picture 4" descr="Imagen relacionada"/>
          <p:cNvPicPr>
            <a:picLocks noChangeAspect="1" noChangeArrowheads="1"/>
          </p:cNvPicPr>
          <p:nvPr/>
        </p:nvPicPr>
        <p:blipFill>
          <a:blip r:embed="rId7" cstate="email"/>
          <a:srcRect/>
          <a:stretch>
            <a:fillRect/>
          </a:stretch>
        </p:blipFill>
        <p:spPr bwMode="auto">
          <a:xfrm>
            <a:off x="899592" y="4653136"/>
            <a:ext cx="1177727" cy="902134"/>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36 Elipse"/>
          <p:cNvSpPr/>
          <p:nvPr/>
        </p:nvSpPr>
        <p:spPr>
          <a:xfrm>
            <a:off x="467544" y="1484784"/>
            <a:ext cx="1800200" cy="1728192"/>
          </a:xfrm>
          <a:prstGeom prst="ellipse">
            <a:avLst/>
          </a:prstGeom>
          <a:ln>
            <a:solidFill>
              <a:srgbClr val="92D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s-CL"/>
          </a:p>
        </p:txBody>
      </p:sp>
      <p:sp>
        <p:nvSpPr>
          <p:cNvPr id="34" name="33 Elipse"/>
          <p:cNvSpPr/>
          <p:nvPr/>
        </p:nvSpPr>
        <p:spPr>
          <a:xfrm>
            <a:off x="3563888" y="3429000"/>
            <a:ext cx="1872208" cy="172819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CL"/>
          </a:p>
        </p:txBody>
      </p:sp>
      <p:sp>
        <p:nvSpPr>
          <p:cNvPr id="32" name="31 Elipse"/>
          <p:cNvSpPr/>
          <p:nvPr/>
        </p:nvSpPr>
        <p:spPr>
          <a:xfrm>
            <a:off x="395536" y="4077072"/>
            <a:ext cx="1800200" cy="165618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L"/>
          </a:p>
        </p:txBody>
      </p:sp>
      <p:sp>
        <p:nvSpPr>
          <p:cNvPr id="29" name="28 Elipse"/>
          <p:cNvSpPr/>
          <p:nvPr/>
        </p:nvSpPr>
        <p:spPr>
          <a:xfrm>
            <a:off x="6516216" y="1772816"/>
            <a:ext cx="1800200" cy="1728192"/>
          </a:xfrm>
          <a:prstGeom prst="ellipse">
            <a:avLst/>
          </a:prstGeom>
          <a:ln>
            <a:solidFill>
              <a:srgbClr val="92D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s-CL"/>
          </a:p>
        </p:txBody>
      </p:sp>
      <p:sp>
        <p:nvSpPr>
          <p:cNvPr id="25" name="24 Elipse"/>
          <p:cNvSpPr/>
          <p:nvPr/>
        </p:nvSpPr>
        <p:spPr>
          <a:xfrm>
            <a:off x="3419872" y="1196752"/>
            <a:ext cx="1872208" cy="172819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CL"/>
          </a:p>
        </p:txBody>
      </p:sp>
      <p:sp>
        <p:nvSpPr>
          <p:cNvPr id="4" name="Title 3"/>
          <p:cNvSpPr txBox="1">
            <a:spLocks/>
          </p:cNvSpPr>
          <p:nvPr/>
        </p:nvSpPr>
        <p:spPr bwMode="auto">
          <a:xfrm>
            <a:off x="467544" y="188641"/>
            <a:ext cx="6264696" cy="903767"/>
          </a:xfrm>
          <a:prstGeom prst="rect">
            <a:avLst/>
          </a:prstGeom>
          <a:noFill/>
          <a:ln w="9525">
            <a:noFill/>
            <a:miter lim="800000"/>
            <a:headEnd/>
            <a:tailEnd/>
          </a:ln>
        </p:spPr>
        <p:txBody>
          <a:bodyPr anchor="ctr"/>
          <a:lstStyle/>
          <a:p>
            <a:r>
              <a:rPr lang="es-MX" sz="2800" dirty="0" smtClean="0">
                <a:latin typeface="Vital Bold" charset="0"/>
              </a:rPr>
              <a:t>Clientes Actuales</a:t>
            </a:r>
          </a:p>
          <a:p>
            <a:r>
              <a:rPr lang="es-MX" sz="1600" dirty="0" smtClean="0">
                <a:latin typeface="Vital Bold" charset="0"/>
              </a:rPr>
              <a:t> Contratos Vigentes</a:t>
            </a:r>
            <a:endParaRPr lang="es-CL" sz="1600" dirty="0" smtClean="0">
              <a:latin typeface="Vital Bold" charset="0"/>
            </a:endParaRPr>
          </a:p>
        </p:txBody>
      </p:sp>
      <p:cxnSp>
        <p:nvCxnSpPr>
          <p:cNvPr id="5" name="4 Conector recto"/>
          <p:cNvCxnSpPr/>
          <p:nvPr/>
        </p:nvCxnSpPr>
        <p:spPr>
          <a:xfrm>
            <a:off x="539552" y="1052736"/>
            <a:ext cx="3888432" cy="0"/>
          </a:xfrm>
          <a:prstGeom prst="line">
            <a:avLst/>
          </a:prstGeom>
        </p:spPr>
        <p:style>
          <a:lnRef idx="1">
            <a:schemeClr val="accent3"/>
          </a:lnRef>
          <a:fillRef idx="0">
            <a:schemeClr val="accent3"/>
          </a:fillRef>
          <a:effectRef idx="0">
            <a:schemeClr val="accent3"/>
          </a:effectRef>
          <a:fontRef idx="minor">
            <a:schemeClr val="tx1"/>
          </a:fontRef>
        </p:style>
      </p:cxnSp>
      <p:sp>
        <p:nvSpPr>
          <p:cNvPr id="22" name="21 Elipse"/>
          <p:cNvSpPr/>
          <p:nvPr/>
        </p:nvSpPr>
        <p:spPr>
          <a:xfrm>
            <a:off x="1763688" y="2708921"/>
            <a:ext cx="936104" cy="792088"/>
          </a:xfrm>
          <a:prstGeom prst="ellipse">
            <a:avLst/>
          </a:prstGeom>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s-CL" sz="1200" dirty="0" smtClean="0"/>
              <a:t>4    Año</a:t>
            </a:r>
            <a:endParaRPr lang="es-CL" sz="1200" dirty="0"/>
          </a:p>
        </p:txBody>
      </p:sp>
      <p:sp>
        <p:nvSpPr>
          <p:cNvPr id="26" name="25 Elipse"/>
          <p:cNvSpPr/>
          <p:nvPr/>
        </p:nvSpPr>
        <p:spPr>
          <a:xfrm>
            <a:off x="4932040" y="2204865"/>
            <a:ext cx="792088" cy="79208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s-CL" sz="1200" dirty="0" smtClean="0"/>
              <a:t>17 Años</a:t>
            </a:r>
            <a:endParaRPr lang="es-CL" sz="1200" dirty="0"/>
          </a:p>
        </p:txBody>
      </p:sp>
      <p:sp>
        <p:nvSpPr>
          <p:cNvPr id="30" name="29 Elipse"/>
          <p:cNvSpPr/>
          <p:nvPr/>
        </p:nvSpPr>
        <p:spPr>
          <a:xfrm>
            <a:off x="7668344" y="3140968"/>
            <a:ext cx="936104" cy="864096"/>
          </a:xfrm>
          <a:prstGeom prst="ellipse">
            <a:avLst/>
          </a:prstGeom>
          <a:ln>
            <a:solidFill>
              <a:srgbClr val="92D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s-CL" sz="1200" dirty="0" smtClean="0"/>
              <a:t>Nuevo</a:t>
            </a:r>
            <a:endParaRPr lang="es-CL" sz="1200" dirty="0"/>
          </a:p>
        </p:txBody>
      </p:sp>
      <p:sp>
        <p:nvSpPr>
          <p:cNvPr id="33" name="32 Elipse"/>
          <p:cNvSpPr/>
          <p:nvPr/>
        </p:nvSpPr>
        <p:spPr>
          <a:xfrm>
            <a:off x="1763688" y="5229200"/>
            <a:ext cx="864096" cy="792088"/>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200" dirty="0" smtClean="0"/>
              <a:t>4 Años</a:t>
            </a:r>
            <a:endParaRPr lang="es-CL" sz="1200" dirty="0"/>
          </a:p>
        </p:txBody>
      </p:sp>
      <p:pic>
        <p:nvPicPr>
          <p:cNvPr id="46" name="Picture 3" descr="http://www.bolsadesantiago.com/Imaganes%20Empresa/besalco.jpg"/>
          <p:cNvPicPr>
            <a:picLocks noChangeAspect="1" noChangeArrowheads="1"/>
          </p:cNvPicPr>
          <p:nvPr/>
        </p:nvPicPr>
        <p:blipFill>
          <a:blip r:embed="rId2" cstate="email"/>
          <a:srcRect/>
          <a:stretch>
            <a:fillRect/>
          </a:stretch>
        </p:blipFill>
        <p:spPr bwMode="auto">
          <a:xfrm>
            <a:off x="3779913" y="1556792"/>
            <a:ext cx="1099785" cy="901824"/>
          </a:xfrm>
          <a:prstGeom prst="rect">
            <a:avLst/>
          </a:prstGeom>
          <a:noFill/>
        </p:spPr>
      </p:pic>
      <p:pic>
        <p:nvPicPr>
          <p:cNvPr id="48" name="Picture 2" descr="http://servicios.puertoangamos.cl:8181/Clientes/Content/logo_puerto.gif"/>
          <p:cNvPicPr>
            <a:picLocks noChangeAspect="1" noChangeArrowheads="1"/>
          </p:cNvPicPr>
          <p:nvPr/>
        </p:nvPicPr>
        <p:blipFill>
          <a:blip r:embed="rId3" cstate="email"/>
          <a:srcRect/>
          <a:stretch>
            <a:fillRect/>
          </a:stretch>
        </p:blipFill>
        <p:spPr bwMode="auto">
          <a:xfrm>
            <a:off x="611560" y="4581128"/>
            <a:ext cx="1440160" cy="540659"/>
          </a:xfrm>
          <a:prstGeom prst="rect">
            <a:avLst/>
          </a:prstGeom>
          <a:noFill/>
        </p:spPr>
      </p:pic>
      <p:pic>
        <p:nvPicPr>
          <p:cNvPr id="31" name="Picture 8" descr="http://www.gamba.cl/wp-content/uploads/2011/12/LOGO-JUMBO-CENCOSUD+CLAIM-0121.jpg"/>
          <p:cNvPicPr>
            <a:picLocks noChangeAspect="1" noChangeArrowheads="1"/>
          </p:cNvPicPr>
          <p:nvPr/>
        </p:nvPicPr>
        <p:blipFill>
          <a:blip r:embed="rId4" cstate="email"/>
          <a:srcRect/>
          <a:stretch>
            <a:fillRect/>
          </a:stretch>
        </p:blipFill>
        <p:spPr bwMode="auto">
          <a:xfrm>
            <a:off x="3923928" y="3717032"/>
            <a:ext cx="1152128" cy="1154384"/>
          </a:xfrm>
          <a:prstGeom prst="rect">
            <a:avLst/>
          </a:prstGeom>
          <a:noFill/>
        </p:spPr>
      </p:pic>
      <p:sp>
        <p:nvSpPr>
          <p:cNvPr id="35" name="34 Elipse"/>
          <p:cNvSpPr/>
          <p:nvPr/>
        </p:nvSpPr>
        <p:spPr>
          <a:xfrm>
            <a:off x="4860032" y="4653136"/>
            <a:ext cx="936104" cy="908720"/>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s-CL" sz="1200" dirty="0" smtClean="0"/>
              <a:t>10 Años</a:t>
            </a:r>
            <a:endParaRPr lang="es-CL" sz="1200" dirty="0"/>
          </a:p>
        </p:txBody>
      </p:sp>
      <p:pic>
        <p:nvPicPr>
          <p:cNvPr id="38" name="Picture 4" descr="http://www.enaer.cl/images/logo-plano.png"/>
          <p:cNvPicPr>
            <a:picLocks noChangeAspect="1" noChangeArrowheads="1"/>
          </p:cNvPicPr>
          <p:nvPr/>
        </p:nvPicPr>
        <p:blipFill>
          <a:blip r:embed="rId5" cstate="email"/>
          <a:srcRect/>
          <a:stretch>
            <a:fillRect/>
          </a:stretch>
        </p:blipFill>
        <p:spPr bwMode="auto">
          <a:xfrm>
            <a:off x="539552" y="2132856"/>
            <a:ext cx="1603673" cy="320095"/>
          </a:xfrm>
          <a:prstGeom prst="rect">
            <a:avLst/>
          </a:prstGeom>
          <a:noFill/>
        </p:spPr>
      </p:pic>
      <p:sp>
        <p:nvSpPr>
          <p:cNvPr id="19" name="18 Elipse"/>
          <p:cNvSpPr/>
          <p:nvPr/>
        </p:nvSpPr>
        <p:spPr>
          <a:xfrm>
            <a:off x="6228184" y="4509120"/>
            <a:ext cx="1944216" cy="1872208"/>
          </a:xfrm>
          <a:prstGeom prst="ellipse">
            <a:avLst/>
          </a:prstGeom>
          <a:ln>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s-CL"/>
          </a:p>
        </p:txBody>
      </p:sp>
      <p:sp>
        <p:nvSpPr>
          <p:cNvPr id="20" name="19 Elipse"/>
          <p:cNvSpPr/>
          <p:nvPr/>
        </p:nvSpPr>
        <p:spPr>
          <a:xfrm>
            <a:off x="7668344" y="5877272"/>
            <a:ext cx="864096" cy="792088"/>
          </a:xfrm>
          <a:prstGeom prst="ellipse">
            <a:avLst/>
          </a:prstGeom>
          <a:ln>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s-CL" sz="1200" dirty="0" smtClean="0"/>
              <a:t>1 Año</a:t>
            </a:r>
            <a:endParaRPr lang="es-CL" sz="1200" dirty="0"/>
          </a:p>
        </p:txBody>
      </p:sp>
      <p:pic>
        <p:nvPicPr>
          <p:cNvPr id="65538" name="Picture 2" descr="Resultado de imagen para unimarc"/>
          <p:cNvPicPr>
            <a:picLocks noChangeAspect="1" noChangeArrowheads="1"/>
          </p:cNvPicPr>
          <p:nvPr/>
        </p:nvPicPr>
        <p:blipFill>
          <a:blip r:embed="rId6" cstate="print"/>
          <a:srcRect/>
          <a:stretch>
            <a:fillRect/>
          </a:stretch>
        </p:blipFill>
        <p:spPr bwMode="auto">
          <a:xfrm>
            <a:off x="6660232" y="4869160"/>
            <a:ext cx="1132385" cy="1132385"/>
          </a:xfrm>
          <a:prstGeom prst="rect">
            <a:avLst/>
          </a:prstGeom>
          <a:noFill/>
        </p:spPr>
      </p:pic>
      <p:pic>
        <p:nvPicPr>
          <p:cNvPr id="66562" name="Picture 2" descr="Resultado de imagen para molynor"/>
          <p:cNvPicPr>
            <a:picLocks noChangeAspect="1" noChangeArrowheads="1"/>
          </p:cNvPicPr>
          <p:nvPr/>
        </p:nvPicPr>
        <p:blipFill>
          <a:blip r:embed="rId7" cstate="print"/>
          <a:srcRect/>
          <a:stretch>
            <a:fillRect/>
          </a:stretch>
        </p:blipFill>
        <p:spPr bwMode="auto">
          <a:xfrm>
            <a:off x="6588224" y="2420888"/>
            <a:ext cx="1634158" cy="422108"/>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36 Elipse"/>
          <p:cNvSpPr/>
          <p:nvPr/>
        </p:nvSpPr>
        <p:spPr>
          <a:xfrm>
            <a:off x="467544" y="1484784"/>
            <a:ext cx="1800200" cy="1728192"/>
          </a:xfrm>
          <a:prstGeom prst="ellipse">
            <a:avLst/>
          </a:prstGeom>
          <a:ln>
            <a:solidFill>
              <a:srgbClr val="92D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s-CL"/>
          </a:p>
        </p:txBody>
      </p:sp>
      <p:sp>
        <p:nvSpPr>
          <p:cNvPr id="34" name="33 Elipse"/>
          <p:cNvSpPr/>
          <p:nvPr/>
        </p:nvSpPr>
        <p:spPr>
          <a:xfrm>
            <a:off x="3563888" y="3429000"/>
            <a:ext cx="1872208" cy="172819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CL"/>
          </a:p>
        </p:txBody>
      </p:sp>
      <p:sp>
        <p:nvSpPr>
          <p:cNvPr id="32" name="31 Elipse"/>
          <p:cNvSpPr/>
          <p:nvPr/>
        </p:nvSpPr>
        <p:spPr>
          <a:xfrm>
            <a:off x="395536" y="4077072"/>
            <a:ext cx="1800200" cy="165618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L"/>
          </a:p>
        </p:txBody>
      </p:sp>
      <p:sp>
        <p:nvSpPr>
          <p:cNvPr id="29" name="28 Elipse"/>
          <p:cNvSpPr/>
          <p:nvPr/>
        </p:nvSpPr>
        <p:spPr>
          <a:xfrm>
            <a:off x="6516216" y="1772816"/>
            <a:ext cx="1800200" cy="1728192"/>
          </a:xfrm>
          <a:prstGeom prst="ellipse">
            <a:avLst/>
          </a:prstGeom>
          <a:ln>
            <a:solidFill>
              <a:srgbClr val="92D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s-CL"/>
          </a:p>
        </p:txBody>
      </p:sp>
      <p:sp>
        <p:nvSpPr>
          <p:cNvPr id="25" name="24 Elipse"/>
          <p:cNvSpPr/>
          <p:nvPr/>
        </p:nvSpPr>
        <p:spPr>
          <a:xfrm>
            <a:off x="3419872" y="1196752"/>
            <a:ext cx="1872208" cy="172819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CL"/>
          </a:p>
        </p:txBody>
      </p:sp>
      <p:sp>
        <p:nvSpPr>
          <p:cNvPr id="4" name="Title 3"/>
          <p:cNvSpPr txBox="1">
            <a:spLocks/>
          </p:cNvSpPr>
          <p:nvPr/>
        </p:nvSpPr>
        <p:spPr bwMode="auto">
          <a:xfrm>
            <a:off x="467544" y="188641"/>
            <a:ext cx="6264696" cy="903767"/>
          </a:xfrm>
          <a:prstGeom prst="rect">
            <a:avLst/>
          </a:prstGeom>
          <a:noFill/>
          <a:ln w="9525">
            <a:noFill/>
            <a:miter lim="800000"/>
            <a:headEnd/>
            <a:tailEnd/>
          </a:ln>
        </p:spPr>
        <p:txBody>
          <a:bodyPr anchor="ctr"/>
          <a:lstStyle/>
          <a:p>
            <a:r>
              <a:rPr lang="es-MX" sz="2800" dirty="0" smtClean="0">
                <a:latin typeface="Vital Bold" charset="0"/>
              </a:rPr>
              <a:t>Clientes Actuales</a:t>
            </a:r>
          </a:p>
          <a:p>
            <a:r>
              <a:rPr lang="es-MX" sz="1600" dirty="0" smtClean="0">
                <a:latin typeface="Vital Bold" charset="0"/>
              </a:rPr>
              <a:t> Contratos Vigentes</a:t>
            </a:r>
            <a:endParaRPr lang="es-CL" sz="1600" dirty="0" smtClean="0">
              <a:latin typeface="Vital Bold" charset="0"/>
            </a:endParaRPr>
          </a:p>
        </p:txBody>
      </p:sp>
      <p:cxnSp>
        <p:nvCxnSpPr>
          <p:cNvPr id="5" name="4 Conector recto"/>
          <p:cNvCxnSpPr/>
          <p:nvPr/>
        </p:nvCxnSpPr>
        <p:spPr>
          <a:xfrm>
            <a:off x="539552" y="1052736"/>
            <a:ext cx="3888432" cy="0"/>
          </a:xfrm>
          <a:prstGeom prst="line">
            <a:avLst/>
          </a:prstGeom>
        </p:spPr>
        <p:style>
          <a:lnRef idx="1">
            <a:schemeClr val="accent3"/>
          </a:lnRef>
          <a:fillRef idx="0">
            <a:schemeClr val="accent3"/>
          </a:fillRef>
          <a:effectRef idx="0">
            <a:schemeClr val="accent3"/>
          </a:effectRef>
          <a:fontRef idx="minor">
            <a:schemeClr val="tx1"/>
          </a:fontRef>
        </p:style>
      </p:cxnSp>
      <p:sp>
        <p:nvSpPr>
          <p:cNvPr id="22" name="21 Elipse"/>
          <p:cNvSpPr/>
          <p:nvPr/>
        </p:nvSpPr>
        <p:spPr>
          <a:xfrm>
            <a:off x="1763688" y="2708920"/>
            <a:ext cx="936104" cy="864095"/>
          </a:xfrm>
          <a:prstGeom prst="ellipse">
            <a:avLst/>
          </a:prstGeom>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s-CL" sz="1200" dirty="0" smtClean="0"/>
              <a:t>2 Años</a:t>
            </a:r>
            <a:endParaRPr lang="es-CL" sz="1200" dirty="0"/>
          </a:p>
        </p:txBody>
      </p:sp>
      <p:sp>
        <p:nvSpPr>
          <p:cNvPr id="26" name="25 Elipse"/>
          <p:cNvSpPr/>
          <p:nvPr/>
        </p:nvSpPr>
        <p:spPr>
          <a:xfrm>
            <a:off x="4932040" y="2204864"/>
            <a:ext cx="936104" cy="864095"/>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s-CL" sz="1200" dirty="0" smtClean="0"/>
              <a:t>8 Meses</a:t>
            </a:r>
            <a:endParaRPr lang="es-CL" sz="1200" dirty="0"/>
          </a:p>
        </p:txBody>
      </p:sp>
      <p:sp>
        <p:nvSpPr>
          <p:cNvPr id="30" name="29 Elipse"/>
          <p:cNvSpPr/>
          <p:nvPr/>
        </p:nvSpPr>
        <p:spPr>
          <a:xfrm>
            <a:off x="7668344" y="3140968"/>
            <a:ext cx="936104" cy="864096"/>
          </a:xfrm>
          <a:prstGeom prst="ellipse">
            <a:avLst/>
          </a:prstGeom>
          <a:ln>
            <a:solidFill>
              <a:srgbClr val="92D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s-CL" sz="1200" dirty="0" smtClean="0"/>
              <a:t>Nuevo</a:t>
            </a:r>
            <a:endParaRPr lang="es-CL" sz="1200" dirty="0"/>
          </a:p>
        </p:txBody>
      </p:sp>
      <p:sp>
        <p:nvSpPr>
          <p:cNvPr id="33" name="32 Elipse"/>
          <p:cNvSpPr/>
          <p:nvPr/>
        </p:nvSpPr>
        <p:spPr>
          <a:xfrm>
            <a:off x="1763688" y="5229200"/>
            <a:ext cx="936104" cy="864096"/>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200" dirty="0" smtClean="0"/>
              <a:t>4 Meses</a:t>
            </a:r>
            <a:endParaRPr lang="es-CL" sz="1200" dirty="0"/>
          </a:p>
        </p:txBody>
      </p:sp>
      <p:sp>
        <p:nvSpPr>
          <p:cNvPr id="35" name="34 Elipse"/>
          <p:cNvSpPr/>
          <p:nvPr/>
        </p:nvSpPr>
        <p:spPr>
          <a:xfrm>
            <a:off x="4860032" y="4653136"/>
            <a:ext cx="936104" cy="908720"/>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s-CL" sz="1200" dirty="0" smtClean="0"/>
              <a:t>3 Meses</a:t>
            </a:r>
            <a:endParaRPr lang="es-CL" sz="1200" dirty="0"/>
          </a:p>
        </p:txBody>
      </p:sp>
      <p:sp>
        <p:nvSpPr>
          <p:cNvPr id="19" name="18 Elipse"/>
          <p:cNvSpPr/>
          <p:nvPr/>
        </p:nvSpPr>
        <p:spPr>
          <a:xfrm>
            <a:off x="6228184" y="4509120"/>
            <a:ext cx="1944216" cy="1872208"/>
          </a:xfrm>
          <a:prstGeom prst="ellipse">
            <a:avLst/>
          </a:prstGeom>
          <a:ln>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s-CL"/>
          </a:p>
        </p:txBody>
      </p:sp>
      <p:sp>
        <p:nvSpPr>
          <p:cNvPr id="20" name="19 Elipse"/>
          <p:cNvSpPr/>
          <p:nvPr/>
        </p:nvSpPr>
        <p:spPr>
          <a:xfrm>
            <a:off x="7668344" y="5877272"/>
            <a:ext cx="936104" cy="792088"/>
          </a:xfrm>
          <a:prstGeom prst="ellipse">
            <a:avLst/>
          </a:prstGeom>
          <a:ln>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s-CL" sz="1200" dirty="0" smtClean="0"/>
              <a:t>Nuevo</a:t>
            </a:r>
            <a:endParaRPr lang="es-CL" sz="1200" dirty="0"/>
          </a:p>
        </p:txBody>
      </p:sp>
      <p:pic>
        <p:nvPicPr>
          <p:cNvPr id="87044" name="Picture 4" descr="Imagen relacionada"/>
          <p:cNvPicPr>
            <a:picLocks noChangeAspect="1" noChangeArrowheads="1"/>
          </p:cNvPicPr>
          <p:nvPr/>
        </p:nvPicPr>
        <p:blipFill>
          <a:blip r:embed="rId2" cstate="print"/>
          <a:srcRect/>
          <a:stretch>
            <a:fillRect/>
          </a:stretch>
        </p:blipFill>
        <p:spPr bwMode="auto">
          <a:xfrm>
            <a:off x="611560" y="4509120"/>
            <a:ext cx="1340371" cy="863671"/>
          </a:xfrm>
          <a:prstGeom prst="rect">
            <a:avLst/>
          </a:prstGeom>
          <a:noFill/>
        </p:spPr>
      </p:pic>
      <p:pic>
        <p:nvPicPr>
          <p:cNvPr id="87046" name="Picture 6" descr="Resultado de imagen para vecktrom seguridad"/>
          <p:cNvPicPr>
            <a:picLocks noChangeAspect="1" noChangeArrowheads="1"/>
          </p:cNvPicPr>
          <p:nvPr/>
        </p:nvPicPr>
        <p:blipFill>
          <a:blip r:embed="rId3" cstate="print"/>
          <a:srcRect/>
          <a:stretch>
            <a:fillRect/>
          </a:stretch>
        </p:blipFill>
        <p:spPr bwMode="auto">
          <a:xfrm>
            <a:off x="3923928" y="1556792"/>
            <a:ext cx="926287" cy="1072159"/>
          </a:xfrm>
          <a:prstGeom prst="rect">
            <a:avLst/>
          </a:prstGeom>
          <a:noFill/>
        </p:spPr>
      </p:pic>
      <p:pic>
        <p:nvPicPr>
          <p:cNvPr id="87048" name="Picture 8" descr="Resultado de imagen para flsmidth"/>
          <p:cNvPicPr>
            <a:picLocks noChangeAspect="1" noChangeArrowheads="1"/>
          </p:cNvPicPr>
          <p:nvPr/>
        </p:nvPicPr>
        <p:blipFill>
          <a:blip r:embed="rId4" cstate="print"/>
          <a:srcRect/>
          <a:stretch>
            <a:fillRect/>
          </a:stretch>
        </p:blipFill>
        <p:spPr bwMode="auto">
          <a:xfrm>
            <a:off x="6732240" y="2420888"/>
            <a:ext cx="1396455" cy="378229"/>
          </a:xfrm>
          <a:prstGeom prst="rect">
            <a:avLst/>
          </a:prstGeom>
          <a:noFill/>
        </p:spPr>
      </p:pic>
      <p:pic>
        <p:nvPicPr>
          <p:cNvPr id="87050" name="Picture 10" descr="Resultado de imagen para rml group"/>
          <p:cNvPicPr>
            <a:picLocks noChangeAspect="1" noChangeArrowheads="1"/>
          </p:cNvPicPr>
          <p:nvPr/>
        </p:nvPicPr>
        <p:blipFill>
          <a:blip r:embed="rId5" cstate="print"/>
          <a:srcRect/>
          <a:stretch>
            <a:fillRect/>
          </a:stretch>
        </p:blipFill>
        <p:spPr bwMode="auto">
          <a:xfrm>
            <a:off x="539552" y="2132856"/>
            <a:ext cx="1707080" cy="391853"/>
          </a:xfrm>
          <a:prstGeom prst="rect">
            <a:avLst/>
          </a:prstGeom>
          <a:noFill/>
        </p:spPr>
      </p:pic>
      <p:pic>
        <p:nvPicPr>
          <p:cNvPr id="65538" name="Picture 2" descr="Resultado de imagen para sts sotraser"/>
          <p:cNvPicPr>
            <a:picLocks noChangeAspect="1" noChangeArrowheads="1"/>
          </p:cNvPicPr>
          <p:nvPr/>
        </p:nvPicPr>
        <p:blipFill>
          <a:blip r:embed="rId6" cstate="print"/>
          <a:srcRect/>
          <a:stretch>
            <a:fillRect/>
          </a:stretch>
        </p:blipFill>
        <p:spPr bwMode="auto">
          <a:xfrm>
            <a:off x="3779912" y="4077072"/>
            <a:ext cx="1428233" cy="451902"/>
          </a:xfrm>
          <a:prstGeom prst="rect">
            <a:avLst/>
          </a:prstGeom>
          <a:noFill/>
        </p:spPr>
      </p:pic>
      <p:pic>
        <p:nvPicPr>
          <p:cNvPr id="65540" name="Picture 4" descr="Resultado de imagen para kemika antofagasta"/>
          <p:cNvPicPr>
            <a:picLocks noChangeAspect="1" noChangeArrowheads="1"/>
          </p:cNvPicPr>
          <p:nvPr/>
        </p:nvPicPr>
        <p:blipFill>
          <a:blip r:embed="rId7" cstate="print"/>
          <a:srcRect/>
          <a:stretch>
            <a:fillRect/>
          </a:stretch>
        </p:blipFill>
        <p:spPr bwMode="auto">
          <a:xfrm>
            <a:off x="6444208" y="5157192"/>
            <a:ext cx="1607840" cy="572793"/>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Gráfico"/>
          <p:cNvGraphicFramePr/>
          <p:nvPr/>
        </p:nvGraphicFramePr>
        <p:xfrm>
          <a:off x="251520" y="1988841"/>
          <a:ext cx="8208912"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5" name="1 Título"/>
          <p:cNvSpPr txBox="1">
            <a:spLocks/>
          </p:cNvSpPr>
          <p:nvPr/>
        </p:nvSpPr>
        <p:spPr>
          <a:xfrm>
            <a:off x="1475656" y="5229200"/>
            <a:ext cx="432048" cy="216024"/>
          </a:xfrm>
          <a:prstGeom prst="rect">
            <a:avLst/>
          </a:prstGeom>
        </p:spPr>
        <p:txBody>
          <a:bodyPr vert="horz" rtlCol="0" anchor="ctr">
            <a:normAutofit fontScale="85000" lnSpcReduction="20000"/>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BO" sz="1200" dirty="0" smtClean="0">
                <a:solidFill>
                  <a:schemeClr val="tx2"/>
                </a:solidFill>
                <a:effectLst>
                  <a:outerShdw blurRad="31750" dist="25400" dir="5400000" algn="tl" rotWithShape="0">
                    <a:srgbClr val="000000">
                      <a:alpha val="25000"/>
                    </a:srgbClr>
                  </a:outerShdw>
                </a:effectLst>
                <a:latin typeface="Arial" pitchFamily="34" charset="0"/>
                <a:ea typeface="+mj-ea"/>
                <a:cs typeface="Arial" pitchFamily="34" charset="0"/>
              </a:rPr>
              <a:t>29</a:t>
            </a:r>
            <a:endParaRPr kumimoji="0" lang="es-BO" sz="1200"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Arial" pitchFamily="34" charset="0"/>
              <a:ea typeface="+mj-ea"/>
              <a:cs typeface="Arial" pitchFamily="34" charset="0"/>
            </a:endParaRPr>
          </a:p>
        </p:txBody>
      </p:sp>
      <p:sp>
        <p:nvSpPr>
          <p:cNvPr id="6" name="1 Título"/>
          <p:cNvSpPr txBox="1">
            <a:spLocks/>
          </p:cNvSpPr>
          <p:nvPr/>
        </p:nvSpPr>
        <p:spPr>
          <a:xfrm>
            <a:off x="2051720" y="5229200"/>
            <a:ext cx="432048" cy="216024"/>
          </a:xfrm>
          <a:prstGeom prst="rect">
            <a:avLst/>
          </a:prstGeom>
        </p:spPr>
        <p:txBody>
          <a:bodyPr vert="horz" rtlCol="0" anchor="ctr">
            <a:normAutofit fontScale="85000" lnSpcReduction="20000"/>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BO" sz="1200" dirty="0" smtClean="0">
                <a:solidFill>
                  <a:schemeClr val="tx2"/>
                </a:solidFill>
                <a:effectLst>
                  <a:outerShdw blurRad="31750" dist="25400" dir="5400000" algn="tl" rotWithShape="0">
                    <a:srgbClr val="000000">
                      <a:alpha val="25000"/>
                    </a:srgbClr>
                  </a:outerShdw>
                </a:effectLst>
                <a:latin typeface="Arial" pitchFamily="34" charset="0"/>
                <a:ea typeface="+mj-ea"/>
                <a:cs typeface="Arial" pitchFamily="34" charset="0"/>
              </a:rPr>
              <a:t>30</a:t>
            </a:r>
            <a:endParaRPr kumimoji="0" lang="es-BO" sz="1200"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Arial" pitchFamily="34" charset="0"/>
              <a:ea typeface="+mj-ea"/>
              <a:cs typeface="Arial" pitchFamily="34" charset="0"/>
            </a:endParaRPr>
          </a:p>
        </p:txBody>
      </p:sp>
      <p:sp>
        <p:nvSpPr>
          <p:cNvPr id="7" name="1 Título"/>
          <p:cNvSpPr txBox="1">
            <a:spLocks/>
          </p:cNvSpPr>
          <p:nvPr/>
        </p:nvSpPr>
        <p:spPr>
          <a:xfrm>
            <a:off x="2699792" y="5229200"/>
            <a:ext cx="432048" cy="216024"/>
          </a:xfrm>
          <a:prstGeom prst="rect">
            <a:avLst/>
          </a:prstGeom>
        </p:spPr>
        <p:txBody>
          <a:bodyPr vert="horz" rtlCol="0" anchor="ctr">
            <a:normAutofit fontScale="85000" lnSpcReduction="20000"/>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BO" sz="1200" dirty="0" smtClean="0">
                <a:solidFill>
                  <a:schemeClr val="tx2"/>
                </a:solidFill>
                <a:effectLst>
                  <a:outerShdw blurRad="31750" dist="25400" dir="5400000" algn="tl" rotWithShape="0">
                    <a:srgbClr val="000000">
                      <a:alpha val="25000"/>
                    </a:srgbClr>
                  </a:outerShdw>
                </a:effectLst>
                <a:latin typeface="Arial" pitchFamily="34" charset="0"/>
                <a:ea typeface="+mj-ea"/>
                <a:cs typeface="Arial" pitchFamily="34" charset="0"/>
              </a:rPr>
              <a:t>37</a:t>
            </a:r>
            <a:endParaRPr kumimoji="0" lang="es-BO" sz="1200"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Arial" pitchFamily="34" charset="0"/>
              <a:ea typeface="+mj-ea"/>
              <a:cs typeface="Arial" pitchFamily="34" charset="0"/>
            </a:endParaRPr>
          </a:p>
        </p:txBody>
      </p:sp>
      <p:sp>
        <p:nvSpPr>
          <p:cNvPr id="8" name="1 Título"/>
          <p:cNvSpPr txBox="1">
            <a:spLocks/>
          </p:cNvSpPr>
          <p:nvPr/>
        </p:nvSpPr>
        <p:spPr>
          <a:xfrm>
            <a:off x="3275856" y="5229200"/>
            <a:ext cx="432048" cy="216024"/>
          </a:xfrm>
          <a:prstGeom prst="rect">
            <a:avLst/>
          </a:prstGeom>
        </p:spPr>
        <p:txBody>
          <a:bodyPr vert="horz" rtlCol="0" anchor="ctr">
            <a:normAutofit fontScale="85000" lnSpcReduction="20000"/>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BO" sz="1200" noProof="0" dirty="0" smtClean="0">
                <a:solidFill>
                  <a:schemeClr val="tx2"/>
                </a:solidFill>
                <a:effectLst>
                  <a:outerShdw blurRad="31750" dist="25400" dir="5400000" algn="tl" rotWithShape="0">
                    <a:srgbClr val="000000">
                      <a:alpha val="25000"/>
                    </a:srgbClr>
                  </a:outerShdw>
                </a:effectLst>
                <a:latin typeface="Arial" pitchFamily="34" charset="0"/>
                <a:ea typeface="+mj-ea"/>
                <a:cs typeface="Arial" pitchFamily="34" charset="0"/>
              </a:rPr>
              <a:t>42</a:t>
            </a:r>
            <a:endParaRPr kumimoji="0" lang="es-BO" sz="1200"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Arial" pitchFamily="34" charset="0"/>
              <a:ea typeface="+mj-ea"/>
              <a:cs typeface="Arial" pitchFamily="34" charset="0"/>
            </a:endParaRPr>
          </a:p>
        </p:txBody>
      </p:sp>
      <p:sp>
        <p:nvSpPr>
          <p:cNvPr id="9" name="1 Título"/>
          <p:cNvSpPr txBox="1">
            <a:spLocks/>
          </p:cNvSpPr>
          <p:nvPr/>
        </p:nvSpPr>
        <p:spPr>
          <a:xfrm>
            <a:off x="3851920" y="5229200"/>
            <a:ext cx="432048" cy="216024"/>
          </a:xfrm>
          <a:prstGeom prst="rect">
            <a:avLst/>
          </a:prstGeom>
        </p:spPr>
        <p:txBody>
          <a:bodyPr vert="horz" rtlCol="0" anchor="ctr">
            <a:normAutofit fontScale="85000" lnSpcReduction="20000"/>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BO" sz="1200" noProof="0" dirty="0" smtClean="0">
                <a:solidFill>
                  <a:schemeClr val="tx2"/>
                </a:solidFill>
                <a:effectLst>
                  <a:outerShdw blurRad="31750" dist="25400" dir="5400000" algn="tl" rotWithShape="0">
                    <a:srgbClr val="000000">
                      <a:alpha val="25000"/>
                    </a:srgbClr>
                  </a:outerShdw>
                </a:effectLst>
                <a:latin typeface="Arial" pitchFamily="34" charset="0"/>
                <a:ea typeface="+mj-ea"/>
                <a:cs typeface="Arial" pitchFamily="34" charset="0"/>
              </a:rPr>
              <a:t>61</a:t>
            </a:r>
            <a:endParaRPr kumimoji="0" lang="es-BO" sz="1200"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Arial" pitchFamily="34" charset="0"/>
              <a:ea typeface="+mj-ea"/>
              <a:cs typeface="Arial" pitchFamily="34" charset="0"/>
            </a:endParaRPr>
          </a:p>
        </p:txBody>
      </p:sp>
      <p:sp>
        <p:nvSpPr>
          <p:cNvPr id="10" name="1 Título"/>
          <p:cNvSpPr txBox="1">
            <a:spLocks/>
          </p:cNvSpPr>
          <p:nvPr/>
        </p:nvSpPr>
        <p:spPr>
          <a:xfrm>
            <a:off x="4427984" y="5229200"/>
            <a:ext cx="432048" cy="216024"/>
          </a:xfrm>
          <a:prstGeom prst="rect">
            <a:avLst/>
          </a:prstGeom>
        </p:spPr>
        <p:txBody>
          <a:bodyPr vert="horz" rtlCol="0" anchor="ctr">
            <a:normAutofit fontScale="85000" lnSpcReduction="20000"/>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BO" sz="1200" noProof="0" dirty="0" smtClean="0">
                <a:solidFill>
                  <a:schemeClr val="tx2"/>
                </a:solidFill>
                <a:effectLst>
                  <a:outerShdw blurRad="31750" dist="25400" dir="5400000" algn="tl" rotWithShape="0">
                    <a:srgbClr val="000000">
                      <a:alpha val="25000"/>
                    </a:srgbClr>
                  </a:outerShdw>
                </a:effectLst>
                <a:latin typeface="Arial" pitchFamily="34" charset="0"/>
                <a:ea typeface="+mj-ea"/>
                <a:cs typeface="Arial" pitchFamily="34" charset="0"/>
              </a:rPr>
              <a:t>57</a:t>
            </a:r>
            <a:endParaRPr kumimoji="0" lang="es-BO" sz="1200"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Arial" pitchFamily="34" charset="0"/>
              <a:ea typeface="+mj-ea"/>
              <a:cs typeface="Arial" pitchFamily="34" charset="0"/>
            </a:endParaRPr>
          </a:p>
        </p:txBody>
      </p:sp>
      <p:sp>
        <p:nvSpPr>
          <p:cNvPr id="11" name="1 Título"/>
          <p:cNvSpPr txBox="1">
            <a:spLocks/>
          </p:cNvSpPr>
          <p:nvPr/>
        </p:nvSpPr>
        <p:spPr>
          <a:xfrm>
            <a:off x="5076056" y="5229200"/>
            <a:ext cx="432048" cy="216024"/>
          </a:xfrm>
          <a:prstGeom prst="rect">
            <a:avLst/>
          </a:prstGeom>
        </p:spPr>
        <p:txBody>
          <a:bodyPr vert="horz" rtlCol="0" anchor="ctr">
            <a:normAutofit fontScale="85000" lnSpcReduction="20000"/>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BO" sz="1200" dirty="0" smtClean="0">
                <a:solidFill>
                  <a:schemeClr val="tx2"/>
                </a:solidFill>
                <a:effectLst>
                  <a:outerShdw blurRad="31750" dist="25400" dir="5400000" algn="tl" rotWithShape="0">
                    <a:srgbClr val="000000">
                      <a:alpha val="25000"/>
                    </a:srgbClr>
                  </a:outerShdw>
                </a:effectLst>
                <a:latin typeface="Arial" pitchFamily="34" charset="0"/>
                <a:ea typeface="+mj-ea"/>
                <a:cs typeface="Arial" pitchFamily="34" charset="0"/>
              </a:rPr>
              <a:t>61</a:t>
            </a:r>
            <a:endParaRPr kumimoji="0" lang="es-BO" sz="1200"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Arial" pitchFamily="34" charset="0"/>
              <a:ea typeface="+mj-ea"/>
              <a:cs typeface="Arial" pitchFamily="34" charset="0"/>
            </a:endParaRPr>
          </a:p>
        </p:txBody>
      </p:sp>
      <p:sp>
        <p:nvSpPr>
          <p:cNvPr id="12" name="1 Título"/>
          <p:cNvSpPr txBox="1">
            <a:spLocks/>
          </p:cNvSpPr>
          <p:nvPr/>
        </p:nvSpPr>
        <p:spPr>
          <a:xfrm>
            <a:off x="5652120" y="5229200"/>
            <a:ext cx="432048" cy="216024"/>
          </a:xfrm>
          <a:prstGeom prst="rect">
            <a:avLst/>
          </a:prstGeom>
        </p:spPr>
        <p:txBody>
          <a:bodyPr vert="horz" rtlCol="0" anchor="ctr">
            <a:normAutofit fontScale="85000" lnSpcReduction="20000"/>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BO" sz="1200" dirty="0" smtClean="0">
                <a:solidFill>
                  <a:schemeClr val="tx2"/>
                </a:solidFill>
                <a:effectLst>
                  <a:outerShdw blurRad="31750" dist="25400" dir="5400000" algn="tl" rotWithShape="0">
                    <a:srgbClr val="000000">
                      <a:alpha val="25000"/>
                    </a:srgbClr>
                  </a:outerShdw>
                </a:effectLst>
                <a:latin typeface="Arial" pitchFamily="34" charset="0"/>
                <a:ea typeface="+mj-ea"/>
                <a:cs typeface="Arial" pitchFamily="34" charset="0"/>
              </a:rPr>
              <a:t>56</a:t>
            </a:r>
            <a:endParaRPr kumimoji="0" lang="es-BO" sz="1200"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Arial" pitchFamily="34" charset="0"/>
              <a:ea typeface="+mj-ea"/>
              <a:cs typeface="Arial" pitchFamily="34" charset="0"/>
            </a:endParaRPr>
          </a:p>
        </p:txBody>
      </p:sp>
      <p:sp>
        <p:nvSpPr>
          <p:cNvPr id="13" name="1 Título"/>
          <p:cNvSpPr txBox="1">
            <a:spLocks/>
          </p:cNvSpPr>
          <p:nvPr/>
        </p:nvSpPr>
        <p:spPr>
          <a:xfrm>
            <a:off x="6228184" y="5229200"/>
            <a:ext cx="432048" cy="216024"/>
          </a:xfrm>
          <a:prstGeom prst="rect">
            <a:avLst/>
          </a:prstGeom>
        </p:spPr>
        <p:txBody>
          <a:bodyPr vert="horz" rtlCol="0" anchor="ctr">
            <a:normAutofit fontScale="85000" lnSpcReduction="20000"/>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BO" sz="1200" noProof="0" dirty="0" smtClean="0">
                <a:solidFill>
                  <a:schemeClr val="tx2"/>
                </a:solidFill>
                <a:effectLst>
                  <a:outerShdw blurRad="31750" dist="25400" dir="5400000" algn="tl" rotWithShape="0">
                    <a:srgbClr val="000000">
                      <a:alpha val="25000"/>
                    </a:srgbClr>
                  </a:outerShdw>
                </a:effectLst>
                <a:latin typeface="Arial" pitchFamily="34" charset="0"/>
                <a:ea typeface="+mj-ea"/>
                <a:cs typeface="Arial" pitchFamily="34" charset="0"/>
              </a:rPr>
              <a:t>59</a:t>
            </a:r>
            <a:endParaRPr kumimoji="0" lang="es-BO" sz="1200"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Arial" pitchFamily="34" charset="0"/>
              <a:ea typeface="+mj-ea"/>
              <a:cs typeface="Arial" pitchFamily="34" charset="0"/>
            </a:endParaRPr>
          </a:p>
        </p:txBody>
      </p:sp>
      <p:sp>
        <p:nvSpPr>
          <p:cNvPr id="14" name="1 Título"/>
          <p:cNvSpPr txBox="1">
            <a:spLocks/>
          </p:cNvSpPr>
          <p:nvPr/>
        </p:nvSpPr>
        <p:spPr>
          <a:xfrm>
            <a:off x="2411760" y="3212976"/>
            <a:ext cx="792088" cy="216023"/>
          </a:xfrm>
          <a:prstGeom prst="rect">
            <a:avLst/>
          </a:prstGeom>
        </p:spPr>
        <p:txBody>
          <a:bodyPr vert="horz" rtlCol="0" anchor="ctr">
            <a:normAutofit fontScale="85000" lnSpcReduction="20000"/>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BO" sz="1200" noProof="0" dirty="0" smtClean="0">
                <a:solidFill>
                  <a:srgbClr val="FF0000"/>
                </a:solidFill>
                <a:effectLst>
                  <a:outerShdw blurRad="31750" dist="25400" dir="5400000" algn="tl" rotWithShape="0">
                    <a:srgbClr val="000000">
                      <a:alpha val="25000"/>
                    </a:srgbClr>
                  </a:outerShdw>
                </a:effectLst>
                <a:latin typeface="Arial" pitchFamily="34" charset="0"/>
                <a:ea typeface="+mj-ea"/>
                <a:cs typeface="Arial" pitchFamily="34" charset="0"/>
              </a:rPr>
              <a:t>121.229</a:t>
            </a:r>
            <a:endParaRPr kumimoji="0" lang="es-BO" sz="1200" i="0" u="none" strike="noStrike" kern="1200" cap="none" spc="0" normalizeH="0" baseline="0" noProof="0" dirty="0">
              <a:ln>
                <a:noFill/>
              </a:ln>
              <a:solidFill>
                <a:srgbClr val="FF0000"/>
              </a:solidFill>
              <a:effectLst>
                <a:outerShdw blurRad="31750" dist="25400" dir="5400000" algn="tl" rotWithShape="0">
                  <a:srgbClr val="000000">
                    <a:alpha val="25000"/>
                  </a:srgbClr>
                </a:outerShdw>
              </a:effectLst>
              <a:uLnTx/>
              <a:uFillTx/>
              <a:latin typeface="Arial" pitchFamily="34" charset="0"/>
              <a:ea typeface="+mj-ea"/>
              <a:cs typeface="Arial" pitchFamily="34" charset="0"/>
            </a:endParaRPr>
          </a:p>
        </p:txBody>
      </p:sp>
      <p:sp>
        <p:nvSpPr>
          <p:cNvPr id="15" name="1 Título"/>
          <p:cNvSpPr txBox="1">
            <a:spLocks/>
          </p:cNvSpPr>
          <p:nvPr/>
        </p:nvSpPr>
        <p:spPr>
          <a:xfrm>
            <a:off x="1259632" y="3933056"/>
            <a:ext cx="792088" cy="216023"/>
          </a:xfrm>
          <a:prstGeom prst="rect">
            <a:avLst/>
          </a:prstGeom>
        </p:spPr>
        <p:txBody>
          <a:bodyPr vert="horz" rtlCol="0" anchor="ctr">
            <a:normAutofit fontScale="85000" lnSpcReduction="20000"/>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BO" sz="1200" dirty="0" smtClean="0">
                <a:solidFill>
                  <a:srgbClr val="FF0000"/>
                </a:solidFill>
                <a:effectLst>
                  <a:outerShdw blurRad="31750" dist="25400" dir="5400000" algn="tl" rotWithShape="0">
                    <a:srgbClr val="000000">
                      <a:alpha val="25000"/>
                    </a:srgbClr>
                  </a:outerShdw>
                </a:effectLst>
                <a:latin typeface="Arial" pitchFamily="34" charset="0"/>
                <a:ea typeface="+mj-ea"/>
                <a:cs typeface="Arial" pitchFamily="34" charset="0"/>
              </a:rPr>
              <a:t>78.540</a:t>
            </a:r>
            <a:endParaRPr kumimoji="0" lang="es-BO" sz="1200" i="0" u="none" strike="noStrike" kern="1200" cap="none" spc="0" normalizeH="0" baseline="0" noProof="0" dirty="0">
              <a:ln>
                <a:noFill/>
              </a:ln>
              <a:solidFill>
                <a:srgbClr val="FF0000"/>
              </a:solidFill>
              <a:effectLst>
                <a:outerShdw blurRad="31750" dist="25400" dir="5400000" algn="tl" rotWithShape="0">
                  <a:srgbClr val="000000">
                    <a:alpha val="25000"/>
                  </a:srgbClr>
                </a:outerShdw>
              </a:effectLst>
              <a:uLnTx/>
              <a:uFillTx/>
              <a:latin typeface="Arial" pitchFamily="34" charset="0"/>
              <a:ea typeface="+mj-ea"/>
              <a:cs typeface="Arial" pitchFamily="34" charset="0"/>
            </a:endParaRPr>
          </a:p>
        </p:txBody>
      </p:sp>
      <p:sp>
        <p:nvSpPr>
          <p:cNvPr id="16" name="1 Título"/>
          <p:cNvSpPr txBox="1">
            <a:spLocks/>
          </p:cNvSpPr>
          <p:nvPr/>
        </p:nvSpPr>
        <p:spPr>
          <a:xfrm>
            <a:off x="1835696" y="3645024"/>
            <a:ext cx="792088" cy="216023"/>
          </a:xfrm>
          <a:prstGeom prst="rect">
            <a:avLst/>
          </a:prstGeom>
        </p:spPr>
        <p:txBody>
          <a:bodyPr vert="horz" rtlCol="0" anchor="ctr">
            <a:normAutofit fontScale="85000" lnSpcReduction="20000"/>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BO" sz="1200" noProof="0" dirty="0" smtClean="0">
                <a:solidFill>
                  <a:srgbClr val="FF0000"/>
                </a:solidFill>
                <a:effectLst>
                  <a:outerShdw blurRad="31750" dist="25400" dir="5400000" algn="tl" rotWithShape="0">
                    <a:srgbClr val="000000">
                      <a:alpha val="25000"/>
                    </a:srgbClr>
                  </a:outerShdw>
                </a:effectLst>
                <a:latin typeface="Arial" pitchFamily="34" charset="0"/>
                <a:ea typeface="+mj-ea"/>
                <a:cs typeface="Arial" pitchFamily="34" charset="0"/>
              </a:rPr>
              <a:t>95.911</a:t>
            </a:r>
            <a:endParaRPr kumimoji="0" lang="es-BO" sz="1200" i="0" u="none" strike="noStrike" kern="1200" cap="none" spc="0" normalizeH="0" baseline="0" noProof="0" dirty="0">
              <a:ln>
                <a:noFill/>
              </a:ln>
              <a:solidFill>
                <a:srgbClr val="FF0000"/>
              </a:solidFill>
              <a:effectLst>
                <a:outerShdw blurRad="31750" dist="25400" dir="5400000" algn="tl" rotWithShape="0">
                  <a:srgbClr val="000000">
                    <a:alpha val="25000"/>
                  </a:srgbClr>
                </a:outerShdw>
              </a:effectLst>
              <a:uLnTx/>
              <a:uFillTx/>
              <a:latin typeface="Arial" pitchFamily="34" charset="0"/>
              <a:ea typeface="+mj-ea"/>
              <a:cs typeface="Arial" pitchFamily="34" charset="0"/>
            </a:endParaRPr>
          </a:p>
        </p:txBody>
      </p:sp>
      <p:sp>
        <p:nvSpPr>
          <p:cNvPr id="17" name="1 Título"/>
          <p:cNvSpPr txBox="1">
            <a:spLocks/>
          </p:cNvSpPr>
          <p:nvPr/>
        </p:nvSpPr>
        <p:spPr>
          <a:xfrm>
            <a:off x="3059832" y="2852936"/>
            <a:ext cx="792088" cy="216023"/>
          </a:xfrm>
          <a:prstGeom prst="rect">
            <a:avLst/>
          </a:prstGeom>
        </p:spPr>
        <p:txBody>
          <a:bodyPr vert="horz" rtlCol="0" anchor="ctr">
            <a:normAutofit fontScale="85000" lnSpcReduction="20000"/>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BO" sz="1200" noProof="0" dirty="0" smtClean="0">
                <a:solidFill>
                  <a:srgbClr val="FF0000"/>
                </a:solidFill>
                <a:effectLst>
                  <a:outerShdw blurRad="31750" dist="25400" dir="5400000" algn="tl" rotWithShape="0">
                    <a:srgbClr val="000000">
                      <a:alpha val="25000"/>
                    </a:srgbClr>
                  </a:outerShdw>
                </a:effectLst>
                <a:latin typeface="Arial" pitchFamily="34" charset="0"/>
                <a:ea typeface="+mj-ea"/>
                <a:cs typeface="Arial" pitchFamily="34" charset="0"/>
              </a:rPr>
              <a:t>143.669</a:t>
            </a:r>
            <a:endParaRPr kumimoji="0" lang="es-BO" sz="1200" i="0" u="none" strike="noStrike" kern="1200" cap="none" spc="0" normalizeH="0" baseline="0" noProof="0" dirty="0">
              <a:ln>
                <a:noFill/>
              </a:ln>
              <a:solidFill>
                <a:srgbClr val="FF0000"/>
              </a:solidFill>
              <a:effectLst>
                <a:outerShdw blurRad="31750" dist="25400" dir="5400000" algn="tl" rotWithShape="0">
                  <a:srgbClr val="000000">
                    <a:alpha val="25000"/>
                  </a:srgbClr>
                </a:outerShdw>
              </a:effectLst>
              <a:uLnTx/>
              <a:uFillTx/>
              <a:latin typeface="Arial" pitchFamily="34" charset="0"/>
              <a:ea typeface="+mj-ea"/>
              <a:cs typeface="Arial" pitchFamily="34" charset="0"/>
            </a:endParaRPr>
          </a:p>
        </p:txBody>
      </p:sp>
      <p:sp>
        <p:nvSpPr>
          <p:cNvPr id="18" name="1 Título"/>
          <p:cNvSpPr txBox="1">
            <a:spLocks/>
          </p:cNvSpPr>
          <p:nvPr/>
        </p:nvSpPr>
        <p:spPr>
          <a:xfrm>
            <a:off x="3635896" y="2636912"/>
            <a:ext cx="792088" cy="216023"/>
          </a:xfrm>
          <a:prstGeom prst="rect">
            <a:avLst/>
          </a:prstGeom>
        </p:spPr>
        <p:txBody>
          <a:bodyPr vert="horz" rtlCol="0" anchor="ctr">
            <a:normAutofit fontScale="85000" lnSpcReduction="20000"/>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BO" sz="1200" dirty="0" smtClean="0">
                <a:solidFill>
                  <a:srgbClr val="FF0000"/>
                </a:solidFill>
                <a:effectLst>
                  <a:outerShdw blurRad="31750" dist="25400" dir="5400000" algn="tl" rotWithShape="0">
                    <a:srgbClr val="000000">
                      <a:alpha val="25000"/>
                    </a:srgbClr>
                  </a:outerShdw>
                </a:effectLst>
                <a:latin typeface="Arial" pitchFamily="34" charset="0"/>
                <a:ea typeface="+mj-ea"/>
                <a:cs typeface="Arial" pitchFamily="34" charset="0"/>
              </a:rPr>
              <a:t>161.911</a:t>
            </a:r>
            <a:endParaRPr kumimoji="0" lang="es-BO" sz="1200" i="0" u="none" strike="noStrike" kern="1200" cap="none" spc="0" normalizeH="0" baseline="0" noProof="0" dirty="0">
              <a:ln>
                <a:noFill/>
              </a:ln>
              <a:solidFill>
                <a:srgbClr val="FF0000"/>
              </a:solidFill>
              <a:effectLst>
                <a:outerShdw blurRad="31750" dist="25400" dir="5400000" algn="tl" rotWithShape="0">
                  <a:srgbClr val="000000">
                    <a:alpha val="25000"/>
                  </a:srgbClr>
                </a:outerShdw>
              </a:effectLst>
              <a:uLnTx/>
              <a:uFillTx/>
              <a:latin typeface="Arial" pitchFamily="34" charset="0"/>
              <a:ea typeface="+mj-ea"/>
              <a:cs typeface="Arial" pitchFamily="34" charset="0"/>
            </a:endParaRPr>
          </a:p>
        </p:txBody>
      </p:sp>
      <p:sp>
        <p:nvSpPr>
          <p:cNvPr id="19" name="1 Título"/>
          <p:cNvSpPr txBox="1">
            <a:spLocks/>
          </p:cNvSpPr>
          <p:nvPr/>
        </p:nvSpPr>
        <p:spPr>
          <a:xfrm>
            <a:off x="4283968" y="2780928"/>
            <a:ext cx="792088" cy="216023"/>
          </a:xfrm>
          <a:prstGeom prst="rect">
            <a:avLst/>
          </a:prstGeom>
        </p:spPr>
        <p:txBody>
          <a:bodyPr vert="horz" rtlCol="0" anchor="ctr">
            <a:normAutofit fontScale="85000" lnSpcReduction="20000"/>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BO" sz="1200" dirty="0" smtClean="0">
                <a:solidFill>
                  <a:srgbClr val="FF0000"/>
                </a:solidFill>
                <a:effectLst>
                  <a:outerShdw blurRad="31750" dist="25400" dir="5400000" algn="tl" rotWithShape="0">
                    <a:srgbClr val="000000">
                      <a:alpha val="25000"/>
                    </a:srgbClr>
                  </a:outerShdw>
                </a:effectLst>
                <a:latin typeface="Arial" pitchFamily="34" charset="0"/>
                <a:ea typeface="+mj-ea"/>
                <a:cs typeface="Arial" pitchFamily="34" charset="0"/>
              </a:rPr>
              <a:t>151.589</a:t>
            </a:r>
            <a:endParaRPr kumimoji="0" lang="es-BO" sz="1200" i="0" u="none" strike="noStrike" kern="1200" cap="none" spc="0" normalizeH="0" baseline="0" noProof="0" dirty="0">
              <a:ln>
                <a:noFill/>
              </a:ln>
              <a:solidFill>
                <a:srgbClr val="FF0000"/>
              </a:solidFill>
              <a:effectLst>
                <a:outerShdw blurRad="31750" dist="25400" dir="5400000" algn="tl" rotWithShape="0">
                  <a:srgbClr val="000000">
                    <a:alpha val="25000"/>
                  </a:srgbClr>
                </a:outerShdw>
              </a:effectLst>
              <a:uLnTx/>
              <a:uFillTx/>
              <a:latin typeface="Arial" pitchFamily="34" charset="0"/>
              <a:ea typeface="+mj-ea"/>
              <a:cs typeface="Arial" pitchFamily="34" charset="0"/>
            </a:endParaRPr>
          </a:p>
        </p:txBody>
      </p:sp>
      <p:sp>
        <p:nvSpPr>
          <p:cNvPr id="20" name="1 Título"/>
          <p:cNvSpPr txBox="1">
            <a:spLocks/>
          </p:cNvSpPr>
          <p:nvPr/>
        </p:nvSpPr>
        <p:spPr>
          <a:xfrm>
            <a:off x="4860032" y="2564904"/>
            <a:ext cx="792088" cy="216023"/>
          </a:xfrm>
          <a:prstGeom prst="rect">
            <a:avLst/>
          </a:prstGeom>
        </p:spPr>
        <p:txBody>
          <a:bodyPr vert="horz" rtlCol="0" anchor="ctr">
            <a:normAutofit fontScale="85000" lnSpcReduction="20000"/>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BO" sz="1200" dirty="0" smtClean="0">
                <a:solidFill>
                  <a:srgbClr val="FF0000"/>
                </a:solidFill>
                <a:effectLst>
                  <a:outerShdw blurRad="31750" dist="25400" dir="5400000" algn="tl" rotWithShape="0">
                    <a:srgbClr val="000000">
                      <a:alpha val="25000"/>
                    </a:srgbClr>
                  </a:outerShdw>
                </a:effectLst>
                <a:latin typeface="Arial" pitchFamily="34" charset="0"/>
                <a:ea typeface="+mj-ea"/>
                <a:cs typeface="Arial" pitchFamily="34" charset="0"/>
              </a:rPr>
              <a:t>163.469</a:t>
            </a:r>
            <a:endParaRPr kumimoji="0" lang="es-BO" sz="1200" i="0" u="none" strike="noStrike" kern="1200" cap="none" spc="0" normalizeH="0" baseline="0" noProof="0" dirty="0">
              <a:ln>
                <a:noFill/>
              </a:ln>
              <a:solidFill>
                <a:srgbClr val="FF0000"/>
              </a:solidFill>
              <a:effectLst>
                <a:outerShdw blurRad="31750" dist="25400" dir="5400000" algn="tl" rotWithShape="0">
                  <a:srgbClr val="000000">
                    <a:alpha val="25000"/>
                  </a:srgbClr>
                </a:outerShdw>
              </a:effectLst>
              <a:uLnTx/>
              <a:uFillTx/>
              <a:latin typeface="Arial" pitchFamily="34" charset="0"/>
              <a:ea typeface="+mj-ea"/>
              <a:cs typeface="Arial" pitchFamily="34" charset="0"/>
            </a:endParaRPr>
          </a:p>
        </p:txBody>
      </p:sp>
      <p:sp>
        <p:nvSpPr>
          <p:cNvPr id="21" name="1 Título"/>
          <p:cNvSpPr txBox="1">
            <a:spLocks/>
          </p:cNvSpPr>
          <p:nvPr/>
        </p:nvSpPr>
        <p:spPr>
          <a:xfrm>
            <a:off x="5508104" y="2780928"/>
            <a:ext cx="792088" cy="216023"/>
          </a:xfrm>
          <a:prstGeom prst="rect">
            <a:avLst/>
          </a:prstGeom>
        </p:spPr>
        <p:txBody>
          <a:bodyPr vert="horz" rtlCol="0" anchor="ctr">
            <a:normAutofit fontScale="85000" lnSpcReduction="20000"/>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BO" sz="1200" dirty="0" smtClean="0">
                <a:solidFill>
                  <a:srgbClr val="FF0000"/>
                </a:solidFill>
                <a:effectLst>
                  <a:outerShdw blurRad="31750" dist="25400" dir="5400000" algn="tl" rotWithShape="0">
                    <a:srgbClr val="000000">
                      <a:alpha val="25000"/>
                    </a:srgbClr>
                  </a:outerShdw>
                </a:effectLst>
                <a:latin typeface="Arial" pitchFamily="34" charset="0"/>
                <a:ea typeface="+mj-ea"/>
                <a:cs typeface="Arial" pitchFamily="34" charset="0"/>
              </a:rPr>
              <a:t>149.371</a:t>
            </a:r>
            <a:endParaRPr kumimoji="0" lang="es-BO" sz="1200" i="0" u="none" strike="noStrike" kern="1200" cap="none" spc="0" normalizeH="0" baseline="0" noProof="0" dirty="0">
              <a:ln>
                <a:noFill/>
              </a:ln>
              <a:solidFill>
                <a:srgbClr val="FF0000"/>
              </a:solidFill>
              <a:effectLst>
                <a:outerShdw blurRad="31750" dist="25400" dir="5400000" algn="tl" rotWithShape="0">
                  <a:srgbClr val="000000">
                    <a:alpha val="25000"/>
                  </a:srgbClr>
                </a:outerShdw>
              </a:effectLst>
              <a:uLnTx/>
              <a:uFillTx/>
              <a:latin typeface="Arial" pitchFamily="34" charset="0"/>
              <a:ea typeface="+mj-ea"/>
              <a:cs typeface="Arial" pitchFamily="34" charset="0"/>
            </a:endParaRPr>
          </a:p>
        </p:txBody>
      </p:sp>
      <p:sp>
        <p:nvSpPr>
          <p:cNvPr id="22" name="1 Título"/>
          <p:cNvSpPr txBox="1">
            <a:spLocks/>
          </p:cNvSpPr>
          <p:nvPr/>
        </p:nvSpPr>
        <p:spPr>
          <a:xfrm>
            <a:off x="6012160" y="2636912"/>
            <a:ext cx="792088" cy="216023"/>
          </a:xfrm>
          <a:prstGeom prst="rect">
            <a:avLst/>
          </a:prstGeom>
        </p:spPr>
        <p:txBody>
          <a:bodyPr vert="horz" rtlCol="0" anchor="ctr">
            <a:normAutofit fontScale="85000" lnSpcReduction="20000"/>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BO" sz="1200" dirty="0" smtClean="0">
                <a:solidFill>
                  <a:srgbClr val="FF0000"/>
                </a:solidFill>
                <a:effectLst>
                  <a:outerShdw blurRad="31750" dist="25400" dir="5400000" algn="tl" rotWithShape="0">
                    <a:srgbClr val="000000">
                      <a:alpha val="25000"/>
                    </a:srgbClr>
                  </a:outerShdw>
                </a:effectLst>
                <a:latin typeface="Arial" pitchFamily="34" charset="0"/>
                <a:ea typeface="+mj-ea"/>
                <a:cs typeface="Arial" pitchFamily="34" charset="0"/>
              </a:rPr>
              <a:t>157.080</a:t>
            </a:r>
            <a:endParaRPr kumimoji="0" lang="es-BO" sz="1200" i="0" u="none" strike="noStrike" kern="1200" cap="none" spc="0" normalizeH="0" baseline="0" noProof="0" dirty="0">
              <a:ln>
                <a:noFill/>
              </a:ln>
              <a:solidFill>
                <a:srgbClr val="FF0000"/>
              </a:solidFill>
              <a:effectLst>
                <a:outerShdw blurRad="31750" dist="25400" dir="5400000" algn="tl" rotWithShape="0">
                  <a:srgbClr val="000000">
                    <a:alpha val="25000"/>
                  </a:srgbClr>
                </a:outerShdw>
              </a:effectLst>
              <a:uLnTx/>
              <a:uFillTx/>
              <a:latin typeface="Arial" pitchFamily="34" charset="0"/>
              <a:ea typeface="+mj-ea"/>
              <a:cs typeface="Arial" pitchFamily="34" charset="0"/>
            </a:endParaRPr>
          </a:p>
        </p:txBody>
      </p:sp>
      <p:sp>
        <p:nvSpPr>
          <p:cNvPr id="23" name="2 Título"/>
          <p:cNvSpPr>
            <a:spLocks noGrp="1"/>
          </p:cNvSpPr>
          <p:nvPr>
            <p:ph type="title"/>
          </p:nvPr>
        </p:nvSpPr>
        <p:spPr>
          <a:xfrm>
            <a:off x="467544" y="692696"/>
            <a:ext cx="8229600" cy="1143000"/>
          </a:xfrm>
        </p:spPr>
        <p:txBody>
          <a:bodyPr/>
          <a:lstStyle/>
          <a:p>
            <a:pPr algn="ctr"/>
            <a:r>
              <a:rPr lang="es-BO" dirty="0" smtClean="0"/>
              <a:t>N° Trabajadores y HH</a:t>
            </a:r>
            <a:endParaRPr lang="es-BO" dirty="0"/>
          </a:p>
        </p:txBody>
      </p:sp>
      <p:pic>
        <p:nvPicPr>
          <p:cNvPr id="24" name="Imagen 3" descr="logo"/>
          <p:cNvPicPr>
            <a:picLocks noChangeAspect="1" noChangeArrowheads="1"/>
          </p:cNvPicPr>
          <p:nvPr/>
        </p:nvPicPr>
        <p:blipFill>
          <a:blip r:embed="rId3" cstate="email"/>
          <a:srcRect/>
          <a:stretch>
            <a:fillRect/>
          </a:stretch>
        </p:blipFill>
        <p:spPr bwMode="auto">
          <a:xfrm>
            <a:off x="251520" y="260649"/>
            <a:ext cx="1224136" cy="585455"/>
          </a:xfrm>
          <a:prstGeom prst="rect">
            <a:avLst/>
          </a:prstGeom>
          <a:noFill/>
        </p:spPr>
      </p:pic>
      <p:sp>
        <p:nvSpPr>
          <p:cNvPr id="25" name="24 Elipse"/>
          <p:cNvSpPr/>
          <p:nvPr/>
        </p:nvSpPr>
        <p:spPr>
          <a:xfrm>
            <a:off x="7236296" y="1052736"/>
            <a:ext cx="1728192" cy="165618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L" sz="1600" dirty="0" smtClean="0"/>
              <a:t>1.403.398 HH</a:t>
            </a:r>
            <a:endParaRPr lang="es-CL" sz="1600" dirty="0"/>
          </a:p>
        </p:txBody>
      </p:sp>
      <p:sp>
        <p:nvSpPr>
          <p:cNvPr id="26" name="1 Título"/>
          <p:cNvSpPr txBox="1">
            <a:spLocks/>
          </p:cNvSpPr>
          <p:nvPr/>
        </p:nvSpPr>
        <p:spPr>
          <a:xfrm>
            <a:off x="6588224" y="2276872"/>
            <a:ext cx="792088" cy="216023"/>
          </a:xfrm>
          <a:prstGeom prst="rect">
            <a:avLst/>
          </a:prstGeom>
        </p:spPr>
        <p:txBody>
          <a:bodyPr vert="horz" rtlCol="0" anchor="ctr">
            <a:normAutofit fontScale="85000" lnSpcReduction="20000"/>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BO" sz="1200" dirty="0" smtClean="0">
                <a:solidFill>
                  <a:srgbClr val="FF0000"/>
                </a:solidFill>
                <a:effectLst>
                  <a:outerShdw blurRad="31750" dist="25400" dir="5400000" algn="tl" rotWithShape="0">
                    <a:srgbClr val="000000">
                      <a:alpha val="25000"/>
                    </a:srgbClr>
                  </a:outerShdw>
                </a:effectLst>
                <a:latin typeface="Arial" pitchFamily="34" charset="0"/>
                <a:ea typeface="+mj-ea"/>
                <a:cs typeface="Arial" pitchFamily="34" charset="0"/>
              </a:rPr>
              <a:t>180.629</a:t>
            </a:r>
            <a:endParaRPr kumimoji="0" lang="es-BO" sz="1200" i="0" u="none" strike="noStrike" kern="1200" cap="none" spc="0" normalizeH="0" baseline="0" noProof="0" dirty="0">
              <a:ln>
                <a:noFill/>
              </a:ln>
              <a:solidFill>
                <a:srgbClr val="FF0000"/>
              </a:solidFill>
              <a:effectLst>
                <a:outerShdw blurRad="31750" dist="25400" dir="5400000" algn="tl" rotWithShape="0">
                  <a:srgbClr val="000000">
                    <a:alpha val="25000"/>
                  </a:srgbClr>
                </a:outerShdw>
              </a:effectLst>
              <a:uLnTx/>
              <a:uFillTx/>
              <a:latin typeface="Arial" pitchFamily="34" charset="0"/>
              <a:ea typeface="+mj-ea"/>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8066" name="Object 2"/>
          <p:cNvGraphicFramePr>
            <a:graphicFrameLocks noChangeAspect="1"/>
          </p:cNvGraphicFramePr>
          <p:nvPr/>
        </p:nvGraphicFramePr>
        <p:xfrm>
          <a:off x="2051720" y="908720"/>
          <a:ext cx="5256584" cy="7442950"/>
        </p:xfrm>
        <a:graphic>
          <a:graphicData uri="http://schemas.openxmlformats.org/presentationml/2006/ole">
            <p:oleObj spid="_x0000_s88066" name="PDF" r:id="rId3" imgW="0" imgH="0" progId="FoxitReader.Document">
              <p:embed/>
            </p:oleObj>
          </a:graphicData>
        </a:graphic>
      </p:graphicFrame>
      <p:pic>
        <p:nvPicPr>
          <p:cNvPr id="5" name="Imagen 3" descr="logo"/>
          <p:cNvPicPr>
            <a:picLocks noChangeAspect="1" noChangeArrowheads="1"/>
          </p:cNvPicPr>
          <p:nvPr/>
        </p:nvPicPr>
        <p:blipFill>
          <a:blip r:embed="rId4" cstate="print"/>
          <a:srcRect/>
          <a:stretch>
            <a:fillRect/>
          </a:stretch>
        </p:blipFill>
        <p:spPr bwMode="auto">
          <a:xfrm>
            <a:off x="251520" y="260649"/>
            <a:ext cx="1224136" cy="585455"/>
          </a:xfrm>
          <a:prstGeom prst="rect">
            <a:avLst/>
          </a:prstGeom>
          <a:noFill/>
        </p:spPr>
      </p:pic>
      <p:sp>
        <p:nvSpPr>
          <p:cNvPr id="22" name="2 Título"/>
          <p:cNvSpPr>
            <a:spLocks noGrp="1"/>
          </p:cNvSpPr>
          <p:nvPr>
            <p:ph type="title"/>
          </p:nvPr>
        </p:nvSpPr>
        <p:spPr>
          <a:xfrm>
            <a:off x="539552" y="0"/>
            <a:ext cx="8229600" cy="1143000"/>
          </a:xfrm>
        </p:spPr>
        <p:txBody>
          <a:bodyPr/>
          <a:lstStyle/>
          <a:p>
            <a:pPr algn="ctr"/>
            <a:r>
              <a:rPr lang="es-BO" dirty="0" smtClean="0"/>
              <a:t>Tasas</a:t>
            </a:r>
            <a:endParaRPr lang="es-BO"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4479</TotalTime>
  <Words>1723</Words>
  <Application>Microsoft Office PowerPoint</Application>
  <PresentationFormat>Presentación en pantalla (4:3)</PresentationFormat>
  <Paragraphs>336</Paragraphs>
  <Slides>31</Slides>
  <Notes>1</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31</vt:i4>
      </vt:variant>
    </vt:vector>
  </HeadingPairs>
  <TitlesOfParts>
    <vt:vector size="33" baseType="lpstr">
      <vt:lpstr>Concurrencia</vt:lpstr>
      <vt:lpstr>PDF</vt:lpstr>
      <vt:lpstr>TBC TRANSPORTES BERMUDEZ</vt:lpstr>
      <vt:lpstr>Diapositiva 2</vt:lpstr>
      <vt:lpstr>Diapositiva 3</vt:lpstr>
      <vt:lpstr>Diapositiva 4</vt:lpstr>
      <vt:lpstr>Diapositiva 5</vt:lpstr>
      <vt:lpstr>Diapositiva 6</vt:lpstr>
      <vt:lpstr>Diapositiva 7</vt:lpstr>
      <vt:lpstr>N° Trabajadores y HH</vt:lpstr>
      <vt:lpstr>Tasas</vt:lpstr>
      <vt:lpstr>Diapositiva 10</vt:lpstr>
      <vt:lpstr>Diapositiva 11</vt:lpstr>
      <vt:lpstr>Triangulación </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lpstr>Diapositiva 28</vt:lpstr>
      <vt:lpstr>Diapositiva 29</vt:lpstr>
      <vt:lpstr>Diapositiva 30</vt:lpstr>
      <vt:lpstr>Diapositiva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INFORME GESTION</dc:title>
  <dc:creator>Sebastian Herrera</dc:creator>
  <cp:lastModifiedBy>Sebastian Herrera</cp:lastModifiedBy>
  <cp:revision>424</cp:revision>
  <dcterms:created xsi:type="dcterms:W3CDTF">2014-05-07T16:24:58Z</dcterms:created>
  <dcterms:modified xsi:type="dcterms:W3CDTF">2019-02-12T21:15:58Z</dcterms:modified>
</cp:coreProperties>
</file>