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5/28/2019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5/28/2019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5/28/2019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5/28/2019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5/28/2019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5/28/2019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5/28/2019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es.wikipedia.org/wiki/DNS" TargetMode="External"/><Relationship Id="rId7" Type="http://schemas.openxmlformats.org/officeDocument/2006/relationships/hyperlink" Target="https://es.wikipedia.org/wiki/.net" TargetMode="External"/><Relationship Id="rId2" Type="http://schemas.openxmlformats.org/officeDocument/2006/relationships/hyperlink" Target="https://es.wikipedia.org/wiki/Dominio_de_nivel_superior" TargetMode="External"/><Relationship Id="rId1" Type="http://schemas.openxmlformats.org/officeDocument/2006/relationships/slideLayout" Target="../slideLayouts/slideLayout2.xml"/><Relationship Id="rId6" Type="http://schemas.openxmlformats.org/officeDocument/2006/relationships/hyperlink" Target="https://es.wikipedia.org/wiki/.org" TargetMode="External"/><Relationship Id="rId5" Type="http://schemas.openxmlformats.org/officeDocument/2006/relationships/hyperlink" Target="https://es.wikipedia.org/wiki/.com#cite_note-1" TargetMode="External"/><Relationship Id="rId4" Type="http://schemas.openxmlformats.org/officeDocument/2006/relationships/hyperlink" Target="https://es.wikipedia.org/wiki/Internet"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es.wikipedia.org/wiki/Microsoft" TargetMode="External"/><Relationship Id="rId7" Type="http://schemas.openxmlformats.org/officeDocument/2006/relationships/hyperlink" Target="https://es.wikipedia.org/wiki/Sistema_operativo" TargetMode="External"/><Relationship Id="rId2" Type="http://schemas.openxmlformats.org/officeDocument/2006/relationships/hyperlink" Target="https://es.wikipedia.org/wiki/Framework" TargetMode="External"/><Relationship Id="rId1" Type="http://schemas.openxmlformats.org/officeDocument/2006/relationships/slideLayout" Target="../slideLayouts/slideLayout2.xml"/><Relationship Id="rId6" Type="http://schemas.openxmlformats.org/officeDocument/2006/relationships/hyperlink" Target="https://es.wikipedia.org/wiki/Aplicaci%C3%B3n_inform%C3%A1tica" TargetMode="External"/><Relationship Id="rId5" Type="http://schemas.openxmlformats.org/officeDocument/2006/relationships/hyperlink" Target="https://es.wikipedia.org/wiki/Hardware" TargetMode="External"/><Relationship Id="rId4" Type="http://schemas.openxmlformats.org/officeDocument/2006/relationships/hyperlink" Target="https://es.wikipedia.org/wiki/Red_de_computadora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Dominio_de_Internet" TargetMode="External"/><Relationship Id="rId7" Type="http://schemas.openxmlformats.org/officeDocument/2006/relationships/image" Target="../media/image7.png"/><Relationship Id="rId2" Type="http://schemas.openxmlformats.org/officeDocument/2006/relationships/hyperlink" Target="https://es.wikipedia.org/wiki/Idioma_ingl%C3%A9s" TargetMode="External"/><Relationship Id="rId1" Type="http://schemas.openxmlformats.org/officeDocument/2006/relationships/slideLayout" Target="../slideLayouts/slideLayout2.xml"/><Relationship Id="rId6" Type="http://schemas.openxmlformats.org/officeDocument/2006/relationships/hyperlink" Target="https://es.wikipedia.org/wiki/2003" TargetMode="External"/><Relationship Id="rId5" Type="http://schemas.openxmlformats.org/officeDocument/2006/relationships/hyperlink" Target="https://es.wikipedia.org/wiki/1985" TargetMode="External"/><Relationship Id="rId4" Type="http://schemas.openxmlformats.org/officeDocument/2006/relationships/hyperlink" Target="https://es.wikipedia.org/wiki/Domain_Name_Syste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s.wikipedia.org/wiki/M%C3%A9xico" TargetMode="External"/><Relationship Id="rId2" Type="http://schemas.openxmlformats.org/officeDocument/2006/relationships/hyperlink" Target="https://es.wikipedia.org/wiki/Dominio_de_nivel_superior_geogr%C3%A1fico"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algn="ctr"/>
            <a:r>
              <a:rPr lang="es-MX" dirty="0" smtClean="0"/>
              <a:t>Pagina web </a:t>
            </a:r>
            <a:endParaRPr lang="es-MX" dirty="0"/>
          </a:p>
        </p:txBody>
      </p:sp>
      <p:sp>
        <p:nvSpPr>
          <p:cNvPr id="3" name="Subtítulo 2"/>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874232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¿Qué es una pagina web?</a:t>
            </a:r>
            <a:endParaRPr lang="es-MX" dirty="0"/>
          </a:p>
        </p:txBody>
      </p:sp>
      <p:sp>
        <p:nvSpPr>
          <p:cNvPr id="3" name="Marcador de contenido 2"/>
          <p:cNvSpPr>
            <a:spLocks noGrp="1"/>
          </p:cNvSpPr>
          <p:nvPr>
            <p:ph idx="1"/>
          </p:nvPr>
        </p:nvSpPr>
        <p:spPr/>
        <p:txBody>
          <a:bodyPr/>
          <a:lstStyle/>
          <a:p>
            <a:r>
              <a:rPr lang="es-MX" dirty="0"/>
              <a:t>Se conoce como página Web, página electrónica o página digital a un documento digital de carácter multimediático (es decir, capaz de incluir audio, video, texto y sus combinaciones), adaptado a los estándares de la World Wide Web (WWW) y a la que se puede acceder a través de un navegador Web y una conexión activa a Internet. Se trata del formato básico de contenidos en la red.</a:t>
            </a:r>
          </a:p>
          <a:p>
            <a:pPr marL="0" indent="0">
              <a:buNone/>
            </a:pPr>
            <a:endParaRPr lang="es-MX" dirty="0"/>
          </a:p>
        </p:txBody>
      </p:sp>
      <p:pic>
        <p:nvPicPr>
          <p:cNvPr id="4" name="Imagen 3"/>
          <p:cNvPicPr>
            <a:picLocks noChangeAspect="1"/>
          </p:cNvPicPr>
          <p:nvPr/>
        </p:nvPicPr>
        <p:blipFill>
          <a:blip r:embed="rId2"/>
          <a:stretch>
            <a:fillRect/>
          </a:stretch>
        </p:blipFill>
        <p:spPr>
          <a:xfrm>
            <a:off x="7062651" y="3960217"/>
            <a:ext cx="3518263" cy="2258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1677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6000" y="764373"/>
            <a:ext cx="9220200" cy="1293028"/>
          </a:xfrm>
        </p:spPr>
        <p:txBody>
          <a:bodyPr/>
          <a:lstStyle/>
          <a:p>
            <a:pPr algn="ctr"/>
            <a:r>
              <a:rPr lang="es-MX" dirty="0" smtClean="0"/>
              <a:t>¿para  que sirve una pagina web?</a:t>
            </a:r>
            <a:endParaRPr lang="es-MX" dirty="0"/>
          </a:p>
        </p:txBody>
      </p:sp>
      <p:sp>
        <p:nvSpPr>
          <p:cNvPr id="3" name="Marcador de contenido 2"/>
          <p:cNvSpPr>
            <a:spLocks noGrp="1"/>
          </p:cNvSpPr>
          <p:nvPr>
            <p:ph idx="1"/>
          </p:nvPr>
        </p:nvSpPr>
        <p:spPr>
          <a:xfrm>
            <a:off x="685800" y="1698171"/>
            <a:ext cx="5101046" cy="4741817"/>
          </a:xfrm>
        </p:spPr>
        <p:txBody>
          <a:bodyPr>
            <a:normAutofit fontScale="92500" lnSpcReduction="10000"/>
          </a:bodyPr>
          <a:lstStyle/>
          <a:p>
            <a:r>
              <a:rPr lang="es-MX" dirty="0"/>
              <a:t>Las páginas Web cumplen básicamente con la tarea de brindar información de cualquier índole y en cualquier estilo o grado de formalidad.</a:t>
            </a:r>
          </a:p>
          <a:p>
            <a:endParaRPr lang="es-MX" dirty="0"/>
          </a:p>
          <a:p>
            <a:r>
              <a:rPr lang="es-MX" dirty="0"/>
              <a:t>Algunas, al mismo tiempo, permiten distintos grados de interacción entre usuarios o con alguna institución, como son las páginas de foros, servicios de citas o redes sociales, las páginas de compra y venta de bienes, las páginas de consulta o de contacto con empresas, instituciones gubernamentales o con </a:t>
            </a:r>
            <a:r>
              <a:rPr lang="es-MX" dirty="0" err="1"/>
              <a:t>ONGs</a:t>
            </a:r>
            <a:r>
              <a:rPr lang="es-MX" dirty="0"/>
              <a:t>, e incluso las páginas de soporte técnico especializado</a:t>
            </a:r>
          </a:p>
          <a:p>
            <a:endParaRPr lang="es-MX" dirty="0"/>
          </a:p>
        </p:txBody>
      </p:sp>
      <p:pic>
        <p:nvPicPr>
          <p:cNvPr id="4" name="Imagen 3"/>
          <p:cNvPicPr>
            <a:picLocks noChangeAspect="1"/>
          </p:cNvPicPr>
          <p:nvPr/>
        </p:nvPicPr>
        <p:blipFill>
          <a:blip r:embed="rId2"/>
          <a:stretch>
            <a:fillRect/>
          </a:stretch>
        </p:blipFill>
        <p:spPr>
          <a:xfrm>
            <a:off x="5912847" y="2642618"/>
            <a:ext cx="5695950" cy="2990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022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Tipos de paginas web</a:t>
            </a:r>
            <a:endParaRPr lang="es-MX" dirty="0"/>
          </a:p>
        </p:txBody>
      </p:sp>
      <p:sp>
        <p:nvSpPr>
          <p:cNvPr id="3" name="Marcador de contenido 2"/>
          <p:cNvSpPr>
            <a:spLocks noGrp="1"/>
          </p:cNvSpPr>
          <p:nvPr>
            <p:ph idx="1"/>
          </p:nvPr>
        </p:nvSpPr>
        <p:spPr/>
        <p:txBody>
          <a:bodyPr>
            <a:normAutofit fontScale="92500" lnSpcReduction="10000"/>
          </a:bodyPr>
          <a:lstStyle/>
          <a:p>
            <a:r>
              <a:rPr lang="es-MX" dirty="0"/>
              <a:t>Existen dos tipos de página Web, conforme al modo en que se genera su contenido:</a:t>
            </a:r>
          </a:p>
          <a:p>
            <a:endParaRPr lang="es-MX" dirty="0"/>
          </a:p>
          <a:p>
            <a:r>
              <a:rPr lang="es-MX" dirty="0"/>
              <a:t>Páginas Web estáticas. Operan mediante la descarga de un fichero programado en código HTML, en el que están todas las instrucciones para que el navegador reconstruya la página Web, accediendo a las ubicaciones de sus elementos y siguiendo un orden preconcebido, rígido, que no permite la interacción con el usuario. Este tipo de páginas son meramente informativas, documentales, no interactivas.</a:t>
            </a:r>
          </a:p>
          <a:p>
            <a:r>
              <a:rPr lang="es-MX" dirty="0"/>
              <a:t>Páginas Web dinámicas. A diferencia de las anteriores, las páginas Web dinámicas se generan en el momento mismo del acceso del usuario, empleando para ello algún lenguaje interpretado (como el PHP), lo cual le permite recibir solicitudes del usuario, procesarlas en bases de datos y ofrecer una respuesta acorde a sus requerimientos.</a:t>
            </a:r>
          </a:p>
          <a:p>
            <a:endParaRPr lang="es-MX" dirty="0"/>
          </a:p>
          <a:p>
            <a:endParaRPr lang="es-MX" dirty="0"/>
          </a:p>
        </p:txBody>
      </p:sp>
    </p:spTree>
    <p:extLst>
      <p:ext uri="{BB962C8B-B14F-4D97-AF65-F5344CB8AC3E}">
        <p14:creationId xmlns:p14="http://schemas.microsoft.com/office/powerpoint/2010/main" val="394082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6389" y="156755"/>
            <a:ext cx="10711541" cy="1097280"/>
          </a:xfrm>
        </p:spPr>
        <p:txBody>
          <a:bodyPr/>
          <a:lstStyle/>
          <a:p>
            <a:pPr algn="ctr"/>
            <a:r>
              <a:rPr lang="es-MX" dirty="0" smtClean="0"/>
              <a:t>dominios</a:t>
            </a:r>
            <a:endParaRPr lang="es-MX" dirty="0"/>
          </a:p>
        </p:txBody>
      </p:sp>
      <p:sp>
        <p:nvSpPr>
          <p:cNvPr id="3" name="Marcador de contenido 2"/>
          <p:cNvSpPr>
            <a:spLocks noGrp="1"/>
          </p:cNvSpPr>
          <p:nvPr>
            <p:ph idx="1"/>
          </p:nvPr>
        </p:nvSpPr>
        <p:spPr>
          <a:xfrm>
            <a:off x="960120" y="1816878"/>
            <a:ext cx="10809514" cy="1897600"/>
          </a:xfrm>
        </p:spPr>
        <p:txBody>
          <a:bodyPr>
            <a:normAutofit fontScale="92500" lnSpcReduction="20000"/>
          </a:bodyPr>
          <a:lstStyle/>
          <a:p>
            <a:r>
              <a:rPr lang="es-MX" dirty="0" smtClean="0"/>
              <a:t>.</a:t>
            </a:r>
            <a:r>
              <a:rPr lang="es-MX" dirty="0" err="1" smtClean="0"/>
              <a:t>com</a:t>
            </a:r>
            <a:endParaRPr lang="es-MX" dirty="0" smtClean="0"/>
          </a:p>
          <a:p>
            <a:r>
              <a:rPr lang="es-MX" dirty="0"/>
              <a:t>El nombre de dominio </a:t>
            </a:r>
            <a:r>
              <a:rPr lang="es-MX" b="1" dirty="0"/>
              <a:t>.</a:t>
            </a:r>
            <a:r>
              <a:rPr lang="es-MX" b="1" dirty="0" err="1"/>
              <a:t>com</a:t>
            </a:r>
            <a:r>
              <a:rPr lang="es-MX" dirty="0"/>
              <a:t> es un </a:t>
            </a:r>
            <a:r>
              <a:rPr lang="es-MX" dirty="0">
                <a:hlinkClick r:id="rId2" tooltip="Dominio de nivel superior"/>
              </a:rPr>
              <a:t>dominio de nivel superior</a:t>
            </a:r>
            <a:r>
              <a:rPr lang="es-MX" dirty="0"/>
              <a:t> (TLD por sus siglas en inglés) que forma parte del Sistema de Nombres de Dominio (</a:t>
            </a:r>
            <a:r>
              <a:rPr lang="es-MX" dirty="0">
                <a:hlinkClick r:id="rId3" tooltip="DNS"/>
              </a:rPr>
              <a:t>DNS</a:t>
            </a:r>
            <a:r>
              <a:rPr lang="es-MX" dirty="0"/>
              <a:t>) de </a:t>
            </a:r>
            <a:r>
              <a:rPr lang="es-MX" dirty="0">
                <a:hlinkClick r:id="rId4" tooltip="Internet"/>
              </a:rPr>
              <a:t>Internet</a:t>
            </a:r>
            <a:r>
              <a:rPr lang="es-MX" dirty="0"/>
              <a:t>. Su nombre deriva de la palabra «comercial»,</a:t>
            </a:r>
            <a:r>
              <a:rPr lang="es-MX" baseline="30000" dirty="0">
                <a:hlinkClick r:id="rId5"/>
              </a:rPr>
              <a:t>1</a:t>
            </a:r>
            <a:r>
              <a:rPr lang="es-MX" dirty="0"/>
              <a:t>​ lo que indica que originalmente estaba pensado para dominios registrados por organizaciones comerciales. Sin embargo, esta distinción finalmente se perdió cuando los registros para los dominios .</a:t>
            </a:r>
            <a:r>
              <a:rPr lang="es-MX" dirty="0" err="1"/>
              <a:t>com</a:t>
            </a:r>
            <a:r>
              <a:rPr lang="es-MX" dirty="0"/>
              <a:t>, </a:t>
            </a:r>
            <a:r>
              <a:rPr lang="es-MX" dirty="0">
                <a:hlinkClick r:id="rId6" tooltip=".org"/>
              </a:rPr>
              <a:t>.</a:t>
            </a:r>
            <a:r>
              <a:rPr lang="es-MX" dirty="0" err="1">
                <a:hlinkClick r:id="rId6" tooltip=".org"/>
              </a:rPr>
              <a:t>org</a:t>
            </a:r>
            <a:r>
              <a:rPr lang="es-MX" dirty="0"/>
              <a:t> y </a:t>
            </a:r>
            <a:r>
              <a:rPr lang="es-MX" dirty="0" err="1">
                <a:hlinkClick r:id="rId7" tooltip=".net"/>
              </a:rPr>
              <a:t>.net</a:t>
            </a:r>
            <a:r>
              <a:rPr lang="es-MX" dirty="0"/>
              <a:t> se abrieron de forma ilimitada.</a:t>
            </a:r>
            <a:endParaRPr lang="es-MX" dirty="0"/>
          </a:p>
        </p:txBody>
      </p:sp>
      <p:pic>
        <p:nvPicPr>
          <p:cNvPr id="4" name="Imagen 3"/>
          <p:cNvPicPr>
            <a:picLocks noChangeAspect="1"/>
          </p:cNvPicPr>
          <p:nvPr/>
        </p:nvPicPr>
        <p:blipFill>
          <a:blip r:embed="rId8"/>
          <a:stretch>
            <a:fillRect/>
          </a:stretch>
        </p:blipFill>
        <p:spPr>
          <a:xfrm>
            <a:off x="3604260" y="3936547"/>
            <a:ext cx="5715000" cy="2381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3128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err="1" smtClean="0"/>
              <a:t>.net</a:t>
            </a:r>
            <a:endParaRPr lang="es-MX" dirty="0"/>
          </a:p>
        </p:txBody>
      </p:sp>
      <p:sp>
        <p:nvSpPr>
          <p:cNvPr id="3" name="Marcador de contenido 2"/>
          <p:cNvSpPr>
            <a:spLocks noGrp="1"/>
          </p:cNvSpPr>
          <p:nvPr>
            <p:ph idx="1"/>
          </p:nvPr>
        </p:nvSpPr>
        <p:spPr/>
        <p:txBody>
          <a:bodyPr/>
          <a:lstStyle/>
          <a:p>
            <a:r>
              <a:rPr lang="es-MX" b="1" dirty="0"/>
              <a:t>.NET</a:t>
            </a:r>
            <a:r>
              <a:rPr lang="es-MX" dirty="0"/>
              <a:t> es un </a:t>
            </a:r>
            <a:r>
              <a:rPr lang="es-MX" dirty="0" err="1">
                <a:hlinkClick r:id="rId2" tooltip="Framework"/>
              </a:rPr>
              <a:t>framework</a:t>
            </a:r>
            <a:r>
              <a:rPr lang="es-MX" dirty="0"/>
              <a:t> de </a:t>
            </a:r>
            <a:r>
              <a:rPr lang="es-MX" dirty="0">
                <a:hlinkClick r:id="rId3" tooltip="Microsoft"/>
              </a:rPr>
              <a:t>Microsoft</a:t>
            </a:r>
            <a:r>
              <a:rPr lang="es-MX" dirty="0"/>
              <a:t> que hace un énfasis en la transparencia de </a:t>
            </a:r>
            <a:r>
              <a:rPr lang="es-MX" dirty="0">
                <a:hlinkClick r:id="rId4" tooltip="Red de computadoras"/>
              </a:rPr>
              <a:t>redes</a:t>
            </a:r>
            <a:r>
              <a:rPr lang="es-MX" dirty="0"/>
              <a:t>, con independencia de plataforma de </a:t>
            </a:r>
            <a:r>
              <a:rPr lang="es-MX" dirty="0">
                <a:hlinkClick r:id="rId5" tooltip="Hardware"/>
              </a:rPr>
              <a:t>hardware</a:t>
            </a:r>
            <a:r>
              <a:rPr lang="es-MX" dirty="0"/>
              <a:t> y que permite un rápido desarrollo de </a:t>
            </a:r>
            <a:r>
              <a:rPr lang="es-MX" dirty="0">
                <a:hlinkClick r:id="rId6" tooltip="Aplicación informática"/>
              </a:rPr>
              <a:t>aplicaciones</a:t>
            </a:r>
            <a:r>
              <a:rPr lang="es-MX" dirty="0"/>
              <a:t>. Basada en ella, la empresa intenta desarrollar una estrategia horizontal que integre todos sus productos, desde el </a:t>
            </a:r>
            <a:r>
              <a:rPr lang="es-MX" dirty="0">
                <a:hlinkClick r:id="rId7" tooltip="Sistema operativo"/>
              </a:rPr>
              <a:t>sistema operativo</a:t>
            </a:r>
            <a:r>
              <a:rPr lang="es-MX" dirty="0"/>
              <a:t> hasta las herramientas de mercado.</a:t>
            </a:r>
            <a:endParaRPr lang="es-MX" dirty="0"/>
          </a:p>
        </p:txBody>
      </p:sp>
      <p:pic>
        <p:nvPicPr>
          <p:cNvPr id="4" name="Imagen 3"/>
          <p:cNvPicPr>
            <a:picLocks noChangeAspect="1"/>
          </p:cNvPicPr>
          <p:nvPr/>
        </p:nvPicPr>
        <p:blipFill>
          <a:blip r:embed="rId8"/>
          <a:stretch>
            <a:fillRect/>
          </a:stretch>
        </p:blipFill>
        <p:spPr>
          <a:xfrm>
            <a:off x="8904106" y="3676785"/>
            <a:ext cx="2143125" cy="2143125"/>
          </a:xfrm>
          <a:prstGeom prst="rect">
            <a:avLst/>
          </a:prstGeom>
          <a:ln>
            <a:noFill/>
          </a:ln>
          <a:effectLst>
            <a:softEdge rad="112500"/>
          </a:effectLst>
        </p:spPr>
      </p:pic>
    </p:spTree>
    <p:extLst>
      <p:ext uri="{BB962C8B-B14F-4D97-AF65-F5344CB8AC3E}">
        <p14:creationId xmlns:p14="http://schemas.microsoft.com/office/powerpoint/2010/main" val="119454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t>
            </a:r>
            <a:r>
              <a:rPr lang="es-MX" dirty="0" err="1" smtClean="0"/>
              <a:t>org</a:t>
            </a:r>
            <a:endParaRPr lang="es-MX" dirty="0"/>
          </a:p>
        </p:txBody>
      </p:sp>
      <p:sp>
        <p:nvSpPr>
          <p:cNvPr id="3" name="Marcador de contenido 2"/>
          <p:cNvSpPr>
            <a:spLocks noGrp="1"/>
          </p:cNvSpPr>
          <p:nvPr>
            <p:ph idx="1"/>
          </p:nvPr>
        </p:nvSpPr>
        <p:spPr>
          <a:xfrm>
            <a:off x="685800" y="1698172"/>
            <a:ext cx="7831183" cy="4520514"/>
          </a:xfrm>
        </p:spPr>
        <p:txBody>
          <a:bodyPr/>
          <a:lstStyle/>
          <a:p>
            <a:r>
              <a:rPr lang="es-MX" b="1" dirty="0"/>
              <a:t>.</a:t>
            </a:r>
            <a:r>
              <a:rPr lang="es-MX" b="1" dirty="0" err="1"/>
              <a:t>org</a:t>
            </a:r>
            <a:r>
              <a:rPr lang="es-MX" dirty="0"/>
              <a:t> (del </a:t>
            </a:r>
            <a:r>
              <a:rPr lang="es-MX" dirty="0">
                <a:hlinkClick r:id="rId2" tooltip="Idioma inglés"/>
              </a:rPr>
              <a:t>inglés</a:t>
            </a:r>
            <a:r>
              <a:rPr lang="es-MX" b="1" dirty="0"/>
              <a:t> </a:t>
            </a:r>
            <a:r>
              <a:rPr lang="es-MX" i="1" dirty="0" err="1"/>
              <a:t>organization</a:t>
            </a:r>
            <a:r>
              <a:rPr lang="es-MX" dirty="0"/>
              <a:t>, organización) es un </a:t>
            </a:r>
            <a:r>
              <a:rPr lang="es-MX" dirty="0">
                <a:hlinkClick r:id="rId3" tooltip="Dominio de Internet"/>
              </a:rPr>
              <a:t>dominio de Internet</a:t>
            </a:r>
            <a:r>
              <a:rPr lang="es-MX" dirty="0"/>
              <a:t> genérico que forma parte del </a:t>
            </a:r>
            <a:r>
              <a:rPr lang="es-MX" dirty="0">
                <a:hlinkClick r:id="rId4" tooltip="Domain Name System"/>
              </a:rPr>
              <a:t>sistema de dominios de Internet</a:t>
            </a:r>
            <a:r>
              <a:rPr lang="es-MX" dirty="0"/>
              <a:t>. El dominio .</a:t>
            </a:r>
            <a:r>
              <a:rPr lang="es-MX" dirty="0" err="1"/>
              <a:t>org</a:t>
            </a:r>
            <a:r>
              <a:rPr lang="es-MX" dirty="0"/>
              <a:t> fue creado en enero de </a:t>
            </a:r>
            <a:r>
              <a:rPr lang="es-MX" dirty="0">
                <a:hlinkClick r:id="rId5" tooltip="1985"/>
              </a:rPr>
              <a:t>1985</a:t>
            </a:r>
            <a:r>
              <a:rPr lang="es-MX" dirty="0"/>
              <a:t> y es gestionado desde </a:t>
            </a:r>
            <a:r>
              <a:rPr lang="es-MX" dirty="0">
                <a:hlinkClick r:id="rId6" tooltip="2003"/>
              </a:rPr>
              <a:t>2003</a:t>
            </a:r>
            <a:r>
              <a:rPr lang="es-MX" dirty="0"/>
              <a:t> por el </a:t>
            </a:r>
            <a:r>
              <a:rPr lang="es-MX" dirty="0" err="1"/>
              <a:t>Public</a:t>
            </a:r>
            <a:r>
              <a:rPr lang="es-MX" dirty="0"/>
              <a:t> </a:t>
            </a:r>
            <a:r>
              <a:rPr lang="es-MX" dirty="0" err="1"/>
              <a:t>Interest</a:t>
            </a:r>
            <a:r>
              <a:rPr lang="es-MX" dirty="0"/>
              <a:t> </a:t>
            </a:r>
            <a:r>
              <a:rPr lang="es-MX" dirty="0" err="1"/>
              <a:t>Registry</a:t>
            </a:r>
            <a:r>
              <a:rPr lang="es-MX" dirty="0"/>
              <a:t>.</a:t>
            </a:r>
          </a:p>
          <a:p>
            <a:r>
              <a:rPr lang="es-MX" dirty="0"/>
              <a:t>Fue uno de los dominios de primer nivel originales, para servir a organizaciones que no se clasifican adecuadamente en los otros dominios. En la actualidad no existen requisitos específicos para registrar un dominio .</a:t>
            </a:r>
            <a:r>
              <a:rPr lang="es-MX" dirty="0" err="1"/>
              <a:t>org</a:t>
            </a:r>
            <a:r>
              <a:rPr lang="es-MX" dirty="0"/>
              <a:t>.</a:t>
            </a:r>
          </a:p>
          <a:p>
            <a:endParaRPr lang="es-MX" dirty="0"/>
          </a:p>
        </p:txBody>
      </p:sp>
      <p:pic>
        <p:nvPicPr>
          <p:cNvPr id="4" name="Imagen 3"/>
          <p:cNvPicPr>
            <a:picLocks noChangeAspect="1"/>
          </p:cNvPicPr>
          <p:nvPr/>
        </p:nvPicPr>
        <p:blipFill>
          <a:blip r:embed="rId7"/>
          <a:stretch>
            <a:fillRect/>
          </a:stretch>
        </p:blipFill>
        <p:spPr>
          <a:xfrm>
            <a:off x="9034735" y="2644820"/>
            <a:ext cx="2143125" cy="2143125"/>
          </a:xfrm>
          <a:prstGeom prst="rect">
            <a:avLst/>
          </a:prstGeom>
        </p:spPr>
      </p:pic>
    </p:spTree>
    <p:extLst>
      <p:ext uri="{BB962C8B-B14F-4D97-AF65-F5344CB8AC3E}">
        <p14:creationId xmlns:p14="http://schemas.microsoft.com/office/powerpoint/2010/main" val="66494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.mx</a:t>
            </a:r>
            <a:endParaRPr lang="es-MX" dirty="0"/>
          </a:p>
        </p:txBody>
      </p:sp>
      <p:sp>
        <p:nvSpPr>
          <p:cNvPr id="3" name="Marcador de contenido 2"/>
          <p:cNvSpPr>
            <a:spLocks noGrp="1"/>
          </p:cNvSpPr>
          <p:nvPr>
            <p:ph idx="1"/>
          </p:nvPr>
        </p:nvSpPr>
        <p:spPr/>
        <p:txBody>
          <a:bodyPr/>
          <a:lstStyle/>
          <a:p>
            <a:r>
              <a:rPr lang="es-MX" b="1" dirty="0" smtClean="0"/>
              <a:t>mx</a:t>
            </a:r>
            <a:r>
              <a:rPr lang="es-MX" dirty="0" smtClean="0"/>
              <a:t> es el </a:t>
            </a:r>
            <a:r>
              <a:rPr lang="es-MX" dirty="0" smtClean="0">
                <a:hlinkClick r:id="rId2" tooltip="Dominio de nivel superior geográfico"/>
              </a:rPr>
              <a:t>dominio de nivel superior geográfico</a:t>
            </a:r>
            <a:r>
              <a:rPr lang="es-MX" dirty="0" smtClean="0"/>
              <a:t> (</a:t>
            </a:r>
            <a:r>
              <a:rPr lang="es-MX" dirty="0" err="1" smtClean="0"/>
              <a:t>ccTLD</a:t>
            </a:r>
            <a:r>
              <a:rPr lang="es-MX" dirty="0" smtClean="0"/>
              <a:t>) para </a:t>
            </a:r>
            <a:r>
              <a:rPr lang="es-MX" dirty="0" smtClean="0">
                <a:hlinkClick r:id="rId3" tooltip="México"/>
              </a:rPr>
              <a:t>México</a:t>
            </a:r>
            <a:endParaRPr lang="es-MX" dirty="0" smtClean="0"/>
          </a:p>
          <a:p>
            <a:r>
              <a:rPr lang="es-MX" dirty="0"/>
              <a:t>Dominios de tercer </a:t>
            </a:r>
            <a:r>
              <a:rPr lang="es-MX" dirty="0" smtClean="0"/>
              <a:t>nivel</a:t>
            </a:r>
            <a:endParaRPr lang="es-MX" dirty="0"/>
          </a:p>
          <a:p>
            <a:r>
              <a:rPr lang="es-MX" b="1" dirty="0" smtClean="0"/>
              <a:t>.com.mx</a:t>
            </a:r>
            <a:r>
              <a:rPr lang="es-MX" dirty="0"/>
              <a:t>: Entidades comerciales.</a:t>
            </a:r>
          </a:p>
          <a:p>
            <a:r>
              <a:rPr lang="es-MX" b="1" dirty="0"/>
              <a:t>.net.mx</a:t>
            </a:r>
            <a:r>
              <a:rPr lang="es-MX" dirty="0"/>
              <a:t>: Proveedores de redes.</a:t>
            </a:r>
          </a:p>
          <a:p>
            <a:r>
              <a:rPr lang="es-MX" b="1" dirty="0"/>
              <a:t>.org.mx</a:t>
            </a:r>
            <a:r>
              <a:rPr lang="es-MX" dirty="0"/>
              <a:t>: Organizaciones no lucrativas.</a:t>
            </a:r>
          </a:p>
          <a:p>
            <a:r>
              <a:rPr lang="es-MX" b="1" dirty="0"/>
              <a:t>.edu.mx</a:t>
            </a:r>
            <a:r>
              <a:rPr lang="es-MX" dirty="0"/>
              <a:t>: Instituciones educativas.</a:t>
            </a:r>
          </a:p>
          <a:p>
            <a:r>
              <a:rPr lang="es-MX" b="1" dirty="0"/>
              <a:t>.gob.mx</a:t>
            </a:r>
            <a:r>
              <a:rPr lang="es-MX" dirty="0"/>
              <a:t>: Entidades gubernamentales.</a:t>
            </a:r>
          </a:p>
          <a:p>
            <a:r>
              <a:rPr lang="es-MX" dirty="0" smtClean="0"/>
              <a:t>.</a:t>
            </a:r>
            <a:endParaRPr lang="es-MX" dirty="0"/>
          </a:p>
        </p:txBody>
      </p:sp>
      <p:pic>
        <p:nvPicPr>
          <p:cNvPr id="4" name="Imagen 3"/>
          <p:cNvPicPr>
            <a:picLocks noChangeAspect="1"/>
          </p:cNvPicPr>
          <p:nvPr/>
        </p:nvPicPr>
        <p:blipFill>
          <a:blip r:embed="rId4"/>
          <a:stretch>
            <a:fillRect/>
          </a:stretch>
        </p:blipFill>
        <p:spPr>
          <a:xfrm>
            <a:off x="7718243" y="3072901"/>
            <a:ext cx="2686050" cy="1704975"/>
          </a:xfrm>
          <a:prstGeom prst="rect">
            <a:avLst/>
          </a:prstGeom>
        </p:spPr>
      </p:pic>
    </p:spTree>
    <p:extLst>
      <p:ext uri="{BB962C8B-B14F-4D97-AF65-F5344CB8AC3E}">
        <p14:creationId xmlns:p14="http://schemas.microsoft.com/office/powerpoint/2010/main" val="3582140473"/>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Estela de condensación</Template>
  <TotalTime>28</TotalTime>
  <Words>349</Words>
  <Application>Microsoft Office PowerPoint</Application>
  <PresentationFormat>Panorámica</PresentationFormat>
  <Paragraphs>29</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Century Gothic</vt:lpstr>
      <vt:lpstr>Estela de condensación</vt:lpstr>
      <vt:lpstr>Pagina web </vt:lpstr>
      <vt:lpstr>¿Qué es una pagina web?</vt:lpstr>
      <vt:lpstr>¿para  que sirve una pagina web?</vt:lpstr>
      <vt:lpstr>Tipos de paginas web</vt:lpstr>
      <vt:lpstr>dominios</vt:lpstr>
      <vt:lpstr>.net</vt:lpstr>
      <vt:lpstr>.org</vt:lpstr>
      <vt:lpstr>.mx</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Pagina web</dc:title>
  <dc:creator>Microsoft</dc:creator>
  <cp:lastModifiedBy>Microsoft</cp:lastModifiedBy>
  <cp:revision>3</cp:revision>
  <dcterms:created xsi:type="dcterms:W3CDTF">2019-05-28T22:28:01Z</dcterms:created>
  <dcterms:modified xsi:type="dcterms:W3CDTF">2019-05-28T22:56:37Z</dcterms:modified>
</cp:coreProperties>
</file>