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mc2000@gmail.com" initials="m" lastIdx="1" clrIdx="0">
    <p:extLst>
      <p:ext uri="{19B8F6BF-5375-455C-9EA6-DF929625EA0E}">
        <p15:presenceInfo xmlns:p15="http://schemas.microsoft.com/office/powerpoint/2012/main" userId="e65272fee6b7f1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4237F-EFCE-DD4A-9B48-D2F6D447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205" y="-413342"/>
            <a:ext cx="8791575" cy="2387600"/>
          </a:xfrm>
        </p:spPr>
        <p:txBody>
          <a:bodyPr/>
          <a:lstStyle/>
          <a:p>
            <a:pPr algn="ctr"/>
            <a:r>
              <a:rPr lang="es-US"/>
              <a:t>Repositorio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279EC-426B-5D49-9223-31B9CA442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2934" y="2601119"/>
            <a:ext cx="8791575" cy="1655762"/>
          </a:xfrm>
        </p:spPr>
        <p:txBody>
          <a:bodyPr/>
          <a:lstStyle/>
          <a:p>
            <a:pPr algn="ctr"/>
            <a:r>
              <a:rPr lang="es-US"/>
              <a:t>Características y tipos de repositorios digitales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C96AEBB-A0C3-9D41-BC59-35E208BC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09" y="3839766"/>
            <a:ext cx="5304235" cy="24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F8B2-56B9-BE43-B217-FF525F13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25" y="0"/>
            <a:ext cx="9905998" cy="1478570"/>
          </a:xfrm>
        </p:spPr>
        <p:txBody>
          <a:bodyPr/>
          <a:lstStyle/>
          <a:p>
            <a:r>
              <a:rPr lang="es-US"/>
              <a:t>                                  ¿Qué es¿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A8918-C81C-AA41-B29E-35D514F6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6548"/>
            <a:ext cx="9905999" cy="4429919"/>
          </a:xfrm>
        </p:spPr>
        <p:txBody>
          <a:bodyPr/>
          <a:lstStyle/>
          <a:p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El </a:t>
            </a:r>
            <a:r>
              <a:rPr lang="es-US" u="sng">
                <a:solidFill>
                  <a:srgbClr val="23527C"/>
                </a:solidFill>
                <a:latin typeface="Helvetica Neue"/>
              </a:rPr>
              <a:t>Repositorio Digital </a:t>
            </a: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 es un depósito de documentos digitales, cuyo objetivo es organizar, almacenar, preservar y difundir en modo de acceso abierto (Open Access) la producción intelectual resultante de la actividad académica e investigadora </a:t>
            </a:r>
            <a:endParaRPr lang="es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3FDADF7-D348-304C-9FB7-43B315B3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44" y="4074519"/>
            <a:ext cx="3923110" cy="23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2C45A-F22B-1448-A804-1CBC94C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                        Sus objetivos 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B7588-8DF6-9C47-9D12-A43865B0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* Integrar, conservar y preservar la producción intelectual </a:t>
            </a:r>
            <a:br>
              <a:rPr lang="es-US"/>
            </a:br>
            <a:endParaRPr lang="es-US"/>
          </a:p>
          <a:p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* Aumentar la visibilidad de la obra y del autor</a:t>
            </a:r>
            <a:br>
              <a:rPr lang="es-US"/>
            </a:br>
            <a:endParaRPr lang="es-US"/>
          </a:p>
          <a:p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* Aumentar el impacto de la producción científica disponible en red</a:t>
            </a:r>
            <a:br>
              <a:rPr lang="es-US"/>
            </a:br>
            <a:endParaRPr lang="es-US"/>
          </a:p>
          <a:p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* Proporcionar acceso a la información de forma gratuita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196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22265-11CC-8442-85B4-3B787846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16" y="189893"/>
            <a:ext cx="9905998" cy="1478570"/>
          </a:xfrm>
        </p:spPr>
        <p:txBody>
          <a:bodyPr/>
          <a:lstStyle/>
          <a:p>
            <a:pPr algn="ctr"/>
            <a:r>
              <a:rPr lang="es-US"/>
              <a:t>El repositorio digital está dividido en Cinco         grandes categorías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ADBE-644F-CC4D-97A8-92CB520C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16" y="1839516"/>
            <a:ext cx="9033767" cy="4143375"/>
          </a:xfrm>
        </p:spPr>
        <p:txBody>
          <a:bodyPr>
            <a:noAutofit/>
          </a:bodyPr>
          <a:lstStyle/>
          <a:p>
            <a:r>
              <a:rPr lang="es-US" b="1" i="0">
                <a:solidFill>
                  <a:srgbClr val="333333"/>
                </a:solidFill>
                <a:effectLst/>
                <a:latin typeface="Helvetica Neue"/>
              </a:rPr>
              <a:t>  </a:t>
            </a:r>
            <a:r>
              <a:rPr lang="es-US" b="1" i="0">
                <a:solidFill>
                  <a:srgbClr val="003399"/>
                </a:solidFill>
                <a:effectLst/>
                <a:latin typeface="Helvetica Neue"/>
              </a:rPr>
              <a:t>El Repositorio académico</a:t>
            </a:r>
            <a:r>
              <a:rPr lang="es-US" b="1" i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reúne los documentos resultantes de la investigación docente, nuevos métodos de aprendizaje y los documentos resultantes de la actividad académica</a:t>
            </a:r>
            <a:endParaRPr lang="es-US" b="1" i="0">
              <a:solidFill>
                <a:srgbClr val="333333"/>
              </a:solidFill>
              <a:effectLst/>
              <a:latin typeface="Helvetica Neue"/>
            </a:endParaRPr>
          </a:p>
          <a:p>
            <a:endParaRPr lang="es-US" b="1" i="0">
              <a:solidFill>
                <a:srgbClr val="003399"/>
              </a:solidFill>
              <a:effectLst/>
              <a:latin typeface="Helvetica Neue"/>
            </a:endParaRPr>
          </a:p>
          <a:p>
            <a:r>
              <a:rPr lang="es-US" b="1">
                <a:solidFill>
                  <a:srgbClr val="003399"/>
                </a:solidFill>
                <a:latin typeface="Helvetica Neue"/>
              </a:rPr>
              <a:t>El</a:t>
            </a:r>
            <a:r>
              <a:rPr lang="es-US" b="1" i="0">
                <a:solidFill>
                  <a:srgbClr val="003399"/>
                </a:solidFill>
                <a:effectLst/>
                <a:latin typeface="Helvetica Neue"/>
              </a:rPr>
              <a:t> Repositorio de investigación</a:t>
            </a: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, que reúne los documentos resultantes de la actividad investigadora  tales como tesis, documentos de trabajo, artículos de publicaciones periódicas, ponencias a congresos, posters y otros.</a:t>
            </a:r>
            <a:endParaRPr lang="es-US" b="0" i="0">
              <a:solidFill>
                <a:srgbClr val="003399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s-US" b="1" i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12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22FCABC3-95BD-214B-96B7-1E962FD6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35" y="1750220"/>
            <a:ext cx="6569929" cy="38481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8AEDF5-D27C-C741-AC35-AEE879454503}"/>
              </a:ext>
            </a:extLst>
          </p:cNvPr>
          <p:cNvSpPr txBox="1"/>
          <p:nvPr/>
        </p:nvSpPr>
        <p:spPr>
          <a:xfrm>
            <a:off x="2297907" y="684938"/>
            <a:ext cx="71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/>
              <a:t>Repositorio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101045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EE0625D-41C7-3841-8360-379CD3DA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14375"/>
            <a:ext cx="9905999" cy="5076826"/>
          </a:xfrm>
        </p:spPr>
        <p:txBody>
          <a:bodyPr/>
          <a:lstStyle/>
          <a:p>
            <a:pPr marL="0" indent="0">
              <a:buNone/>
            </a:pPr>
            <a:r>
              <a:rPr lang="es-US"/>
              <a:t>                                        </a:t>
            </a:r>
            <a:r>
              <a:rPr lang="es-US" sz="2800"/>
              <a:t>  Repositorio académico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51DF09C9-D74C-8145-8DF8-9B531F82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80" y="1895476"/>
            <a:ext cx="7134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25F6A-9A91-5449-916A-51240EAA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8625"/>
            <a:ext cx="9905999" cy="5130404"/>
          </a:xfrm>
        </p:spPr>
        <p:txBody>
          <a:bodyPr/>
          <a:lstStyle/>
          <a:p>
            <a:r>
              <a:rPr lang="es-US" b="1" i="0">
                <a:solidFill>
                  <a:srgbClr val="003399"/>
                </a:solidFill>
                <a:effectLst/>
                <a:latin typeface="Helvetica Neue"/>
              </a:rPr>
              <a:t>El Repositorio Institucional</a:t>
            </a: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, que reúne los documentos resultantes de la  actividad institucional: discursos, memorias, entrevistas, exposiciones, etc.</a:t>
            </a:r>
            <a:br>
              <a:rPr lang="es-US"/>
            </a:b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  <a:p>
            <a:r>
              <a:rPr lang="es-US" b="1" i="0">
                <a:solidFill>
                  <a:srgbClr val="003399"/>
                </a:solidFill>
                <a:effectLst/>
                <a:latin typeface="Helvetica Neue"/>
              </a:rPr>
              <a:t>El Repositorio Multimedia</a:t>
            </a: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, reúne los contenidos digitales producidos por la comunidad universitaria resultantes de su actividad docente, investigadora e institucional.</a:t>
            </a:r>
            <a:br>
              <a:rPr lang="es-US"/>
            </a:b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r>
              <a:rPr lang="es-US" b="1" i="0">
                <a:solidFill>
                  <a:srgbClr val="333333"/>
                </a:solidFill>
                <a:effectLst/>
                <a:latin typeface="Helvetica Neue"/>
              </a:rPr>
              <a:t>  </a:t>
            </a:r>
            <a:r>
              <a:rPr lang="es-US" b="1" i="0">
                <a:solidFill>
                  <a:srgbClr val="003399"/>
                </a:solidFill>
                <a:effectLst/>
                <a:latin typeface="Helvetica Neue"/>
              </a:rPr>
              <a:t>Revistas</a:t>
            </a:r>
            <a:r>
              <a:rPr lang="es-US" b="0" i="0">
                <a:solidFill>
                  <a:srgbClr val="333333"/>
                </a:solidFill>
                <a:effectLst/>
                <a:latin typeface="Helvetica Neue"/>
              </a:rPr>
              <a:t>, aloja y da acceso a los artículos de las revistas científicas 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4184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0B9D929E-F46D-314B-AB46-C63B7459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68" y="1526976"/>
            <a:ext cx="7335864" cy="38040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70139C-206B-0847-80F5-094EAAF62CE5}"/>
              </a:ext>
            </a:extLst>
          </p:cNvPr>
          <p:cNvSpPr txBox="1"/>
          <p:nvPr/>
        </p:nvSpPr>
        <p:spPr>
          <a:xfrm>
            <a:off x="2678100" y="617487"/>
            <a:ext cx="639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/>
              <a:t>Repositorio multimedia</a:t>
            </a:r>
          </a:p>
        </p:txBody>
      </p:sp>
    </p:spTree>
    <p:extLst>
      <p:ext uri="{BB962C8B-B14F-4D97-AF65-F5344CB8AC3E}">
        <p14:creationId xmlns:p14="http://schemas.microsoft.com/office/powerpoint/2010/main" val="33899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B5ABF3AC-84D3-A940-8E04-05ABD368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04" y="1924133"/>
            <a:ext cx="7697391" cy="39384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03B5C71-74D5-9544-9611-956B8C1AC5CD}"/>
              </a:ext>
            </a:extLst>
          </p:cNvPr>
          <p:cNvSpPr txBox="1"/>
          <p:nvPr/>
        </p:nvSpPr>
        <p:spPr>
          <a:xfrm>
            <a:off x="3518297" y="404980"/>
            <a:ext cx="567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/>
              <a:t>Repositorio institucional</a:t>
            </a:r>
          </a:p>
        </p:txBody>
      </p:sp>
    </p:spTree>
    <p:extLst>
      <p:ext uri="{BB962C8B-B14F-4D97-AF65-F5344CB8AC3E}">
        <p14:creationId xmlns:p14="http://schemas.microsoft.com/office/powerpoint/2010/main" val="411707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Circuito</vt:lpstr>
      <vt:lpstr>Repositorio digital</vt:lpstr>
      <vt:lpstr>                                  ¿Qué es¿</vt:lpstr>
      <vt:lpstr>                        Sus objetivos son</vt:lpstr>
      <vt:lpstr>El repositorio digital está dividido en Cinco         grandes categorías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Repositorio digital</dc:title>
  <dc:creator>martinezmc2000@gmail.com</dc:creator>
  <cp:lastModifiedBy>martinezmc2000@gmail.com</cp:lastModifiedBy>
  <cp:revision>3</cp:revision>
  <dcterms:created xsi:type="dcterms:W3CDTF">2019-05-28T19:39:13Z</dcterms:created>
  <dcterms:modified xsi:type="dcterms:W3CDTF">2019-05-28T21:16:10Z</dcterms:modified>
</cp:coreProperties>
</file>