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2"/>
  </p:notesMasterIdLst>
  <p:sldIdLst>
    <p:sldId id="278" r:id="rId2"/>
    <p:sldId id="310" r:id="rId3"/>
    <p:sldId id="287" r:id="rId4"/>
    <p:sldId id="289" r:id="rId5"/>
    <p:sldId id="292" r:id="rId6"/>
    <p:sldId id="312" r:id="rId7"/>
    <p:sldId id="313" r:id="rId8"/>
    <p:sldId id="332" r:id="rId9"/>
    <p:sldId id="290" r:id="rId10"/>
    <p:sldId id="317" r:id="rId11"/>
    <p:sldId id="316" r:id="rId12"/>
    <p:sldId id="293" r:id="rId13"/>
    <p:sldId id="294" r:id="rId14"/>
    <p:sldId id="318" r:id="rId15"/>
    <p:sldId id="319" r:id="rId16"/>
    <p:sldId id="320" r:id="rId17"/>
    <p:sldId id="321" r:id="rId18"/>
    <p:sldId id="324" r:id="rId19"/>
    <p:sldId id="322" r:id="rId20"/>
    <p:sldId id="325" r:id="rId21"/>
    <p:sldId id="301" r:id="rId22"/>
    <p:sldId id="282" r:id="rId23"/>
    <p:sldId id="328" r:id="rId24"/>
    <p:sldId id="330" r:id="rId25"/>
    <p:sldId id="331" r:id="rId26"/>
    <p:sldId id="304" r:id="rId27"/>
    <p:sldId id="306" r:id="rId28"/>
    <p:sldId id="285" r:id="rId29"/>
    <p:sldId id="307" r:id="rId30"/>
    <p:sldId id="302" r:id="rId31"/>
    <p:sldId id="305" r:id="rId32"/>
    <p:sldId id="308" r:id="rId33"/>
    <p:sldId id="309" r:id="rId34"/>
    <p:sldId id="303" r:id="rId35"/>
    <p:sldId id="334" r:id="rId36"/>
    <p:sldId id="341" r:id="rId37"/>
    <p:sldId id="350" r:id="rId38"/>
    <p:sldId id="342" r:id="rId39"/>
    <p:sldId id="343" r:id="rId40"/>
    <p:sldId id="335" r:id="rId41"/>
    <p:sldId id="338" r:id="rId42"/>
    <p:sldId id="340" r:id="rId43"/>
    <p:sldId id="339" r:id="rId44"/>
    <p:sldId id="333" r:id="rId45"/>
    <p:sldId id="344" r:id="rId46"/>
    <p:sldId id="347" r:id="rId47"/>
    <p:sldId id="345" r:id="rId48"/>
    <p:sldId id="346" r:id="rId49"/>
    <p:sldId id="348" r:id="rId50"/>
    <p:sldId id="349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5F5EB"/>
    <a:srgbClr val="CCEFDC"/>
    <a:srgbClr val="CCEFFC"/>
    <a:srgbClr val="9CB5BE"/>
    <a:srgbClr val="CC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2" autoAdjust="0"/>
    <p:restoredTop sz="73378" autoAdjust="0"/>
  </p:normalViewPr>
  <p:slideViewPr>
    <p:cSldViewPr snapToGrid="0" snapToObjects="1">
      <p:cViewPr varScale="1">
        <p:scale>
          <a:sx n="85" d="100"/>
          <a:sy n="85" d="100"/>
        </p:scale>
        <p:origin x="265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1C57A-CE54-774F-A9DB-060E9A7FC8D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EE4DD-3DD8-CB4A-BE87-487A987C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CEAE0-D79F-D843-AE30-2A33C1F811D9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首先，我们简要的回顾一下</a:t>
            </a:r>
            <a:r>
              <a:rPr lang="en-US" altLang="zh-CN" dirty="0"/>
              <a:t>PV</a:t>
            </a:r>
            <a:r>
              <a:rPr lang="zh-CN" altLang="en-US" dirty="0"/>
              <a:t>信号量。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8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首先，我们简要的回顾一下</a:t>
            </a:r>
            <a:r>
              <a:rPr lang="en-US" altLang="zh-CN" dirty="0"/>
              <a:t>PV</a:t>
            </a:r>
            <a:r>
              <a:rPr lang="zh-CN" altLang="en-US" dirty="0"/>
              <a:t>信号量。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86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首先，我们简要的回顾一下</a:t>
            </a:r>
            <a:r>
              <a:rPr lang="en-US" altLang="zh-CN" dirty="0"/>
              <a:t>PV</a:t>
            </a:r>
            <a:r>
              <a:rPr lang="zh-CN" altLang="en-US" dirty="0"/>
              <a:t>信号量。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4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首先，我们简要的回顾一下</a:t>
            </a:r>
            <a:r>
              <a:rPr lang="en-US" altLang="zh-CN" dirty="0"/>
              <a:t>PV</a:t>
            </a:r>
            <a:r>
              <a:rPr lang="zh-CN" altLang="en-US" dirty="0"/>
              <a:t>信号量。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25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首先，我们简要的回顾一下</a:t>
            </a:r>
            <a:r>
              <a:rPr lang="en-US" altLang="zh-CN" dirty="0"/>
              <a:t>PV</a:t>
            </a:r>
            <a:r>
              <a:rPr lang="zh-CN" altLang="en-US" dirty="0"/>
              <a:t>信号量。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35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首先，我们简要的回顾一下</a:t>
            </a:r>
            <a:r>
              <a:rPr lang="en-US" altLang="zh-CN" dirty="0"/>
              <a:t>PV</a:t>
            </a:r>
            <a:r>
              <a:rPr lang="zh-CN" altLang="en-US" dirty="0"/>
              <a:t>信号量。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94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首先，我们简要的回顾一下</a:t>
            </a:r>
            <a:r>
              <a:rPr lang="en-US" altLang="zh-CN" dirty="0"/>
              <a:t>PV</a:t>
            </a:r>
            <a:r>
              <a:rPr lang="zh-CN" altLang="en-US" dirty="0"/>
              <a:t>信号量。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66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首先，我们简要的回顾一下</a:t>
            </a:r>
            <a:r>
              <a:rPr lang="en-US" altLang="zh-CN" dirty="0"/>
              <a:t>PV</a:t>
            </a:r>
            <a:r>
              <a:rPr lang="zh-CN" altLang="en-US" dirty="0"/>
              <a:t>信号量。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19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首先，我们简要的回顾一下</a:t>
            </a:r>
            <a:r>
              <a:rPr lang="en-US" altLang="zh-CN" dirty="0"/>
              <a:t>PV</a:t>
            </a:r>
            <a:r>
              <a:rPr lang="zh-CN" altLang="en-US" dirty="0"/>
              <a:t>信号量。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05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首先，我们简要的回顾一下</a:t>
            </a:r>
            <a:r>
              <a:rPr lang="en-US" altLang="zh-CN" dirty="0"/>
              <a:t>PV</a:t>
            </a:r>
            <a:r>
              <a:rPr lang="zh-CN" altLang="en-US" dirty="0"/>
              <a:t>信号量。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8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首先，我们简要的回顾一下</a:t>
            </a:r>
            <a:r>
              <a:rPr lang="en-US" altLang="zh-CN" dirty="0"/>
              <a:t>PV</a:t>
            </a:r>
            <a:r>
              <a:rPr lang="zh-CN" altLang="en-US" dirty="0"/>
              <a:t>信号量。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84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首先，我们简要的回顾一下</a:t>
            </a:r>
            <a:r>
              <a:rPr lang="en-US" altLang="zh-CN" dirty="0"/>
              <a:t>PV</a:t>
            </a:r>
            <a:r>
              <a:rPr lang="zh-CN" altLang="en-US" dirty="0"/>
              <a:t>信号量。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74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09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14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15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94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84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345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095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465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13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首先，我们简要的回顾一下</a:t>
            </a:r>
            <a:r>
              <a:rPr lang="en-US" altLang="zh-CN" dirty="0"/>
              <a:t>PV</a:t>
            </a:r>
            <a:r>
              <a:rPr lang="zh-CN" altLang="en-US" dirty="0"/>
              <a:t>信号量。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974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22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261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468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716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568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747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274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37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795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6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0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首先，我们简要的回顾一下</a:t>
            </a:r>
            <a:r>
              <a:rPr lang="en-US" altLang="zh-CN" dirty="0"/>
              <a:t>PV</a:t>
            </a:r>
            <a:r>
              <a:rPr lang="zh-CN" altLang="en-US" dirty="0"/>
              <a:t>信号量。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817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392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41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211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42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169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43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997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44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592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45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29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46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898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47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058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48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354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49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8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首先，我们简要的回顾一下</a:t>
            </a:r>
            <a:r>
              <a:rPr lang="en-US" altLang="zh-CN" dirty="0"/>
              <a:t>PV</a:t>
            </a:r>
            <a:r>
              <a:rPr lang="zh-CN" altLang="en-US" dirty="0"/>
              <a:t>信号量。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593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23FE4-C3F3-A649-9ABA-93D04461308C}" type="slidenum">
              <a:rPr lang="en-US">
                <a:solidFill>
                  <a:srgbClr val="000000"/>
                </a:solidFill>
              </a:rPr>
              <a:pPr/>
              <a:t>50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6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首先，我们简要的回顾一下</a:t>
            </a:r>
            <a:r>
              <a:rPr lang="en-US" altLang="zh-CN" dirty="0"/>
              <a:t>PV</a:t>
            </a:r>
            <a:r>
              <a:rPr lang="zh-CN" altLang="en-US" dirty="0"/>
              <a:t>信号量。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9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首先，我们简要的回顾一下</a:t>
            </a:r>
            <a:r>
              <a:rPr lang="en-US" altLang="zh-CN" dirty="0"/>
              <a:t>PV</a:t>
            </a:r>
            <a:r>
              <a:rPr lang="zh-CN" altLang="en-US" dirty="0"/>
              <a:t>信号量。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06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首先，我们简要的回顾一下</a:t>
            </a:r>
            <a:r>
              <a:rPr lang="en-US" altLang="zh-CN" dirty="0"/>
              <a:t>PV</a:t>
            </a:r>
            <a:r>
              <a:rPr lang="zh-CN" altLang="en-US" dirty="0"/>
              <a:t>信号量。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57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BE2F9-FAD4-AE49-A46C-6BF57A7F51BD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首先，我们简要的回顾一下</a:t>
            </a:r>
            <a:r>
              <a:rPr lang="en-US" altLang="zh-CN" dirty="0"/>
              <a:t>PV</a:t>
            </a:r>
            <a:r>
              <a:rPr lang="zh-CN" altLang="en-US" dirty="0"/>
              <a:t>信号量。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4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>
              <a:latin typeface="Arial" charset="0"/>
              <a:ea typeface="宋体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16135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238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244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4433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754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488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94597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64493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053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6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692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</a:pPr>
            <a:endParaRPr lang="zh-CN" altLang="zh-CN" sz="2400">
              <a:ea typeface="宋体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>
                <a:latin typeface="+mn-lt"/>
                <a:ea typeface="宋体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>
                <a:latin typeface="+mn-lt"/>
                <a:ea typeface="宋体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w"/>
              <a:defRPr sz="1600" smtClean="0">
                <a:latin typeface="+mn-lt"/>
                <a:ea typeface="宋体" pitchFamily="2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5CBD429C-513C-094E-98EB-80A1852F125A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10811" y="3948620"/>
            <a:ext cx="4922378" cy="104258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曾悦</a:t>
            </a:r>
            <a:endParaRPr lang="en-US" altLang="zh-CN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南京大学计算机科学与技术系</a:t>
            </a:r>
            <a:endParaRPr lang="en-US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13221"/>
            <a:ext cx="7772400" cy="1143000"/>
          </a:xfrm>
        </p:spPr>
        <p:txBody>
          <a:bodyPr/>
          <a:lstStyle/>
          <a:p>
            <a:r>
              <a:rPr lang="zh-CN" altLang="en-US" sz="44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信号量习题课</a:t>
            </a:r>
            <a:endParaRPr lang="en-US" sz="4400" dirty="0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C1B1-BBC0-4C4A-A672-8E3A21E80222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1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基于代码的实现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10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15440"/>
            <a:ext cx="7924800" cy="4114800"/>
          </a:xfrm>
        </p:spPr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互斥的实现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：死锁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839518C1-E1AC-4D68-9D82-D4EE5BCE63E7}"/>
              </a:ext>
            </a:extLst>
          </p:cNvPr>
          <p:cNvSpPr/>
          <p:nvPr/>
        </p:nvSpPr>
        <p:spPr bwMode="auto">
          <a:xfrm>
            <a:off x="4905954" y="2480254"/>
            <a:ext cx="3552246" cy="2677492"/>
          </a:xfrm>
          <a:prstGeom prst="flowChartProcess">
            <a:avLst/>
          </a:prstGeom>
          <a:solidFill>
            <a:srgbClr val="CCCC99">
              <a:alpha val="20000"/>
            </a:srgbClr>
          </a:solidFill>
          <a:ln w="9525" cap="flat" cmpd="sng" algn="ctr">
            <a:solidFill>
              <a:srgbClr val="CC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5D7A5B-E71D-4091-8AA8-F6A4E1B930AF}"/>
              </a:ext>
            </a:extLst>
          </p:cNvPr>
          <p:cNvSpPr/>
          <p:nvPr/>
        </p:nvSpPr>
        <p:spPr>
          <a:xfrm>
            <a:off x="5333956" y="2683444"/>
            <a:ext cx="26962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rocess P2</a:t>
            </a:r>
            <a:endParaRPr lang="en-US" altLang="zh-CN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begin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inside2 = true;</a:t>
            </a:r>
          </a:p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while inside1 do [];</a:t>
            </a: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临界区；</a:t>
            </a:r>
            <a:endParaRPr lang="en-US" altLang="zh-CN" smtClean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inside2=false</a:t>
            </a:r>
            <a:r>
              <a:rPr lang="zh-CN" altLang="en-US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mtClean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nd;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839518C1-E1AC-4D68-9D82-D4EE5BCE63E7}"/>
              </a:ext>
            </a:extLst>
          </p:cNvPr>
          <p:cNvSpPr/>
          <p:nvPr/>
        </p:nvSpPr>
        <p:spPr bwMode="auto">
          <a:xfrm>
            <a:off x="669235" y="2480254"/>
            <a:ext cx="3552246" cy="2677492"/>
          </a:xfrm>
          <a:prstGeom prst="flowChartProcess">
            <a:avLst/>
          </a:prstGeom>
          <a:solidFill>
            <a:srgbClr val="CCCC99">
              <a:alpha val="20000"/>
            </a:srgbClr>
          </a:solidFill>
          <a:ln w="9525" cap="flat" cmpd="sng" algn="ctr">
            <a:solidFill>
              <a:srgbClr val="CC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95D7A5B-E71D-4091-8AA8-F6A4E1B930AF}"/>
              </a:ext>
            </a:extLst>
          </p:cNvPr>
          <p:cNvSpPr/>
          <p:nvPr/>
        </p:nvSpPr>
        <p:spPr>
          <a:xfrm>
            <a:off x="1097237" y="2683444"/>
            <a:ext cx="26962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rocess P1</a:t>
            </a:r>
            <a:endParaRPr lang="en-US" altLang="zh-CN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begin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inside1 </a:t>
            </a:r>
            <a:r>
              <a:rPr lang="en-US" altLang="zh-CN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 true; 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while inside2 do [];</a:t>
            </a: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临界区；</a:t>
            </a:r>
            <a:endParaRPr lang="en-US" altLang="zh-CN" smtClean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inside1 = false</a:t>
            </a:r>
            <a:r>
              <a:rPr lang="zh-CN" altLang="en-US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mtClean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nd;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 flipV="1">
            <a:off x="3367047" y="3442915"/>
            <a:ext cx="2393342" cy="795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41150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基于代码的实现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11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15440"/>
            <a:ext cx="7924800" cy="4114800"/>
          </a:xfrm>
        </p:spPr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解决思路：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39518C1-E1AC-4D68-9D82-D4EE5BCE63E7}"/>
              </a:ext>
            </a:extLst>
          </p:cNvPr>
          <p:cNvSpPr/>
          <p:nvPr/>
        </p:nvSpPr>
        <p:spPr bwMode="auto">
          <a:xfrm>
            <a:off x="4905954" y="2480254"/>
            <a:ext cx="3552246" cy="2677492"/>
          </a:xfrm>
          <a:prstGeom prst="flowChartProcess">
            <a:avLst/>
          </a:prstGeom>
          <a:solidFill>
            <a:srgbClr val="CCCC99">
              <a:alpha val="20000"/>
            </a:srgbClr>
          </a:solidFill>
          <a:ln w="9525" cap="flat" cmpd="sng" algn="ctr">
            <a:solidFill>
              <a:srgbClr val="CC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5D7A5B-E71D-4091-8AA8-F6A4E1B930AF}"/>
              </a:ext>
            </a:extLst>
          </p:cNvPr>
          <p:cNvSpPr/>
          <p:nvPr/>
        </p:nvSpPr>
        <p:spPr>
          <a:xfrm>
            <a:off x="5333956" y="2683444"/>
            <a:ext cx="26962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rocess P2</a:t>
            </a:r>
            <a:endParaRPr lang="en-US" altLang="zh-CN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begin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while inside1 do [];</a:t>
            </a: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inside2 = true;</a:t>
            </a: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临界区；</a:t>
            </a:r>
            <a:endParaRPr lang="en-US" altLang="zh-CN" smtClean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inside2=false</a:t>
            </a:r>
            <a:r>
              <a:rPr lang="zh-CN" altLang="en-US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mtClean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nd;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839518C1-E1AC-4D68-9D82-D4EE5BCE63E7}"/>
              </a:ext>
            </a:extLst>
          </p:cNvPr>
          <p:cNvSpPr/>
          <p:nvPr/>
        </p:nvSpPr>
        <p:spPr bwMode="auto">
          <a:xfrm>
            <a:off x="669235" y="2480254"/>
            <a:ext cx="3552246" cy="2677492"/>
          </a:xfrm>
          <a:prstGeom prst="flowChartProcess">
            <a:avLst/>
          </a:prstGeom>
          <a:solidFill>
            <a:srgbClr val="CCCC99">
              <a:alpha val="20000"/>
            </a:srgbClr>
          </a:solidFill>
          <a:ln w="9525" cap="flat" cmpd="sng" algn="ctr">
            <a:solidFill>
              <a:srgbClr val="CC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5D7A5B-E71D-4091-8AA8-F6A4E1B930AF}"/>
              </a:ext>
            </a:extLst>
          </p:cNvPr>
          <p:cNvSpPr/>
          <p:nvPr/>
        </p:nvSpPr>
        <p:spPr>
          <a:xfrm>
            <a:off x="1097237" y="2683444"/>
            <a:ext cx="26962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rocess P1</a:t>
            </a:r>
            <a:endParaRPr lang="en-US" altLang="zh-CN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begin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while inside2 do [];</a:t>
            </a: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inside1 = true;</a:t>
            </a: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临界区；</a:t>
            </a:r>
            <a:endParaRPr lang="en-US" altLang="zh-CN" smtClean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inside1 = false</a:t>
            </a:r>
            <a:r>
              <a:rPr lang="zh-CN" altLang="en-US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mtClean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nd;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1536249" y="3254457"/>
            <a:ext cx="2103803" cy="588397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759717" y="3254457"/>
            <a:ext cx="2103803" cy="57619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2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839518C1-E1AC-4D68-9D82-D4EE5BCE63E7}"/>
              </a:ext>
            </a:extLst>
          </p:cNvPr>
          <p:cNvSpPr/>
          <p:nvPr/>
        </p:nvSpPr>
        <p:spPr bwMode="auto">
          <a:xfrm>
            <a:off x="749300" y="1511300"/>
            <a:ext cx="2863850" cy="4267200"/>
          </a:xfrm>
          <a:prstGeom prst="flowChartProcess">
            <a:avLst/>
          </a:prstGeom>
          <a:solidFill>
            <a:srgbClr val="CCCC99">
              <a:alpha val="20000"/>
            </a:srgbClr>
          </a:solidFill>
          <a:ln w="9525" cap="flat" cmpd="sng" algn="ctr">
            <a:solidFill>
              <a:srgbClr val="CC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4CF24496-00AF-436A-BAB2-6E8E5F4ED269}"/>
              </a:ext>
            </a:extLst>
          </p:cNvPr>
          <p:cNvSpPr/>
          <p:nvPr/>
        </p:nvSpPr>
        <p:spPr bwMode="auto">
          <a:xfrm>
            <a:off x="5010150" y="1511300"/>
            <a:ext cx="2863850" cy="4267200"/>
          </a:xfrm>
          <a:prstGeom prst="flowChartProcess">
            <a:avLst/>
          </a:prstGeom>
          <a:solidFill>
            <a:srgbClr val="CCCC99">
              <a:alpha val="20000"/>
            </a:srgbClr>
          </a:solidFill>
          <a:ln w="9525" cap="flat" cmpd="sng" algn="ctr">
            <a:solidFill>
              <a:srgbClr val="CC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基于测试建立指令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12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5D7A5B-E71D-4091-8AA8-F6A4E1B930AF}"/>
              </a:ext>
            </a:extLst>
          </p:cNvPr>
          <p:cNvSpPr/>
          <p:nvPr/>
        </p:nvSpPr>
        <p:spPr>
          <a:xfrm>
            <a:off x="980482" y="1682736"/>
            <a:ext cx="2081079" cy="1477328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TS(x){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if (x == false){</a:t>
            </a:r>
          </a:p>
          <a:p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x=true;</a:t>
            </a:r>
          </a:p>
          <a:p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return true;}</a:t>
            </a:r>
          </a:p>
          <a:p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else return false;}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83B6CB7-4955-438F-94AC-E287107ED94E}"/>
              </a:ext>
            </a:extLst>
          </p:cNvPr>
          <p:cNvSpPr/>
          <p:nvPr/>
        </p:nvSpPr>
        <p:spPr>
          <a:xfrm>
            <a:off x="980482" y="3331499"/>
            <a:ext cx="2081079" cy="2031325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Boolean lock;</a:t>
            </a:r>
          </a:p>
          <a:p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lock = false;</a:t>
            </a:r>
          </a:p>
          <a:p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Process Pi {</a:t>
            </a:r>
          </a:p>
          <a:p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Repeat pi=TS(lock) until pi</a:t>
            </a:r>
          </a:p>
          <a:p>
            <a:r>
              <a:rPr lang="zh-CN" altLang="en-US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临界区</a:t>
            </a:r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lock=false;}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0241061-9D8F-47F6-A84A-6CEC9460F116}"/>
              </a:ext>
            </a:extLst>
          </p:cNvPr>
          <p:cNvSpPr/>
          <p:nvPr/>
        </p:nvSpPr>
        <p:spPr>
          <a:xfrm>
            <a:off x="5437320" y="1682736"/>
            <a:ext cx="2087430" cy="1200329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Swap(</a:t>
            </a:r>
            <a:r>
              <a:rPr lang="en-US" altLang="zh-CN" dirty="0" err="1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){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temp=a;</a:t>
            </a:r>
          </a:p>
          <a:p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a=b;</a:t>
            </a:r>
          </a:p>
          <a:p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b=temp;}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68A6EE3-9242-46D9-8A57-E6E028DD046F}"/>
              </a:ext>
            </a:extLst>
          </p:cNvPr>
          <p:cNvSpPr/>
          <p:nvPr/>
        </p:nvSpPr>
        <p:spPr>
          <a:xfrm>
            <a:off x="5437321" y="3156535"/>
            <a:ext cx="2087430" cy="2585323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Boolean lock;</a:t>
            </a:r>
          </a:p>
          <a:p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lock = false;</a:t>
            </a:r>
          </a:p>
          <a:p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Process Pi {</a:t>
            </a:r>
          </a:p>
          <a:p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Boolean pi;</a:t>
            </a:r>
          </a:p>
          <a:p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Pi=true;</a:t>
            </a:r>
          </a:p>
          <a:p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Repeat pi=TS(lock) until pi</a:t>
            </a:r>
          </a:p>
          <a:p>
            <a:r>
              <a:rPr lang="zh-CN" altLang="en-US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临界区</a:t>
            </a:r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lock=false;}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52B748-7DEE-42C0-8B44-D3E9FF0572D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05100" y="3160064"/>
            <a:ext cx="1167185" cy="11388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AFBEB29-5FCD-4ECD-B82D-D8B320C9809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484536" y="3160064"/>
            <a:ext cx="1227883" cy="147543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2C236B1-BA6E-4F48-AB86-AA6402DFD703}"/>
              </a:ext>
            </a:extLst>
          </p:cNvPr>
          <p:cNvSpPr txBox="1"/>
          <p:nvPr/>
        </p:nvSpPr>
        <p:spPr>
          <a:xfrm>
            <a:off x="3318172" y="2770203"/>
            <a:ext cx="1845063" cy="3693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消耗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85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F42CAD40-4683-4E11-9510-5BBB4C39E003}"/>
              </a:ext>
            </a:extLst>
          </p:cNvPr>
          <p:cNvSpPr/>
          <p:nvPr/>
        </p:nvSpPr>
        <p:spPr bwMode="auto">
          <a:xfrm>
            <a:off x="4459466" y="2828835"/>
            <a:ext cx="3998734" cy="1556878"/>
          </a:xfrm>
          <a:prstGeom prst="flowChartProcess">
            <a:avLst/>
          </a:prstGeom>
          <a:solidFill>
            <a:srgbClr val="CCCC99">
              <a:alpha val="20000"/>
            </a:srgbClr>
          </a:solidFill>
          <a:ln w="9525" cap="flat" cmpd="sng" algn="ctr">
            <a:solidFill>
              <a:srgbClr val="CC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839518C1-E1AC-4D68-9D82-D4EE5BCE63E7}"/>
              </a:ext>
            </a:extLst>
          </p:cNvPr>
          <p:cNvSpPr/>
          <p:nvPr/>
        </p:nvSpPr>
        <p:spPr bwMode="auto">
          <a:xfrm>
            <a:off x="792404" y="2828835"/>
            <a:ext cx="2467612" cy="1556878"/>
          </a:xfrm>
          <a:prstGeom prst="flowChartProcess">
            <a:avLst/>
          </a:prstGeom>
          <a:solidFill>
            <a:srgbClr val="CCCC99">
              <a:alpha val="20000"/>
            </a:srgbClr>
          </a:solidFill>
          <a:ln w="9525" cap="flat" cmpd="sng" algn="ctr">
            <a:solidFill>
              <a:srgbClr val="CC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基于硬件中断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13</a:t>
            </a:fld>
            <a:endParaRPr lang="en-US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83B6CB7-4955-438F-94AC-E287107ED94E}"/>
              </a:ext>
            </a:extLst>
          </p:cNvPr>
          <p:cNvSpPr/>
          <p:nvPr/>
        </p:nvSpPr>
        <p:spPr>
          <a:xfrm>
            <a:off x="1311976" y="3145609"/>
            <a:ext cx="12725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关中断；</a:t>
            </a:r>
            <a:endParaRPr lang="en-US" altLang="zh-CN" dirty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临界区</a:t>
            </a:r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zh-CN" altLang="en-US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开中断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1EEA96-0580-4C2C-882F-3DA787C791D7}"/>
              </a:ext>
            </a:extLst>
          </p:cNvPr>
          <p:cNvSpPr/>
          <p:nvPr/>
        </p:nvSpPr>
        <p:spPr>
          <a:xfrm>
            <a:off x="4753154" y="3007109"/>
            <a:ext cx="3705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不便于用户使用：</a:t>
            </a:r>
            <a:endParaRPr lang="en-US" altLang="zh-CN" dirty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需要保证临界区足够精炼；</a:t>
            </a:r>
            <a:endParaRPr lang="en-US" altLang="zh-CN" dirty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无法保证程序员素质</a:t>
            </a:r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利己主义；</a:t>
            </a:r>
            <a:endParaRPr lang="en-US" altLang="zh-CN" dirty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恶意攻击；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94242" y="247540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实现方式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89419" y="24595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存在的缺陷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568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参考：解决思想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14</a:t>
            </a:fld>
            <a:endParaRPr lang="en-US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 bwMode="auto">
          <a:xfrm>
            <a:off x="3668395" y="4020805"/>
            <a:ext cx="899160" cy="563880"/>
          </a:xfrm>
          <a:prstGeom prst="flowChartMagneticDisk">
            <a:avLst/>
          </a:prstGeom>
          <a:solidFill>
            <a:srgbClr val="F5F5EB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824BBB-F350-4FFA-906B-5D03EC5BDC26}"/>
              </a:ext>
            </a:extLst>
          </p:cNvPr>
          <p:cNvSpPr/>
          <p:nvPr/>
        </p:nvSpPr>
        <p:spPr bwMode="auto">
          <a:xfrm>
            <a:off x="2301372" y="4086617"/>
            <a:ext cx="577051" cy="431063"/>
          </a:xfrm>
          <a:prstGeom prst="rect">
            <a:avLst/>
          </a:prstGeom>
          <a:solidFill>
            <a:srgbClr val="CCEFFC"/>
          </a:solidFill>
          <a:ln w="222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9E7711F-2DBD-4A85-849B-84F19C7CA09D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 bwMode="auto">
          <a:xfrm>
            <a:off x="2878423" y="4302149"/>
            <a:ext cx="789972" cy="59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5418487" y="3431773"/>
            <a:ext cx="365760" cy="1304595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418487" y="3431774"/>
            <a:ext cx="365760" cy="264154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418487" y="3695928"/>
            <a:ext cx="365760" cy="264154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418487" y="3960082"/>
            <a:ext cx="365760" cy="264154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418487" y="4216148"/>
            <a:ext cx="365760" cy="264154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94809" y="461555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资源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278201" y="47363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队列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40084" y="3563851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资源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-1</a:t>
            </a:r>
            <a:endParaRPr lang="zh-CN" alt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2880360" y="4297680"/>
            <a:ext cx="2491740" cy="923420"/>
          </a:xfrm>
          <a:custGeom>
            <a:avLst/>
            <a:gdLst>
              <a:gd name="connsiteX0" fmla="*/ 0 w 2491740"/>
              <a:gd name="connsiteY0" fmla="*/ 0 h 923420"/>
              <a:gd name="connsiteX1" fmla="*/ 1181100 w 2491740"/>
              <a:gd name="connsiteY1" fmla="*/ 914400 h 923420"/>
              <a:gd name="connsiteX2" fmla="*/ 2491740 w 2491740"/>
              <a:gd name="connsiteY2" fmla="*/ 388620 h 92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1740" h="923420">
                <a:moveTo>
                  <a:pt x="0" y="0"/>
                </a:moveTo>
                <a:cubicBezTo>
                  <a:pt x="382905" y="424815"/>
                  <a:pt x="765810" y="849630"/>
                  <a:pt x="1181100" y="914400"/>
                </a:cubicBezTo>
                <a:cubicBezTo>
                  <a:pt x="1596390" y="979170"/>
                  <a:pt x="2044065" y="683895"/>
                  <a:pt x="2491740" y="38862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Dot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2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信号量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15</a:t>
            </a:fld>
            <a:endParaRPr lang="en-US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 bwMode="auto">
          <a:xfrm>
            <a:off x="3668395" y="4020805"/>
            <a:ext cx="899160" cy="563880"/>
          </a:xfrm>
          <a:prstGeom prst="flowChartMagneticDisk">
            <a:avLst/>
          </a:prstGeom>
          <a:solidFill>
            <a:srgbClr val="F5F5EB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824BBB-F350-4FFA-906B-5D03EC5BDC26}"/>
              </a:ext>
            </a:extLst>
          </p:cNvPr>
          <p:cNvSpPr/>
          <p:nvPr/>
        </p:nvSpPr>
        <p:spPr bwMode="auto">
          <a:xfrm>
            <a:off x="2301372" y="4086617"/>
            <a:ext cx="577051" cy="431063"/>
          </a:xfrm>
          <a:prstGeom prst="rect">
            <a:avLst/>
          </a:prstGeom>
          <a:solidFill>
            <a:srgbClr val="CCEFFC"/>
          </a:solidFill>
          <a:ln w="222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9E7711F-2DBD-4A85-849B-84F19C7CA09D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 bwMode="auto">
          <a:xfrm>
            <a:off x="2878423" y="4302149"/>
            <a:ext cx="789972" cy="59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5418487" y="3431773"/>
            <a:ext cx="365760" cy="1304595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418487" y="3431774"/>
            <a:ext cx="365760" cy="264154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418487" y="3695928"/>
            <a:ext cx="365760" cy="264154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418487" y="3960082"/>
            <a:ext cx="365760" cy="264154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418487" y="4216148"/>
            <a:ext cx="365760" cy="264154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94809" y="461555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资源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78201" y="47363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队列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47368" y="2956910"/>
            <a:ext cx="1107996" cy="369332"/>
          </a:xfrm>
          <a:prstGeom prst="rect">
            <a:avLst/>
          </a:prstGeom>
          <a:ln w="25400">
            <a:solidFill>
              <a:srgbClr val="FF0000"/>
            </a:solidFill>
            <a:prstDash val="dashDot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进程队列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>
            <a:off x="2880360" y="4297680"/>
            <a:ext cx="2491740" cy="923420"/>
          </a:xfrm>
          <a:custGeom>
            <a:avLst/>
            <a:gdLst>
              <a:gd name="connsiteX0" fmla="*/ 0 w 2491740"/>
              <a:gd name="connsiteY0" fmla="*/ 0 h 923420"/>
              <a:gd name="connsiteX1" fmla="*/ 1181100 w 2491740"/>
              <a:gd name="connsiteY1" fmla="*/ 914400 h 923420"/>
              <a:gd name="connsiteX2" fmla="*/ 2491740 w 2491740"/>
              <a:gd name="connsiteY2" fmla="*/ 388620 h 92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1740" h="923420">
                <a:moveTo>
                  <a:pt x="0" y="0"/>
                </a:moveTo>
                <a:cubicBezTo>
                  <a:pt x="382905" y="424815"/>
                  <a:pt x="765810" y="849630"/>
                  <a:pt x="1181100" y="914400"/>
                </a:cubicBezTo>
                <a:cubicBezTo>
                  <a:pt x="1596390" y="979170"/>
                  <a:pt x="2044065" y="683895"/>
                  <a:pt x="2491740" y="38862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Dot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72232" y="3458673"/>
            <a:ext cx="1107996" cy="369332"/>
          </a:xfrm>
          <a:prstGeom prst="rect">
            <a:avLst/>
          </a:prstGeom>
          <a:ln w="25400">
            <a:solidFill>
              <a:srgbClr val="FF0000"/>
            </a:solidFill>
            <a:prstDash val="dashDot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关联数值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4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1423342" y="1357355"/>
            <a:ext cx="1592580" cy="364720"/>
          </a:xfrm>
          <a:prstGeom prst="roundRect">
            <a:avLst/>
          </a:prstGeom>
          <a:solidFill>
            <a:srgbClr val="F5F5EB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P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</a:p>
        </p:txBody>
      </p:sp>
      <p:sp>
        <p:nvSpPr>
          <p:cNvPr id="32" name="圆角矩形 31"/>
          <p:cNvSpPr/>
          <p:nvPr/>
        </p:nvSpPr>
        <p:spPr bwMode="auto">
          <a:xfrm>
            <a:off x="6079162" y="1357355"/>
            <a:ext cx="1592580" cy="364720"/>
          </a:xfrm>
          <a:prstGeom prst="roundRect">
            <a:avLst/>
          </a:prstGeom>
          <a:solidFill>
            <a:srgbClr val="F5F5EB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PV </a:t>
            </a:r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16</a:t>
            </a:fld>
            <a:endParaRPr lang="en-US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 bwMode="auto">
          <a:xfrm>
            <a:off x="3668395" y="4575157"/>
            <a:ext cx="899160" cy="563880"/>
          </a:xfrm>
          <a:prstGeom prst="flowChartMagneticDisk">
            <a:avLst/>
          </a:prstGeom>
          <a:solidFill>
            <a:srgbClr val="F5F5EB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824BBB-F350-4FFA-906B-5D03EC5BDC26}"/>
              </a:ext>
            </a:extLst>
          </p:cNvPr>
          <p:cNvSpPr/>
          <p:nvPr/>
        </p:nvSpPr>
        <p:spPr bwMode="auto">
          <a:xfrm>
            <a:off x="2301372" y="4640969"/>
            <a:ext cx="577051" cy="431063"/>
          </a:xfrm>
          <a:prstGeom prst="rect">
            <a:avLst/>
          </a:prstGeom>
          <a:solidFill>
            <a:srgbClr val="CCEFFC"/>
          </a:solidFill>
          <a:ln w="222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9E7711F-2DBD-4A85-849B-84F19C7CA09D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 bwMode="auto">
          <a:xfrm>
            <a:off x="2878423" y="4856501"/>
            <a:ext cx="789972" cy="59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5418487" y="3986125"/>
            <a:ext cx="365760" cy="1304595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418487" y="3986126"/>
            <a:ext cx="365760" cy="264154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418487" y="4250280"/>
            <a:ext cx="365760" cy="264154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418487" y="4514434"/>
            <a:ext cx="365760" cy="264154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418487" y="4770500"/>
            <a:ext cx="365760" cy="264154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94809" y="516990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资源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78201" y="529072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队列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47368" y="3511262"/>
            <a:ext cx="1107996" cy="369332"/>
          </a:xfrm>
          <a:prstGeom prst="rect">
            <a:avLst/>
          </a:prstGeom>
          <a:ln w="25400">
            <a:solidFill>
              <a:srgbClr val="FF0000"/>
            </a:solidFill>
            <a:prstDash val="dashDot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进程队列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>
            <a:off x="2880360" y="4852032"/>
            <a:ext cx="2491740" cy="923420"/>
          </a:xfrm>
          <a:custGeom>
            <a:avLst/>
            <a:gdLst>
              <a:gd name="connsiteX0" fmla="*/ 0 w 2491740"/>
              <a:gd name="connsiteY0" fmla="*/ 0 h 923420"/>
              <a:gd name="connsiteX1" fmla="*/ 1181100 w 2491740"/>
              <a:gd name="connsiteY1" fmla="*/ 914400 h 923420"/>
              <a:gd name="connsiteX2" fmla="*/ 2491740 w 2491740"/>
              <a:gd name="connsiteY2" fmla="*/ 388620 h 92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1740" h="923420">
                <a:moveTo>
                  <a:pt x="0" y="0"/>
                </a:moveTo>
                <a:cubicBezTo>
                  <a:pt x="382905" y="424815"/>
                  <a:pt x="765810" y="849630"/>
                  <a:pt x="1181100" y="914400"/>
                </a:cubicBezTo>
                <a:cubicBezTo>
                  <a:pt x="1596390" y="979170"/>
                  <a:pt x="2044065" y="683895"/>
                  <a:pt x="2491740" y="38862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Dot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72232" y="4013025"/>
            <a:ext cx="1107996" cy="369332"/>
          </a:xfrm>
          <a:prstGeom prst="rect">
            <a:avLst/>
          </a:prstGeom>
          <a:ln w="25400">
            <a:solidFill>
              <a:srgbClr val="FF0000"/>
            </a:solidFill>
            <a:prstDash val="dashDot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关联数值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839518C1-E1AC-4D68-9D82-D4EE5BCE63E7}"/>
              </a:ext>
            </a:extLst>
          </p:cNvPr>
          <p:cNvSpPr/>
          <p:nvPr/>
        </p:nvSpPr>
        <p:spPr bwMode="auto">
          <a:xfrm>
            <a:off x="443509" y="1647481"/>
            <a:ext cx="3552246" cy="1560886"/>
          </a:xfrm>
          <a:prstGeom prst="flowChartProcess">
            <a:avLst/>
          </a:prstGeom>
          <a:solidFill>
            <a:srgbClr val="CCCC99">
              <a:alpha val="20000"/>
            </a:srgbClr>
          </a:solidFill>
          <a:ln w="9525" cap="flat" cmpd="sng" algn="ctr">
            <a:solidFill>
              <a:srgbClr val="CC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95D7A5B-E71D-4091-8AA8-F6A4E1B930AF}"/>
              </a:ext>
            </a:extLst>
          </p:cNvPr>
          <p:cNvSpPr/>
          <p:nvPr/>
        </p:nvSpPr>
        <p:spPr>
          <a:xfrm>
            <a:off x="871511" y="1827760"/>
            <a:ext cx="2696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rocess P(semaphore:s){</a:t>
            </a: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s=s-1;</a:t>
            </a:r>
          </a:p>
          <a:p>
            <a:r>
              <a:rPr lang="en-US" altLang="zh-CN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if (s&lt;0) W(s);</a:t>
            </a:r>
            <a:endParaRPr lang="en-US" altLang="zh-CN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839518C1-E1AC-4D68-9D82-D4EE5BCE63E7}"/>
              </a:ext>
            </a:extLst>
          </p:cNvPr>
          <p:cNvSpPr/>
          <p:nvPr/>
        </p:nvSpPr>
        <p:spPr bwMode="auto">
          <a:xfrm>
            <a:off x="4972006" y="1647481"/>
            <a:ext cx="3552246" cy="1560886"/>
          </a:xfrm>
          <a:prstGeom prst="flowChartProcess">
            <a:avLst/>
          </a:prstGeom>
          <a:solidFill>
            <a:srgbClr val="CCCC99">
              <a:alpha val="20000"/>
            </a:srgbClr>
          </a:solidFill>
          <a:ln w="9525" cap="flat" cmpd="sng" algn="ctr">
            <a:solidFill>
              <a:srgbClr val="CC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95D7A5B-E71D-4091-8AA8-F6A4E1B930AF}"/>
              </a:ext>
            </a:extLst>
          </p:cNvPr>
          <p:cNvSpPr/>
          <p:nvPr/>
        </p:nvSpPr>
        <p:spPr>
          <a:xfrm>
            <a:off x="5400008" y="1827760"/>
            <a:ext cx="2696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rocess V(semaphore:s){</a:t>
            </a: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s=s+1;</a:t>
            </a:r>
          </a:p>
          <a:p>
            <a:r>
              <a:rPr lang="en-US" altLang="zh-CN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if (s&lt;=0) R(s);</a:t>
            </a:r>
            <a:endParaRPr lang="en-US" altLang="zh-CN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5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PV </a:t>
            </a:r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17</a:t>
            </a:fld>
            <a:endParaRPr lang="en-US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33400" y="1615440"/>
            <a:ext cx="792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zh-CN" altLang="en-US" kern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作用：实现进程</a:t>
            </a:r>
            <a:r>
              <a:rPr lang="zh-CN" altLang="en-US" kern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同步</a:t>
            </a:r>
            <a:r>
              <a:rPr lang="zh-CN" altLang="en-US" kern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kern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互斥</a:t>
            </a:r>
            <a:r>
              <a:rPr lang="zh-CN" altLang="en-US" kern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kern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defTabSz="914400"/>
            <a:r>
              <a:rPr lang="en-US" altLang="zh-CN" kern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kern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操作：占用资源，加入队列；</a:t>
            </a:r>
            <a:endParaRPr lang="en-US" altLang="zh-CN" kern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defTabSz="914400"/>
            <a:r>
              <a:rPr lang="en-US" altLang="zh-CN" kern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zh-CN" altLang="en-US" kern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操作：释放资源，唤醒队列；</a:t>
            </a:r>
            <a:endParaRPr lang="zh-CN" altLang="en-US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流程图: 磁盘 27"/>
          <p:cNvSpPr/>
          <p:nvPr/>
        </p:nvSpPr>
        <p:spPr bwMode="auto">
          <a:xfrm>
            <a:off x="3668395" y="4575157"/>
            <a:ext cx="899160" cy="563880"/>
          </a:xfrm>
          <a:prstGeom prst="flowChartMagneticDisk">
            <a:avLst/>
          </a:prstGeom>
          <a:solidFill>
            <a:srgbClr val="F5F5EB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7824BBB-F350-4FFA-906B-5D03EC5BDC26}"/>
              </a:ext>
            </a:extLst>
          </p:cNvPr>
          <p:cNvSpPr/>
          <p:nvPr/>
        </p:nvSpPr>
        <p:spPr bwMode="auto">
          <a:xfrm>
            <a:off x="2301372" y="4640969"/>
            <a:ext cx="577051" cy="431063"/>
          </a:xfrm>
          <a:prstGeom prst="rect">
            <a:avLst/>
          </a:prstGeom>
          <a:solidFill>
            <a:srgbClr val="CCEFFC"/>
          </a:solidFill>
          <a:ln w="222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9E7711F-2DBD-4A85-849B-84F19C7CA09D}"/>
              </a:ext>
            </a:extLst>
          </p:cNvPr>
          <p:cNvCxnSpPr>
            <a:cxnSpLocks/>
            <a:stCxn id="29" idx="3"/>
            <a:endCxn id="28" idx="2"/>
          </p:cNvCxnSpPr>
          <p:nvPr/>
        </p:nvCxnSpPr>
        <p:spPr bwMode="auto">
          <a:xfrm>
            <a:off x="2878423" y="4856501"/>
            <a:ext cx="789972" cy="59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5418487" y="3986125"/>
            <a:ext cx="365760" cy="1304595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418487" y="3986126"/>
            <a:ext cx="365760" cy="264154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418487" y="4250280"/>
            <a:ext cx="365760" cy="264154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418487" y="4514434"/>
            <a:ext cx="365760" cy="264154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418487" y="4770500"/>
            <a:ext cx="365760" cy="264154"/>
          </a:xfrm>
          <a:prstGeom prst="rect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794809" y="516990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资源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78201" y="529072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队列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任意多边形 41"/>
          <p:cNvSpPr/>
          <p:nvPr/>
        </p:nvSpPr>
        <p:spPr bwMode="auto">
          <a:xfrm>
            <a:off x="2880360" y="4852032"/>
            <a:ext cx="2491740" cy="923420"/>
          </a:xfrm>
          <a:custGeom>
            <a:avLst/>
            <a:gdLst>
              <a:gd name="connsiteX0" fmla="*/ 0 w 2491740"/>
              <a:gd name="connsiteY0" fmla="*/ 0 h 923420"/>
              <a:gd name="connsiteX1" fmla="*/ 1181100 w 2491740"/>
              <a:gd name="connsiteY1" fmla="*/ 914400 h 923420"/>
              <a:gd name="connsiteX2" fmla="*/ 2491740 w 2491740"/>
              <a:gd name="connsiteY2" fmla="*/ 388620 h 92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1740" h="923420">
                <a:moveTo>
                  <a:pt x="0" y="0"/>
                </a:moveTo>
                <a:cubicBezTo>
                  <a:pt x="382905" y="424815"/>
                  <a:pt x="765810" y="849630"/>
                  <a:pt x="1181100" y="914400"/>
                </a:cubicBezTo>
                <a:cubicBezTo>
                  <a:pt x="1596390" y="979170"/>
                  <a:pt x="2044065" y="683895"/>
                  <a:pt x="2491740" y="38862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Dot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1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并发</a:t>
            </a:r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程序框架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18</a:t>
            </a:fld>
            <a:endParaRPr lang="en-US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33400" y="1615440"/>
            <a:ext cx="792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zh-CN" altLang="en-US" kern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步骤：</a:t>
            </a:r>
            <a:endParaRPr lang="en-US" altLang="zh-CN" kern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defTabSz="914400"/>
            <a:r>
              <a:rPr lang="zh-CN" altLang="en-US" kern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定义；</a:t>
            </a:r>
            <a:endParaRPr lang="en-US" altLang="zh-CN" kern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defTabSz="914400"/>
            <a:r>
              <a:rPr lang="zh-CN" altLang="en-US" kern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初始化；</a:t>
            </a:r>
            <a:endParaRPr lang="en-US" altLang="zh-CN" kern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defTabSz="914400"/>
            <a:r>
              <a:rPr lang="zh-CN" altLang="en-US" kern="0">
                <a:latin typeface="华文楷体" panose="02010600040101010101" pitchFamily="2" charset="-122"/>
                <a:ea typeface="华文楷体" panose="02010600040101010101" pitchFamily="2" charset="-122"/>
              </a:rPr>
              <a:t>并发</a:t>
            </a:r>
            <a:r>
              <a:rPr lang="zh-CN" altLang="en-US" kern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程序；</a:t>
            </a:r>
            <a:endParaRPr lang="zh-CN" altLang="en-US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095089DC-F4B0-4A66-91CF-95FB200A0AE3}"/>
              </a:ext>
            </a:extLst>
          </p:cNvPr>
          <p:cNvSpPr/>
          <p:nvPr/>
        </p:nvSpPr>
        <p:spPr bwMode="auto">
          <a:xfrm>
            <a:off x="4495800" y="2103904"/>
            <a:ext cx="2804160" cy="2324100"/>
          </a:xfrm>
          <a:prstGeom prst="flowChartProcess">
            <a:avLst/>
          </a:prstGeom>
          <a:solidFill>
            <a:srgbClr val="CCCC99">
              <a:alpha val="20000"/>
            </a:srgbClr>
          </a:solidFill>
          <a:ln w="9525" cap="flat" cmpd="sng" algn="ctr">
            <a:solidFill>
              <a:srgbClr val="CC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83ECB1-2B33-4E2C-8703-3586A163737C}"/>
              </a:ext>
            </a:extLst>
          </p:cNvPr>
          <p:cNvSpPr/>
          <p:nvPr/>
        </p:nvSpPr>
        <p:spPr>
          <a:xfrm>
            <a:off x="4705558" y="2250292"/>
            <a:ext cx="21143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定义信号量</a:t>
            </a:r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zh-CN" altLang="en-US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初始化；</a:t>
            </a:r>
            <a:endParaRPr lang="en-US" altLang="zh-CN" dirty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cobegin</a:t>
            </a:r>
            <a:endParaRPr lang="en-US" altLang="zh-CN" dirty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Process pi{</a:t>
            </a:r>
          </a:p>
          <a:p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dirty="0" err="1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coend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80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互斥的实现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19</a:t>
            </a:fld>
            <a:endParaRPr lang="en-US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33400" y="1615440"/>
            <a:ext cx="792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zh-CN" altLang="en-US" kern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互斥：</a:t>
            </a:r>
            <a:endParaRPr lang="zh-CN" altLang="en-US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095089DC-F4B0-4A66-91CF-95FB200A0AE3}"/>
              </a:ext>
            </a:extLst>
          </p:cNvPr>
          <p:cNvSpPr/>
          <p:nvPr/>
        </p:nvSpPr>
        <p:spPr bwMode="auto">
          <a:xfrm>
            <a:off x="2216468" y="2320452"/>
            <a:ext cx="4336732" cy="2982550"/>
          </a:xfrm>
          <a:prstGeom prst="flowChartProcess">
            <a:avLst/>
          </a:prstGeom>
          <a:solidFill>
            <a:srgbClr val="CCCC99">
              <a:alpha val="20000"/>
            </a:srgbClr>
          </a:solidFill>
          <a:ln w="9525" cap="flat" cmpd="sng" algn="ctr">
            <a:solidFill>
              <a:srgbClr val="CC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D83ECB1-2B33-4E2C-8703-3586A163737C}"/>
              </a:ext>
            </a:extLst>
          </p:cNvPr>
          <p:cNvSpPr/>
          <p:nvPr/>
        </p:nvSpPr>
        <p:spPr>
          <a:xfrm>
            <a:off x="3258176" y="2519065"/>
            <a:ext cx="22533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semaphore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s=1</a:t>
            </a:r>
            <a:r>
              <a:rPr lang="zh-CN" altLang="en-US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cobegin</a:t>
            </a:r>
            <a:endParaRPr lang="en-US" altLang="zh-CN" dirty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Process </a:t>
            </a:r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pi{</a:t>
            </a: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	P(s</a:t>
            </a:r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临界区</a:t>
            </a:r>
            <a:endParaRPr lang="en-US" altLang="zh-CN" dirty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	V(s</a:t>
            </a:r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dirty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coend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9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顺序程序的特点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15440"/>
            <a:ext cx="7924800" cy="4114800"/>
          </a:xfrm>
        </p:spPr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程序设计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顺序性</a:t>
            </a:r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程序指令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严格按序执行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计算环境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封闭性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程序运行时，如同独占受操作系统保护的资源；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计算结果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确定性：</a:t>
            </a:r>
            <a:endParaRPr lang="en-US" altLang="zh-CN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程序执行的结果与执行速度和执行时段无关；</a:t>
            </a:r>
          </a:p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计算过程的</a:t>
            </a:r>
            <a:r>
              <a:rPr lang="zh-CN" altLang="en-US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可再现性：</a:t>
            </a:r>
            <a:endParaRPr lang="en-US" altLang="zh-CN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程序对相同数据集的执行轨迹是确定的；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2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73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33400" y="1615440"/>
            <a:ext cx="792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zh-CN" altLang="en-US" kern="0">
                <a:latin typeface="华文楷体" panose="02010600040101010101" pitchFamily="2" charset="-122"/>
                <a:ea typeface="华文楷体" panose="02010600040101010101" pitchFamily="2" charset="-122"/>
              </a:rPr>
              <a:t>同步</a:t>
            </a:r>
            <a:r>
              <a:rPr lang="zh-CN" altLang="en-US" kern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095089DC-F4B0-4A66-91CF-95FB200A0AE3}"/>
              </a:ext>
            </a:extLst>
          </p:cNvPr>
          <p:cNvSpPr/>
          <p:nvPr/>
        </p:nvSpPr>
        <p:spPr bwMode="auto">
          <a:xfrm>
            <a:off x="921657" y="2356181"/>
            <a:ext cx="7148285" cy="3381294"/>
          </a:xfrm>
          <a:prstGeom prst="flowChartProcess">
            <a:avLst/>
          </a:prstGeom>
          <a:solidFill>
            <a:srgbClr val="CCCC99">
              <a:alpha val="20000"/>
            </a:srgbClr>
          </a:solidFill>
          <a:ln w="9525" cap="flat" cmpd="sng" algn="ctr">
            <a:solidFill>
              <a:srgbClr val="CC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同步</a:t>
            </a:r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的实现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20</a:t>
            </a:fld>
            <a:endParaRPr lang="en-US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83ECB1-2B33-4E2C-8703-3586A163737C}"/>
              </a:ext>
            </a:extLst>
          </p:cNvPr>
          <p:cNvSpPr/>
          <p:nvPr/>
        </p:nvSpPr>
        <p:spPr>
          <a:xfrm>
            <a:off x="1643564" y="2524280"/>
            <a:ext cx="5709735" cy="923330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semaphore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s2</a:t>
            </a:r>
            <a:r>
              <a:rPr lang="en-US" altLang="zh-CN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s1=1</a:t>
            </a:r>
            <a:r>
              <a:rPr lang="zh-CN" altLang="en-US" dirty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s2=0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7B5EBD-41C9-4AF8-B0B1-459920CAD518}"/>
              </a:ext>
            </a:extLst>
          </p:cNvPr>
          <p:cNvSpPr/>
          <p:nvPr/>
        </p:nvSpPr>
        <p:spPr>
          <a:xfrm>
            <a:off x="1643564" y="3672583"/>
            <a:ext cx="2509335" cy="1477328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Process p1{</a:t>
            </a:r>
          </a:p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While(true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){</a:t>
            </a:r>
          </a:p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	P(s1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写入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	V(s2)}}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1A571-AFFD-4F54-A947-19B1A21D2114}"/>
              </a:ext>
            </a:extLst>
          </p:cNvPr>
          <p:cNvSpPr/>
          <p:nvPr/>
        </p:nvSpPr>
        <p:spPr>
          <a:xfrm>
            <a:off x="4874806" y="3679470"/>
            <a:ext cx="2478494" cy="1477328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Process p2{</a:t>
            </a:r>
          </a:p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While(true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){</a:t>
            </a:r>
          </a:p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	P(s2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读取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	V(s1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)}}</a:t>
            </a:r>
          </a:p>
        </p:txBody>
      </p:sp>
    </p:spTree>
    <p:extLst>
      <p:ext uri="{BB962C8B-B14F-4D97-AF65-F5344CB8AC3E}">
        <p14:creationId xmlns:p14="http://schemas.microsoft.com/office/powerpoint/2010/main" val="27108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习题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87018" y="1614092"/>
            <a:ext cx="7772400" cy="4419600"/>
          </a:xfrm>
        </p:spPr>
        <p:txBody>
          <a:bodyPr/>
          <a:lstStyle/>
          <a:p>
            <a:pPr lvl="0"/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个进程共享一个互斥段，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zh-CN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1)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每次只允许一个进程进入互斥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段</a:t>
            </a:r>
            <a:r>
              <a:rPr lang="zh-CN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每次最多允许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个进程（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≤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）同时进入互斥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段</a:t>
            </a:r>
            <a:r>
              <a:rPr lang="zh-CN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试问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：所采用的信号量初值是否相同？信号量值的变化范围如何？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21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D7D5FC-7855-4496-A74F-9A5EC47779D6}"/>
              </a:ext>
            </a:extLst>
          </p:cNvPr>
          <p:cNvSpPr/>
          <p:nvPr/>
        </p:nvSpPr>
        <p:spPr bwMode="auto">
          <a:xfrm>
            <a:off x="2722629" y="5447980"/>
            <a:ext cx="879703" cy="2773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919074-1542-4D63-B944-DFD750FBFC56}"/>
              </a:ext>
            </a:extLst>
          </p:cNvPr>
          <p:cNvSpPr/>
          <p:nvPr/>
        </p:nvSpPr>
        <p:spPr bwMode="auto">
          <a:xfrm>
            <a:off x="2722630" y="5725316"/>
            <a:ext cx="879703" cy="2773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P1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50DE73-CF6B-44A8-97CD-9C9F1C367D6E}"/>
              </a:ext>
            </a:extLst>
          </p:cNvPr>
          <p:cNvSpPr/>
          <p:nvPr/>
        </p:nvSpPr>
        <p:spPr bwMode="auto">
          <a:xfrm>
            <a:off x="2722630" y="4692591"/>
            <a:ext cx="879703" cy="2773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Pn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56F9D6-F3C4-4E01-AB56-EA1F06064EEE}"/>
              </a:ext>
            </a:extLst>
          </p:cNvPr>
          <p:cNvSpPr txBox="1"/>
          <p:nvPr/>
        </p:nvSpPr>
        <p:spPr>
          <a:xfrm>
            <a:off x="2931647" y="5059309"/>
            <a:ext cx="461665" cy="3759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圆柱形 2">
            <a:extLst>
              <a:ext uri="{FF2B5EF4-FFF2-40B4-BE49-F238E27FC236}">
                <a16:creationId xmlns:a16="http://schemas.microsoft.com/office/drawing/2014/main" id="{51EFB2BD-B05A-40B9-8976-EA342D4F2881}"/>
              </a:ext>
            </a:extLst>
          </p:cNvPr>
          <p:cNvSpPr/>
          <p:nvPr/>
        </p:nvSpPr>
        <p:spPr bwMode="auto">
          <a:xfrm>
            <a:off x="4258555" y="5229207"/>
            <a:ext cx="1045517" cy="634777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互斥段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A390DD-1B61-43AA-A5C5-F1797065A419}"/>
              </a:ext>
            </a:extLst>
          </p:cNvPr>
          <p:cNvSpPr/>
          <p:nvPr/>
        </p:nvSpPr>
        <p:spPr>
          <a:xfrm>
            <a:off x="2595201" y="3637189"/>
            <a:ext cx="470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互斥信号量初值为</a:t>
            </a:r>
            <a:r>
              <a:rPr lang="en-US" altLang="zh-CN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，变化范围为</a:t>
            </a:r>
            <a:r>
              <a:rPr lang="en-US" altLang="zh-CN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[-n+1</a:t>
            </a:r>
            <a:r>
              <a:rPr lang="zh-CN" altLang="zh-CN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1]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994523-E16B-4021-9478-E14428F248AF}"/>
              </a:ext>
            </a:extLst>
          </p:cNvPr>
          <p:cNvSpPr/>
          <p:nvPr/>
        </p:nvSpPr>
        <p:spPr>
          <a:xfrm>
            <a:off x="2632064" y="4060881"/>
            <a:ext cx="4892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互斥信号量初值为</a:t>
            </a:r>
            <a:r>
              <a:rPr lang="en-US" altLang="zh-CN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，变化范围为</a:t>
            </a:r>
            <a:r>
              <a:rPr lang="en-US" altLang="zh-CN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[-</a:t>
            </a:r>
            <a:r>
              <a:rPr lang="en-US" altLang="zh-CN" kern="1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n+m</a:t>
            </a:r>
            <a:r>
              <a:rPr lang="zh-CN" altLang="zh-CN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99DC89-9AE8-4A88-99DA-EF17B58903F5}"/>
              </a:ext>
            </a:extLst>
          </p:cNvPr>
          <p:cNvSpPr txBox="1"/>
          <p:nvPr/>
        </p:nvSpPr>
        <p:spPr>
          <a:xfrm>
            <a:off x="4258555" y="4831259"/>
            <a:ext cx="122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6659563" y="5059309"/>
            <a:ext cx="1716793" cy="472247"/>
          </a:xfrm>
          <a:prstGeom prst="roundRect">
            <a:avLst/>
          </a:prstGeom>
          <a:solidFill>
            <a:srgbClr val="FFCCCC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79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习题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11480" y="1595636"/>
            <a:ext cx="7772400" cy="4419600"/>
          </a:xfrm>
        </p:spPr>
        <p:txBody>
          <a:bodyPr/>
          <a:lstStyle/>
          <a:p>
            <a:pPr lvl="0"/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有两个优先级相同的进程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P1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P2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，各自执行的操作如下，信号量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S1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S2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初值均为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试问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P1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P2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并发执行后，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z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的值各为多少？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22</a:t>
            </a:fld>
            <a:endParaRPr lang="en-US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ED861B-B583-40FC-9A31-501E5140164C}"/>
              </a:ext>
            </a:extLst>
          </p:cNvPr>
          <p:cNvSpPr txBox="1"/>
          <p:nvPr/>
        </p:nvSpPr>
        <p:spPr>
          <a:xfrm>
            <a:off x="3557200" y="3883100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142147-E513-44D4-8BCE-05C57088F342}"/>
              </a:ext>
            </a:extLst>
          </p:cNvPr>
          <p:cNvSpPr txBox="1"/>
          <p:nvPr/>
        </p:nvSpPr>
        <p:spPr>
          <a:xfrm>
            <a:off x="3555099" y="4159304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1B9D6D-D5A1-4981-9640-7345CF866796}"/>
              </a:ext>
            </a:extLst>
          </p:cNvPr>
          <p:cNvSpPr txBox="1"/>
          <p:nvPr/>
        </p:nvSpPr>
        <p:spPr>
          <a:xfrm>
            <a:off x="3555099" y="4674198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E99F22-1523-4EA3-B2CC-CFC5F81DB319}"/>
              </a:ext>
            </a:extLst>
          </p:cNvPr>
          <p:cNvSpPr txBox="1"/>
          <p:nvPr/>
        </p:nvSpPr>
        <p:spPr>
          <a:xfrm>
            <a:off x="3555099" y="5244990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1A1B15-ECAC-4DEB-8315-44E1CCAFE31A}"/>
              </a:ext>
            </a:extLst>
          </p:cNvPr>
          <p:cNvSpPr txBox="1"/>
          <p:nvPr/>
        </p:nvSpPr>
        <p:spPr>
          <a:xfrm>
            <a:off x="6206635" y="4691494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B9185B-366F-4819-BB32-94B0554EE64A}"/>
              </a:ext>
            </a:extLst>
          </p:cNvPr>
          <p:cNvSpPr txBox="1"/>
          <p:nvPr/>
        </p:nvSpPr>
        <p:spPr>
          <a:xfrm>
            <a:off x="6206635" y="3866320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⑤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52236A9-A898-4A1F-B059-43590BB7242B}"/>
              </a:ext>
            </a:extLst>
          </p:cNvPr>
          <p:cNvSpPr txBox="1"/>
          <p:nvPr/>
        </p:nvSpPr>
        <p:spPr>
          <a:xfrm>
            <a:off x="6206635" y="4159304"/>
            <a:ext cx="41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6B39D6D-05CD-4AD9-AA3A-C3A0BE7BFA69}"/>
              </a:ext>
            </a:extLst>
          </p:cNvPr>
          <p:cNvSpPr txBox="1"/>
          <p:nvPr/>
        </p:nvSpPr>
        <p:spPr>
          <a:xfrm>
            <a:off x="6186380" y="5244990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⑧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7B5EBD-41C9-4AF8-B0B1-459920CAD518}"/>
              </a:ext>
            </a:extLst>
          </p:cNvPr>
          <p:cNvSpPr/>
          <p:nvPr/>
        </p:nvSpPr>
        <p:spPr>
          <a:xfrm>
            <a:off x="1557809" y="3573436"/>
            <a:ext cx="2454420" cy="2308324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pPr indent="1200150" algn="just"/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P1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 ) </a:t>
            </a: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	y=1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/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y=y+3</a:t>
            </a: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indent="1200150" algn="just"/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V(S1);</a:t>
            </a:r>
          </a:p>
          <a:p>
            <a:pPr indent="1200150" algn="just"/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z=y+1;</a:t>
            </a:r>
          </a:p>
          <a:p>
            <a:pPr indent="1200150" algn="just"/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P(S2);</a:t>
            </a:r>
          </a:p>
          <a:p>
            <a:pPr indent="1200150" algn="just"/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y=z+y;</a:t>
            </a:r>
          </a:p>
          <a:p>
            <a:pPr indent="1200150" algn="just"/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7B5EBD-41C9-4AF8-B0B1-459920CAD518}"/>
              </a:ext>
            </a:extLst>
          </p:cNvPr>
          <p:cNvSpPr/>
          <p:nvPr/>
        </p:nvSpPr>
        <p:spPr>
          <a:xfrm>
            <a:off x="4186711" y="3573436"/>
            <a:ext cx="2472852" cy="2308324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P2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 ) {   </a:t>
            </a:r>
            <a:endParaRPr lang="en-US" altLang="zh-CN" kern="10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x=1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       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x=x+5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      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P(S1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);       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x=x+y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        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V(S2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);      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z=x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    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6962694" y="4255351"/>
            <a:ext cx="1716793" cy="472247"/>
          </a:xfrm>
          <a:prstGeom prst="roundRect">
            <a:avLst/>
          </a:prstGeom>
          <a:solidFill>
            <a:srgbClr val="FFCCCC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79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习题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11480" y="1595636"/>
            <a:ext cx="7772400" cy="4419600"/>
          </a:xfrm>
        </p:spPr>
        <p:txBody>
          <a:bodyPr/>
          <a:lstStyle/>
          <a:p>
            <a:pPr lvl="0"/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答案：</a:t>
            </a: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23</a:t>
            </a:fld>
            <a:endParaRPr lang="en-US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ED861B-B583-40FC-9A31-501E5140164C}"/>
              </a:ext>
            </a:extLst>
          </p:cNvPr>
          <p:cNvSpPr txBox="1"/>
          <p:nvPr/>
        </p:nvSpPr>
        <p:spPr>
          <a:xfrm>
            <a:off x="3557200" y="3883100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142147-E513-44D4-8BCE-05C57088F342}"/>
              </a:ext>
            </a:extLst>
          </p:cNvPr>
          <p:cNvSpPr txBox="1"/>
          <p:nvPr/>
        </p:nvSpPr>
        <p:spPr>
          <a:xfrm>
            <a:off x="3555099" y="4159304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1B9D6D-D5A1-4981-9640-7345CF866796}"/>
              </a:ext>
            </a:extLst>
          </p:cNvPr>
          <p:cNvSpPr txBox="1"/>
          <p:nvPr/>
        </p:nvSpPr>
        <p:spPr>
          <a:xfrm>
            <a:off x="3555099" y="4674198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E99F22-1523-4EA3-B2CC-CFC5F81DB319}"/>
              </a:ext>
            </a:extLst>
          </p:cNvPr>
          <p:cNvSpPr txBox="1"/>
          <p:nvPr/>
        </p:nvSpPr>
        <p:spPr>
          <a:xfrm>
            <a:off x="3555099" y="5244990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1A1B15-ECAC-4DEB-8315-44E1CCAFE31A}"/>
              </a:ext>
            </a:extLst>
          </p:cNvPr>
          <p:cNvSpPr txBox="1"/>
          <p:nvPr/>
        </p:nvSpPr>
        <p:spPr>
          <a:xfrm>
            <a:off x="6206635" y="4691494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B9185B-366F-4819-BB32-94B0554EE64A}"/>
              </a:ext>
            </a:extLst>
          </p:cNvPr>
          <p:cNvSpPr txBox="1"/>
          <p:nvPr/>
        </p:nvSpPr>
        <p:spPr>
          <a:xfrm>
            <a:off x="6206635" y="3866320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⑤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52236A9-A898-4A1F-B059-43590BB7242B}"/>
              </a:ext>
            </a:extLst>
          </p:cNvPr>
          <p:cNvSpPr txBox="1"/>
          <p:nvPr/>
        </p:nvSpPr>
        <p:spPr>
          <a:xfrm>
            <a:off x="6206635" y="4159304"/>
            <a:ext cx="41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6B39D6D-05CD-4AD9-AA3A-C3A0BE7BFA69}"/>
              </a:ext>
            </a:extLst>
          </p:cNvPr>
          <p:cNvSpPr txBox="1"/>
          <p:nvPr/>
        </p:nvSpPr>
        <p:spPr>
          <a:xfrm>
            <a:off x="6186380" y="5244990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⑧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7B5EBD-41C9-4AF8-B0B1-459920CAD518}"/>
              </a:ext>
            </a:extLst>
          </p:cNvPr>
          <p:cNvSpPr/>
          <p:nvPr/>
        </p:nvSpPr>
        <p:spPr>
          <a:xfrm>
            <a:off x="1557809" y="3573436"/>
            <a:ext cx="2454420" cy="2308324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pPr indent="1200150" algn="just"/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P1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 ) </a:t>
            </a: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	y=1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/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y=y+3</a:t>
            </a: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indent="1200150" algn="just"/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V(S1);</a:t>
            </a:r>
          </a:p>
          <a:p>
            <a:pPr indent="1200150" algn="just"/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z=y+1;</a:t>
            </a:r>
          </a:p>
          <a:p>
            <a:pPr indent="1200150" algn="just"/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P(S2);</a:t>
            </a:r>
          </a:p>
          <a:p>
            <a:pPr indent="1200150" algn="just"/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y=z+y;</a:t>
            </a:r>
          </a:p>
          <a:p>
            <a:pPr indent="1200150" algn="just"/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7B5EBD-41C9-4AF8-B0B1-459920CAD518}"/>
              </a:ext>
            </a:extLst>
          </p:cNvPr>
          <p:cNvSpPr/>
          <p:nvPr/>
        </p:nvSpPr>
        <p:spPr>
          <a:xfrm>
            <a:off x="4186711" y="3573436"/>
            <a:ext cx="2472852" cy="2308324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P2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 ) {   </a:t>
            </a:r>
            <a:endParaRPr lang="en-US" altLang="zh-CN" kern="10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x=1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       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x=x+5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      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P(S1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);       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x=x+y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        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V(S2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);      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z=x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    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4152" y="3165124"/>
            <a:ext cx="1887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S1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S2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初值均为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53803"/>
              </p:ext>
            </p:extLst>
          </p:nvPr>
        </p:nvGraphicFramePr>
        <p:xfrm>
          <a:off x="2087880" y="124546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025122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24740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3749302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07019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z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0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1,2,5,6,7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None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73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28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91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748715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E7711F-2DBD-4A85-849B-84F19C7CA09D}"/>
              </a:ext>
            </a:extLst>
          </p:cNvPr>
          <p:cNvCxnSpPr>
            <a:cxnSpLocks/>
          </p:cNvCxnSpPr>
          <p:nvPr/>
        </p:nvCxnSpPr>
        <p:spPr bwMode="auto">
          <a:xfrm flipV="1">
            <a:off x="3557200" y="4573171"/>
            <a:ext cx="1865937" cy="338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00B050"/>
            </a:solidFill>
            <a:prstDash val="dash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409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习题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11480" y="1595636"/>
            <a:ext cx="7772400" cy="4419600"/>
          </a:xfrm>
        </p:spPr>
        <p:txBody>
          <a:bodyPr/>
          <a:lstStyle/>
          <a:p>
            <a:pPr lvl="0"/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答案：</a:t>
            </a: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24</a:t>
            </a:fld>
            <a:endParaRPr lang="en-US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ED861B-B583-40FC-9A31-501E5140164C}"/>
              </a:ext>
            </a:extLst>
          </p:cNvPr>
          <p:cNvSpPr txBox="1"/>
          <p:nvPr/>
        </p:nvSpPr>
        <p:spPr>
          <a:xfrm>
            <a:off x="3557200" y="3883100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142147-E513-44D4-8BCE-05C57088F342}"/>
              </a:ext>
            </a:extLst>
          </p:cNvPr>
          <p:cNvSpPr txBox="1"/>
          <p:nvPr/>
        </p:nvSpPr>
        <p:spPr>
          <a:xfrm>
            <a:off x="3555099" y="4159304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1B9D6D-D5A1-4981-9640-7345CF866796}"/>
              </a:ext>
            </a:extLst>
          </p:cNvPr>
          <p:cNvSpPr txBox="1"/>
          <p:nvPr/>
        </p:nvSpPr>
        <p:spPr>
          <a:xfrm>
            <a:off x="3555099" y="4674198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E99F22-1523-4EA3-B2CC-CFC5F81DB319}"/>
              </a:ext>
            </a:extLst>
          </p:cNvPr>
          <p:cNvSpPr txBox="1"/>
          <p:nvPr/>
        </p:nvSpPr>
        <p:spPr>
          <a:xfrm>
            <a:off x="3555099" y="5244990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1A1B15-ECAC-4DEB-8315-44E1CCAFE31A}"/>
              </a:ext>
            </a:extLst>
          </p:cNvPr>
          <p:cNvSpPr txBox="1"/>
          <p:nvPr/>
        </p:nvSpPr>
        <p:spPr>
          <a:xfrm>
            <a:off x="6206635" y="4691494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B9185B-366F-4819-BB32-94B0554EE64A}"/>
              </a:ext>
            </a:extLst>
          </p:cNvPr>
          <p:cNvSpPr txBox="1"/>
          <p:nvPr/>
        </p:nvSpPr>
        <p:spPr>
          <a:xfrm>
            <a:off x="6206635" y="3866320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⑤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52236A9-A898-4A1F-B059-43590BB7242B}"/>
              </a:ext>
            </a:extLst>
          </p:cNvPr>
          <p:cNvSpPr txBox="1"/>
          <p:nvPr/>
        </p:nvSpPr>
        <p:spPr>
          <a:xfrm>
            <a:off x="6206635" y="4159304"/>
            <a:ext cx="41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6B39D6D-05CD-4AD9-AA3A-C3A0BE7BFA69}"/>
              </a:ext>
            </a:extLst>
          </p:cNvPr>
          <p:cNvSpPr txBox="1"/>
          <p:nvPr/>
        </p:nvSpPr>
        <p:spPr>
          <a:xfrm>
            <a:off x="6186380" y="5244990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⑧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7B5EBD-41C9-4AF8-B0B1-459920CAD518}"/>
              </a:ext>
            </a:extLst>
          </p:cNvPr>
          <p:cNvSpPr/>
          <p:nvPr/>
        </p:nvSpPr>
        <p:spPr>
          <a:xfrm>
            <a:off x="1557809" y="3573436"/>
            <a:ext cx="2454420" cy="2308324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pPr indent="1200150" algn="just"/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P1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 ) </a:t>
            </a: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	y=1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/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y=y+3</a:t>
            </a: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indent="1200150" algn="just"/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V(S1);</a:t>
            </a:r>
          </a:p>
          <a:p>
            <a:pPr indent="1200150" algn="just"/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z=y+1;</a:t>
            </a:r>
          </a:p>
          <a:p>
            <a:pPr indent="1200150" algn="just"/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P(S2);</a:t>
            </a:r>
          </a:p>
          <a:p>
            <a:pPr indent="1200150" algn="just"/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y=z+y;</a:t>
            </a:r>
          </a:p>
          <a:p>
            <a:pPr indent="1200150" algn="just"/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7B5EBD-41C9-4AF8-B0B1-459920CAD518}"/>
              </a:ext>
            </a:extLst>
          </p:cNvPr>
          <p:cNvSpPr/>
          <p:nvPr/>
        </p:nvSpPr>
        <p:spPr>
          <a:xfrm>
            <a:off x="4186711" y="3573436"/>
            <a:ext cx="2472852" cy="2308324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P2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 ) {   </a:t>
            </a:r>
            <a:endParaRPr lang="en-US" altLang="zh-CN" kern="10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x=1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       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x=x+5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      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P(S1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);       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x=x+y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        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V(S2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);      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z=x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    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4152" y="3165124"/>
            <a:ext cx="1887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S1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S2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初值均为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93585"/>
              </p:ext>
            </p:extLst>
          </p:nvPr>
        </p:nvGraphicFramePr>
        <p:xfrm>
          <a:off x="2087880" y="124546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025122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24740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3749302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07019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z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0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1,2,5,6,7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None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73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28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91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748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05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习题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11480" y="1595636"/>
            <a:ext cx="7772400" cy="4419600"/>
          </a:xfrm>
        </p:spPr>
        <p:txBody>
          <a:bodyPr/>
          <a:lstStyle/>
          <a:p>
            <a:pPr lvl="0"/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答案：</a:t>
            </a: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25</a:t>
            </a:fld>
            <a:endParaRPr lang="en-US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ED861B-B583-40FC-9A31-501E5140164C}"/>
              </a:ext>
            </a:extLst>
          </p:cNvPr>
          <p:cNvSpPr txBox="1"/>
          <p:nvPr/>
        </p:nvSpPr>
        <p:spPr>
          <a:xfrm>
            <a:off x="3557200" y="3883100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142147-E513-44D4-8BCE-05C57088F342}"/>
              </a:ext>
            </a:extLst>
          </p:cNvPr>
          <p:cNvSpPr txBox="1"/>
          <p:nvPr/>
        </p:nvSpPr>
        <p:spPr>
          <a:xfrm>
            <a:off x="3555099" y="4159304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1B9D6D-D5A1-4981-9640-7345CF866796}"/>
              </a:ext>
            </a:extLst>
          </p:cNvPr>
          <p:cNvSpPr txBox="1"/>
          <p:nvPr/>
        </p:nvSpPr>
        <p:spPr>
          <a:xfrm>
            <a:off x="3555099" y="4674198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E99F22-1523-4EA3-B2CC-CFC5F81DB319}"/>
              </a:ext>
            </a:extLst>
          </p:cNvPr>
          <p:cNvSpPr txBox="1"/>
          <p:nvPr/>
        </p:nvSpPr>
        <p:spPr>
          <a:xfrm>
            <a:off x="3555099" y="5244990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1A1B15-ECAC-4DEB-8315-44E1CCAFE31A}"/>
              </a:ext>
            </a:extLst>
          </p:cNvPr>
          <p:cNvSpPr txBox="1"/>
          <p:nvPr/>
        </p:nvSpPr>
        <p:spPr>
          <a:xfrm>
            <a:off x="6206635" y="4691494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B9185B-366F-4819-BB32-94B0554EE64A}"/>
              </a:ext>
            </a:extLst>
          </p:cNvPr>
          <p:cNvSpPr txBox="1"/>
          <p:nvPr/>
        </p:nvSpPr>
        <p:spPr>
          <a:xfrm>
            <a:off x="6206635" y="3866320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⑤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52236A9-A898-4A1F-B059-43590BB7242B}"/>
              </a:ext>
            </a:extLst>
          </p:cNvPr>
          <p:cNvSpPr txBox="1"/>
          <p:nvPr/>
        </p:nvSpPr>
        <p:spPr>
          <a:xfrm>
            <a:off x="6206635" y="4159304"/>
            <a:ext cx="41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6B39D6D-05CD-4AD9-AA3A-C3A0BE7BFA69}"/>
              </a:ext>
            </a:extLst>
          </p:cNvPr>
          <p:cNvSpPr txBox="1"/>
          <p:nvPr/>
        </p:nvSpPr>
        <p:spPr>
          <a:xfrm>
            <a:off x="6186380" y="5244990"/>
            <a:ext cx="4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⑧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7B5EBD-41C9-4AF8-B0B1-459920CAD518}"/>
              </a:ext>
            </a:extLst>
          </p:cNvPr>
          <p:cNvSpPr/>
          <p:nvPr/>
        </p:nvSpPr>
        <p:spPr>
          <a:xfrm>
            <a:off x="1557809" y="3573436"/>
            <a:ext cx="2454420" cy="2308324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pPr indent="1200150" algn="just"/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P1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 ) </a:t>
            </a: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	y=1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/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y=y+3</a:t>
            </a: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indent="1200150" algn="just"/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V(S1);</a:t>
            </a:r>
          </a:p>
          <a:p>
            <a:pPr indent="1200150" algn="just"/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z=y+1;</a:t>
            </a:r>
          </a:p>
          <a:p>
            <a:pPr indent="1200150" algn="just"/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P(S2);</a:t>
            </a:r>
          </a:p>
          <a:p>
            <a:pPr indent="1200150" algn="just"/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y=z+y;</a:t>
            </a:r>
          </a:p>
          <a:p>
            <a:pPr indent="1200150" algn="just"/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7B5EBD-41C9-4AF8-B0B1-459920CAD518}"/>
              </a:ext>
            </a:extLst>
          </p:cNvPr>
          <p:cNvSpPr/>
          <p:nvPr/>
        </p:nvSpPr>
        <p:spPr>
          <a:xfrm>
            <a:off x="4186711" y="3573436"/>
            <a:ext cx="2472852" cy="2308324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P2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 ) {   </a:t>
            </a:r>
            <a:endParaRPr lang="en-US" altLang="zh-CN" kern="10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x=1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       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x=x+5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      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P(S1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);       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x=x+y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        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V(S2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);      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z=x</a:t>
            </a:r>
            <a:r>
              <a:rPr lang="en-US" altLang="zh-CN" kern="1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;     </a:t>
            </a:r>
            <a:endParaRPr lang="zh-CN" altLang="zh-CN" kern="1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200150" algn="just">
              <a:spcAft>
                <a:spcPts val="0"/>
              </a:spcAft>
            </a:pPr>
            <a:r>
              <a:rPr lang="en-US" altLang="zh-CN" kern="1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4152" y="3165124"/>
            <a:ext cx="1887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S1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S2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初值均为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394162"/>
              </p:ext>
            </p:extLst>
          </p:nvPr>
        </p:nvGraphicFramePr>
        <p:xfrm>
          <a:off x="2087880" y="124546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025122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24740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3749302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07019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z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0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1,2,5,6,7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None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73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28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91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748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8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习题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（同步）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516380"/>
            <a:ext cx="7772400" cy="4419600"/>
          </a:xfrm>
        </p:spPr>
        <p:txBody>
          <a:bodyPr/>
          <a:lstStyle/>
          <a:p>
            <a:pPr lvl="0"/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在一个盒子里，混装了数量相等的黑白围棋子。现在用自动分拣系统把黑子、白子分开，设分拣系统有二个进程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P1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P2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，其中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P1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拣白子；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P2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拣</a:t>
            </a:r>
            <a:r>
              <a:rPr lang="zh-CN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黑子</a:t>
            </a:r>
            <a:r>
              <a:rPr lang="zh-CN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zh-CN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规定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每个进程每次拣一子；当一个进程在拣时，不允许另一个进程去拣；当一个进程拣了一子时，必须让另一个进程去拣。试写出两进程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P1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P2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能并发正确执行的程序。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26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0FCEF04-252C-43F4-99E5-42289CAE2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39" y="4249396"/>
            <a:ext cx="1617291" cy="16172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6F13091-982C-47F4-A48B-0C401D3BE151}"/>
              </a:ext>
            </a:extLst>
          </p:cNvPr>
          <p:cNvSpPr/>
          <p:nvPr/>
        </p:nvSpPr>
        <p:spPr bwMode="auto">
          <a:xfrm>
            <a:off x="1870861" y="3971657"/>
            <a:ext cx="1375873" cy="55547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P1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1CE755-9AF5-491D-9E37-2530268681E5}"/>
              </a:ext>
            </a:extLst>
          </p:cNvPr>
          <p:cNvSpPr/>
          <p:nvPr/>
        </p:nvSpPr>
        <p:spPr bwMode="auto">
          <a:xfrm>
            <a:off x="5895931" y="3913261"/>
            <a:ext cx="1375873" cy="55547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P2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029980E-93C9-4FD6-B7AB-FECEE231208F}"/>
              </a:ext>
            </a:extLst>
          </p:cNvPr>
          <p:cNvCxnSpPr>
            <a:stCxn id="1026" idx="1"/>
            <a:endCxn id="7" idx="2"/>
          </p:cNvCxnSpPr>
          <p:nvPr/>
        </p:nvCxnSpPr>
        <p:spPr bwMode="auto">
          <a:xfrm flipH="1" flipV="1">
            <a:off x="2558798" y="4527134"/>
            <a:ext cx="1147941" cy="53090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42C1474-F5FC-44C2-89B0-8C2E12E45EC6}"/>
              </a:ext>
            </a:extLst>
          </p:cNvPr>
          <p:cNvCxnSpPr>
            <a:cxnSpLocks/>
            <a:stCxn id="1026" idx="3"/>
            <a:endCxn id="8" idx="2"/>
          </p:cNvCxnSpPr>
          <p:nvPr/>
        </p:nvCxnSpPr>
        <p:spPr bwMode="auto">
          <a:xfrm flipV="1">
            <a:off x="5324030" y="4468738"/>
            <a:ext cx="1259838" cy="5893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圆角矩形 9"/>
          <p:cNvSpPr/>
          <p:nvPr/>
        </p:nvSpPr>
        <p:spPr bwMode="auto">
          <a:xfrm>
            <a:off x="6971075" y="4730111"/>
            <a:ext cx="1716793" cy="472247"/>
          </a:xfrm>
          <a:prstGeom prst="roundRect">
            <a:avLst/>
          </a:prstGeom>
          <a:solidFill>
            <a:srgbClr val="FFCCCC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习题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27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50C0CA-A9B5-44EB-96D0-790C53148E97}"/>
              </a:ext>
            </a:extLst>
          </p:cNvPr>
          <p:cNvSpPr/>
          <p:nvPr/>
        </p:nvSpPr>
        <p:spPr>
          <a:xfrm>
            <a:off x="2741650" y="1613118"/>
            <a:ext cx="3832428" cy="1815882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semaphore S1,S2;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S1=1;S2=0; 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cobegin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P1();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P2();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coend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3D6EB8-0931-4057-9301-26BEB151C5B9}"/>
              </a:ext>
            </a:extLst>
          </p:cNvPr>
          <p:cNvSpPr/>
          <p:nvPr/>
        </p:nvSpPr>
        <p:spPr>
          <a:xfrm>
            <a:off x="1746228" y="3989606"/>
            <a:ext cx="2373086" cy="1477328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process P1( ) {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while(true) {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P(S1);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/*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拣白子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V(S2); }}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A45B0F-402B-4BFA-8EC2-D74FE86DD41F}"/>
              </a:ext>
            </a:extLst>
          </p:cNvPr>
          <p:cNvSpPr/>
          <p:nvPr/>
        </p:nvSpPr>
        <p:spPr>
          <a:xfrm>
            <a:off x="4657864" y="3989606"/>
            <a:ext cx="2722106" cy="1477328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process P2( ) {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while(true) {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P(S2);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/*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拣黑子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V(S1);  }  }</a:t>
            </a:r>
            <a:endParaRPr lang="zh-CN" altLang="en-US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43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习题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（同步）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一个快餐厅有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类职员：（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）领班：接受顾客点菜；（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）厨师：准备顾客的饭菜；（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）打包工：将做好的饭菜打包；（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）出纳员：收款并提交食品。每个职员可被看作一个进程，试用一种同步机制写出能让四类职员正确并发运行的程序。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28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B86763-DB0E-459F-B639-00C1F7D41849}"/>
              </a:ext>
            </a:extLst>
          </p:cNvPr>
          <p:cNvSpPr/>
          <p:nvPr/>
        </p:nvSpPr>
        <p:spPr bwMode="auto">
          <a:xfrm>
            <a:off x="1524000" y="4838700"/>
            <a:ext cx="885825" cy="5905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领班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8E067B-909B-4AE8-AA19-79C87760F6AC}"/>
              </a:ext>
            </a:extLst>
          </p:cNvPr>
          <p:cNvSpPr/>
          <p:nvPr/>
        </p:nvSpPr>
        <p:spPr bwMode="auto">
          <a:xfrm>
            <a:off x="3086100" y="4838700"/>
            <a:ext cx="885825" cy="5905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厨师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05ADA7-450E-47D0-B9F7-3150B4FA0975}"/>
              </a:ext>
            </a:extLst>
          </p:cNvPr>
          <p:cNvSpPr/>
          <p:nvPr/>
        </p:nvSpPr>
        <p:spPr bwMode="auto">
          <a:xfrm>
            <a:off x="4572000" y="4838700"/>
            <a:ext cx="885825" cy="5905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打包工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3B1D92-C87C-4693-AF29-997C2B347518}"/>
              </a:ext>
            </a:extLst>
          </p:cNvPr>
          <p:cNvSpPr/>
          <p:nvPr/>
        </p:nvSpPr>
        <p:spPr bwMode="auto">
          <a:xfrm>
            <a:off x="5981700" y="4848225"/>
            <a:ext cx="885825" cy="59055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出纳员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400FB5B-1D15-4536-85CA-57855E83B9E4}"/>
              </a:ext>
            </a:extLst>
          </p:cNvPr>
          <p:cNvCxnSpPr>
            <a:stCxn id="2" idx="3"/>
            <a:endCxn id="6" idx="1"/>
          </p:cNvCxnSpPr>
          <p:nvPr/>
        </p:nvCxnSpPr>
        <p:spPr bwMode="auto">
          <a:xfrm>
            <a:off x="2409825" y="5133975"/>
            <a:ext cx="6762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988DD91-8D79-4289-8A29-450862A85C2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>
            <a:off x="3971925" y="5133975"/>
            <a:ext cx="60007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93A65E7-B00B-4430-9845-5A60BFC6673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>
            <a:off x="5457825" y="5133975"/>
            <a:ext cx="523875" cy="952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圆角矩形 11"/>
          <p:cNvSpPr/>
          <p:nvPr/>
        </p:nvSpPr>
        <p:spPr bwMode="auto">
          <a:xfrm>
            <a:off x="6962694" y="4255351"/>
            <a:ext cx="1716793" cy="472247"/>
          </a:xfrm>
          <a:prstGeom prst="roundRect">
            <a:avLst/>
          </a:prstGeom>
          <a:solidFill>
            <a:srgbClr val="FFCCCC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36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习题 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（同步）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29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21B173-6037-48CC-8B99-DE4C71BA1EA3}"/>
              </a:ext>
            </a:extLst>
          </p:cNvPr>
          <p:cNvSpPr/>
          <p:nvPr/>
        </p:nvSpPr>
        <p:spPr>
          <a:xfrm>
            <a:off x="75799" y="1893602"/>
            <a:ext cx="2606040" cy="2308324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Semaphore S1,S2,S3,S4;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S1=1;S2=S3=S4=0;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Cobegin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P1();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P2();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P3();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P4();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coend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E35259-13F4-409F-B5B9-164AE5C348B4}"/>
              </a:ext>
            </a:extLst>
          </p:cNvPr>
          <p:cNvSpPr/>
          <p:nvPr/>
        </p:nvSpPr>
        <p:spPr>
          <a:xfrm>
            <a:off x="2833552" y="1893602"/>
            <a:ext cx="2850968" cy="1754326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process P1( ) {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while(true) {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/*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有顾客到来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*/;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P(S1);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/*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接受顾客点菜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/*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V(S2);  }}</a:t>
            </a:r>
            <a:endParaRPr lang="zh-CN" altLang="en-US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2FFC72-CB1B-4EC3-BAAA-77D4EBC66482}"/>
              </a:ext>
            </a:extLst>
          </p:cNvPr>
          <p:cNvSpPr/>
          <p:nvPr/>
        </p:nvSpPr>
        <p:spPr>
          <a:xfrm>
            <a:off x="5846638" y="1936407"/>
            <a:ext cx="3214914" cy="1477328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process P2( ) {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47650" algn="just">
              <a:spcAft>
                <a:spcPts val="0"/>
              </a:spcAft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16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while(true) {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438150" algn="just">
              <a:spcAft>
                <a:spcPts val="0"/>
              </a:spcAft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P(S2);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438150" algn="just">
              <a:spcAft>
                <a:spcPts val="0"/>
              </a:spcAft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/*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准备顾客的饭菜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indent="438150" algn="just">
              <a:spcAft>
                <a:spcPts val="0"/>
              </a:spcAft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V(S3);  }}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CA9C0F-63FA-428D-808B-1353E853CA95}"/>
              </a:ext>
            </a:extLst>
          </p:cNvPr>
          <p:cNvSpPr/>
          <p:nvPr/>
        </p:nvSpPr>
        <p:spPr>
          <a:xfrm>
            <a:off x="2833552" y="4375789"/>
            <a:ext cx="2850968" cy="1477328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process P3( ) {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while(true) {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P(S3);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/*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将做好的饭菜打包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V(S4);  }}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E1D171-E17C-4195-9651-D2183675D708}"/>
              </a:ext>
            </a:extLst>
          </p:cNvPr>
          <p:cNvSpPr/>
          <p:nvPr/>
        </p:nvSpPr>
        <p:spPr>
          <a:xfrm>
            <a:off x="5846638" y="4370794"/>
            <a:ext cx="3214914" cy="1477328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process P4( ) {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while(true) {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P(S4);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/*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收款并提交食品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V(S1);  }}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20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 bwMode="auto">
          <a:xfrm>
            <a:off x="870774" y="2834384"/>
            <a:ext cx="524196" cy="1889035"/>
          </a:xfrm>
          <a:prstGeom prst="roundRect">
            <a:avLst/>
          </a:prstGeom>
          <a:solidFill>
            <a:srgbClr val="FFCCCC"/>
          </a:solidFill>
          <a:ln w="25400" cap="flat" cmpd="sng" algn="ctr">
            <a:solidFill>
              <a:srgbClr val="FFCCCC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7CE12F-9B64-4A65-8B87-BEF30AE36928}"/>
              </a:ext>
            </a:extLst>
          </p:cNvPr>
          <p:cNvCxnSpPr/>
          <p:nvPr/>
        </p:nvCxnSpPr>
        <p:spPr bwMode="auto">
          <a:xfrm>
            <a:off x="4013233" y="4160707"/>
            <a:ext cx="4601151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/>
          </a:ln>
          <a:effectLst/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CD4EFEB-BFBD-45F1-B3CB-E419CE1836E5}"/>
              </a:ext>
            </a:extLst>
          </p:cNvPr>
          <p:cNvCxnSpPr/>
          <p:nvPr/>
        </p:nvCxnSpPr>
        <p:spPr bwMode="auto">
          <a:xfrm>
            <a:off x="4013233" y="3734318"/>
            <a:ext cx="4601151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/>
          </a:ln>
          <a:effectLst/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1B08770-5AA7-4976-8D53-3A3F5E8BF35B}"/>
              </a:ext>
            </a:extLst>
          </p:cNvPr>
          <p:cNvCxnSpPr/>
          <p:nvPr/>
        </p:nvCxnSpPr>
        <p:spPr bwMode="auto">
          <a:xfrm>
            <a:off x="3976946" y="3305786"/>
            <a:ext cx="46374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/>
          </a:ln>
          <a:effectLst/>
        </p:spPr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A198135-43E6-442F-9113-0FEACB1C6677}"/>
              </a:ext>
            </a:extLst>
          </p:cNvPr>
          <p:cNvSpPr/>
          <p:nvPr/>
        </p:nvSpPr>
        <p:spPr bwMode="auto">
          <a:xfrm>
            <a:off x="4625063" y="4167160"/>
            <a:ext cx="464414" cy="423385"/>
          </a:xfrm>
          <a:prstGeom prst="rect">
            <a:avLst/>
          </a:prstGeom>
          <a:solidFill>
            <a:srgbClr val="FF0000">
              <a:alpha val="20000"/>
            </a:srgb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顺序程序的缺点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709F05-8E34-49D7-89C9-C3C9A056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21" y="4732077"/>
            <a:ext cx="617234" cy="5122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49194D-44A5-4BDB-96A1-AC05BFE2F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651" y="4732077"/>
            <a:ext cx="505919" cy="5034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D8505C-3236-42D8-A201-111811C58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590" y="4729559"/>
            <a:ext cx="505919" cy="5059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ACD12D1-4A81-4FCC-901B-BF5689169120}"/>
              </a:ext>
            </a:extLst>
          </p:cNvPr>
          <p:cNvSpPr txBox="1"/>
          <p:nvPr/>
        </p:nvSpPr>
        <p:spPr>
          <a:xfrm>
            <a:off x="4340716" y="5363536"/>
            <a:ext cx="91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79699B-CCD7-4685-A077-6375AA408112}"/>
              </a:ext>
            </a:extLst>
          </p:cNvPr>
          <p:cNvSpPr txBox="1"/>
          <p:nvPr/>
        </p:nvSpPr>
        <p:spPr>
          <a:xfrm>
            <a:off x="5936224" y="5378984"/>
            <a:ext cx="91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A1D27D-9BCE-454E-8532-AA8885C72C13}"/>
              </a:ext>
            </a:extLst>
          </p:cNvPr>
          <p:cNvSpPr txBox="1"/>
          <p:nvPr/>
        </p:nvSpPr>
        <p:spPr>
          <a:xfrm>
            <a:off x="7531732" y="5363536"/>
            <a:ext cx="8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硬盘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2EE2F09-49E2-497D-BFFC-CF56899DF9A2}"/>
              </a:ext>
            </a:extLst>
          </p:cNvPr>
          <p:cNvCxnSpPr/>
          <p:nvPr/>
        </p:nvCxnSpPr>
        <p:spPr bwMode="auto">
          <a:xfrm>
            <a:off x="3993116" y="4599259"/>
            <a:ext cx="471157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C1F194-487F-49AA-B798-C0BC627431C4}"/>
              </a:ext>
            </a:extLst>
          </p:cNvPr>
          <p:cNvCxnSpPr>
            <a:cxnSpLocks/>
          </p:cNvCxnSpPr>
          <p:nvPr/>
        </p:nvCxnSpPr>
        <p:spPr bwMode="auto">
          <a:xfrm flipV="1">
            <a:off x="4000237" y="2609513"/>
            <a:ext cx="0" cy="19897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C2DB9DB-E1AA-4E9D-94F3-DA7A4CEE8D4C}"/>
              </a:ext>
            </a:extLst>
          </p:cNvPr>
          <p:cNvSpPr txBox="1"/>
          <p:nvPr/>
        </p:nvSpPr>
        <p:spPr>
          <a:xfrm>
            <a:off x="3202453" y="4197360"/>
            <a:ext cx="79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秒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E89B930-BE3B-446F-9DDC-F63E0F38AEB2}"/>
              </a:ext>
            </a:extLst>
          </p:cNvPr>
          <p:cNvSpPr txBox="1"/>
          <p:nvPr/>
        </p:nvSpPr>
        <p:spPr>
          <a:xfrm>
            <a:off x="3209043" y="3757108"/>
            <a:ext cx="79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秒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4D186B0-B720-43D5-8C19-E13C1E9EB5F8}"/>
              </a:ext>
            </a:extLst>
          </p:cNvPr>
          <p:cNvSpPr txBox="1"/>
          <p:nvPr/>
        </p:nvSpPr>
        <p:spPr>
          <a:xfrm>
            <a:off x="3205749" y="3305786"/>
            <a:ext cx="79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秒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DF5D1E-62F0-4E3B-B082-C957D3470808}"/>
              </a:ext>
            </a:extLst>
          </p:cNvPr>
          <p:cNvSpPr/>
          <p:nvPr/>
        </p:nvSpPr>
        <p:spPr bwMode="auto">
          <a:xfrm>
            <a:off x="4606651" y="2884460"/>
            <a:ext cx="482826" cy="423385"/>
          </a:xfrm>
          <a:prstGeom prst="rect">
            <a:avLst/>
          </a:prstGeom>
          <a:solidFill>
            <a:srgbClr val="00B0F0">
              <a:alpha val="20000"/>
            </a:srgb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F4241D-EE9C-4B7F-930D-E3152C37E798}"/>
              </a:ext>
            </a:extLst>
          </p:cNvPr>
          <p:cNvSpPr txBox="1"/>
          <p:nvPr/>
        </p:nvSpPr>
        <p:spPr>
          <a:xfrm>
            <a:off x="2033434" y="1619333"/>
            <a:ext cx="4363285" cy="46166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资源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利用率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低</a:t>
            </a:r>
            <a:endParaRPr lang="zh-CN" altLang="en-US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A198135-43E6-442F-9113-0FEACB1C6677}"/>
              </a:ext>
            </a:extLst>
          </p:cNvPr>
          <p:cNvSpPr/>
          <p:nvPr/>
        </p:nvSpPr>
        <p:spPr bwMode="auto">
          <a:xfrm>
            <a:off x="6199863" y="3741206"/>
            <a:ext cx="464414" cy="423385"/>
          </a:xfrm>
          <a:prstGeom prst="rect">
            <a:avLst/>
          </a:prstGeom>
          <a:solidFill>
            <a:srgbClr val="FF0000">
              <a:alpha val="20000"/>
            </a:srgb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198135-43E6-442F-9113-0FEACB1C6677}"/>
              </a:ext>
            </a:extLst>
          </p:cNvPr>
          <p:cNvSpPr/>
          <p:nvPr/>
        </p:nvSpPr>
        <p:spPr bwMode="auto">
          <a:xfrm>
            <a:off x="7774663" y="3315869"/>
            <a:ext cx="464414" cy="423385"/>
          </a:xfrm>
          <a:prstGeom prst="rect">
            <a:avLst/>
          </a:prstGeom>
          <a:solidFill>
            <a:srgbClr val="FF0000">
              <a:alpha val="20000"/>
            </a:srgb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A198135-43E6-442F-9113-0FEACB1C6677}"/>
              </a:ext>
            </a:extLst>
          </p:cNvPr>
          <p:cNvSpPr/>
          <p:nvPr/>
        </p:nvSpPr>
        <p:spPr bwMode="auto">
          <a:xfrm>
            <a:off x="895669" y="4799915"/>
            <a:ext cx="464414" cy="423385"/>
          </a:xfrm>
          <a:prstGeom prst="rect">
            <a:avLst/>
          </a:prstGeom>
          <a:solidFill>
            <a:srgbClr val="FF0000">
              <a:alpha val="20000"/>
            </a:srgb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DF5D1E-62F0-4E3B-B082-C957D3470808}"/>
              </a:ext>
            </a:extLst>
          </p:cNvPr>
          <p:cNvSpPr/>
          <p:nvPr/>
        </p:nvSpPr>
        <p:spPr bwMode="auto">
          <a:xfrm>
            <a:off x="1559783" y="4803679"/>
            <a:ext cx="482826" cy="423385"/>
          </a:xfrm>
          <a:prstGeom prst="rect">
            <a:avLst/>
          </a:prstGeom>
          <a:solidFill>
            <a:srgbClr val="00B0F0">
              <a:alpha val="20000"/>
            </a:srgb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8DF5D1E-62F0-4E3B-B082-C957D3470808}"/>
              </a:ext>
            </a:extLst>
          </p:cNvPr>
          <p:cNvSpPr/>
          <p:nvPr/>
        </p:nvSpPr>
        <p:spPr bwMode="auto">
          <a:xfrm>
            <a:off x="2242309" y="4788857"/>
            <a:ext cx="482826" cy="423385"/>
          </a:xfrm>
          <a:prstGeom prst="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B709F05-8E34-49D7-89C9-C3C9A056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46" y="3634511"/>
            <a:ext cx="432424" cy="358857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249194D-44A5-4BDB-96A1-AC05BFE2F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412" y="4276411"/>
            <a:ext cx="372365" cy="370512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4CD8505C-3236-42D8-A201-111811C58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745" y="2927533"/>
            <a:ext cx="424005" cy="424005"/>
          </a:xfrm>
          <a:prstGeom prst="rect">
            <a:avLst/>
          </a:prstGeom>
        </p:spPr>
      </p:pic>
      <p:sp>
        <p:nvSpPr>
          <p:cNvPr id="43" name="圆角矩形 42"/>
          <p:cNvSpPr/>
          <p:nvPr/>
        </p:nvSpPr>
        <p:spPr bwMode="auto">
          <a:xfrm>
            <a:off x="1580431" y="2836443"/>
            <a:ext cx="524196" cy="1889035"/>
          </a:xfrm>
          <a:prstGeom prst="roundRect">
            <a:avLst/>
          </a:prstGeom>
          <a:solidFill>
            <a:srgbClr val="CCEFFC"/>
          </a:solidFill>
          <a:ln w="25400" cap="flat" cmpd="sng" algn="ctr">
            <a:solidFill>
              <a:srgbClr val="9CB5BE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AB709F05-8E34-49D7-89C9-C3C9A056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403" y="3636570"/>
            <a:ext cx="432424" cy="358857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C249194D-44A5-4BDB-96A1-AC05BFE2F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069" y="4278470"/>
            <a:ext cx="372365" cy="370512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4CD8505C-3236-42D8-A201-111811C58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402" y="2929592"/>
            <a:ext cx="424005" cy="424005"/>
          </a:xfrm>
          <a:prstGeom prst="rect">
            <a:avLst/>
          </a:prstGeom>
        </p:spPr>
      </p:pic>
      <p:sp>
        <p:nvSpPr>
          <p:cNvPr id="47" name="圆角矩形 46"/>
          <p:cNvSpPr/>
          <p:nvPr/>
        </p:nvSpPr>
        <p:spPr bwMode="auto">
          <a:xfrm>
            <a:off x="2246370" y="2836443"/>
            <a:ext cx="524196" cy="1889035"/>
          </a:xfrm>
          <a:prstGeom prst="roundRect">
            <a:avLst/>
          </a:prstGeom>
          <a:solidFill>
            <a:srgbClr val="CCEFDC"/>
          </a:solidFill>
          <a:ln w="25400" cap="flat" cmpd="sng" algn="ctr">
            <a:solidFill>
              <a:srgbClr val="CCEFDC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AB709F05-8E34-49D7-89C9-C3C9A056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42" y="3636570"/>
            <a:ext cx="432424" cy="358857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C249194D-44A5-4BDB-96A1-AC05BFE2F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008" y="4278470"/>
            <a:ext cx="372365" cy="370512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4CD8505C-3236-42D8-A201-111811C58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341" y="2929592"/>
            <a:ext cx="424005" cy="424005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3ACD12D1-4A81-4FCC-901B-BF5689169120}"/>
              </a:ext>
            </a:extLst>
          </p:cNvPr>
          <p:cNvSpPr txBox="1"/>
          <p:nvPr/>
        </p:nvSpPr>
        <p:spPr>
          <a:xfrm>
            <a:off x="59738" y="4302083"/>
            <a:ext cx="76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479699B-CCD7-4685-A077-6375AA408112}"/>
              </a:ext>
            </a:extLst>
          </p:cNvPr>
          <p:cNvSpPr txBox="1"/>
          <p:nvPr/>
        </p:nvSpPr>
        <p:spPr>
          <a:xfrm>
            <a:off x="59740" y="3636282"/>
            <a:ext cx="91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处理器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1A1D27D-9BCE-454E-8532-AA8885C72C13}"/>
              </a:ext>
            </a:extLst>
          </p:cNvPr>
          <p:cNvSpPr txBox="1"/>
          <p:nvPr/>
        </p:nvSpPr>
        <p:spPr>
          <a:xfrm>
            <a:off x="65957" y="2990753"/>
            <a:ext cx="8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硬盘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4D186B0-B720-43D5-8C19-E13C1E9EB5F8}"/>
              </a:ext>
            </a:extLst>
          </p:cNvPr>
          <p:cNvSpPr txBox="1"/>
          <p:nvPr/>
        </p:nvSpPr>
        <p:spPr>
          <a:xfrm>
            <a:off x="3215449" y="2942781"/>
            <a:ext cx="79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秒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60554" y="2424847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33%</a:t>
            </a:r>
            <a:endParaRPr lang="zh-CN" alt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习题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（同步）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设公共汽车上，司机和售票员的活动分别如下：</a:t>
            </a:r>
          </a:p>
          <a:p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司机的活动：启动车辆；正常行车；到站停车。</a:t>
            </a:r>
          </a:p>
          <a:p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售票员的活动：关车门；售票；开车门。</a:t>
            </a:r>
          </a:p>
          <a:p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在汽车不断地到站、停车、行驶过程中，这两个活动有什么同步关系？用信号量和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操作实现它们的同步。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30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A79B12-5587-42CC-BA0C-0793244E2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4467224"/>
            <a:ext cx="1095375" cy="10953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DE85198-06FA-4548-B715-14ACE19176A6}"/>
              </a:ext>
            </a:extLst>
          </p:cNvPr>
          <p:cNvSpPr/>
          <p:nvPr/>
        </p:nvSpPr>
        <p:spPr>
          <a:xfrm>
            <a:off x="2701915" y="4553246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启动车辆；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正常行车；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到站停车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462A4B-1761-4FC9-BC31-1C69ACBC1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900" y="4666752"/>
            <a:ext cx="1053575" cy="10535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153B09-99A9-4563-8369-8E91DEDF6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482" y="4143375"/>
            <a:ext cx="1513978" cy="151397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6D3914E-25F9-450E-AB5F-FE52FE2A2F24}"/>
              </a:ext>
            </a:extLst>
          </p:cNvPr>
          <p:cNvSpPr/>
          <p:nvPr/>
        </p:nvSpPr>
        <p:spPr>
          <a:xfrm>
            <a:off x="7358895" y="4171552"/>
            <a:ext cx="110799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关车门；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售票；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开车门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817919C4-5A6B-480C-BC3D-6CEAF829CC56}"/>
              </a:ext>
            </a:extLst>
          </p:cNvPr>
          <p:cNvCxnSpPr>
            <a:stCxn id="12" idx="0"/>
            <a:endCxn id="5" idx="0"/>
          </p:cNvCxnSpPr>
          <p:nvPr/>
        </p:nvCxnSpPr>
        <p:spPr bwMode="auto">
          <a:xfrm rot="16200000" flipH="1" flipV="1">
            <a:off x="5451264" y="2091617"/>
            <a:ext cx="381694" cy="4541564"/>
          </a:xfrm>
          <a:prstGeom prst="curvedConnector3">
            <a:avLst>
              <a:gd name="adj1" fmla="val -59891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0BA1CD9-CFBF-4B4A-AF04-28B7D72BFBB7}"/>
              </a:ext>
            </a:extLst>
          </p:cNvPr>
          <p:cNvCxnSpPr>
            <a:cxnSpLocks/>
            <a:stCxn id="5" idx="2"/>
            <a:endCxn id="12" idx="2"/>
          </p:cNvCxnSpPr>
          <p:nvPr/>
        </p:nvCxnSpPr>
        <p:spPr bwMode="auto">
          <a:xfrm rot="16200000" flipH="1">
            <a:off x="5555959" y="3291946"/>
            <a:ext cx="172304" cy="4541564"/>
          </a:xfrm>
          <a:prstGeom prst="curvedConnector3">
            <a:avLst>
              <a:gd name="adj1" fmla="val 232672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圆角矩形 12"/>
          <p:cNvSpPr/>
          <p:nvPr/>
        </p:nvSpPr>
        <p:spPr bwMode="auto">
          <a:xfrm>
            <a:off x="6962694" y="2223351"/>
            <a:ext cx="1716793" cy="472247"/>
          </a:xfrm>
          <a:prstGeom prst="roundRect">
            <a:avLst/>
          </a:prstGeom>
          <a:solidFill>
            <a:srgbClr val="FFCCCC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63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习题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31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3D7EEC-90E4-400C-9E63-449159829628}"/>
              </a:ext>
            </a:extLst>
          </p:cNvPr>
          <p:cNvSpPr/>
          <p:nvPr/>
        </p:nvSpPr>
        <p:spPr>
          <a:xfrm>
            <a:off x="241249" y="2606387"/>
            <a:ext cx="3193648" cy="1477328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pPr indent="266700" algn="just">
              <a:tabLst>
                <a:tab pos="342900" algn="l"/>
              </a:tabLst>
            </a:pP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semaphore s1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s2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>
                <a:latin typeface="华文楷体" panose="02010600040101010101" pitchFamily="2" charset="-122"/>
                <a:ea typeface="华文楷体" panose="02010600040101010101" pitchFamily="2" charset="-122"/>
              </a:rPr>
              <a:t>s1=0</a:t>
            </a:r>
            <a:r>
              <a:rPr lang="en-GB" altLang="zh-CN" kern="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 </a:t>
            </a:r>
            <a:r>
              <a:rPr lang="en-US" altLang="zh-CN" kern="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s2=0</a:t>
            </a:r>
            <a:r>
              <a:rPr lang="en-US" altLang="zh-CN" kern="100">
                <a:latin typeface="华文楷体" panose="02010600040101010101" pitchFamily="2" charset="-122"/>
                <a:ea typeface="华文楷体" panose="02010600040101010101" pitchFamily="2" charset="-122"/>
              </a:rPr>
              <a:t>; </a:t>
            </a:r>
            <a:r>
              <a:rPr lang="en-US" altLang="zh-CN" kern="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/*</a:t>
            </a:r>
            <a:r>
              <a:rPr lang="zh-CN" altLang="en-US" kern="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开门、停车</a:t>
            </a:r>
            <a:r>
              <a:rPr lang="en-US" altLang="zh-CN" kern="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r>
              <a:rPr lang="zh-CN" altLang="zh-CN" kern="1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cobegin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driver (  ); busman (  );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coend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121292-4D3B-4213-97DA-8AA0BB5715BF}"/>
              </a:ext>
            </a:extLst>
          </p:cNvPr>
          <p:cNvSpPr/>
          <p:nvPr/>
        </p:nvSpPr>
        <p:spPr>
          <a:xfrm>
            <a:off x="3563257" y="2606387"/>
            <a:ext cx="2560864" cy="2585323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process driver ( ) {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	while(true) {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P(s1);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/*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启动车辆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/*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正常行车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/*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到站停车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V(s2);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}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F26726-1852-4F85-BE46-7850D1202F1A}"/>
              </a:ext>
            </a:extLst>
          </p:cNvPr>
          <p:cNvSpPr/>
          <p:nvPr/>
        </p:nvSpPr>
        <p:spPr>
          <a:xfrm>
            <a:off x="6380841" y="2603356"/>
            <a:ext cx="2560864" cy="2862322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process busman (  ) {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while(true)  {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/*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关车门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V(s1);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/*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售票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P(s2);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/*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开车门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/*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上下乘客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}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5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习题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（互斥）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有一个仓库，可存放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两种产品，仓库的存储空间足够大，但要求：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每次只能存入一种产品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(2) </a:t>
            </a:r>
            <a:r>
              <a:rPr lang="zh-CN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满足</a:t>
            </a: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(-N&lt;X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产品数量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 Y 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产品数量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&lt;M)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。其中，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是正整数，试用信号量与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操作实现产品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的入库过程。</a:t>
            </a:r>
            <a:endParaRPr lang="zh-CN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32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4487E6-91E7-427D-A2FF-D2D943361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471" y="4042682"/>
            <a:ext cx="1162050" cy="11620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94D9D7C-0792-4A79-BA1D-AAFFD327C8BD}"/>
              </a:ext>
            </a:extLst>
          </p:cNvPr>
          <p:cNvSpPr txBox="1"/>
          <p:nvPr/>
        </p:nvSpPr>
        <p:spPr>
          <a:xfrm>
            <a:off x="4885418" y="4300541"/>
            <a:ext cx="3106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X,Y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互斥存入；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X-Y: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N, 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）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E697AE5-7C77-4404-A81D-2FDE65F63E93}"/>
              </a:ext>
            </a:extLst>
          </p:cNvPr>
          <p:cNvCxnSpPr>
            <a:cxnSpLocks/>
            <a:endCxn id="3" idx="1"/>
          </p:cNvCxnSpPr>
          <p:nvPr/>
        </p:nvCxnSpPr>
        <p:spPr bwMode="auto">
          <a:xfrm flipV="1">
            <a:off x="1340445" y="4623707"/>
            <a:ext cx="1234026" cy="40172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Dot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A216C6-C82B-4A4F-96B7-7E10BEF72F1D}"/>
              </a:ext>
            </a:extLst>
          </p:cNvPr>
          <p:cNvCxnSpPr>
            <a:cxnSpLocks/>
            <a:endCxn id="3" idx="1"/>
          </p:cNvCxnSpPr>
          <p:nvPr/>
        </p:nvCxnSpPr>
        <p:spPr bwMode="auto">
          <a:xfrm>
            <a:off x="1340445" y="4002754"/>
            <a:ext cx="1234026" cy="62095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Dot"/>
            <a:round/>
            <a:headEnd type="none" w="med" len="med"/>
            <a:tailEnd type="arrow"/>
          </a:ln>
          <a:effectLst/>
        </p:spPr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7824BBB-F350-4FFA-906B-5D03EC5BDC26}"/>
              </a:ext>
            </a:extLst>
          </p:cNvPr>
          <p:cNvSpPr/>
          <p:nvPr/>
        </p:nvSpPr>
        <p:spPr bwMode="auto">
          <a:xfrm>
            <a:off x="678266" y="3787223"/>
            <a:ext cx="577051" cy="431063"/>
          </a:xfrm>
          <a:prstGeom prst="rect">
            <a:avLst/>
          </a:prstGeom>
          <a:solidFill>
            <a:srgbClr val="CCEFFC"/>
          </a:solidFill>
          <a:ln w="222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824BBB-F350-4FFA-906B-5D03EC5BDC26}"/>
              </a:ext>
            </a:extLst>
          </p:cNvPr>
          <p:cNvSpPr/>
          <p:nvPr/>
        </p:nvSpPr>
        <p:spPr bwMode="auto">
          <a:xfrm>
            <a:off x="678265" y="4809897"/>
            <a:ext cx="577051" cy="431063"/>
          </a:xfrm>
          <a:prstGeom prst="rect">
            <a:avLst/>
          </a:prstGeom>
          <a:solidFill>
            <a:srgbClr val="CCEFFC"/>
          </a:solidFill>
          <a:ln w="222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6691438" y="3424686"/>
            <a:ext cx="1716793" cy="472247"/>
          </a:xfrm>
          <a:prstGeom prst="roundRect">
            <a:avLst/>
          </a:prstGeom>
          <a:solidFill>
            <a:srgbClr val="FFCCCC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42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习题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（互斥）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33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912133" y="1399011"/>
            <a:ext cx="7546068" cy="2092881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semaphore mutex=1;         /*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互斥信号量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semaphore 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sx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sy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sx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=M-1; 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sy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=N-1;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cobegin</a:t>
            </a:r>
            <a:endParaRPr lang="en-US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storeX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( ) ;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process  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storeY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( ) ;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coend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569EC3-5A49-4860-A946-11E8A0CF693F}"/>
              </a:ext>
            </a:extLst>
          </p:cNvPr>
          <p:cNvSpPr/>
          <p:nvPr/>
        </p:nvSpPr>
        <p:spPr>
          <a:xfrm>
            <a:off x="912132" y="3693342"/>
            <a:ext cx="2939143" cy="2031325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process 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storeX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( )  {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while(true) {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P(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sx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P(mutex);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/*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产品入库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V(mutex);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V(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sy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); } }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86BEC3-E657-4929-8DA6-D59DCF82B3BC}"/>
              </a:ext>
            </a:extLst>
          </p:cNvPr>
          <p:cNvSpPr/>
          <p:nvPr/>
        </p:nvSpPr>
        <p:spPr>
          <a:xfrm>
            <a:off x="4597037" y="3693341"/>
            <a:ext cx="3472543" cy="2031325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process  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storeY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( )  {  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while(true) {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P(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sy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P(mutex);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/*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产品入库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V(mutex);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>
              <a:tabLst>
                <a:tab pos="342900" algn="l"/>
              </a:tabLs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V(</a:t>
            </a:r>
            <a:r>
              <a:rPr lang="en-US" altLang="zh-CN" kern="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sx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); }}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9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习题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1980" y="1539240"/>
            <a:ext cx="7772400" cy="4419600"/>
          </a:xfrm>
        </p:spPr>
        <p:txBody>
          <a:bodyPr/>
          <a:lstStyle/>
          <a:p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有三个并发进程：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负责从输入设备读入信息块，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负责对信息块加工处理；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负责打印输出信息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块</a:t>
            </a:r>
            <a:r>
              <a:rPr lang="zh-CN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。今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提供</a:t>
            </a:r>
            <a:r>
              <a:rPr lang="zh-CN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一个缓冲区，可放置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个信息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块</a:t>
            </a:r>
            <a:r>
              <a:rPr lang="zh-CN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二个缓冲区，每个可放置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个信息块；试用信号量和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PV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操作写出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个进程正确工作的流程。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34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00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1980" y="1539240"/>
            <a:ext cx="7772400" cy="4419600"/>
          </a:xfrm>
        </p:spPr>
        <p:txBody>
          <a:bodyPr/>
          <a:lstStyle/>
          <a:p>
            <a:r>
              <a:rPr lang="zh-CN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条公路两次横跨运河，两个运河桥相距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米，均带有闸门，以供船只通过运河桥。运河和公路的交通均是单方向的。运河上的运输由驳船担负</a:t>
            </a:r>
            <a:r>
              <a:rPr lang="zh-CN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一驳船接近吊桥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时就拉汽笛警告，若桥上无车辆，吊桥就吊起，直到驳船尾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通过此桥为止。对吊桥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也按同样次序处理。一般典型的驳船长度为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200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米，当它在河上航行时是否会产生死锁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若会，说明理由，请提出一个防止死锁的办法，并用信号量来实现驳船的同步。</a:t>
            </a: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35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807957" y="4864951"/>
            <a:ext cx="1716793" cy="472247"/>
          </a:xfrm>
          <a:prstGeom prst="roundRect">
            <a:avLst/>
          </a:prstGeom>
          <a:solidFill>
            <a:srgbClr val="FFCCCC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6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36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1042988" y="1629714"/>
            <a:ext cx="6820756" cy="1754326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当汽车或驳船未同时到达桥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时，以任何次序前进不会产生死锁。但假设汽车驶过了桥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，它在继续前进，并且在驶过桥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之前，此时有驳船并快速地通过了桥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，驳船头到达桥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，这时会发生死锁。因为若吊起吊桥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让驳船通过，则汽车无法通过桥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；若不吊起吊桥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让汽车通过，则驳船无法通过桥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。可用两个信号量同步车、船通过两座桥的动作。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6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37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1042988" y="1629714"/>
            <a:ext cx="6820756" cy="2585323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semaphore ship_mutex=1;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semaphore 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car_mutex=0;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semaphore 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sbridge=1;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 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ship_count=0;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 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tar_count=0;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cobegin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process ship( ) </a:t>
            </a:r>
          </a:p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process car( )</a:t>
            </a:r>
          </a:p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coend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1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38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853158" y="1964890"/>
            <a:ext cx="6820756" cy="3139321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process ship( )  {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P(ship_mutex);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if (ship_count==0)  p(sbridge);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ship_count++;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V(ship_mutex);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ship_go_on( 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P(ship_mutex);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ship_count--;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if( ship_count==0)  V(sbridge);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V(car_mutex);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38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39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1042988" y="1781861"/>
            <a:ext cx="6820756" cy="3139321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process car( )  {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P(car_mutex);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if (car_count==0)  p(sbridge);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car_count++;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V(ship_mutex);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car_go_on( 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P(car_mutex);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car_count--;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if(car_count==0)  V(sbridge);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V(ship_mutex);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99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并发程序的优势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37CE12F-9B64-4A65-8B87-BEF30AE36928}"/>
              </a:ext>
            </a:extLst>
          </p:cNvPr>
          <p:cNvCxnSpPr/>
          <p:nvPr/>
        </p:nvCxnSpPr>
        <p:spPr bwMode="auto">
          <a:xfrm>
            <a:off x="2454779" y="4203300"/>
            <a:ext cx="4601151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/>
          </a:ln>
          <a:effectLst/>
        </p:spPr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CD4EFEB-BFBD-45F1-B3CB-E419CE1836E5}"/>
              </a:ext>
            </a:extLst>
          </p:cNvPr>
          <p:cNvCxnSpPr/>
          <p:nvPr/>
        </p:nvCxnSpPr>
        <p:spPr bwMode="auto">
          <a:xfrm>
            <a:off x="2454779" y="3776911"/>
            <a:ext cx="4601151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/>
          </a:ln>
          <a:effectLst/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1B08770-5AA7-4976-8D53-3A3F5E8BF35B}"/>
              </a:ext>
            </a:extLst>
          </p:cNvPr>
          <p:cNvCxnSpPr/>
          <p:nvPr/>
        </p:nvCxnSpPr>
        <p:spPr bwMode="auto">
          <a:xfrm>
            <a:off x="2418492" y="3348379"/>
            <a:ext cx="46374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/>
          </a:ln>
          <a:effectLst/>
        </p:spPr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5A198135-43E6-442F-9113-0FEACB1C6677}"/>
              </a:ext>
            </a:extLst>
          </p:cNvPr>
          <p:cNvSpPr/>
          <p:nvPr/>
        </p:nvSpPr>
        <p:spPr bwMode="auto">
          <a:xfrm>
            <a:off x="3066609" y="4209753"/>
            <a:ext cx="464414" cy="423385"/>
          </a:xfrm>
          <a:prstGeom prst="rect">
            <a:avLst/>
          </a:prstGeom>
          <a:solidFill>
            <a:srgbClr val="FF0000">
              <a:alpha val="20000"/>
            </a:srgb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B709F05-8E34-49D7-89C9-C3C9A056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567" y="4774670"/>
            <a:ext cx="617234" cy="512227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C249194D-44A5-4BDB-96A1-AC05BFE2F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197" y="4774670"/>
            <a:ext cx="505919" cy="503401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4CD8505C-3236-42D8-A201-111811C58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136" y="4772152"/>
            <a:ext cx="505919" cy="505919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3ACD12D1-4A81-4FCC-901B-BF5689169120}"/>
              </a:ext>
            </a:extLst>
          </p:cNvPr>
          <p:cNvSpPr txBox="1"/>
          <p:nvPr/>
        </p:nvSpPr>
        <p:spPr>
          <a:xfrm>
            <a:off x="2782262" y="5406129"/>
            <a:ext cx="91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内存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479699B-CCD7-4685-A077-6375AA408112}"/>
              </a:ext>
            </a:extLst>
          </p:cNvPr>
          <p:cNvSpPr txBox="1"/>
          <p:nvPr/>
        </p:nvSpPr>
        <p:spPr>
          <a:xfrm>
            <a:off x="4377770" y="5421577"/>
            <a:ext cx="91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处理器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1A1D27D-9BCE-454E-8532-AA8885C72C13}"/>
              </a:ext>
            </a:extLst>
          </p:cNvPr>
          <p:cNvSpPr txBox="1"/>
          <p:nvPr/>
        </p:nvSpPr>
        <p:spPr>
          <a:xfrm>
            <a:off x="5973278" y="5406129"/>
            <a:ext cx="8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硬盘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2EE2F09-49E2-497D-BFFC-CF56899DF9A2}"/>
              </a:ext>
            </a:extLst>
          </p:cNvPr>
          <p:cNvCxnSpPr/>
          <p:nvPr/>
        </p:nvCxnSpPr>
        <p:spPr bwMode="auto">
          <a:xfrm>
            <a:off x="2434662" y="4641852"/>
            <a:ext cx="4711573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DC1F194-487F-49AA-B798-C0BC627431C4}"/>
              </a:ext>
            </a:extLst>
          </p:cNvPr>
          <p:cNvCxnSpPr>
            <a:cxnSpLocks/>
          </p:cNvCxnSpPr>
          <p:nvPr/>
        </p:nvCxnSpPr>
        <p:spPr bwMode="auto">
          <a:xfrm flipV="1">
            <a:off x="2441783" y="2652106"/>
            <a:ext cx="0" cy="19897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C2DB9DB-E1AA-4E9D-94F3-DA7A4CEE8D4C}"/>
              </a:ext>
            </a:extLst>
          </p:cNvPr>
          <p:cNvSpPr txBox="1"/>
          <p:nvPr/>
        </p:nvSpPr>
        <p:spPr>
          <a:xfrm>
            <a:off x="1643999" y="4239953"/>
            <a:ext cx="79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秒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E89B930-BE3B-446F-9DDC-F63E0F38AEB2}"/>
              </a:ext>
            </a:extLst>
          </p:cNvPr>
          <p:cNvSpPr txBox="1"/>
          <p:nvPr/>
        </p:nvSpPr>
        <p:spPr>
          <a:xfrm>
            <a:off x="1650589" y="3799701"/>
            <a:ext cx="79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秒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4D186B0-B720-43D5-8C19-E13C1E9EB5F8}"/>
              </a:ext>
            </a:extLst>
          </p:cNvPr>
          <p:cNvSpPr txBox="1"/>
          <p:nvPr/>
        </p:nvSpPr>
        <p:spPr>
          <a:xfrm>
            <a:off x="1647295" y="3348379"/>
            <a:ext cx="79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秒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8DF5D1E-62F0-4E3B-B082-C957D3470808}"/>
              </a:ext>
            </a:extLst>
          </p:cNvPr>
          <p:cNvSpPr/>
          <p:nvPr/>
        </p:nvSpPr>
        <p:spPr bwMode="auto">
          <a:xfrm>
            <a:off x="3059266" y="3777884"/>
            <a:ext cx="482826" cy="423385"/>
          </a:xfrm>
          <a:prstGeom prst="rect">
            <a:avLst/>
          </a:prstGeom>
          <a:solidFill>
            <a:srgbClr val="00B0F0">
              <a:alpha val="20000"/>
            </a:srgb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A198135-43E6-442F-9113-0FEACB1C6677}"/>
              </a:ext>
            </a:extLst>
          </p:cNvPr>
          <p:cNvSpPr/>
          <p:nvPr/>
        </p:nvSpPr>
        <p:spPr bwMode="auto">
          <a:xfrm>
            <a:off x="4641409" y="3783799"/>
            <a:ext cx="464414" cy="423385"/>
          </a:xfrm>
          <a:prstGeom prst="rect">
            <a:avLst/>
          </a:prstGeom>
          <a:solidFill>
            <a:srgbClr val="FF0000">
              <a:alpha val="20000"/>
            </a:srgb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A198135-43E6-442F-9113-0FEACB1C6677}"/>
              </a:ext>
            </a:extLst>
          </p:cNvPr>
          <p:cNvSpPr/>
          <p:nvPr/>
        </p:nvSpPr>
        <p:spPr bwMode="auto">
          <a:xfrm>
            <a:off x="6216209" y="3358462"/>
            <a:ext cx="464414" cy="423385"/>
          </a:xfrm>
          <a:prstGeom prst="rect">
            <a:avLst/>
          </a:prstGeom>
          <a:solidFill>
            <a:srgbClr val="FF0000">
              <a:alpha val="20000"/>
            </a:srgb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4D186B0-B720-43D5-8C19-E13C1E9EB5F8}"/>
              </a:ext>
            </a:extLst>
          </p:cNvPr>
          <p:cNvSpPr txBox="1"/>
          <p:nvPr/>
        </p:nvSpPr>
        <p:spPr>
          <a:xfrm>
            <a:off x="1656995" y="2985374"/>
            <a:ext cx="79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秒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1F4241D-EE9C-4B7F-930D-E3152C37E798}"/>
              </a:ext>
            </a:extLst>
          </p:cNvPr>
          <p:cNvSpPr txBox="1"/>
          <p:nvPr/>
        </p:nvSpPr>
        <p:spPr>
          <a:xfrm>
            <a:off x="2196127" y="1675115"/>
            <a:ext cx="4363285" cy="46166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提高资源利用率</a:t>
            </a:r>
            <a:endParaRPr lang="zh-CN" altLang="en-US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8DF5D1E-62F0-4E3B-B082-C957D3470808}"/>
              </a:ext>
            </a:extLst>
          </p:cNvPr>
          <p:cNvSpPr/>
          <p:nvPr/>
        </p:nvSpPr>
        <p:spPr bwMode="auto">
          <a:xfrm>
            <a:off x="3062201" y="3348379"/>
            <a:ext cx="482826" cy="423385"/>
          </a:xfrm>
          <a:prstGeom prst="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8DF5D1E-62F0-4E3B-B082-C957D3470808}"/>
              </a:ext>
            </a:extLst>
          </p:cNvPr>
          <p:cNvSpPr/>
          <p:nvPr/>
        </p:nvSpPr>
        <p:spPr bwMode="auto">
          <a:xfrm>
            <a:off x="4632203" y="3349131"/>
            <a:ext cx="482826" cy="423385"/>
          </a:xfrm>
          <a:prstGeom prst="rect">
            <a:avLst/>
          </a:prstGeom>
          <a:solidFill>
            <a:srgbClr val="00B0F0">
              <a:alpha val="20000"/>
            </a:srgb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947598" y="2767945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100%</a:t>
            </a:r>
            <a:endParaRPr lang="zh-CN" alt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02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1980" y="1539240"/>
            <a:ext cx="7772400" cy="4419600"/>
          </a:xfrm>
        </p:spPr>
        <p:txBody>
          <a:bodyPr/>
          <a:lstStyle/>
          <a:p>
            <a:r>
              <a:rPr lang="en-US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Jurassic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公园有一个恐龙博物馆和一个花园，有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个旅客和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辆车，每辆车仅能乘一个旅客。旅客在博物馆逛了一会，然后，排队乘坐旅行车，当一辆车可用时，它载入一个旅客，再绕花园行驶任意长的时间。若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辆车都已被旅客乘坐游玩，则想坐车的旅客需要等待。如果一辆车已经空闲，但没有游玩的旅客了，那么，车辆要等待。试用信号量和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操作同步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个旅客和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辆车子。</a:t>
            </a: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40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923675" y="4636726"/>
            <a:ext cx="1716793" cy="472247"/>
          </a:xfrm>
          <a:prstGeom prst="roundRect">
            <a:avLst/>
          </a:prstGeom>
          <a:solidFill>
            <a:srgbClr val="FFCCCC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2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41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1042988" y="1629714"/>
            <a:ext cx="6820756" cy="2308324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semaphore scl,sck,sc,kx,xc,mutex;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sck = kx= sc= xc=0;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sc1=n;mutex=1;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sharearea:            /*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一个登记车辆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被服务乘客信息的共享区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Cobegin</a:t>
            </a: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process 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车辆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(j)</a:t>
            </a: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process 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顾客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(i )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coend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1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42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853158" y="1964890"/>
            <a:ext cx="6820756" cy="3139321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process 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车辆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(j)  {      /*(j=1,2,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)*/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while(true) {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P(sck);           /*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车辆等待有顾客来使用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/*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在共享区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sharearea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登记那一辆车被使用，并与顾客进程汇合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V(mutex);          /*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这时可开放共享区，让另一顾客雇车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V(kx);             /*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允许顾客用此车辆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P(sc);     	    /*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车辆等待顾客上车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/*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车辆载着顾客开行到目的地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v(xc);              /*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允许顾客下车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}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8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43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1042988" y="1781861"/>
            <a:ext cx="6820756" cy="3416320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process 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顾客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(i ) {       /*(i=1,2,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)*/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P(scl);             /*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车辆最大数量信号量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GB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P(mutex);           /*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封锁共享区，互斥操作</a:t>
            </a:r>
            <a:r>
              <a:rPr lang="en-GB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GB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/*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在共享区</a:t>
            </a:r>
            <a:r>
              <a:rPr lang="en-GB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sharearea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登记被服务的顾客的信息：起始和到达地点，行驶时间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*/;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V(sck);            /*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释放一辆车，即顾客找到一辆空车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P(kx);             /*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车辆要配备驾驶员，顾客等待被载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{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上车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V(sc);             /*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顾客进程已汇合到车辆进程，即顾客坐进车里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P(xc);             /*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待游玩结束后后，顾客等待下车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*/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V(scl);            /*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空车辆数加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1*/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8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1980" y="1539240"/>
            <a:ext cx="7772400" cy="4419600"/>
          </a:xfrm>
        </p:spPr>
        <p:txBody>
          <a:bodyPr/>
          <a:lstStyle/>
          <a:p>
            <a:r>
              <a:rPr lang="zh-CN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一阅览室，读者进入时必须先在一张登记表上登记，该表为每一座位列出一个表目，包括座号、姓名，读者离开时要注销登记信息；假如阅览室共有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个座位</a:t>
            </a:r>
            <a:r>
              <a:rPr lang="zh-CN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试用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(1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）信号量和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操作；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(2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）管程，来实现用户进程的同步算法</a:t>
            </a:r>
            <a:r>
              <a:rPr lang="zh-CN" altLang="zh-CN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44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6104297" y="4221484"/>
            <a:ext cx="1716793" cy="472247"/>
          </a:xfrm>
          <a:prstGeom prst="roundRect">
            <a:avLst/>
          </a:prstGeom>
          <a:solidFill>
            <a:srgbClr val="FFCCCC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4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分钟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48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45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1042988" y="1629714"/>
            <a:ext cx="6820756" cy="2862322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struct {char name[10] 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int number;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}A[100];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semaphore mutex,seatcount;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int i;mutex=1;seatcount=100;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for(int i=0;i&lt;100;i++ ) 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{A[i].number=i;A[i].name=null;}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cobegin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process  reader i(char readername[ 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])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coend.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486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46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1042988" y="1629714"/>
            <a:ext cx="6820756" cy="3970318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process  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reader i(char readername[ ]) {              //(i=1,2,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 P(seatcount);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 P(mutex);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for (int i=1; i&lt; 100 ;i++)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    if (A[i].name==null ) A[i].name=readername;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 reader get the seat number =i;            /*A[i].number*/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 V(mutex)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 /*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进入阅览室，座位号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，座下读书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*/;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P(mutex);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 A[i].name=null;                      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 V(mutex);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 V(seatcount);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 /*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离开阅览室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*/;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9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47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853158" y="1964890"/>
            <a:ext cx="6820756" cy="2308324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type readbook=MONTOR {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cond R;R=0;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int R_count,i,seatcount;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char name[100] 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R_count =seatcount=0;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InterfaceModule IM;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DEFINE readercome( ),readerleave( 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USE enter(), leave(),wait( ), signal( )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3566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48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1042988" y="1781861"/>
            <a:ext cx="6820756" cy="2862322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Procedure  readercome(char readername[ ]) {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enter (IM);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if (seatcount&gt;=100)  wait(R,R_count,IM);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seatcount=seatcount+1;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for (int i=0;i&lt;100;i++) {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if (name[i]==null )  name[i]=readername;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get the seat number=i;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leave(IM 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}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7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49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1042988" y="1781861"/>
            <a:ext cx="6820756" cy="2308324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procedure  readerleave(char readername) {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enter(IM);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seatcount--;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for(int i=0;i&lt;100;i++)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if (name[i]==readername)  name[i]=null;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signal(R,R_count,IM);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leave(IM);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}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341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并发</a:t>
            </a:r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程序的特性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5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15440"/>
            <a:ext cx="7924800" cy="4114800"/>
          </a:xfrm>
        </p:spPr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并发性：</a:t>
            </a:r>
            <a:endParaRPr lang="en-US" altLang="zh-CN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多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个进程可并发执行；</a:t>
            </a:r>
            <a:endParaRPr lang="en-US" altLang="zh-CN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共享性：</a:t>
            </a:r>
            <a:endParaRPr lang="en-US" altLang="zh-CN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多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个进程共享资源；</a:t>
            </a:r>
            <a:endParaRPr lang="en-US" altLang="zh-CN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交往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性：</a:t>
            </a:r>
            <a:endParaRPr lang="en-US" altLang="zh-CN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多个进程并发执行存在制约；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2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练习题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77AD-BA68-374F-8A75-1EDC20A3AF71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50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47874D-9F8B-4044-B96B-1C4E110005D2}"/>
              </a:ext>
            </a:extLst>
          </p:cNvPr>
          <p:cNvSpPr/>
          <p:nvPr/>
        </p:nvSpPr>
        <p:spPr>
          <a:xfrm>
            <a:off x="1042988" y="1781861"/>
            <a:ext cx="6820756" cy="2308324"/>
          </a:xfrm>
          <a:prstGeom prst="rect">
            <a:avLst/>
          </a:prstGeom>
          <a:ln w="1270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cobegin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process reader i ( ) {       //i=1,2.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readbook.readercome(readername);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read the book;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readbook.readerleave(readername);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leave the readroom;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}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coend</a:t>
            </a:r>
            <a:endParaRPr lang="zh-CN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61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并发</a:t>
            </a:r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程序的问题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6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15440"/>
            <a:ext cx="7924800" cy="4114800"/>
          </a:xfrm>
        </p:spPr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并发运行带来的问题：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961C5F-35E9-478B-B7D0-6329B3A6A1D8}"/>
              </a:ext>
            </a:extLst>
          </p:cNvPr>
          <p:cNvSpPr txBox="1"/>
          <p:nvPr/>
        </p:nvSpPr>
        <p:spPr>
          <a:xfrm>
            <a:off x="1956365" y="4533821"/>
            <a:ext cx="181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购买机票问题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B6B926-6144-4DD1-B389-8146B8275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565" y="3597577"/>
            <a:ext cx="947645" cy="9476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7824BBB-F350-4FFA-906B-5D03EC5BDC26}"/>
              </a:ext>
            </a:extLst>
          </p:cNvPr>
          <p:cNvSpPr/>
          <p:nvPr/>
        </p:nvSpPr>
        <p:spPr bwMode="auto">
          <a:xfrm>
            <a:off x="1246637" y="3520663"/>
            <a:ext cx="577051" cy="431063"/>
          </a:xfrm>
          <a:prstGeom prst="rect">
            <a:avLst/>
          </a:prstGeom>
          <a:solidFill>
            <a:srgbClr val="CCEFFC"/>
          </a:solidFill>
          <a:ln w="222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2413B6-69F6-4238-9AFF-01F58DBB6ABC}"/>
              </a:ext>
            </a:extLst>
          </p:cNvPr>
          <p:cNvSpPr/>
          <p:nvPr/>
        </p:nvSpPr>
        <p:spPr bwMode="auto">
          <a:xfrm>
            <a:off x="1246637" y="4183349"/>
            <a:ext cx="577051" cy="431063"/>
          </a:xfrm>
          <a:prstGeom prst="rect">
            <a:avLst/>
          </a:prstGeom>
          <a:solidFill>
            <a:srgbClr val="CCEFDC"/>
          </a:solidFill>
          <a:ln w="222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9E7711F-2DBD-4A85-849B-84F19C7CA09D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1807670" y="3829200"/>
            <a:ext cx="582895" cy="24220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5528192-5AC7-49EA-A6C1-B6BC418A9F8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 flipV="1">
            <a:off x="1823688" y="4071400"/>
            <a:ext cx="566877" cy="3274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2" name="矩形 1"/>
          <p:cNvSpPr/>
          <p:nvPr/>
        </p:nvSpPr>
        <p:spPr>
          <a:xfrm>
            <a:off x="2486719" y="3323970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张票</a:t>
            </a:r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C857E0B-39DB-4DE0-B905-457256E4F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714" y="3864126"/>
            <a:ext cx="654719" cy="65471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8DD9A2C-F4E1-47A2-A334-96550F5B8C3B}"/>
              </a:ext>
            </a:extLst>
          </p:cNvPr>
          <p:cNvSpPr txBox="1"/>
          <p:nvPr/>
        </p:nvSpPr>
        <p:spPr>
          <a:xfrm>
            <a:off x="6022147" y="4661539"/>
            <a:ext cx="8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硬盘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3D3AEDC-3027-4504-929D-647749C5EDA7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 bwMode="auto">
          <a:xfrm>
            <a:off x="5539463" y="4187717"/>
            <a:ext cx="561251" cy="37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0F47719-EE15-4B34-A1A7-5E2D041316DC}"/>
              </a:ext>
            </a:extLst>
          </p:cNvPr>
          <p:cNvCxnSpPr>
            <a:cxnSpLocks/>
          </p:cNvCxnSpPr>
          <p:nvPr/>
        </p:nvCxnSpPr>
        <p:spPr bwMode="auto">
          <a:xfrm>
            <a:off x="6646396" y="4191486"/>
            <a:ext cx="6432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0FE3857-2D1E-4DD7-B670-E4431DC58C4B}"/>
              </a:ext>
            </a:extLst>
          </p:cNvPr>
          <p:cNvSpPr/>
          <p:nvPr/>
        </p:nvSpPr>
        <p:spPr bwMode="auto">
          <a:xfrm>
            <a:off x="4962412" y="3972185"/>
            <a:ext cx="577051" cy="431063"/>
          </a:xfrm>
          <a:prstGeom prst="rect">
            <a:avLst/>
          </a:prstGeom>
          <a:solidFill>
            <a:srgbClr val="CCEFFC"/>
          </a:solidFill>
          <a:ln w="222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D64932-4957-4014-8EFF-81DC7E1FE8BB}"/>
              </a:ext>
            </a:extLst>
          </p:cNvPr>
          <p:cNvSpPr/>
          <p:nvPr/>
        </p:nvSpPr>
        <p:spPr bwMode="auto">
          <a:xfrm>
            <a:off x="7398658" y="3975954"/>
            <a:ext cx="577051" cy="431063"/>
          </a:xfrm>
          <a:prstGeom prst="rect">
            <a:avLst/>
          </a:prstGeom>
          <a:solidFill>
            <a:srgbClr val="CCEFDC"/>
          </a:solidFill>
          <a:ln w="222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33185" y="344061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读取数据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49182" y="34410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写入数据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并发</a:t>
            </a:r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7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15440"/>
            <a:ext cx="7924800" cy="4114800"/>
          </a:xfrm>
        </p:spPr>
        <p:txBody>
          <a:bodyPr/>
          <a:lstStyle/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需求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961C5F-35E9-478B-B7D0-6329B3A6A1D8}"/>
              </a:ext>
            </a:extLst>
          </p:cNvPr>
          <p:cNvSpPr txBox="1"/>
          <p:nvPr/>
        </p:nvSpPr>
        <p:spPr>
          <a:xfrm>
            <a:off x="1956365" y="4533821"/>
            <a:ext cx="181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购买机票问题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B6B926-6144-4DD1-B389-8146B8275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565" y="3597577"/>
            <a:ext cx="947645" cy="9476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7824BBB-F350-4FFA-906B-5D03EC5BDC26}"/>
              </a:ext>
            </a:extLst>
          </p:cNvPr>
          <p:cNvSpPr/>
          <p:nvPr/>
        </p:nvSpPr>
        <p:spPr bwMode="auto">
          <a:xfrm>
            <a:off x="1246637" y="3520663"/>
            <a:ext cx="577051" cy="431063"/>
          </a:xfrm>
          <a:prstGeom prst="rect">
            <a:avLst/>
          </a:prstGeom>
          <a:solidFill>
            <a:srgbClr val="CCEFFC"/>
          </a:solidFill>
          <a:ln w="222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2413B6-69F6-4238-9AFF-01F58DBB6ABC}"/>
              </a:ext>
            </a:extLst>
          </p:cNvPr>
          <p:cNvSpPr/>
          <p:nvPr/>
        </p:nvSpPr>
        <p:spPr bwMode="auto">
          <a:xfrm>
            <a:off x="1246637" y="4183349"/>
            <a:ext cx="577051" cy="431063"/>
          </a:xfrm>
          <a:prstGeom prst="rect">
            <a:avLst/>
          </a:prstGeom>
          <a:solidFill>
            <a:srgbClr val="CCEFDC"/>
          </a:solidFill>
          <a:ln w="222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9E7711F-2DBD-4A85-849B-84F19C7CA09D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1807670" y="3829200"/>
            <a:ext cx="582895" cy="24220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5528192-5AC7-49EA-A6C1-B6BC418A9F8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 flipV="1">
            <a:off x="1823688" y="4071400"/>
            <a:ext cx="566877" cy="3274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2" name="矩形 1"/>
          <p:cNvSpPr/>
          <p:nvPr/>
        </p:nvSpPr>
        <p:spPr>
          <a:xfrm>
            <a:off x="2486719" y="3323970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张票</a:t>
            </a:r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C857E0B-39DB-4DE0-B905-457256E4F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714" y="3864126"/>
            <a:ext cx="654719" cy="65471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8DD9A2C-F4E1-47A2-A334-96550F5B8C3B}"/>
              </a:ext>
            </a:extLst>
          </p:cNvPr>
          <p:cNvSpPr txBox="1"/>
          <p:nvPr/>
        </p:nvSpPr>
        <p:spPr>
          <a:xfrm>
            <a:off x="6022147" y="4661539"/>
            <a:ext cx="8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硬盘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3D3AEDC-3027-4504-929D-647749C5EDA7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 bwMode="auto">
          <a:xfrm>
            <a:off x="5539463" y="4187717"/>
            <a:ext cx="561251" cy="37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0F47719-EE15-4B34-A1A7-5E2D041316DC}"/>
              </a:ext>
            </a:extLst>
          </p:cNvPr>
          <p:cNvCxnSpPr>
            <a:cxnSpLocks/>
          </p:cNvCxnSpPr>
          <p:nvPr/>
        </p:nvCxnSpPr>
        <p:spPr bwMode="auto">
          <a:xfrm>
            <a:off x="6646396" y="4191486"/>
            <a:ext cx="6432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0FE3857-2D1E-4DD7-B670-E4431DC58C4B}"/>
              </a:ext>
            </a:extLst>
          </p:cNvPr>
          <p:cNvSpPr/>
          <p:nvPr/>
        </p:nvSpPr>
        <p:spPr bwMode="auto">
          <a:xfrm>
            <a:off x="4962412" y="3972185"/>
            <a:ext cx="577051" cy="431063"/>
          </a:xfrm>
          <a:prstGeom prst="rect">
            <a:avLst/>
          </a:prstGeom>
          <a:solidFill>
            <a:srgbClr val="CCEFFC"/>
          </a:solidFill>
          <a:ln w="222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D64932-4957-4014-8EFF-81DC7E1FE8BB}"/>
              </a:ext>
            </a:extLst>
          </p:cNvPr>
          <p:cNvSpPr/>
          <p:nvPr/>
        </p:nvSpPr>
        <p:spPr bwMode="auto">
          <a:xfrm>
            <a:off x="7398658" y="3975954"/>
            <a:ext cx="577051" cy="431063"/>
          </a:xfrm>
          <a:prstGeom prst="rect">
            <a:avLst/>
          </a:prstGeom>
          <a:solidFill>
            <a:srgbClr val="CCEFDC"/>
          </a:solidFill>
          <a:ln w="222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33185" y="344061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读取数据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49182" y="34410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写入数据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3CDA26-75AE-4809-A9D3-CF98C1D742BC}"/>
              </a:ext>
            </a:extLst>
          </p:cNvPr>
          <p:cNvSpPr txBox="1"/>
          <p:nvPr/>
        </p:nvSpPr>
        <p:spPr>
          <a:xfrm>
            <a:off x="1025423" y="2529044"/>
            <a:ext cx="292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互斥：竞争资源</a:t>
            </a:r>
            <a:endParaRPr lang="zh-CN" altLang="en-US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859D80D-FAB6-46F8-8AF5-2F9A698EC83C}"/>
              </a:ext>
            </a:extLst>
          </p:cNvPr>
          <p:cNvSpPr txBox="1"/>
          <p:nvPr/>
        </p:nvSpPr>
        <p:spPr>
          <a:xfrm>
            <a:off x="5055458" y="2484632"/>
            <a:ext cx="2745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同步：协同任务</a:t>
            </a:r>
            <a:endParaRPr lang="zh-CN" altLang="en-US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76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并发</a:t>
            </a:r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8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15440"/>
            <a:ext cx="7924800" cy="4114800"/>
          </a:xfrm>
        </p:spPr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临界资源、临界区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961C5F-35E9-478B-B7D0-6329B3A6A1D8}"/>
              </a:ext>
            </a:extLst>
          </p:cNvPr>
          <p:cNvSpPr txBox="1"/>
          <p:nvPr/>
        </p:nvSpPr>
        <p:spPr>
          <a:xfrm>
            <a:off x="1956365" y="4533821"/>
            <a:ext cx="181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购买机票问题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B6B926-6144-4DD1-B389-8146B8275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565" y="3597577"/>
            <a:ext cx="947645" cy="9476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7824BBB-F350-4FFA-906B-5D03EC5BDC26}"/>
              </a:ext>
            </a:extLst>
          </p:cNvPr>
          <p:cNvSpPr/>
          <p:nvPr/>
        </p:nvSpPr>
        <p:spPr bwMode="auto">
          <a:xfrm>
            <a:off x="1246637" y="3520663"/>
            <a:ext cx="577051" cy="431063"/>
          </a:xfrm>
          <a:prstGeom prst="rect">
            <a:avLst/>
          </a:prstGeom>
          <a:solidFill>
            <a:srgbClr val="CCEFFC"/>
          </a:solidFill>
          <a:ln w="222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2413B6-69F6-4238-9AFF-01F58DBB6ABC}"/>
              </a:ext>
            </a:extLst>
          </p:cNvPr>
          <p:cNvSpPr/>
          <p:nvPr/>
        </p:nvSpPr>
        <p:spPr bwMode="auto">
          <a:xfrm>
            <a:off x="1246637" y="4183349"/>
            <a:ext cx="577051" cy="431063"/>
          </a:xfrm>
          <a:prstGeom prst="rect">
            <a:avLst/>
          </a:prstGeom>
          <a:solidFill>
            <a:srgbClr val="CCEFDC"/>
          </a:solidFill>
          <a:ln w="222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9E7711F-2DBD-4A85-849B-84F19C7CA09D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1807670" y="3829200"/>
            <a:ext cx="582895" cy="24220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5528192-5AC7-49EA-A6C1-B6BC418A9F8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 flipV="1">
            <a:off x="1823688" y="4071400"/>
            <a:ext cx="566877" cy="3274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2" name="矩形 1"/>
          <p:cNvSpPr/>
          <p:nvPr/>
        </p:nvSpPr>
        <p:spPr>
          <a:xfrm>
            <a:off x="2486719" y="3323970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张票</a:t>
            </a:r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C857E0B-39DB-4DE0-B905-457256E4F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714" y="3864126"/>
            <a:ext cx="654719" cy="65471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8DD9A2C-F4E1-47A2-A334-96550F5B8C3B}"/>
              </a:ext>
            </a:extLst>
          </p:cNvPr>
          <p:cNvSpPr txBox="1"/>
          <p:nvPr/>
        </p:nvSpPr>
        <p:spPr>
          <a:xfrm>
            <a:off x="6022147" y="4661539"/>
            <a:ext cx="8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硬盘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3D3AEDC-3027-4504-929D-647749C5EDA7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 bwMode="auto">
          <a:xfrm>
            <a:off x="5539463" y="4187717"/>
            <a:ext cx="561251" cy="376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0F47719-EE15-4B34-A1A7-5E2D041316DC}"/>
              </a:ext>
            </a:extLst>
          </p:cNvPr>
          <p:cNvCxnSpPr>
            <a:cxnSpLocks/>
          </p:cNvCxnSpPr>
          <p:nvPr/>
        </p:nvCxnSpPr>
        <p:spPr bwMode="auto">
          <a:xfrm>
            <a:off x="6646396" y="4191486"/>
            <a:ext cx="64322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0FE3857-2D1E-4DD7-B670-E4431DC58C4B}"/>
              </a:ext>
            </a:extLst>
          </p:cNvPr>
          <p:cNvSpPr/>
          <p:nvPr/>
        </p:nvSpPr>
        <p:spPr bwMode="auto">
          <a:xfrm>
            <a:off x="4962412" y="3972185"/>
            <a:ext cx="577051" cy="431063"/>
          </a:xfrm>
          <a:prstGeom prst="rect">
            <a:avLst/>
          </a:prstGeom>
          <a:solidFill>
            <a:srgbClr val="CCEFFC"/>
          </a:solidFill>
          <a:ln w="222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D64932-4957-4014-8EFF-81DC7E1FE8BB}"/>
              </a:ext>
            </a:extLst>
          </p:cNvPr>
          <p:cNvSpPr/>
          <p:nvPr/>
        </p:nvSpPr>
        <p:spPr bwMode="auto">
          <a:xfrm>
            <a:off x="7398658" y="3975954"/>
            <a:ext cx="577051" cy="431063"/>
          </a:xfrm>
          <a:prstGeom prst="rect">
            <a:avLst/>
          </a:prstGeom>
          <a:solidFill>
            <a:srgbClr val="CCEFDC"/>
          </a:solidFill>
          <a:ln w="222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33185" y="344061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读取数据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49182" y="34410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写入数据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3CDA26-75AE-4809-A9D3-CF98C1D742BC}"/>
              </a:ext>
            </a:extLst>
          </p:cNvPr>
          <p:cNvSpPr txBox="1"/>
          <p:nvPr/>
        </p:nvSpPr>
        <p:spPr>
          <a:xfrm>
            <a:off x="1025423" y="2529044"/>
            <a:ext cx="292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互斥：竞争资源</a:t>
            </a:r>
            <a:endParaRPr lang="zh-CN" altLang="en-US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859D80D-FAB6-46F8-8AF5-2F9A698EC83C}"/>
              </a:ext>
            </a:extLst>
          </p:cNvPr>
          <p:cNvSpPr txBox="1"/>
          <p:nvPr/>
        </p:nvSpPr>
        <p:spPr>
          <a:xfrm>
            <a:off x="5055458" y="2484632"/>
            <a:ext cx="2745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同步：协同任务</a:t>
            </a:r>
            <a:endParaRPr lang="zh-CN" altLang="en-US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97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839518C1-E1AC-4D68-9D82-D4EE5BCE63E7}"/>
              </a:ext>
            </a:extLst>
          </p:cNvPr>
          <p:cNvSpPr/>
          <p:nvPr/>
        </p:nvSpPr>
        <p:spPr bwMode="auto">
          <a:xfrm>
            <a:off x="4905954" y="2480254"/>
            <a:ext cx="3552246" cy="2677492"/>
          </a:xfrm>
          <a:prstGeom prst="flowChartProcess">
            <a:avLst/>
          </a:prstGeom>
          <a:solidFill>
            <a:srgbClr val="CCCC99">
              <a:alpha val="20000"/>
            </a:srgbClr>
          </a:solidFill>
          <a:ln w="9525" cap="flat" cmpd="sng" algn="ctr">
            <a:solidFill>
              <a:srgbClr val="CC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基于代码的实现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2193-DBF0-1047-AB39-9194E46AB8F4}" type="slidenum">
              <a:rPr 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pPr/>
              <a:t>9</a:t>
            </a:fld>
            <a:endParaRPr lang="en-US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15440"/>
            <a:ext cx="7924800" cy="4114800"/>
          </a:xfrm>
        </p:spPr>
        <p:txBody>
          <a:bodyPr/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互斥的实现：同时进入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5D7A5B-E71D-4091-8AA8-F6A4E1B930AF}"/>
              </a:ext>
            </a:extLst>
          </p:cNvPr>
          <p:cNvSpPr/>
          <p:nvPr/>
        </p:nvSpPr>
        <p:spPr>
          <a:xfrm>
            <a:off x="5333956" y="2683444"/>
            <a:ext cx="26962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rocess P2</a:t>
            </a:r>
            <a:endParaRPr lang="en-US" altLang="zh-CN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begin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while inside1 do [];</a:t>
            </a: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inside2 = true;</a:t>
            </a: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临界区；</a:t>
            </a:r>
            <a:endParaRPr lang="en-US" altLang="zh-CN" smtClean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inside2=false</a:t>
            </a:r>
            <a:r>
              <a:rPr lang="zh-CN" altLang="en-US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mtClean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nd;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839518C1-E1AC-4D68-9D82-D4EE5BCE63E7}"/>
              </a:ext>
            </a:extLst>
          </p:cNvPr>
          <p:cNvSpPr/>
          <p:nvPr/>
        </p:nvSpPr>
        <p:spPr bwMode="auto">
          <a:xfrm>
            <a:off x="669235" y="2480254"/>
            <a:ext cx="3552246" cy="2677492"/>
          </a:xfrm>
          <a:prstGeom prst="flowChartProcess">
            <a:avLst/>
          </a:prstGeom>
          <a:solidFill>
            <a:srgbClr val="CCCC99">
              <a:alpha val="20000"/>
            </a:srgbClr>
          </a:solidFill>
          <a:ln w="9525" cap="flat" cmpd="sng" algn="ctr">
            <a:solidFill>
              <a:srgbClr val="CC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5D7A5B-E71D-4091-8AA8-F6A4E1B930AF}"/>
              </a:ext>
            </a:extLst>
          </p:cNvPr>
          <p:cNvSpPr/>
          <p:nvPr/>
        </p:nvSpPr>
        <p:spPr>
          <a:xfrm>
            <a:off x="1097237" y="2683444"/>
            <a:ext cx="26962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rocess P1</a:t>
            </a:r>
            <a:endParaRPr lang="en-US" altLang="zh-CN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begin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while inside2 do [];</a:t>
            </a: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inside1 = true;</a:t>
            </a: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临界区；</a:t>
            </a:r>
            <a:endParaRPr lang="en-US" altLang="zh-CN" smtClean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inside1 = false</a:t>
            </a:r>
            <a:r>
              <a:rPr lang="zh-CN" altLang="en-US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mtClean="0">
              <a:solidFill>
                <a:srgbClr val="40404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mtClean="0">
                <a:solidFill>
                  <a:srgbClr val="40404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nd;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V="1">
            <a:off x="3442915" y="3450866"/>
            <a:ext cx="2393342" cy="795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788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PN-latest.pptx</Template>
  <TotalTime>1545</TotalTime>
  <Words>3440</Words>
  <Application>Microsoft Office PowerPoint</Application>
  <PresentationFormat>全屏显示(4:3)</PresentationFormat>
  <Paragraphs>814</Paragraphs>
  <Slides>50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ＭＳ Ｐゴシック</vt:lpstr>
      <vt:lpstr>华文楷体</vt:lpstr>
      <vt:lpstr>宋体</vt:lpstr>
      <vt:lpstr>Arial</vt:lpstr>
      <vt:lpstr>Calibri</vt:lpstr>
      <vt:lpstr>Times New Roman</vt:lpstr>
      <vt:lpstr>Wingdings</vt:lpstr>
      <vt:lpstr>seg</vt:lpstr>
      <vt:lpstr>信号量习题课</vt:lpstr>
      <vt:lpstr>顺序程序的特点</vt:lpstr>
      <vt:lpstr>顺序程序的缺点</vt:lpstr>
      <vt:lpstr>并发程序的优势</vt:lpstr>
      <vt:lpstr>并发程序的特性</vt:lpstr>
      <vt:lpstr>并发程序的问题</vt:lpstr>
      <vt:lpstr>并发程序</vt:lpstr>
      <vt:lpstr>并发程序</vt:lpstr>
      <vt:lpstr>基于代码的实现</vt:lpstr>
      <vt:lpstr>基于代码的实现</vt:lpstr>
      <vt:lpstr>基于代码的实现</vt:lpstr>
      <vt:lpstr>基于测试建立指令</vt:lpstr>
      <vt:lpstr>基于硬件中断</vt:lpstr>
      <vt:lpstr>参考：解决思想</vt:lpstr>
      <vt:lpstr>信号量</vt:lpstr>
      <vt:lpstr>PV 操作</vt:lpstr>
      <vt:lpstr>PV 操作</vt:lpstr>
      <vt:lpstr>并发程序框架</vt:lpstr>
      <vt:lpstr>互斥的实现</vt:lpstr>
      <vt:lpstr>同步的实现</vt:lpstr>
      <vt:lpstr>习题1</vt:lpstr>
      <vt:lpstr>习题2</vt:lpstr>
      <vt:lpstr>习题2</vt:lpstr>
      <vt:lpstr>习题2</vt:lpstr>
      <vt:lpstr>习题2</vt:lpstr>
      <vt:lpstr>习题 3（同步）</vt:lpstr>
      <vt:lpstr>习题 3</vt:lpstr>
      <vt:lpstr>习题 4 （同步）</vt:lpstr>
      <vt:lpstr>习题 4（同步）</vt:lpstr>
      <vt:lpstr>习题 5（同步）</vt:lpstr>
      <vt:lpstr>习题 5</vt:lpstr>
      <vt:lpstr>习题 6（互斥）</vt:lpstr>
      <vt:lpstr>习题 6（互斥）</vt:lpstr>
      <vt:lpstr>习题 7</vt:lpstr>
      <vt:lpstr>练习题1</vt:lpstr>
      <vt:lpstr>练习题1</vt:lpstr>
      <vt:lpstr>练习题1</vt:lpstr>
      <vt:lpstr>练习题1</vt:lpstr>
      <vt:lpstr>练习题1</vt:lpstr>
      <vt:lpstr>练习题2</vt:lpstr>
      <vt:lpstr>练习题2</vt:lpstr>
      <vt:lpstr>练习题2</vt:lpstr>
      <vt:lpstr>练习题2</vt:lpstr>
      <vt:lpstr>练习题3</vt:lpstr>
      <vt:lpstr>练习题3</vt:lpstr>
      <vt:lpstr>练习题3</vt:lpstr>
      <vt:lpstr>练习题3</vt:lpstr>
      <vt:lpstr>练习题3</vt:lpstr>
      <vt:lpstr>练习题3</vt:lpstr>
      <vt:lpstr>练习题3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Automata</dc:title>
  <dc:creator>Bu Lei</dc:creator>
  <cp:lastModifiedBy>dislab</cp:lastModifiedBy>
  <cp:revision>120</cp:revision>
  <dcterms:created xsi:type="dcterms:W3CDTF">2013-03-08T14:42:20Z</dcterms:created>
  <dcterms:modified xsi:type="dcterms:W3CDTF">2021-05-19T08:11:14Z</dcterms:modified>
</cp:coreProperties>
</file>