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78" r:id="rId2"/>
    <p:sldId id="310" r:id="rId3"/>
    <p:sldId id="350" r:id="rId4"/>
    <p:sldId id="351" r:id="rId5"/>
    <p:sldId id="352" r:id="rId6"/>
    <p:sldId id="353" r:id="rId7"/>
    <p:sldId id="354" r:id="rId8"/>
    <p:sldId id="355" r:id="rId9"/>
    <p:sldId id="356" r:id="rId10"/>
    <p:sldId id="357" r:id="rId11"/>
    <p:sldId id="358" r:id="rId12"/>
    <p:sldId id="359" r:id="rId13"/>
    <p:sldId id="360" r:id="rId14"/>
    <p:sldId id="364" r:id="rId15"/>
    <p:sldId id="366" r:id="rId16"/>
    <p:sldId id="365" r:id="rId17"/>
    <p:sldId id="3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5F5EB"/>
    <a:srgbClr val="CCEFDC"/>
    <a:srgbClr val="CCEFFC"/>
    <a:srgbClr val="9CB5BE"/>
    <a:srgbClr val="CCCC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69" autoAdjust="0"/>
    <p:restoredTop sz="73378" autoAdjust="0"/>
  </p:normalViewPr>
  <p:slideViewPr>
    <p:cSldViewPr snapToGrid="0" snapToObjects="1">
      <p:cViewPr varScale="1">
        <p:scale>
          <a:sx n="83" d="100"/>
          <a:sy n="83" d="100"/>
        </p:scale>
        <p:origin x="14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E1C57A-CE54-774F-A9DB-060E9A7FC8DF}" type="datetimeFigureOut">
              <a:rPr lang="en-US" smtClean="0"/>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EE4DD-3DD8-CB4A-BE87-487A987CC61E}" type="slidenum">
              <a:rPr lang="en-US" smtClean="0"/>
              <a:t>‹#›</a:t>
            </a:fld>
            <a:endParaRPr lang="en-US"/>
          </a:p>
        </p:txBody>
      </p:sp>
    </p:spTree>
    <p:extLst>
      <p:ext uri="{BB962C8B-B14F-4D97-AF65-F5344CB8AC3E}">
        <p14:creationId xmlns:p14="http://schemas.microsoft.com/office/powerpoint/2010/main" val="3220714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4CEAE0-D79F-D843-AE30-2A33C1F811D9}" type="slidenum">
              <a:rPr lang="en-US">
                <a:solidFill>
                  <a:srgbClr val="000000"/>
                </a:solidFill>
              </a:rPr>
              <a:pPr/>
              <a:t>1</a:t>
            </a:fld>
            <a:endParaRPr lang="en-US">
              <a:solidFill>
                <a:srgbClr val="000000"/>
              </a:solidFill>
            </a:endParaRPr>
          </a:p>
        </p:txBody>
      </p:sp>
      <p:sp>
        <p:nvSpPr>
          <p:cNvPr id="33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10</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132339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11</a:t>
            </a:fld>
            <a:endParaRPr lang="en-US" altLang="zh-CN"/>
          </a:p>
        </p:txBody>
      </p:sp>
    </p:spTree>
    <p:extLst>
      <p:ext uri="{BB962C8B-B14F-4D97-AF65-F5344CB8AC3E}">
        <p14:creationId xmlns:p14="http://schemas.microsoft.com/office/powerpoint/2010/main" val="2564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12</a:t>
            </a:fld>
            <a:endParaRPr lang="en-US" altLang="zh-CN"/>
          </a:p>
        </p:txBody>
      </p:sp>
    </p:spTree>
    <p:extLst>
      <p:ext uri="{BB962C8B-B14F-4D97-AF65-F5344CB8AC3E}">
        <p14:creationId xmlns:p14="http://schemas.microsoft.com/office/powerpoint/2010/main" val="30059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13</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407865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14</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165239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15</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1762386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16</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283897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17</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111953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2</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298598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3</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261382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4</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346653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5</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286040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6</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333527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7</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362170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8</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293713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BE2F9-FAD4-AE49-A46C-6BF57A7F51BD}" type="slidenum">
              <a:rPr lang="en-US">
                <a:solidFill>
                  <a:srgbClr val="000000"/>
                </a:solidFill>
              </a:rPr>
              <a:pPr/>
              <a:t>9</a:t>
            </a:fld>
            <a:endParaRPr lang="en-US">
              <a:solidFill>
                <a:srgbClr val="000000"/>
              </a:solidFill>
            </a:endParaRPr>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r>
              <a:rPr lang="zh-CN" altLang="en-US" dirty="0"/>
              <a:t>首先，我们简要的回顾</a:t>
            </a:r>
            <a:r>
              <a:rPr lang="zh-CN" altLang="en-US" dirty="0" smtClean="0"/>
              <a:t>一下管程。</a:t>
            </a:r>
            <a:endParaRPr lang="en-US" dirty="0"/>
          </a:p>
        </p:txBody>
      </p:sp>
    </p:spTree>
    <p:extLst>
      <p:ext uri="{BB962C8B-B14F-4D97-AF65-F5344CB8AC3E}">
        <p14:creationId xmlns:p14="http://schemas.microsoft.com/office/powerpoint/2010/main" val="3412396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nSpc>
                <a:spcPct val="90000"/>
              </a:lnSpc>
              <a:spcBef>
                <a:spcPct val="20000"/>
              </a:spcBef>
              <a:buClr>
                <a:schemeClr val="tx1"/>
              </a:buClr>
              <a:buSzPct val="60000"/>
              <a:buFont typeface="Wingdings" pitchFamily="2" charset="2"/>
              <a:buChar char="w"/>
            </a:pPr>
            <a:endParaRPr lang="zh-CN" altLang="zh-CN">
              <a:latin typeface="Arial" charset="0"/>
              <a:ea typeface="宋体" charset="-122"/>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nSpc>
                <a:spcPct val="90000"/>
              </a:lnSpc>
              <a:spcBef>
                <a:spcPct val="20000"/>
              </a:spcBef>
              <a:buClr>
                <a:schemeClr val="tx1"/>
              </a:buClr>
              <a:buSzPct val="60000"/>
              <a:buFont typeface="Wingdings" pitchFamily="2" charset="2"/>
              <a:buChar char="w"/>
            </a:pPr>
            <a:endParaRPr lang="zh-CN" altLang="zh-CN" sz="2400">
              <a:ea typeface="宋体" charset="-122"/>
            </a:endParaRPr>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nSpc>
                <a:spcPct val="90000"/>
              </a:lnSpc>
              <a:spcBef>
                <a:spcPct val="20000"/>
              </a:spcBef>
              <a:buClr>
                <a:schemeClr val="tx1"/>
              </a:buClr>
              <a:buSzPct val="60000"/>
              <a:buFont typeface="Wingdings" pitchFamily="2" charset="2"/>
              <a:buChar char="w"/>
            </a:pPr>
            <a:endParaRPr lang="zh-CN" altLang="zh-CN" sz="2400">
              <a:ea typeface="宋体" charset="-122"/>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en-US" altLang="zh-CN"/>
              <a:t>Click to edit Master subtitle style</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en-US" altLang="zh-CN"/>
              <a:t>Click to edit Master title style</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13" name="Rectangle 5"/>
          <p:cNvSpPr>
            <a:spLocks noGrp="1" noChangeArrowheads="1"/>
          </p:cNvSpPr>
          <p:nvPr>
            <p:ph type="sldNum" sz="quarter" idx="12"/>
          </p:nvPr>
        </p:nvSpPr>
        <p:spPr/>
        <p:txBody>
          <a:bodyPr/>
          <a:lstStyle>
            <a:lvl1pPr>
              <a:defRPr smtClean="0"/>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265916135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5"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35590238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5"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14386244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cs typeface="Times New Roman" pitchFamily="18" charset="0"/>
              </a:defRPr>
            </a:lvl1pPr>
          </a:lstStyle>
          <a:p>
            <a:r>
              <a:rPr lang="en-US" altLang="zh-CN"/>
              <a:t>Click to edit Master title style</a:t>
            </a:r>
            <a:endParaRPr lang="zh-CN" altLang="en-US" dirty="0"/>
          </a:p>
        </p:txBody>
      </p:sp>
      <p:sp>
        <p:nvSpPr>
          <p:cNvPr id="3" name="内容占位符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5"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27545443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5"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1420375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7"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21190488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8"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9"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29299459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4"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5"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32376449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3"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4"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25220053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7"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333466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Drag picture to placeholder or click icon to add</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7"/>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6" name="Rectangle 8"/>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7" name="Rectangle 9"/>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spTree>
    <p:extLst>
      <p:ext uri="{BB962C8B-B14F-4D97-AF65-F5344CB8AC3E}">
        <p14:creationId xmlns:p14="http://schemas.microsoft.com/office/powerpoint/2010/main" val="35057692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nSpc>
                <a:spcPct val="90000"/>
              </a:lnSpc>
              <a:spcBef>
                <a:spcPct val="20000"/>
              </a:spcBef>
              <a:buClr>
                <a:schemeClr val="tx1"/>
              </a:buClr>
              <a:buSzPct val="60000"/>
              <a:buFont typeface="Wingdings" pitchFamily="2" charset="2"/>
              <a:buChar char="w"/>
            </a:pPr>
            <a:endParaRPr lang="zh-CN" altLang="zh-CN" sz="2400">
              <a:ea typeface="宋体" charset="-122"/>
            </a:endParaRPr>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nSpc>
                <a:spcPct val="90000"/>
              </a:lnSpc>
              <a:spcBef>
                <a:spcPct val="20000"/>
              </a:spcBef>
              <a:buClr>
                <a:schemeClr val="tx1"/>
              </a:buClr>
              <a:buSzPct val="60000"/>
              <a:buFont typeface="Wingdings" pitchFamily="2" charset="2"/>
              <a:buChar char="w"/>
            </a:pPr>
            <a:endParaRPr lang="zh-CN" altLang="zh-CN" sz="2400">
              <a:ea typeface="宋体" charset="-122"/>
            </a:endParaRPr>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0000"/>
              </a:lnSpc>
              <a:spcBef>
                <a:spcPct val="20000"/>
              </a:spcBef>
              <a:buClr>
                <a:schemeClr val="tx1"/>
              </a:buClr>
              <a:buSzPct val="60000"/>
              <a:buFont typeface="Wingdings" pitchFamily="2" charset="2"/>
              <a:buChar char="w"/>
              <a:defRPr sz="1600">
                <a:latin typeface="+mn-lt"/>
                <a:ea typeface="宋体" pitchFamily="2" charset="-122"/>
              </a:defRPr>
            </a:lvl1pPr>
          </a:lstStyle>
          <a:p>
            <a:pPr defTabSz="914400" eaLnBrk="0" fontAlgn="base" hangingPunct="0">
              <a:spcBef>
                <a:spcPct val="0"/>
              </a:spcBef>
              <a:spcAft>
                <a:spcPct val="0"/>
              </a:spcAft>
            </a:pPr>
            <a:endParaRPr lang="en-US">
              <a:solidFill>
                <a:srgbClr val="000000"/>
              </a:solidFill>
              <a:ea typeface="ＭＳ Ｐゴシック" charset="0"/>
            </a:endParaRP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spcBef>
                <a:spcPct val="20000"/>
              </a:spcBef>
              <a:buClr>
                <a:schemeClr val="tx1"/>
              </a:buClr>
              <a:buSzPct val="60000"/>
              <a:buFont typeface="Wingdings" pitchFamily="2" charset="2"/>
              <a:buChar char="w"/>
              <a:defRPr sz="1600" smtClean="0">
                <a:latin typeface="+mn-lt"/>
                <a:ea typeface="宋体" pitchFamily="2" charset="-122"/>
              </a:defRPr>
            </a:lvl1pPr>
          </a:lstStyle>
          <a:p>
            <a:pPr defTabSz="914400" eaLnBrk="0" fontAlgn="base" hangingPunct="0">
              <a:spcBef>
                <a:spcPct val="0"/>
              </a:spcBef>
              <a:spcAft>
                <a:spcPct val="0"/>
              </a:spcAft>
            </a:pPr>
            <a:fld id="{5CBD429C-513C-094E-98EB-80A1852F125A}" type="slidenum">
              <a:rPr lang="en-US" smtClean="0">
                <a:solidFill>
                  <a:srgbClr val="000000"/>
                </a:solidFill>
                <a:ea typeface="ＭＳ Ｐゴシック" charset="0"/>
              </a:rPr>
              <a:pPr defTabSz="914400" eaLnBrk="0" fontAlgn="base" hangingPunct="0">
                <a:spcBef>
                  <a:spcPct val="0"/>
                </a:spcBef>
                <a:spcAft>
                  <a:spcPct val="0"/>
                </a:spcAft>
              </a:pPr>
              <a:t>‹#›</a:t>
            </a:fld>
            <a:endParaRPr lang="en-US">
              <a:solidFill>
                <a:srgbClr val="000000"/>
              </a:solidFill>
              <a:ea typeface="ＭＳ Ｐゴシック" charset="0"/>
            </a:endParaRPr>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pitchFamily="2" charset="-122"/>
        </a:defRPr>
      </a:lvl2pPr>
      <a:lvl3pPr algn="ctr" rtl="0" eaLnBrk="1" fontAlgn="base" hangingPunct="1">
        <a:spcBef>
          <a:spcPct val="0"/>
        </a:spcBef>
        <a:spcAft>
          <a:spcPct val="0"/>
        </a:spcAft>
        <a:defRPr sz="3200">
          <a:solidFill>
            <a:schemeClr val="tx1"/>
          </a:solidFill>
          <a:latin typeface="Arial" charset="0"/>
          <a:ea typeface="宋体" pitchFamily="2" charset="-122"/>
        </a:defRPr>
      </a:lvl3pPr>
      <a:lvl4pPr algn="ctr" rtl="0" eaLnBrk="1" fontAlgn="base" hangingPunct="1">
        <a:spcBef>
          <a:spcPct val="0"/>
        </a:spcBef>
        <a:spcAft>
          <a:spcPct val="0"/>
        </a:spcAft>
        <a:defRPr sz="3200">
          <a:solidFill>
            <a:schemeClr val="tx1"/>
          </a:solidFill>
          <a:latin typeface="Arial" charset="0"/>
          <a:ea typeface="宋体" pitchFamily="2" charset="-122"/>
        </a:defRPr>
      </a:lvl4pPr>
      <a:lvl5pPr algn="ctr" rtl="0" eaLnBrk="1" fontAlgn="base" hangingPunct="1">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a:xfrm>
            <a:off x="2110811" y="3948620"/>
            <a:ext cx="4922378" cy="1042587"/>
          </a:xfrm>
        </p:spPr>
        <p:txBody>
          <a:bodyPr/>
          <a:lstStyle/>
          <a:p>
            <a:pPr algn="ctr"/>
            <a:r>
              <a:rPr lang="zh-CN" altLang="en-US" dirty="0">
                <a:solidFill>
                  <a:srgbClr val="003366"/>
                </a:solidFill>
                <a:latin typeface="华文楷体" panose="02010600040101010101" pitchFamily="2" charset="-122"/>
                <a:ea typeface="华文楷体" panose="02010600040101010101" pitchFamily="2" charset="-122"/>
              </a:rPr>
              <a:t>丁黄陈</a:t>
            </a:r>
            <a:endParaRPr lang="en-US" altLang="zh-CN" dirty="0">
              <a:solidFill>
                <a:srgbClr val="003366"/>
              </a:solidFill>
              <a:latin typeface="华文楷体" panose="02010600040101010101" pitchFamily="2" charset="-122"/>
              <a:ea typeface="华文楷体" panose="02010600040101010101" pitchFamily="2" charset="-122"/>
            </a:endParaRPr>
          </a:p>
          <a:p>
            <a:pPr algn="ctr"/>
            <a:r>
              <a:rPr lang="zh-CN" altLang="en-US" dirty="0">
                <a:solidFill>
                  <a:srgbClr val="003366"/>
                </a:solidFill>
                <a:latin typeface="华文楷体" panose="02010600040101010101" pitchFamily="2" charset="-122"/>
                <a:ea typeface="华文楷体" panose="02010600040101010101" pitchFamily="2" charset="-122"/>
              </a:rPr>
              <a:t>南京大学计算机科学与技术系</a:t>
            </a:r>
            <a:endParaRPr lang="en-US" dirty="0">
              <a:solidFill>
                <a:srgbClr val="003366"/>
              </a:solidFill>
              <a:latin typeface="华文楷体" panose="02010600040101010101" pitchFamily="2" charset="-122"/>
              <a:ea typeface="华文楷体" panose="02010600040101010101" pitchFamily="2" charset="-122"/>
            </a:endParaRPr>
          </a:p>
        </p:txBody>
      </p:sp>
      <p:sp>
        <p:nvSpPr>
          <p:cNvPr id="7170" name="Rectangle 2"/>
          <p:cNvSpPr>
            <a:spLocks noGrp="1" noChangeArrowheads="1"/>
          </p:cNvSpPr>
          <p:nvPr>
            <p:ph type="ctrTitle"/>
          </p:nvPr>
        </p:nvSpPr>
        <p:spPr>
          <a:xfrm>
            <a:off x="685800" y="2413221"/>
            <a:ext cx="7772400" cy="1143000"/>
          </a:xfrm>
        </p:spPr>
        <p:txBody>
          <a:bodyPr/>
          <a:lstStyle/>
          <a:p>
            <a:r>
              <a:rPr lang="zh-CN" altLang="en-US" sz="4400" dirty="0">
                <a:solidFill>
                  <a:srgbClr val="CC0000"/>
                </a:solidFill>
                <a:latin typeface="华文楷体" panose="02010600040101010101" pitchFamily="2" charset="-122"/>
                <a:ea typeface="华文楷体" panose="02010600040101010101" pitchFamily="2" charset="-122"/>
              </a:rPr>
              <a:t>管程</a:t>
            </a:r>
            <a:r>
              <a:rPr lang="zh-CN" altLang="en-US" sz="4400" dirty="0" smtClean="0">
                <a:solidFill>
                  <a:srgbClr val="CC0000"/>
                </a:solidFill>
                <a:latin typeface="华文楷体" panose="02010600040101010101" pitchFamily="2" charset="-122"/>
                <a:ea typeface="华文楷体" panose="02010600040101010101" pitchFamily="2" charset="-122"/>
              </a:rPr>
              <a:t>习题</a:t>
            </a:r>
            <a:r>
              <a:rPr lang="zh-CN" altLang="en-US" sz="4400" dirty="0">
                <a:solidFill>
                  <a:srgbClr val="CC0000"/>
                </a:solidFill>
                <a:latin typeface="华文楷体" panose="02010600040101010101" pitchFamily="2" charset="-122"/>
                <a:ea typeface="华文楷体" panose="02010600040101010101" pitchFamily="2" charset="-122"/>
              </a:rPr>
              <a:t>课</a:t>
            </a:r>
            <a:endParaRPr lang="en-US" sz="4400" dirty="0">
              <a:solidFill>
                <a:srgbClr val="CC0000"/>
              </a:solidFill>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DC3C1B1-BBC0-4C4A-A672-8E3A21E80222}" type="slidenum">
              <a:rPr lang="en-US">
                <a:solidFill>
                  <a:srgbClr val="000000"/>
                </a:solidFill>
                <a:latin typeface="华文楷体" panose="02010600040101010101" pitchFamily="2" charset="-122"/>
                <a:ea typeface="华文楷体" panose="02010600040101010101" pitchFamily="2" charset="-122"/>
              </a:rPr>
              <a:pPr/>
              <a:t>1</a:t>
            </a:fld>
            <a:endParaRPr lang="en-US">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a:t>
            </a:r>
            <a:r>
              <a:rPr lang="en-US" altLang="zh-CN" b="1" dirty="0" smtClean="0">
                <a:latin typeface="华文楷体" panose="02010600040101010101" pitchFamily="2" charset="-122"/>
                <a:ea typeface="华文楷体" panose="02010600040101010101" pitchFamily="2" charset="-122"/>
              </a:rPr>
              <a:t>vs.</a:t>
            </a:r>
            <a:r>
              <a:rPr lang="zh-CN" altLang="en-US" b="1" dirty="0" smtClean="0">
                <a:latin typeface="华文楷体" panose="02010600040101010101" pitchFamily="2" charset="-122"/>
                <a:ea typeface="华文楷体" panose="02010600040101010101" pitchFamily="2" charset="-122"/>
              </a:rPr>
              <a:t>信号量</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zh-CN" dirty="0" smtClean="0"/>
              <a:t>信号量</a:t>
            </a:r>
            <a:r>
              <a:rPr lang="zh-CN" altLang="zh-CN" dirty="0"/>
              <a:t>与管程的功能是等价的</a:t>
            </a:r>
            <a:endParaRPr lang="en-US" altLang="zh-CN" dirty="0">
              <a:solidFill>
                <a:srgbClr val="FF0000"/>
              </a:solidFill>
            </a:endParaRPr>
          </a:p>
          <a:p>
            <a:pPr lvl="1"/>
            <a:r>
              <a:rPr kumimoji="1" lang="zh-CN" altLang="en-US" dirty="0" smtClean="0">
                <a:latin typeface="华文新魏"/>
                <a:ea typeface="华文新魏"/>
              </a:rPr>
              <a:t>可以</a:t>
            </a:r>
            <a:r>
              <a:rPr kumimoji="1" lang="zh-CN" altLang="zh-CN" dirty="0" smtClean="0">
                <a:latin typeface="华文新魏"/>
                <a:ea typeface="华文新魏"/>
              </a:rPr>
              <a:t>用</a:t>
            </a:r>
            <a:r>
              <a:rPr kumimoji="1" lang="zh-CN" altLang="zh-CN" dirty="0">
                <a:latin typeface="华文新魏"/>
                <a:ea typeface="华文新魏"/>
              </a:rPr>
              <a:t>信号量实现管程</a:t>
            </a:r>
          </a:p>
          <a:p>
            <a:pPr lvl="1"/>
            <a:r>
              <a:rPr kumimoji="1" lang="zh-CN" altLang="en-US" dirty="0" smtClean="0">
                <a:latin typeface="华文新魏"/>
                <a:ea typeface="华文新魏"/>
              </a:rPr>
              <a:t>可以</a:t>
            </a:r>
            <a:r>
              <a:rPr kumimoji="1" lang="zh-CN" altLang="zh-CN" dirty="0" smtClean="0">
                <a:latin typeface="华文新魏"/>
                <a:ea typeface="华文新魏"/>
              </a:rPr>
              <a:t>用</a:t>
            </a:r>
            <a:r>
              <a:rPr kumimoji="1" lang="zh-CN" altLang="zh-CN" dirty="0">
                <a:latin typeface="华文新魏"/>
                <a:ea typeface="华文新魏"/>
              </a:rPr>
              <a:t>管程实现信号量</a:t>
            </a:r>
            <a:endParaRPr kumimoji="1" lang="zh-CN" altLang="zh-CN" dirty="0">
              <a:latin typeface="华文新魏"/>
              <a:ea typeface="华文新魏"/>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10</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369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latin typeface="华文新魏"/>
                <a:ea typeface="华文新魏"/>
              </a:rPr>
              <a:t>用信号量实现管程</a:t>
            </a:r>
            <a:r>
              <a:rPr kumimoji="1" lang="zh-CN" altLang="en-US" dirty="0">
                <a:latin typeface="华文新魏"/>
                <a:ea typeface="华文新魏"/>
              </a:rPr>
              <a:t>（</a:t>
            </a:r>
            <a:r>
              <a:rPr kumimoji="1" lang="en-US" altLang="zh-CN" dirty="0">
                <a:latin typeface="华文新魏"/>
                <a:ea typeface="华文新魏"/>
              </a:rPr>
              <a:t>Hoare</a:t>
            </a:r>
            <a:r>
              <a:rPr kumimoji="1" lang="zh-CN" altLang="en-US" dirty="0">
                <a:latin typeface="华文新魏"/>
                <a:ea typeface="华文新魏"/>
              </a:rPr>
              <a:t>是其中实现方法之一）</a:t>
            </a:r>
            <a:endParaRPr kumimoji="1" lang="zh-CN" altLang="zh-CN" dirty="0">
              <a:latin typeface="华文新魏"/>
              <a:ea typeface="华文新魏"/>
            </a:endParaRP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203581" y="2300300"/>
            <a:ext cx="4440427" cy="2862322"/>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semaphore mutex,</a:t>
            </a:r>
            <a:r>
              <a:rPr lang="zh-CN" altLang="en-US"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c;</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mutex=1;c=0;</a:t>
            </a: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enter-monitor</a:t>
            </a:r>
            <a:r>
              <a:rPr lang="en-US" altLang="zh-CN" b="1" dirty="0">
                <a:latin typeface="STXinwei" panose="02010800040101010101" pitchFamily="2" charset="-122"/>
                <a:ea typeface="STXinwei" panose="02010800040101010101" pitchFamily="2" charset="-122"/>
              </a:rPr>
              <a:t>(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进入管程代码，保证互斥</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en-US" altLang="zh-CN" b="1" dirty="0">
                <a:solidFill>
                  <a:srgbClr val="FF0000"/>
                </a:solidFill>
                <a:latin typeface="STXinwei" panose="02010800040101010101" pitchFamily="2" charset="-122"/>
                <a:ea typeface="STXinwei" panose="02010800040101010101" pitchFamily="2" charset="-122"/>
              </a:rPr>
              <a:t>P(mutex);</a:t>
            </a:r>
            <a:endParaRPr lang="zh-CN" altLang="zh-CN" b="1" dirty="0">
              <a:solidFill>
                <a:srgbClr val="FF0000"/>
              </a:solidFill>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leave-monitor-normally(</a:t>
            </a:r>
            <a:r>
              <a:rPr lang="en-US" altLang="zh-CN" b="1" dirty="0">
                <a:latin typeface="STXinwei" panose="02010800040101010101" pitchFamily="2" charset="-122"/>
                <a:ea typeface="STXinwei" panose="02010800040101010101" pitchFamily="2" charset="-122"/>
              </a:rPr>
              <a:t> )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不发信号退出管程</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V(mutex);</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en-US" altLang="zh-CN" b="1" dirty="0">
              <a:latin typeface="STXinwei" panose="02010800040101010101" pitchFamily="2" charset="-122"/>
              <a:ea typeface="STXinwei" panose="02010800040101010101" pitchFamily="2" charset="-122"/>
              <a:cs typeface="华文新魏"/>
            </a:endParaRPr>
          </a:p>
        </p:txBody>
      </p:sp>
      <p:sp>
        <p:nvSpPr>
          <p:cNvPr id="7" name="矩形 6">
            <a:extLst>
              <a:ext uri="{FF2B5EF4-FFF2-40B4-BE49-F238E27FC236}">
                <a16:creationId xmlns:a16="http://schemas.microsoft.com/office/drawing/2014/main" id="{08F85CFB-CADF-B047-995F-D9C1D0F6BCB0}"/>
              </a:ext>
            </a:extLst>
          </p:cNvPr>
          <p:cNvSpPr/>
          <p:nvPr/>
        </p:nvSpPr>
        <p:spPr>
          <a:xfrm>
            <a:off x="4283968" y="2276872"/>
            <a:ext cx="4799156" cy="3416320"/>
          </a:xfrm>
          <a:prstGeom prst="rect">
            <a:avLst/>
          </a:prstGeom>
        </p:spPr>
        <p:txBody>
          <a:bodyPr wrap="square">
            <a:spAutoFit/>
          </a:bodyPr>
          <a:lstStyle/>
          <a:p>
            <a:pPr algn="l"/>
            <a:r>
              <a:rPr lang="en-US" altLang="zh-CN" b="1" dirty="0">
                <a:latin typeface="STXinwei" panose="02010800040101010101" pitchFamily="2" charset="-122"/>
                <a:ea typeface="STXinwei" panose="02010800040101010101" pitchFamily="2" charset="-122"/>
              </a:rPr>
              <a:t>procedure </a:t>
            </a:r>
            <a:r>
              <a:rPr lang="en-US" altLang="zh-CN" b="1" dirty="0">
                <a:solidFill>
                  <a:srgbClr val="0000FF"/>
                </a:solidFill>
                <a:latin typeface="STXinwei" panose="02010800040101010101" pitchFamily="2" charset="-122"/>
                <a:ea typeface="STXinwei" panose="02010800040101010101" pitchFamily="2" charset="-122"/>
              </a:rPr>
              <a:t>leave-with-signal</a:t>
            </a:r>
            <a:r>
              <a:rPr lang="en-US" altLang="zh-CN" b="1" dirty="0">
                <a:latin typeface="STXinwei" panose="02010800040101010101" pitchFamily="2" charset="-122"/>
                <a:ea typeface="STXinwei" panose="02010800040101010101" pitchFamily="2" charset="-122"/>
              </a:rPr>
              <a:t>(c) {   </a:t>
            </a: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在</a:t>
            </a:r>
            <a:r>
              <a:rPr lang="zh-CN" altLang="zh-CN" b="1" dirty="0">
                <a:solidFill>
                  <a:srgbClr val="0000FF"/>
                </a:solidFill>
                <a:latin typeface="STXinwei" panose="02010800040101010101" pitchFamily="2" charset="-122"/>
                <a:ea typeface="STXinwei" panose="02010800040101010101" pitchFamily="2" charset="-122"/>
              </a:rPr>
              <a:t>条件</a:t>
            </a:r>
            <a:r>
              <a:rPr lang="en-US" altLang="zh-CN" b="1" dirty="0">
                <a:solidFill>
                  <a:srgbClr val="0000FF"/>
                </a:solidFill>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上发信号并退出管程，释放一个</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a:t>
            </a:r>
            <a:r>
              <a:rPr lang="en-US" altLang="zh-CN" b="1" dirty="0">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条件的进程。</a:t>
            </a:r>
            <a:r>
              <a:rPr lang="zh-CN" altLang="en-US" b="1" dirty="0">
                <a:latin typeface="STXinwei" panose="02010800040101010101" pitchFamily="2" charset="-122"/>
                <a:ea typeface="STXinwei" panose="02010800040101010101" pitchFamily="2" charset="-122"/>
              </a:rPr>
              <a:t>此</a:t>
            </a:r>
            <a:r>
              <a:rPr lang="zh-CN" altLang="zh-CN" b="1" dirty="0">
                <a:latin typeface="STXinwei" panose="02010800040101010101" pitchFamily="2" charset="-122"/>
                <a:ea typeface="STXinwei" panose="02010800040101010101" pitchFamily="2" charset="-122"/>
              </a:rPr>
              <a:t>时</a:t>
            </a:r>
            <a:r>
              <a:rPr lang="zh-CN" altLang="en-US" b="1" dirty="0">
                <a:latin typeface="STXinwei" panose="02010800040101010101" pitchFamily="2" charset="-122"/>
                <a:ea typeface="STXinwei" panose="02010800040101010101" pitchFamily="2" charset="-122"/>
              </a:rPr>
              <a:t>未</a:t>
            </a:r>
            <a:r>
              <a:rPr lang="zh-CN" altLang="zh-CN" b="1" dirty="0">
                <a:latin typeface="STXinwei" panose="02010800040101010101" pitchFamily="2" charset="-122"/>
                <a:ea typeface="STXinwei" panose="02010800040101010101" pitchFamily="2" charset="-122"/>
              </a:rPr>
              <a:t>开放管程，因为</a:t>
            </a:r>
            <a:endParaRPr lang="en-US"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刚刚被释放的进程已在管程中。</a:t>
            </a:r>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V(c) </a:t>
            </a:r>
            <a:r>
              <a:rPr lang="zh-CN" altLang="en-US" b="1" dirty="0">
                <a:latin typeface="STXinwei" panose="02010800040101010101" pitchFamily="2" charset="-122"/>
                <a:ea typeface="STXinwei" panose="02010800040101010101" pitchFamily="2" charset="-122"/>
              </a:rPr>
              <a:t>；</a:t>
            </a:r>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procedure</a:t>
            </a:r>
            <a:r>
              <a:rPr lang="en-US" altLang="zh-CN" b="1" dirty="0">
                <a:solidFill>
                  <a:srgbClr val="0000FF"/>
                </a:solidFill>
                <a:latin typeface="STXinwei" panose="02010800040101010101" pitchFamily="2" charset="-122"/>
                <a:ea typeface="STXinwei" panose="02010800040101010101" pitchFamily="2" charset="-122"/>
              </a:rPr>
              <a:t> wait(c)</a:t>
            </a:r>
            <a:r>
              <a:rPr lang="en-US" altLang="zh-CN" b="1" dirty="0">
                <a:latin typeface="STXinwei" panose="02010800040101010101" pitchFamily="2" charset="-122"/>
                <a:ea typeface="STXinwei" panose="02010800040101010101" pitchFamily="2" charset="-122"/>
              </a:rPr>
              <a:t>  {/*</a:t>
            </a:r>
            <a:r>
              <a:rPr lang="zh-CN" altLang="zh-CN" b="1" dirty="0">
                <a:latin typeface="STXinwei" panose="02010800040101010101" pitchFamily="2" charset="-122"/>
                <a:ea typeface="STXinwei" panose="02010800040101010101" pitchFamily="2" charset="-122"/>
              </a:rPr>
              <a:t>等待</a:t>
            </a:r>
            <a:r>
              <a:rPr lang="zh-CN" altLang="zh-CN" b="1" dirty="0">
                <a:solidFill>
                  <a:srgbClr val="0000FF"/>
                </a:solidFill>
                <a:latin typeface="STXinwei" panose="02010800040101010101" pitchFamily="2" charset="-122"/>
                <a:ea typeface="STXinwei" panose="02010800040101010101" pitchFamily="2" charset="-122"/>
              </a:rPr>
              <a:t>条件</a:t>
            </a:r>
            <a:r>
              <a:rPr lang="en-US" altLang="zh-CN" b="1" dirty="0">
                <a:solidFill>
                  <a:srgbClr val="0000FF"/>
                </a:solidFill>
                <a:latin typeface="STXinwei" panose="02010800040101010101" pitchFamily="2" charset="-122"/>
                <a:ea typeface="STXinwei" panose="02010800040101010101" pitchFamily="2" charset="-122"/>
              </a:rPr>
              <a:t>c</a:t>
            </a:r>
            <a:r>
              <a:rPr lang="zh-CN" altLang="zh-CN" b="1" dirty="0">
                <a:latin typeface="STXinwei" panose="02010800040101010101" pitchFamily="2" charset="-122"/>
                <a:ea typeface="STXinwei" panose="02010800040101010101" pitchFamily="2" charset="-122"/>
              </a:rPr>
              <a:t>，开放管程</a:t>
            </a:r>
            <a:r>
              <a:rPr lang="en-US" altLang="zh-CN" b="1" dirty="0">
                <a:latin typeface="STXinwei" panose="02010800040101010101" pitchFamily="2" charset="-122"/>
                <a:ea typeface="STXinwei" panose="02010800040101010101" pitchFamily="2" charset="-122"/>
              </a:rPr>
              <a:t>*/</a:t>
            </a:r>
          </a:p>
          <a:p>
            <a:pPr algn="l"/>
            <a:r>
              <a:rPr lang="en-US" altLang="zh-CN" b="1" dirty="0">
                <a:solidFill>
                  <a:srgbClr val="FF0000"/>
                </a:solidFill>
                <a:latin typeface="STXinwei" panose="02010800040101010101" pitchFamily="2" charset="-122"/>
                <a:ea typeface="STXinwei" panose="02010800040101010101" pitchFamily="2" charset="-122"/>
              </a:rPr>
              <a:t>  V(mutex);</a:t>
            </a:r>
            <a:endParaRPr lang="zh-CN" altLang="zh-CN" b="1" dirty="0">
              <a:solidFill>
                <a:srgbClr val="FF0000"/>
              </a:solidFill>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  P(c);</a:t>
            </a:r>
            <a:endParaRPr lang="zh-CN" altLang="zh-CN" b="1" dirty="0">
              <a:latin typeface="STXinwei" panose="02010800040101010101" pitchFamily="2" charset="-122"/>
              <a:ea typeface="STXinwei" panose="02010800040101010101" pitchFamily="2" charset="-122"/>
            </a:endParaRPr>
          </a:p>
          <a:p>
            <a:pPr algn="l"/>
            <a:r>
              <a:rPr lang="en-US" altLang="zh-CN" b="1" dirty="0">
                <a:latin typeface="STXinwei" panose="02010800040101010101" pitchFamily="2" charset="-122"/>
                <a:ea typeface="STXinwei" panose="02010800040101010101" pitchFamily="2" charset="-122"/>
              </a:rPr>
              <a:t>}</a:t>
            </a:r>
            <a:endParaRPr lang="zh-CN" altLang="zh-CN" b="1" dirty="0">
              <a:latin typeface="STXinwei" panose="02010800040101010101" pitchFamily="2" charset="-122"/>
              <a:ea typeface="STXinwei" panose="02010800040101010101" pitchFamily="2" charset="-122"/>
            </a:endParaRPr>
          </a:p>
          <a:p>
            <a:pPr marL="0" indent="0" algn="l" eaLnBrk="1" hangingPunct="1">
              <a:buNone/>
            </a:pPr>
            <a:r>
              <a:rPr lang="zh-CN" altLang="zh-CN" b="1" dirty="0">
                <a:latin typeface="STXinwei" panose="02010800040101010101" pitchFamily="2" charset="-122"/>
                <a:ea typeface="STXinwei" panose="02010800040101010101" pitchFamily="2" charset="-122"/>
              </a:rPr>
              <a:t> </a:t>
            </a:r>
            <a:r>
              <a:rPr lang="en-US" altLang="zh-CN" b="1" dirty="0">
                <a:latin typeface="STXinwei" panose="02010800040101010101" pitchFamily="2" charset="-122"/>
                <a:ea typeface="STXinwei" panose="02010800040101010101" pitchFamily="2" charset="-122"/>
              </a:rPr>
              <a:t> </a:t>
            </a:r>
          </a:p>
          <a:p>
            <a:pPr marL="0" indent="0" algn="l" eaLnBrk="1" hangingPunct="1">
              <a:buNone/>
            </a:pPr>
            <a:endParaRPr lang="en-US" altLang="zh-CN"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1537361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管程 </a:t>
            </a:r>
            <a:r>
              <a:rPr kumimoji="1" lang="en-US" altLang="zh-CN" dirty="0"/>
              <a:t>vs. </a:t>
            </a:r>
            <a:r>
              <a:rPr kumimoji="1" lang="zh-CN" altLang="en-US" dirty="0"/>
              <a:t>信号量</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
        <p:nvSpPr>
          <p:cNvPr id="4" name="内容占位符 3"/>
          <p:cNvSpPr>
            <a:spLocks noGrp="1"/>
          </p:cNvSpPr>
          <p:nvPr>
            <p:ph idx="1"/>
          </p:nvPr>
        </p:nvSpPr>
        <p:spPr>
          <a:xfrm>
            <a:off x="179512" y="1268760"/>
            <a:ext cx="8856984" cy="4968552"/>
          </a:xfrm>
        </p:spPr>
        <p:txBody>
          <a:bodyPr/>
          <a:lstStyle/>
          <a:p>
            <a:r>
              <a:rPr lang="zh-CN" altLang="zh-CN" dirty="0"/>
              <a:t>证明信号量与管程的功能是等价的</a:t>
            </a:r>
            <a:endParaRPr lang="en-US" altLang="zh-CN" dirty="0">
              <a:solidFill>
                <a:srgbClr val="FF0000"/>
              </a:solidFill>
            </a:endParaRPr>
          </a:p>
          <a:p>
            <a:pPr lvl="1"/>
            <a:r>
              <a:rPr kumimoji="1" lang="zh-CN" altLang="zh-CN" dirty="0">
                <a:solidFill>
                  <a:srgbClr val="FF0000"/>
                </a:solidFill>
              </a:rPr>
              <a:t>用管程实现信号量</a:t>
            </a:r>
          </a:p>
          <a:p>
            <a:endParaRPr kumimoji="1" lang="zh-CN" altLang="en-US" dirty="0"/>
          </a:p>
        </p:txBody>
      </p:sp>
      <p:sp>
        <p:nvSpPr>
          <p:cNvPr id="5" name="矩形 4">
            <a:extLst>
              <a:ext uri="{FF2B5EF4-FFF2-40B4-BE49-F238E27FC236}">
                <a16:creationId xmlns:a16="http://schemas.microsoft.com/office/drawing/2014/main" id="{5F1F1A26-9CB6-BA45-9600-0C5E540311EC}"/>
              </a:ext>
            </a:extLst>
          </p:cNvPr>
          <p:cNvSpPr/>
          <p:nvPr/>
        </p:nvSpPr>
        <p:spPr>
          <a:xfrm>
            <a:off x="194748" y="2492896"/>
            <a:ext cx="4440427" cy="2246769"/>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type semaphore= MONTOR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cond</a:t>
            </a:r>
            <a:r>
              <a:rPr lang="en-US" altLang="zh-CN" sz="2000" b="1" dirty="0">
                <a:latin typeface="STXinwei" panose="02010800040101010101" pitchFamily="2" charset="-122"/>
                <a:ea typeface="STXinwei" panose="02010800040101010101" pitchFamily="2" charset="-122"/>
              </a:rPr>
              <a:t> S;S=0;</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int C,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 C=</a:t>
            </a:r>
            <a:r>
              <a:rPr lang="zh-CN" altLang="zh-CN" sz="2000" b="1" dirty="0">
                <a:latin typeface="STXinwei" panose="02010800040101010101" pitchFamily="2" charset="-122"/>
                <a:ea typeface="STXinwei" panose="02010800040101010101" pitchFamily="2" charset="-122"/>
              </a:rPr>
              <a:t>初值</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InterfaceModule</a:t>
            </a:r>
            <a:r>
              <a:rPr lang="en-US" altLang="zh-CN" sz="2000" b="1" dirty="0">
                <a:latin typeface="STXinwei" panose="02010800040101010101" pitchFamily="2" charset="-122"/>
                <a:ea typeface="STXinwei" panose="02010800040101010101" pitchFamily="2" charset="-122"/>
              </a:rPr>
              <a:t> 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DEFINE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USE enter, leave, wait, signal</a:t>
            </a:r>
            <a:r>
              <a:rPr lang="zh-CN" altLang="zh-CN" sz="2000" b="1" dirty="0">
                <a:latin typeface="STXinwei" panose="02010800040101010101" pitchFamily="2" charset="-122"/>
                <a:ea typeface="STXinwei" panose="02010800040101010101" pitchFamily="2" charset="-122"/>
              </a:rPr>
              <a:t>；</a:t>
            </a:r>
          </a:p>
          <a:p>
            <a:pPr algn="l"/>
            <a:r>
              <a:rPr lang="en-US" altLang="zh-CN" sz="2000" b="1" dirty="0">
                <a:latin typeface="STXinwei" panose="02010800040101010101" pitchFamily="2" charset="-122"/>
                <a:ea typeface="STXinwei" panose="02010800040101010101" pitchFamily="2" charset="-122"/>
              </a:rPr>
              <a:t>  </a:t>
            </a:r>
            <a:endParaRPr lang="en-US" altLang="zh-CN" sz="2000" b="1" dirty="0">
              <a:latin typeface="STXinwei" panose="02010800040101010101" pitchFamily="2" charset="-122"/>
              <a:ea typeface="STXinwei" panose="02010800040101010101" pitchFamily="2" charset="-122"/>
              <a:cs typeface="华文新魏"/>
            </a:endParaRPr>
          </a:p>
        </p:txBody>
      </p:sp>
      <p:sp>
        <p:nvSpPr>
          <p:cNvPr id="8" name="矩形 7">
            <a:extLst>
              <a:ext uri="{FF2B5EF4-FFF2-40B4-BE49-F238E27FC236}">
                <a16:creationId xmlns:a16="http://schemas.microsoft.com/office/drawing/2014/main" id="{D02098F5-1057-9448-B019-C154637DE3F7}"/>
              </a:ext>
            </a:extLst>
          </p:cNvPr>
          <p:cNvSpPr/>
          <p:nvPr/>
        </p:nvSpPr>
        <p:spPr>
          <a:xfrm>
            <a:off x="4324675" y="1988840"/>
            <a:ext cx="4440427" cy="4401205"/>
          </a:xfrm>
          <a:prstGeom prst="rect">
            <a:avLst/>
          </a:prstGeom>
        </p:spPr>
        <p:txBody>
          <a:bodyPr wrap="square">
            <a:spAutoFit/>
          </a:bodyPr>
          <a:lstStyle/>
          <a:p>
            <a:pPr algn="l"/>
            <a:r>
              <a:rPr lang="en-US" altLang="zh-CN" sz="2000" b="1" dirty="0">
                <a:latin typeface="STXinwei" panose="02010800040101010101" pitchFamily="2" charset="-122"/>
                <a:ea typeface="STXinwei" panose="02010800040101010101" pitchFamily="2" charset="-122"/>
              </a:rPr>
              <a:t>procedure </a:t>
            </a:r>
            <a:r>
              <a:rPr lang="en-US" altLang="zh-CN" sz="2000" b="1" dirty="0">
                <a:solidFill>
                  <a:srgbClr val="0000FF"/>
                </a:solidFill>
                <a:latin typeface="STXinwei" panose="02010800040101010101" pitchFamily="2" charset="-122"/>
                <a:ea typeface="STXinwei" panose="02010800040101010101" pitchFamily="2" charset="-122"/>
              </a:rPr>
              <a:t>P</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 (C&lt;0) wait(S,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p>
          <a:p>
            <a:pPr algn="l"/>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procedure </a:t>
            </a:r>
            <a:r>
              <a:rPr lang="en-US" altLang="zh-CN" sz="2000" b="1" dirty="0">
                <a:solidFill>
                  <a:srgbClr val="0000FF"/>
                </a:solidFill>
                <a:latin typeface="STXinwei" panose="02010800040101010101" pitchFamily="2" charset="-122"/>
                <a:ea typeface="STXinwei" panose="02010800040101010101" pitchFamily="2" charset="-122"/>
              </a:rPr>
              <a:t>V</a:t>
            </a:r>
            <a:r>
              <a:rPr lang="en-US" altLang="zh-CN" sz="2000" b="1" dirty="0">
                <a:latin typeface="STXinwei" panose="02010800040101010101" pitchFamily="2" charset="-122"/>
                <a:ea typeface="STXinwei" panose="02010800040101010101" pitchFamily="2" charset="-122"/>
              </a:rPr>
              <a:t>( ) {</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enter(IM);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C++;</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if(C&lt;=0) signal(S,</a:t>
            </a:r>
            <a:r>
              <a:rPr lang="zh-CN" altLang="en-US" sz="2000" b="1" dirty="0">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S_count</a:t>
            </a:r>
            <a:r>
              <a:rPr lang="en-US" altLang="zh-CN" sz="2000" b="1" dirty="0">
                <a:latin typeface="STXinwei" panose="02010800040101010101" pitchFamily="2" charset="-122"/>
                <a:ea typeface="STXinwei" panose="02010800040101010101" pitchFamily="2" charset="-122"/>
              </a:rPr>
              <a:t>,</a:t>
            </a:r>
            <a:r>
              <a:rPr lang="zh-CN" altLang="en-US" sz="2000" b="1" dirty="0">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leave(IM);</a:t>
            </a:r>
            <a:endParaRPr lang="zh-CN" altLang="zh-CN" sz="2000" b="1" dirty="0">
              <a:latin typeface="STXinwei" panose="02010800040101010101" pitchFamily="2" charset="-122"/>
              <a:ea typeface="STXinwei" panose="02010800040101010101" pitchFamily="2" charset="-122"/>
            </a:endParaRPr>
          </a:p>
          <a:p>
            <a:pPr algn="l"/>
            <a:r>
              <a:rPr lang="en-US" altLang="zh-CN" sz="2000" b="1" dirty="0">
                <a:latin typeface="STXinwei" panose="02010800040101010101" pitchFamily="2" charset="-122"/>
                <a:ea typeface="STXinwei" panose="02010800040101010101" pitchFamily="2" charset="-122"/>
              </a:rPr>
              <a:t>  }</a:t>
            </a:r>
          </a:p>
          <a:p>
            <a:pPr algn="l"/>
            <a:r>
              <a:rPr lang="en-US" altLang="zh-CN" sz="2000" b="1" dirty="0">
                <a:latin typeface="STXinwei" panose="02010800040101010101" pitchFamily="2" charset="-122"/>
                <a:ea typeface="STXinwei" panose="02010800040101010101" pitchFamily="2" charset="-122"/>
              </a:rPr>
              <a:t>}</a:t>
            </a:r>
            <a:endParaRPr lang="en-US" altLang="zh-CN" sz="2000" b="1"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2100372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管程解决读者</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写者问题</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13</a:t>
            </a:fld>
            <a:endParaRPr lang="en-US">
              <a:solidFill>
                <a:srgbClr val="000000"/>
              </a:solidFill>
              <a:latin typeface="华文楷体" panose="02010600040101010101" pitchFamily="2" charset="-122"/>
              <a:ea typeface="华文楷体" panose="02010600040101010101" pitchFamily="2" charset="-122"/>
            </a:endParaRPr>
          </a:p>
        </p:txBody>
      </p:sp>
      <p:sp>
        <p:nvSpPr>
          <p:cNvPr id="6" name="AutoShape 8" descr="https://upload-images.jianshu.io/upload_images/8542527-78a8b6ffa540142b.png?imageMogr2/auto-orient/strip|imageView2/2/w/554/format/webp"/>
          <p:cNvSpPr>
            <a:spLocks noGrp="1" noChangeAspect="1" noChangeArrowheads="1"/>
          </p:cNvSpPr>
          <p:nvPr>
            <p:ph idx="1"/>
          </p:nvPr>
        </p:nvSpPr>
        <p:spPr bwMode="auto">
          <a:xfrm>
            <a:off x="533400" y="1616075"/>
            <a:ext cx="79248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dirty="0" smtClean="0"/>
              <a:t>两个基本方法：</a:t>
            </a:r>
            <a:endParaRPr lang="zh-CN" altLang="en-US" dirty="0"/>
          </a:p>
        </p:txBody>
      </p:sp>
      <p:pic>
        <p:nvPicPr>
          <p:cNvPr id="10" name="图片 9"/>
          <p:cNvPicPr>
            <a:picLocks noChangeAspect="1"/>
          </p:cNvPicPr>
          <p:nvPr/>
        </p:nvPicPr>
        <p:blipFill>
          <a:blip r:embed="rId3"/>
          <a:stretch>
            <a:fillRect/>
          </a:stretch>
        </p:blipFill>
        <p:spPr>
          <a:xfrm>
            <a:off x="677043" y="2142080"/>
            <a:ext cx="7321063" cy="3900160"/>
          </a:xfrm>
          <a:prstGeom prst="rect">
            <a:avLst/>
          </a:prstGeom>
        </p:spPr>
      </p:pic>
    </p:spTree>
    <p:extLst>
      <p:ext uri="{BB962C8B-B14F-4D97-AF65-F5344CB8AC3E}">
        <p14:creationId xmlns:p14="http://schemas.microsoft.com/office/powerpoint/2010/main" val="136816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管程解决读者</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写者问题</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14</a:t>
            </a:fld>
            <a:endParaRPr lang="en-US">
              <a:solidFill>
                <a:srgbClr val="000000"/>
              </a:solidFill>
              <a:latin typeface="华文楷体" panose="02010600040101010101" pitchFamily="2" charset="-122"/>
              <a:ea typeface="华文楷体" panose="02010600040101010101" pitchFamily="2" charset="-122"/>
            </a:endParaRPr>
          </a:p>
        </p:txBody>
      </p:sp>
      <p:sp>
        <p:nvSpPr>
          <p:cNvPr id="6" name="AutoShape 8" descr="https://upload-images.jianshu.io/upload_images/8542527-78a8b6ffa540142b.png?imageMogr2/auto-orient/strip|imageView2/2/w/554/format/webp"/>
          <p:cNvSpPr>
            <a:spLocks noGrp="1" noChangeAspect="1" noChangeArrowheads="1"/>
          </p:cNvSpPr>
          <p:nvPr>
            <p:ph idx="1"/>
          </p:nvPr>
        </p:nvSpPr>
        <p:spPr bwMode="auto">
          <a:xfrm>
            <a:off x="533400" y="1616075"/>
            <a:ext cx="79248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dirty="0" smtClean="0"/>
              <a:t>管程的状态变量：</a:t>
            </a:r>
            <a:endParaRPr lang="zh-CN" altLang="en-US" dirty="0"/>
          </a:p>
        </p:txBody>
      </p:sp>
      <p:pic>
        <p:nvPicPr>
          <p:cNvPr id="2" name="图片 1"/>
          <p:cNvPicPr>
            <a:picLocks noChangeAspect="1"/>
          </p:cNvPicPr>
          <p:nvPr/>
        </p:nvPicPr>
        <p:blipFill>
          <a:blip r:embed="rId3"/>
          <a:stretch>
            <a:fillRect/>
          </a:stretch>
        </p:blipFill>
        <p:spPr>
          <a:xfrm>
            <a:off x="852943" y="2260044"/>
            <a:ext cx="7285714" cy="3333333"/>
          </a:xfrm>
          <a:prstGeom prst="rect">
            <a:avLst/>
          </a:prstGeom>
        </p:spPr>
      </p:pic>
    </p:spTree>
    <p:extLst>
      <p:ext uri="{BB962C8B-B14F-4D97-AF65-F5344CB8AC3E}">
        <p14:creationId xmlns:p14="http://schemas.microsoft.com/office/powerpoint/2010/main" val="1320304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解决方案详情</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读者</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15</a:t>
            </a:fld>
            <a:endParaRPr lang="en-US">
              <a:solidFill>
                <a:srgbClr val="000000"/>
              </a:solidFill>
              <a:latin typeface="华文楷体" panose="02010600040101010101" pitchFamily="2" charset="-122"/>
              <a:ea typeface="华文楷体" panose="02010600040101010101" pitchFamily="2" charset="-122"/>
            </a:endParaRPr>
          </a:p>
        </p:txBody>
      </p:sp>
      <p:pic>
        <p:nvPicPr>
          <p:cNvPr id="7" name="内容占位符 6"/>
          <p:cNvPicPr>
            <a:picLocks noGrp="1" noChangeAspect="1"/>
          </p:cNvPicPr>
          <p:nvPr>
            <p:ph idx="1"/>
          </p:nvPr>
        </p:nvPicPr>
        <p:blipFill>
          <a:blip r:embed="rId3"/>
          <a:stretch>
            <a:fillRect/>
          </a:stretch>
        </p:blipFill>
        <p:spPr>
          <a:xfrm>
            <a:off x="349154" y="4141996"/>
            <a:ext cx="3715975" cy="2247230"/>
          </a:xfrm>
          <a:prstGeom prst="rect">
            <a:avLst/>
          </a:prstGeom>
        </p:spPr>
      </p:pic>
      <p:pic>
        <p:nvPicPr>
          <p:cNvPr id="8" name="图片 7"/>
          <p:cNvPicPr>
            <a:picLocks noChangeAspect="1"/>
          </p:cNvPicPr>
          <p:nvPr/>
        </p:nvPicPr>
        <p:blipFill>
          <a:blip r:embed="rId4"/>
          <a:stretch>
            <a:fillRect/>
          </a:stretch>
        </p:blipFill>
        <p:spPr>
          <a:xfrm>
            <a:off x="4139493" y="4117613"/>
            <a:ext cx="4666159" cy="2239756"/>
          </a:xfrm>
          <a:prstGeom prst="rect">
            <a:avLst/>
          </a:prstGeom>
        </p:spPr>
      </p:pic>
      <p:pic>
        <p:nvPicPr>
          <p:cNvPr id="9" name="图片 8"/>
          <p:cNvPicPr>
            <a:picLocks noChangeAspect="1"/>
          </p:cNvPicPr>
          <p:nvPr/>
        </p:nvPicPr>
        <p:blipFill>
          <a:blip r:embed="rId5"/>
          <a:stretch>
            <a:fillRect/>
          </a:stretch>
        </p:blipFill>
        <p:spPr>
          <a:xfrm>
            <a:off x="4289256" y="1757459"/>
            <a:ext cx="4740613" cy="2078984"/>
          </a:xfrm>
          <a:prstGeom prst="rect">
            <a:avLst/>
          </a:prstGeom>
        </p:spPr>
      </p:pic>
      <p:pic>
        <p:nvPicPr>
          <p:cNvPr id="10" name="图片 9"/>
          <p:cNvPicPr>
            <a:picLocks noChangeAspect="1"/>
          </p:cNvPicPr>
          <p:nvPr/>
        </p:nvPicPr>
        <p:blipFill>
          <a:blip r:embed="rId6"/>
          <a:stretch>
            <a:fillRect/>
          </a:stretch>
        </p:blipFill>
        <p:spPr>
          <a:xfrm>
            <a:off x="362241" y="1676497"/>
            <a:ext cx="3702888" cy="2192110"/>
          </a:xfrm>
          <a:prstGeom prst="rect">
            <a:avLst/>
          </a:prstGeom>
        </p:spPr>
      </p:pic>
    </p:spTree>
    <p:extLst>
      <p:ext uri="{BB962C8B-B14F-4D97-AF65-F5344CB8AC3E}">
        <p14:creationId xmlns:p14="http://schemas.microsoft.com/office/powerpoint/2010/main" val="3842614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a:latin typeface="华文楷体" panose="02010600040101010101" pitchFamily="2" charset="-122"/>
                <a:ea typeface="华文楷体" panose="02010600040101010101" pitchFamily="2" charset="-122"/>
              </a:rPr>
              <a:t>解决方案</a:t>
            </a:r>
            <a:r>
              <a:rPr lang="zh-CN" altLang="en-US" b="1" dirty="0" smtClean="0">
                <a:latin typeface="华文楷体" panose="02010600040101010101" pitchFamily="2" charset="-122"/>
                <a:ea typeface="华文楷体" panose="02010600040101010101" pitchFamily="2" charset="-122"/>
              </a:rPr>
              <a:t>详情</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写者</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16</a:t>
            </a:fld>
            <a:endParaRPr lang="en-US">
              <a:solidFill>
                <a:srgbClr val="000000"/>
              </a:solidFill>
              <a:latin typeface="华文楷体" panose="02010600040101010101" pitchFamily="2" charset="-122"/>
              <a:ea typeface="华文楷体" panose="02010600040101010101" pitchFamily="2" charset="-122"/>
            </a:endParaRPr>
          </a:p>
        </p:txBody>
      </p:sp>
      <p:pic>
        <p:nvPicPr>
          <p:cNvPr id="7" name="内容占位符 6"/>
          <p:cNvPicPr>
            <a:picLocks noGrp="1" noChangeAspect="1"/>
          </p:cNvPicPr>
          <p:nvPr>
            <p:ph idx="1"/>
          </p:nvPr>
        </p:nvPicPr>
        <p:blipFill>
          <a:blip r:embed="rId3"/>
          <a:stretch>
            <a:fillRect/>
          </a:stretch>
        </p:blipFill>
        <p:spPr>
          <a:xfrm>
            <a:off x="120840" y="1702928"/>
            <a:ext cx="3553018" cy="2043480"/>
          </a:xfrm>
          <a:prstGeom prst="rect">
            <a:avLst/>
          </a:prstGeom>
        </p:spPr>
      </p:pic>
      <p:pic>
        <p:nvPicPr>
          <p:cNvPr id="8" name="图片 7"/>
          <p:cNvPicPr>
            <a:picLocks noChangeAspect="1"/>
          </p:cNvPicPr>
          <p:nvPr/>
        </p:nvPicPr>
        <p:blipFill>
          <a:blip r:embed="rId4"/>
          <a:stretch>
            <a:fillRect/>
          </a:stretch>
        </p:blipFill>
        <p:spPr>
          <a:xfrm>
            <a:off x="3558729" y="1699138"/>
            <a:ext cx="5585271" cy="2047270"/>
          </a:xfrm>
          <a:prstGeom prst="rect">
            <a:avLst/>
          </a:prstGeom>
        </p:spPr>
      </p:pic>
      <p:pic>
        <p:nvPicPr>
          <p:cNvPr id="10" name="图片 9"/>
          <p:cNvPicPr>
            <a:picLocks noChangeAspect="1"/>
          </p:cNvPicPr>
          <p:nvPr/>
        </p:nvPicPr>
        <p:blipFill>
          <a:blip r:embed="rId5"/>
          <a:stretch>
            <a:fillRect/>
          </a:stretch>
        </p:blipFill>
        <p:spPr>
          <a:xfrm>
            <a:off x="0" y="3907025"/>
            <a:ext cx="4341657" cy="2835088"/>
          </a:xfrm>
          <a:prstGeom prst="rect">
            <a:avLst/>
          </a:prstGeom>
        </p:spPr>
      </p:pic>
      <p:pic>
        <p:nvPicPr>
          <p:cNvPr id="11" name="图片 10"/>
          <p:cNvPicPr>
            <a:picLocks noChangeAspect="1"/>
          </p:cNvPicPr>
          <p:nvPr/>
        </p:nvPicPr>
        <p:blipFill>
          <a:blip r:embed="rId6"/>
          <a:stretch>
            <a:fillRect/>
          </a:stretch>
        </p:blipFill>
        <p:spPr>
          <a:xfrm>
            <a:off x="4387228" y="3907025"/>
            <a:ext cx="4260337" cy="2932891"/>
          </a:xfrm>
          <a:prstGeom prst="rect">
            <a:avLst/>
          </a:prstGeom>
        </p:spPr>
      </p:pic>
    </p:spTree>
    <p:extLst>
      <p:ext uri="{BB962C8B-B14F-4D97-AF65-F5344CB8AC3E}">
        <p14:creationId xmlns:p14="http://schemas.microsoft.com/office/powerpoint/2010/main" val="1905796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习题</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zh-CN" dirty="0"/>
              <a:t>某工厂有两个生产车间和一个装配车间，两个生产车间分别生产</a:t>
            </a:r>
            <a:r>
              <a:rPr lang="en-US" altLang="zh-CN" dirty="0"/>
              <a:t>A</a:t>
            </a:r>
            <a:r>
              <a:rPr lang="zh-CN" altLang="zh-CN" dirty="0"/>
              <a:t>、</a:t>
            </a:r>
            <a:r>
              <a:rPr lang="en-US" altLang="zh-CN" dirty="0"/>
              <a:t>B</a:t>
            </a:r>
            <a:r>
              <a:rPr lang="zh-CN" altLang="zh-CN" dirty="0"/>
              <a:t>两种零件，装配车间的任务是把</a:t>
            </a:r>
            <a:r>
              <a:rPr lang="en-US" altLang="zh-CN" dirty="0"/>
              <a:t>A</a:t>
            </a:r>
            <a:r>
              <a:rPr lang="zh-CN" altLang="zh-CN" dirty="0"/>
              <a:t>、</a:t>
            </a:r>
            <a:r>
              <a:rPr lang="en-US" altLang="zh-CN" dirty="0"/>
              <a:t>B</a:t>
            </a:r>
            <a:r>
              <a:rPr lang="zh-CN" altLang="zh-CN" dirty="0"/>
              <a:t>两种零件组装成产品。两个生产车间每生产一个零件后都要分别把它们送到装配车间的货架</a:t>
            </a:r>
            <a:r>
              <a:rPr lang="en-US" altLang="zh-CN" dirty="0"/>
              <a:t>F1</a:t>
            </a:r>
            <a:r>
              <a:rPr lang="zh-CN" altLang="zh-CN" dirty="0"/>
              <a:t>、</a:t>
            </a:r>
            <a:r>
              <a:rPr lang="en-US" altLang="zh-CN" dirty="0"/>
              <a:t>F2</a:t>
            </a:r>
            <a:r>
              <a:rPr lang="zh-CN" altLang="zh-CN" dirty="0"/>
              <a:t>上，</a:t>
            </a:r>
            <a:r>
              <a:rPr lang="en-US" altLang="zh-CN" dirty="0"/>
              <a:t>F1</a:t>
            </a:r>
            <a:r>
              <a:rPr lang="zh-CN" altLang="zh-CN" dirty="0"/>
              <a:t>存放零件</a:t>
            </a:r>
            <a:r>
              <a:rPr lang="en-US" altLang="zh-CN" dirty="0"/>
              <a:t>A</a:t>
            </a:r>
            <a:r>
              <a:rPr lang="zh-CN" altLang="zh-CN" dirty="0"/>
              <a:t>，</a:t>
            </a:r>
            <a:r>
              <a:rPr lang="en-US" altLang="zh-CN" dirty="0"/>
              <a:t>F2</a:t>
            </a:r>
            <a:r>
              <a:rPr lang="zh-CN" altLang="zh-CN" dirty="0"/>
              <a:t>存放零件</a:t>
            </a:r>
            <a:r>
              <a:rPr lang="en-US" altLang="zh-CN" dirty="0"/>
              <a:t>B</a:t>
            </a:r>
            <a:r>
              <a:rPr lang="zh-CN" altLang="zh-CN" dirty="0"/>
              <a:t>，</a:t>
            </a:r>
            <a:r>
              <a:rPr lang="en-US" altLang="zh-CN" dirty="0"/>
              <a:t>F1</a:t>
            </a:r>
            <a:r>
              <a:rPr lang="zh-CN" altLang="zh-CN" dirty="0"/>
              <a:t>和</a:t>
            </a:r>
            <a:r>
              <a:rPr lang="en-US" altLang="zh-CN" dirty="0"/>
              <a:t>F2</a:t>
            </a:r>
            <a:r>
              <a:rPr lang="zh-CN" altLang="zh-CN" dirty="0"/>
              <a:t>的容量均为可以存放</a:t>
            </a:r>
            <a:r>
              <a:rPr lang="en-US" altLang="zh-CN" dirty="0"/>
              <a:t>10</a:t>
            </a:r>
            <a:r>
              <a:rPr lang="zh-CN" altLang="zh-CN" dirty="0"/>
              <a:t>个零件。装配工人每次从货架上取一个</a:t>
            </a:r>
            <a:r>
              <a:rPr lang="en-US" altLang="zh-CN" dirty="0"/>
              <a:t>A</a:t>
            </a:r>
            <a:r>
              <a:rPr lang="zh-CN" altLang="zh-CN" dirty="0"/>
              <a:t>零件和一个</a:t>
            </a:r>
            <a:r>
              <a:rPr lang="en-US" altLang="zh-CN" dirty="0"/>
              <a:t>B</a:t>
            </a:r>
            <a:r>
              <a:rPr lang="zh-CN" altLang="zh-CN" dirty="0"/>
              <a:t>零件，然后组装成产品</a:t>
            </a:r>
            <a:r>
              <a:rPr lang="zh-CN" altLang="zh-CN" dirty="0" smtClean="0"/>
              <a:t>。</a:t>
            </a:r>
            <a:endParaRPr lang="en-US" altLang="zh-CN" dirty="0"/>
          </a:p>
          <a:p>
            <a:r>
              <a:rPr lang="zh-CN" altLang="en-US" dirty="0" smtClean="0"/>
              <a:t>使用</a:t>
            </a:r>
            <a:r>
              <a:rPr lang="zh-CN" altLang="zh-CN" dirty="0" smtClean="0"/>
              <a:t>管程</a:t>
            </a:r>
            <a:r>
              <a:rPr lang="zh-CN" altLang="zh-CN" dirty="0"/>
              <a:t>进行正确管理</a:t>
            </a:r>
            <a:endParaRPr kumimoji="1" lang="zh-CN" altLang="zh-CN" dirty="0">
              <a:latin typeface="华文新魏"/>
              <a:ea typeface="华文新魏"/>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17</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3170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管程和条件变量</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en-US" dirty="0" smtClean="0">
                <a:latin typeface="华文楷体" panose="02010600040101010101" pitchFamily="2" charset="-122"/>
                <a:ea typeface="华文楷体" panose="02010600040101010101" pitchFamily="2" charset="-122"/>
              </a:rPr>
              <a:t>信号量和</a:t>
            </a:r>
            <a:r>
              <a:rPr lang="en-US" altLang="zh-CN" dirty="0" smtClean="0">
                <a:latin typeface="华文楷体" panose="02010600040101010101" pitchFamily="2" charset="-122"/>
                <a:ea typeface="华文楷体" panose="02010600040101010101" pitchFamily="2" charset="-122"/>
              </a:rPr>
              <a:t>PV</a:t>
            </a:r>
            <a:r>
              <a:rPr lang="zh-CN" altLang="en-US" dirty="0" smtClean="0">
                <a:latin typeface="华文楷体" panose="02010600040101010101" pitchFamily="2" charset="-122"/>
                <a:ea typeface="华文楷体" panose="02010600040101010101" pitchFamily="2" charset="-122"/>
              </a:rPr>
              <a:t>操作缺陷</a:t>
            </a:r>
            <a:endParaRPr lang="en-US" altLang="zh-CN" dirty="0" smtClean="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共享</a:t>
            </a:r>
            <a:r>
              <a:rPr lang="zh-CN" altLang="en-US" dirty="0" smtClean="0">
                <a:latin typeface="华文楷体" panose="02010600040101010101" pitchFamily="2" charset="-122"/>
                <a:ea typeface="华文楷体" panose="02010600040101010101" pitchFamily="2" charset="-122"/>
              </a:rPr>
              <a:t>资源</a:t>
            </a:r>
            <a:r>
              <a:rPr lang="zh-CN" altLang="en-US" dirty="0" smtClean="0">
                <a:solidFill>
                  <a:srgbClr val="FF0000"/>
                </a:solidFill>
                <a:latin typeface="华文楷体" panose="02010600040101010101" pitchFamily="2" charset="-122"/>
                <a:ea typeface="华文楷体" panose="02010600040101010101" pitchFamily="2" charset="-122"/>
              </a:rPr>
              <a:t>管理分散</a:t>
            </a:r>
            <a:r>
              <a:rPr lang="zh-CN" altLang="en-US" dirty="0" smtClean="0">
                <a:latin typeface="华文楷体" panose="02010600040101010101" pitchFamily="2" charset="-122"/>
                <a:ea typeface="华文楷体" panose="02010600040101010101" pitchFamily="2" charset="-122"/>
              </a:rPr>
              <a:t>，不利于临界区资源管理</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难以防止</a:t>
            </a:r>
            <a:r>
              <a:rPr lang="zh-CN" altLang="en-US" dirty="0" smtClean="0">
                <a:solidFill>
                  <a:srgbClr val="FF0000"/>
                </a:solidFill>
                <a:latin typeface="华文楷体" panose="02010600040101010101" pitchFamily="2" charset="-122"/>
                <a:ea typeface="华文楷体" panose="02010600040101010101" pitchFamily="2" charset="-122"/>
              </a:rPr>
              <a:t>违法同步操作</a:t>
            </a:r>
            <a:endParaRPr lang="zh-CN" altLang="en-US" dirty="0">
              <a:solidFill>
                <a:srgbClr val="FF0000"/>
              </a:solidFill>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引入管程</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在进程</a:t>
            </a:r>
            <a:r>
              <a:rPr lang="zh-CN" altLang="en-US" dirty="0" smtClean="0">
                <a:solidFill>
                  <a:srgbClr val="0070C0"/>
                </a:solidFill>
                <a:latin typeface="华文楷体" panose="02010600040101010101" pitchFamily="2" charset="-122"/>
                <a:ea typeface="华文楷体" panose="02010600040101010101" pitchFamily="2" charset="-122"/>
              </a:rPr>
              <a:t>共享内存</a:t>
            </a:r>
            <a:r>
              <a:rPr lang="zh-CN" altLang="en-US" dirty="0" smtClean="0">
                <a:latin typeface="华文楷体" panose="02010600040101010101" pitchFamily="2" charset="-122"/>
                <a:ea typeface="华文楷体" panose="02010600040101010101" pitchFamily="2" charset="-122"/>
              </a:rPr>
              <a:t>的前提下，</a:t>
            </a:r>
            <a:r>
              <a:rPr lang="zh-CN" altLang="en-US" dirty="0" smtClean="0">
                <a:solidFill>
                  <a:srgbClr val="FF0000"/>
                </a:solidFill>
                <a:latin typeface="华文楷体" panose="02010600040101010101" pitchFamily="2" charset="-122"/>
                <a:ea typeface="华文楷体" panose="02010600040101010101" pitchFamily="2" charset="-122"/>
              </a:rPr>
              <a:t>集中和封装</a:t>
            </a:r>
            <a:r>
              <a:rPr lang="zh-CN" altLang="en-US" dirty="0" smtClean="0">
                <a:latin typeface="华文楷体" panose="02010600040101010101" pitchFamily="2" charset="-122"/>
                <a:ea typeface="华文楷体" panose="02010600040101010101" pitchFamily="2" charset="-122"/>
              </a:rPr>
              <a:t>针对</a:t>
            </a:r>
            <a:r>
              <a:rPr lang="zh-CN" altLang="en-US" dirty="0" smtClean="0">
                <a:solidFill>
                  <a:srgbClr val="0070C0"/>
                </a:solidFill>
                <a:latin typeface="华文楷体" panose="02010600040101010101" pitchFamily="2" charset="-122"/>
                <a:ea typeface="华文楷体" panose="02010600040101010101" pitchFamily="2" charset="-122"/>
              </a:rPr>
              <a:t>一个共享资源</a:t>
            </a:r>
            <a:r>
              <a:rPr lang="zh-CN" altLang="en-US" dirty="0" smtClean="0">
                <a:latin typeface="华文楷体" panose="02010600040101010101" pitchFamily="2" charset="-122"/>
                <a:ea typeface="华文楷体" panose="02010600040101010101" pitchFamily="2" charset="-122"/>
              </a:rPr>
              <a:t>的所有访问</a:t>
            </a:r>
            <a:endParaRPr lang="en-US" altLang="zh-CN" dirty="0" smtClean="0">
              <a:latin typeface="华文楷体" panose="02010600040101010101" pitchFamily="2" charset="-122"/>
              <a:ea typeface="华文楷体" panose="02010600040101010101" pitchFamily="2" charset="-122"/>
            </a:endParaRPr>
          </a:p>
          <a:p>
            <a:pPr lvl="2"/>
            <a:r>
              <a:rPr lang="zh-CN" altLang="en-US" dirty="0" smtClean="0">
                <a:latin typeface="华文楷体" panose="02010600040101010101" pitchFamily="2" charset="-122"/>
                <a:ea typeface="华文楷体" panose="02010600040101010101" pitchFamily="2" charset="-122"/>
              </a:rPr>
              <a:t>将共享变量及其操作</a:t>
            </a:r>
            <a:r>
              <a:rPr lang="zh-CN" altLang="en-US" dirty="0" smtClean="0">
                <a:solidFill>
                  <a:srgbClr val="FF0000"/>
                </a:solidFill>
                <a:latin typeface="华文楷体" panose="02010600040101010101" pitchFamily="2" charset="-122"/>
                <a:ea typeface="华文楷体" panose="02010600040101010101" pitchFamily="2" charset="-122"/>
              </a:rPr>
              <a:t>统一管理和控制</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便于使用高级语言来书写程序，也便于程序</a:t>
            </a:r>
            <a:r>
              <a:rPr lang="zh-CN" altLang="en-US" dirty="0" smtClean="0">
                <a:solidFill>
                  <a:srgbClr val="FF0000"/>
                </a:solidFill>
                <a:latin typeface="华文楷体" panose="02010600040101010101" pitchFamily="2" charset="-122"/>
                <a:ea typeface="华文楷体" panose="02010600040101010101" pitchFamily="2" charset="-122"/>
              </a:rPr>
              <a:t>正确性验证</a:t>
            </a:r>
            <a:endParaRPr lang="en-US" altLang="zh-CN" dirty="0">
              <a:solidFill>
                <a:srgbClr val="FF0000"/>
              </a:solidFill>
              <a:latin typeface="华文楷体" panose="02010600040101010101" pitchFamily="2" charset="-122"/>
              <a:ea typeface="华文楷体" panose="02010600040101010101" pitchFamily="2" charset="-122"/>
            </a:endParaRPr>
          </a:p>
          <a:p>
            <a:pPr lvl="2"/>
            <a:endParaRPr lang="en-US" altLang="zh-CN"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2</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732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管程思想</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en-US" dirty="0" smtClean="0">
                <a:latin typeface="华文楷体" panose="02010600040101010101" pitchFamily="2" charset="-122"/>
                <a:ea typeface="华文楷体" panose="02010600040101010101" pitchFamily="2" charset="-122"/>
              </a:rPr>
              <a:t>管程思想</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集中管理临界区，抽象表示共享资源</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建立“秘书”程序</a:t>
            </a:r>
            <a:r>
              <a:rPr lang="zh-CN" altLang="en-US" dirty="0" smtClean="0">
                <a:solidFill>
                  <a:srgbClr val="FF0000"/>
                </a:solidFill>
                <a:latin typeface="华文楷体" panose="02010600040101010101" pitchFamily="2" charset="-122"/>
                <a:ea typeface="华文楷体" panose="02010600040101010101" pitchFamily="2" charset="-122"/>
              </a:rPr>
              <a:t>管理</a:t>
            </a:r>
            <a:r>
              <a:rPr lang="zh-CN" altLang="en-US" dirty="0" smtClean="0">
                <a:latin typeface="华文楷体" panose="02010600040101010101" pitchFamily="2" charset="-122"/>
                <a:ea typeface="华文楷体" panose="02010600040101010101" pitchFamily="2" charset="-122"/>
              </a:rPr>
              <a:t>到来访问</a:t>
            </a:r>
            <a:endParaRPr lang="en-US" altLang="zh-CN" dirty="0" smtClean="0">
              <a:latin typeface="华文楷体" panose="02010600040101010101" pitchFamily="2" charset="-122"/>
              <a:ea typeface="华文楷体" panose="02010600040101010101" pitchFamily="2" charset="-122"/>
            </a:endParaRPr>
          </a:p>
          <a:p>
            <a:pPr lvl="2"/>
            <a:r>
              <a:rPr lang="zh-CN" altLang="en-US" dirty="0">
                <a:latin typeface="华文楷体" panose="02010600040101010101" pitchFamily="2" charset="-122"/>
                <a:ea typeface="华文楷体" panose="02010600040101010101" pitchFamily="2" charset="-122"/>
              </a:rPr>
              <a:t>每次</a:t>
            </a:r>
            <a:r>
              <a:rPr lang="zh-CN" altLang="en-US" dirty="0">
                <a:solidFill>
                  <a:srgbClr val="0070C0"/>
                </a:solidFill>
                <a:latin typeface="华文楷体" panose="02010600040101010101" pitchFamily="2" charset="-122"/>
                <a:ea typeface="华文楷体" panose="02010600040101010101" pitchFamily="2" charset="-122"/>
              </a:rPr>
              <a:t>只</a:t>
            </a:r>
            <a:r>
              <a:rPr lang="zh-CN" altLang="en-US" dirty="0" smtClean="0">
                <a:solidFill>
                  <a:srgbClr val="0070C0"/>
                </a:solidFill>
                <a:latin typeface="华文楷体" panose="02010600040101010101" pitchFamily="2" charset="-122"/>
                <a:ea typeface="华文楷体" panose="02010600040101010101" pitchFamily="2" charset="-122"/>
              </a:rPr>
              <a:t>让一个进程</a:t>
            </a:r>
            <a:r>
              <a:rPr lang="zh-CN" altLang="en-US" dirty="0" smtClean="0">
                <a:latin typeface="华文楷体" panose="02010600040101010101" pitchFamily="2" charset="-122"/>
                <a:ea typeface="华文楷体" panose="02010600040101010101" pitchFamily="2" charset="-122"/>
              </a:rPr>
              <a:t>来访，便于管理共享资源，又能实现互斥访问</a:t>
            </a:r>
            <a:endParaRPr lang="en-US" altLang="zh-CN" dirty="0" smtClean="0">
              <a:latin typeface="华文楷体" panose="02010600040101010101" pitchFamily="2" charset="-122"/>
              <a:ea typeface="华文楷体" panose="02010600040101010101" pitchFamily="2" charset="-122"/>
            </a:endParaRPr>
          </a:p>
          <a:p>
            <a:pPr lvl="2"/>
            <a:r>
              <a:rPr lang="zh-CN" altLang="en-US" dirty="0" smtClean="0">
                <a:latin typeface="华文楷体" panose="02010600040101010101" pitchFamily="2" charset="-122"/>
                <a:ea typeface="华文楷体" panose="02010600040101010101" pitchFamily="2" charset="-122"/>
              </a:rPr>
              <a:t>对共享资源的</a:t>
            </a:r>
            <a:r>
              <a:rPr lang="zh-CN" altLang="en-US" dirty="0" smtClean="0">
                <a:solidFill>
                  <a:srgbClr val="0070C0"/>
                </a:solidFill>
                <a:latin typeface="华文楷体" panose="02010600040101010101" pitchFamily="2" charset="-122"/>
                <a:ea typeface="华文楷体" panose="02010600040101010101" pitchFamily="2" charset="-122"/>
              </a:rPr>
              <a:t>申请和释放通过进程在数据结构上的操作</a:t>
            </a:r>
            <a:r>
              <a:rPr lang="zh-CN" altLang="en-US" dirty="0" smtClean="0">
                <a:latin typeface="华文楷体" panose="02010600040101010101" pitchFamily="2" charset="-122"/>
                <a:ea typeface="华文楷体" panose="02010600040101010101" pitchFamily="2" charset="-122"/>
              </a:rPr>
              <a:t>来实现</a:t>
            </a:r>
            <a:endParaRPr lang="zh-CN" altLang="en-US" dirty="0">
              <a:latin typeface="华文楷体" panose="02010600040101010101" pitchFamily="2" charset="-122"/>
              <a:ea typeface="华文楷体" panose="02010600040101010101" pitchFamily="2" charset="-122"/>
            </a:endParaRPr>
          </a:p>
          <a:p>
            <a:pPr marL="890588" lvl="2" indent="0">
              <a:buNone/>
            </a:pPr>
            <a:endParaRPr lang="en-US" altLang="zh-CN"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3</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11542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管程定义和属性</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en-US" dirty="0" smtClean="0">
                <a:latin typeface="华文楷体" panose="02010600040101010101" pitchFamily="2" charset="-122"/>
                <a:ea typeface="华文楷体" panose="02010600040101010101" pitchFamily="2" charset="-122"/>
              </a:rPr>
              <a:t>管程定义</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由</a:t>
            </a:r>
            <a:r>
              <a:rPr lang="zh-CN" altLang="en-US" dirty="0" smtClean="0">
                <a:solidFill>
                  <a:srgbClr val="0070C0"/>
                </a:solidFill>
                <a:latin typeface="华文楷体" panose="02010600040101010101" pitchFamily="2" charset="-122"/>
                <a:ea typeface="华文楷体" panose="02010600040101010101" pitchFamily="2" charset="-122"/>
              </a:rPr>
              <a:t>局部于自己</a:t>
            </a:r>
            <a:r>
              <a:rPr lang="zh-CN" altLang="en-US" dirty="0" smtClean="0">
                <a:latin typeface="华文楷体" panose="02010600040101010101" pitchFamily="2" charset="-122"/>
                <a:ea typeface="华文楷体" panose="02010600040101010101" pitchFamily="2" charset="-122"/>
              </a:rPr>
              <a:t>的若干公共变量及其声明和所有访问这些公共变量的过程所组成的软件模块</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管程属性</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共享性：管程中的</a:t>
            </a:r>
            <a:r>
              <a:rPr lang="zh-CN" altLang="en-US" dirty="0" smtClean="0">
                <a:solidFill>
                  <a:srgbClr val="FF0000"/>
                </a:solidFill>
                <a:latin typeface="华文楷体" panose="02010600040101010101" pitchFamily="2" charset="-122"/>
                <a:ea typeface="华文楷体" panose="02010600040101010101" pitchFamily="2" charset="-122"/>
              </a:rPr>
              <a:t>过程可被进程共享</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安全性：管理的</a:t>
            </a:r>
            <a:r>
              <a:rPr lang="zh-CN" altLang="en-US" dirty="0" smtClean="0">
                <a:solidFill>
                  <a:srgbClr val="FF0000"/>
                </a:solidFill>
                <a:latin typeface="华文楷体" panose="02010600040101010101" pitchFamily="2" charset="-122"/>
                <a:ea typeface="华文楷体" panose="02010600040101010101" pitchFamily="2" charset="-122"/>
              </a:rPr>
              <a:t>局部变量只能由该管程的过程访问</a:t>
            </a:r>
            <a:r>
              <a:rPr lang="zh-CN" altLang="en-US" dirty="0" smtClean="0">
                <a:latin typeface="华文楷体" panose="02010600040101010101" pitchFamily="2" charset="-122"/>
                <a:ea typeface="华文楷体" panose="02010600040101010101" pitchFamily="2" charset="-122"/>
              </a:rPr>
              <a:t>，管程过程</a:t>
            </a:r>
            <a:r>
              <a:rPr lang="zh-CN" altLang="en-US" dirty="0" smtClean="0">
                <a:solidFill>
                  <a:srgbClr val="FF0000"/>
                </a:solidFill>
                <a:latin typeface="华文楷体" panose="02010600040101010101" pitchFamily="2" charset="-122"/>
                <a:ea typeface="华文楷体" panose="02010600040101010101" pitchFamily="2" charset="-122"/>
              </a:rPr>
              <a:t>不可访问</a:t>
            </a:r>
            <a:r>
              <a:rPr lang="zh-CN" altLang="en-US" dirty="0" smtClean="0">
                <a:solidFill>
                  <a:srgbClr val="002060"/>
                </a:solidFill>
                <a:latin typeface="华文楷体" panose="02010600040101010101" pitchFamily="2" charset="-122"/>
                <a:ea typeface="华文楷体" panose="02010600040101010101" pitchFamily="2" charset="-122"/>
              </a:rPr>
              <a:t>任何非局部于它的变量</a:t>
            </a:r>
            <a:endParaRPr lang="en-US" altLang="zh-CN" dirty="0" smtClean="0">
              <a:solidFill>
                <a:srgbClr val="002060"/>
              </a:solidFill>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互斥</a:t>
            </a:r>
            <a:r>
              <a:rPr lang="zh-CN" altLang="en-US" dirty="0" smtClean="0">
                <a:latin typeface="华文楷体" panose="02010600040101010101" pitchFamily="2" charset="-122"/>
                <a:ea typeface="华文楷体" panose="02010600040101010101" pitchFamily="2" charset="-122"/>
              </a:rPr>
              <a:t>性：任一时刻，最多只能有一个进程进入管程</a:t>
            </a:r>
            <a:endParaRPr lang="en-US" altLang="zh-CN"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4</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28625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管程结构</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5</a:t>
            </a:fld>
            <a:endParaRPr lang="en-US">
              <a:solidFill>
                <a:srgbClr val="000000"/>
              </a:solidFill>
              <a:latin typeface="华文楷体" panose="02010600040101010101" pitchFamily="2" charset="-122"/>
              <a:ea typeface="华文楷体" panose="02010600040101010101" pitchFamily="2" charset="-122"/>
            </a:endParaRPr>
          </a:p>
        </p:txBody>
      </p:sp>
      <p:pic>
        <p:nvPicPr>
          <p:cNvPr id="5" name="内容占位符 4"/>
          <p:cNvPicPr>
            <a:picLocks noGrp="1" noChangeAspect="1"/>
          </p:cNvPicPr>
          <p:nvPr>
            <p:ph idx="1"/>
          </p:nvPr>
        </p:nvPicPr>
        <p:blipFill>
          <a:blip r:embed="rId3"/>
          <a:stretch>
            <a:fillRect/>
          </a:stretch>
        </p:blipFill>
        <p:spPr>
          <a:xfrm>
            <a:off x="2113649" y="1484313"/>
            <a:ext cx="4851615" cy="4392612"/>
          </a:xfrm>
          <a:prstGeom prst="rect">
            <a:avLst/>
          </a:prstGeom>
        </p:spPr>
      </p:pic>
    </p:spTree>
    <p:extLst>
      <p:ext uri="{BB962C8B-B14F-4D97-AF65-F5344CB8AC3E}">
        <p14:creationId xmlns:p14="http://schemas.microsoft.com/office/powerpoint/2010/main" val="328154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管程的形式</a:t>
            </a:r>
            <a:endParaRPr lang="zh-CN" altLang="en-US" b="1" dirty="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6</a:t>
            </a:fld>
            <a:endParaRPr lang="en-US">
              <a:solidFill>
                <a:srgbClr val="000000"/>
              </a:solidFill>
              <a:latin typeface="华文楷体" panose="02010600040101010101" pitchFamily="2" charset="-122"/>
              <a:ea typeface="华文楷体" panose="02010600040101010101" pitchFamily="2" charset="-122"/>
            </a:endParaRPr>
          </a:p>
        </p:txBody>
      </p:sp>
      <p:pic>
        <p:nvPicPr>
          <p:cNvPr id="3" name="内容占位符 2"/>
          <p:cNvPicPr>
            <a:picLocks noGrp="1" noChangeAspect="1"/>
          </p:cNvPicPr>
          <p:nvPr>
            <p:ph idx="1"/>
          </p:nvPr>
        </p:nvPicPr>
        <p:blipFill>
          <a:blip r:embed="rId3"/>
          <a:stretch>
            <a:fillRect/>
          </a:stretch>
        </p:blipFill>
        <p:spPr>
          <a:xfrm>
            <a:off x="1408390" y="1484313"/>
            <a:ext cx="6262132" cy="4392612"/>
          </a:xfrm>
          <a:prstGeom prst="rect">
            <a:avLst/>
          </a:prstGeom>
        </p:spPr>
      </p:pic>
    </p:spTree>
    <p:extLst>
      <p:ext uri="{BB962C8B-B14F-4D97-AF65-F5344CB8AC3E}">
        <p14:creationId xmlns:p14="http://schemas.microsoft.com/office/powerpoint/2010/main" val="132402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管程的条件变量</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430245"/>
            <a:ext cx="7924800" cy="4114800"/>
          </a:xfrm>
        </p:spPr>
        <p:txBody>
          <a:bodyPr/>
          <a:lstStyle/>
          <a:p>
            <a:r>
              <a:rPr lang="zh-CN" altLang="en-US" dirty="0">
                <a:latin typeface="华文楷体" panose="02010600040101010101" pitchFamily="2" charset="-122"/>
                <a:ea typeface="华文楷体" panose="02010600040101010101" pitchFamily="2" charset="-122"/>
              </a:rPr>
              <a:t>条件变量</a:t>
            </a:r>
            <a:endParaRPr lang="en-US" altLang="zh-CN"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让阻塞进程</a:t>
            </a:r>
            <a:r>
              <a:rPr lang="zh-CN" altLang="en-US" dirty="0" smtClean="0">
                <a:solidFill>
                  <a:srgbClr val="FF0000"/>
                </a:solidFill>
                <a:latin typeface="华文楷体" panose="02010600040101010101" pitchFamily="2" charset="-122"/>
                <a:ea typeface="华文楷体" panose="02010600040101010101" pitchFamily="2" charset="-122"/>
              </a:rPr>
              <a:t>临时放弃</a:t>
            </a:r>
            <a:r>
              <a:rPr lang="zh-CN" altLang="en-US" dirty="0" smtClean="0">
                <a:latin typeface="华文楷体" panose="02010600040101010101" pitchFamily="2" charset="-122"/>
                <a:ea typeface="华文楷体" panose="02010600040101010101" pitchFamily="2" charset="-122"/>
              </a:rPr>
              <a:t>管程控制权，在适当时刻再尝试检测管程内状态变化，以便恢复阻塞进程</a:t>
            </a:r>
            <a:endParaRPr lang="en-US" altLang="zh-CN" dirty="0" smtClean="0">
              <a:latin typeface="华文楷体" panose="02010600040101010101" pitchFamily="2" charset="-122"/>
              <a:ea typeface="华文楷体" panose="02010600040101010101" pitchFamily="2" charset="-122"/>
            </a:endParaRPr>
          </a:p>
          <a:p>
            <a:pPr lvl="2"/>
            <a:r>
              <a:rPr lang="zh-CN" altLang="en-US" dirty="0" smtClean="0">
                <a:latin typeface="华文楷体" panose="02010600040101010101" pitchFamily="2" charset="-122"/>
                <a:ea typeface="华文楷体" panose="02010600040101010101" pitchFamily="2" charset="-122"/>
              </a:rPr>
              <a:t>是一种</a:t>
            </a:r>
            <a:r>
              <a:rPr lang="zh-CN" altLang="en-US" dirty="0" smtClean="0">
                <a:solidFill>
                  <a:srgbClr val="FF0000"/>
                </a:solidFill>
                <a:latin typeface="华文楷体" panose="02010600040101010101" pitchFamily="2" charset="-122"/>
                <a:ea typeface="华文楷体" panose="02010600040101010101" pitchFamily="2" charset="-122"/>
              </a:rPr>
              <a:t>管程内数据结构</a:t>
            </a:r>
            <a:r>
              <a:rPr lang="zh-CN" altLang="en-US" dirty="0" smtClean="0">
                <a:latin typeface="华文楷体" panose="02010600040101010101" pitchFamily="2" charset="-122"/>
                <a:ea typeface="华文楷体" panose="02010600040101010101" pitchFamily="2" charset="-122"/>
              </a:rPr>
              <a:t>，且只能在</a:t>
            </a:r>
            <a:r>
              <a:rPr lang="zh-CN" altLang="en-US" dirty="0" smtClean="0">
                <a:solidFill>
                  <a:srgbClr val="FF0000"/>
                </a:solidFill>
                <a:latin typeface="华文楷体" panose="02010600040101010101" pitchFamily="2" charset="-122"/>
                <a:ea typeface="华文楷体" panose="02010600040101010101" pitchFamily="2" charset="-122"/>
              </a:rPr>
              <a:t>管程中被访问</a:t>
            </a:r>
            <a:r>
              <a:rPr lang="zh-CN" altLang="en-US" dirty="0" smtClean="0">
                <a:latin typeface="华文楷体" panose="02010600040101010101" pitchFamily="2" charset="-122"/>
                <a:ea typeface="华文楷体" panose="02010600040101010101" pitchFamily="2" charset="-122"/>
              </a:rPr>
              <a:t>，对管程内所有过程是</a:t>
            </a:r>
            <a:r>
              <a:rPr lang="zh-CN" altLang="en-US" dirty="0" smtClean="0">
                <a:solidFill>
                  <a:srgbClr val="FF0000"/>
                </a:solidFill>
                <a:latin typeface="华文楷体" panose="02010600040101010101" pitchFamily="2" charset="-122"/>
                <a:ea typeface="华文楷体" panose="02010600040101010101" pitchFamily="2" charset="-122"/>
              </a:rPr>
              <a:t>全局的</a:t>
            </a:r>
            <a:r>
              <a:rPr lang="zh-CN" altLang="en-US" dirty="0" smtClean="0">
                <a:latin typeface="华文楷体" panose="02010600040101010101" pitchFamily="2" charset="-122"/>
                <a:ea typeface="华文楷体" panose="02010600040101010101" pitchFamily="2" charset="-122"/>
              </a:rPr>
              <a:t>，且只能通过</a:t>
            </a:r>
            <a:r>
              <a:rPr lang="zh-CN" altLang="en-US" dirty="0" smtClean="0">
                <a:solidFill>
                  <a:srgbClr val="FF0000"/>
                </a:solidFill>
                <a:latin typeface="华文楷体" panose="02010600040101010101" pitchFamily="2" charset="-122"/>
                <a:ea typeface="华文楷体" panose="02010600040101010101" pitchFamily="2" charset="-122"/>
              </a:rPr>
              <a:t>原语</a:t>
            </a:r>
            <a:r>
              <a:rPr lang="zh-CN" altLang="en-US" dirty="0" smtClean="0">
                <a:latin typeface="华文楷体" panose="02010600040101010101" pitchFamily="2" charset="-122"/>
                <a:ea typeface="华文楷体" panose="02010600040101010101" pitchFamily="2" charset="-122"/>
              </a:rPr>
              <a:t>操作来控制</a:t>
            </a:r>
            <a:endParaRPr lang="en-US" altLang="zh-CN" dirty="0" smtClean="0">
              <a:latin typeface="华文楷体" panose="02010600040101010101" pitchFamily="2" charset="-122"/>
              <a:ea typeface="华文楷体" panose="02010600040101010101" pitchFamily="2" charset="-122"/>
            </a:endParaRPr>
          </a:p>
          <a:p>
            <a:pPr lvl="2"/>
            <a:r>
              <a:rPr lang="en-US" altLang="zh-CN" dirty="0">
                <a:solidFill>
                  <a:srgbClr val="0070C0"/>
                </a:solidFill>
                <a:latin typeface="华文楷体" panose="02010600040101010101" pitchFamily="2" charset="-122"/>
                <a:ea typeface="华文楷体" panose="02010600040101010101" pitchFamily="2" charset="-122"/>
              </a:rPr>
              <a:t>w</a:t>
            </a:r>
            <a:r>
              <a:rPr lang="en-US" altLang="zh-CN" dirty="0" smtClean="0">
                <a:solidFill>
                  <a:srgbClr val="0070C0"/>
                </a:solidFill>
                <a:latin typeface="华文楷体" panose="02010600040101010101" pitchFamily="2" charset="-122"/>
                <a:ea typeface="华文楷体" panose="02010600040101010101" pitchFamily="2" charset="-122"/>
              </a:rPr>
              <a:t>ait():</a:t>
            </a:r>
            <a:r>
              <a:rPr lang="zh-CN" altLang="en-US" dirty="0" smtClean="0">
                <a:latin typeface="华文楷体" panose="02010600040101010101" pitchFamily="2" charset="-122"/>
                <a:ea typeface="华文楷体" panose="02010600040101010101" pitchFamily="2" charset="-122"/>
              </a:rPr>
              <a:t>挂起调用 进程并释放管程，直到另一个进程在</a:t>
            </a:r>
            <a:r>
              <a:rPr lang="zh-CN" altLang="en-US" dirty="0" smtClean="0">
                <a:solidFill>
                  <a:srgbClr val="0070C0"/>
                </a:solidFill>
                <a:latin typeface="华文楷体" panose="02010600040101010101" pitchFamily="2" charset="-122"/>
                <a:ea typeface="华文楷体" panose="02010600040101010101" pitchFamily="2" charset="-122"/>
              </a:rPr>
              <a:t>该条件变量上执行</a:t>
            </a:r>
            <a:r>
              <a:rPr lang="en-US" altLang="zh-CN" dirty="0" smtClean="0">
                <a:solidFill>
                  <a:srgbClr val="0070C0"/>
                </a:solidFill>
                <a:latin typeface="华文楷体" panose="02010600040101010101" pitchFamily="2" charset="-122"/>
                <a:ea typeface="华文楷体" panose="02010600040101010101" pitchFamily="2" charset="-122"/>
              </a:rPr>
              <a:t>signal()</a:t>
            </a:r>
          </a:p>
          <a:p>
            <a:pPr lvl="2"/>
            <a:r>
              <a:rPr lang="en-US" altLang="zh-CN" dirty="0" smtClean="0">
                <a:solidFill>
                  <a:srgbClr val="0070C0"/>
                </a:solidFill>
                <a:latin typeface="华文楷体" panose="02010600040101010101" pitchFamily="2" charset="-122"/>
                <a:ea typeface="华文楷体" panose="02010600040101010101" pitchFamily="2" charset="-122"/>
              </a:rPr>
              <a:t>Signal():</a:t>
            </a:r>
            <a:r>
              <a:rPr lang="zh-CN" altLang="en-US" dirty="0" smtClean="0">
                <a:latin typeface="华文楷体" panose="02010600040101010101" pitchFamily="2" charset="-122"/>
                <a:ea typeface="华文楷体" panose="02010600040101010101" pitchFamily="2" charset="-122"/>
              </a:rPr>
              <a:t>如果存在其他进程由于对条件变量执行</a:t>
            </a:r>
            <a:r>
              <a:rPr lang="en-US" altLang="zh-CN" dirty="0" smtClean="0">
                <a:solidFill>
                  <a:srgbClr val="0070C0"/>
                </a:solidFill>
                <a:latin typeface="华文楷体" panose="02010600040101010101" pitchFamily="2" charset="-122"/>
                <a:ea typeface="华文楷体" panose="02010600040101010101" pitchFamily="2" charset="-122"/>
              </a:rPr>
              <a:t>wait()</a:t>
            </a:r>
            <a:r>
              <a:rPr lang="zh-CN" altLang="en-US" dirty="0" smtClean="0">
                <a:latin typeface="华文楷体" panose="02010600040101010101" pitchFamily="2" charset="-122"/>
                <a:ea typeface="华文楷体" panose="02010600040101010101" pitchFamily="2" charset="-122"/>
              </a:rPr>
              <a:t>而被挂起，便释放之；如果没有进程在等待，</a:t>
            </a:r>
            <a:r>
              <a:rPr lang="zh-CN" altLang="en-US" dirty="0" smtClean="0">
                <a:solidFill>
                  <a:srgbClr val="FF0000"/>
                </a:solidFill>
                <a:latin typeface="华文楷体" panose="02010600040101010101" pitchFamily="2" charset="-122"/>
                <a:ea typeface="华文楷体" panose="02010600040101010101" pitchFamily="2" charset="-122"/>
              </a:rPr>
              <a:t>信号不被保存</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安全性：管理的局部变量只能由该管程的过程访问，管程过程不可访问任何非局部于它的变量</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与信号量的区别：条件变量中</a:t>
            </a:r>
            <a:r>
              <a:rPr lang="zh-CN" altLang="en-US" dirty="0" smtClean="0">
                <a:solidFill>
                  <a:srgbClr val="FF0000"/>
                </a:solidFill>
                <a:latin typeface="华文楷体" panose="02010600040101010101" pitchFamily="2" charset="-122"/>
                <a:ea typeface="华文楷体" panose="02010600040101010101" pitchFamily="2" charset="-122"/>
              </a:rPr>
              <a:t>无与之关联</a:t>
            </a:r>
            <a:r>
              <a:rPr lang="zh-CN" altLang="en-US" dirty="0" smtClean="0">
                <a:latin typeface="华文楷体" panose="02010600040101010101" pitchFamily="2" charset="-122"/>
                <a:ea typeface="华文楷体" panose="02010600040101010101" pitchFamily="2" charset="-122"/>
              </a:rPr>
              <a:t>的值</a:t>
            </a:r>
            <a:endParaRPr lang="en-US" altLang="zh-CN" dirty="0" smtClean="0">
              <a:latin typeface="华文楷体" panose="02010600040101010101" pitchFamily="2" charset="-122"/>
              <a:ea typeface="华文楷体" panose="02010600040101010101" pitchFamily="2" charset="-122"/>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7</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8412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a:t>
            </a:r>
            <a:r>
              <a:rPr lang="en-US" altLang="zh-CN" b="1" dirty="0" smtClean="0">
                <a:latin typeface="华文楷体" panose="02010600040101010101" pitchFamily="2" charset="-122"/>
                <a:ea typeface="华文楷体" panose="02010600040101010101" pitchFamily="2" charset="-122"/>
              </a:rPr>
              <a:t>vs.</a:t>
            </a:r>
            <a:r>
              <a:rPr lang="zh-CN" altLang="en-US" b="1" dirty="0" smtClean="0">
                <a:latin typeface="华文楷体" panose="02010600040101010101" pitchFamily="2" charset="-122"/>
                <a:ea typeface="华文楷体" panose="02010600040101010101" pitchFamily="2" charset="-122"/>
              </a:rPr>
              <a:t>进程</a:t>
            </a:r>
            <a:r>
              <a:rPr lang="en-US" altLang="zh-CN" b="1" dirty="0" smtClean="0">
                <a:latin typeface="华文楷体" panose="02010600040101010101" pitchFamily="2" charset="-122"/>
                <a:ea typeface="华文楷体" panose="02010600040101010101" pitchFamily="2" charset="-122"/>
              </a:rPr>
              <a:t>(1)</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en-US" dirty="0">
                <a:latin typeface="华文楷体" panose="02010600040101010101" pitchFamily="2" charset="-122"/>
                <a:ea typeface="华文楷体" panose="02010600040101010101" pitchFamily="2" charset="-122"/>
                <a:cs typeface="华文新魏" charset="0"/>
              </a:rPr>
              <a:t>管程定义的</a:t>
            </a:r>
            <a:r>
              <a:rPr lang="zh-CN" altLang="en-US" dirty="0">
                <a:solidFill>
                  <a:srgbClr val="0000FF"/>
                </a:solidFill>
                <a:latin typeface="华文楷体" panose="02010600040101010101" pitchFamily="2" charset="-122"/>
                <a:ea typeface="华文楷体" panose="02010600040101010101" pitchFamily="2" charset="-122"/>
                <a:cs typeface="华文新魏" charset="0"/>
              </a:rPr>
              <a:t>数据结构</a:t>
            </a:r>
            <a:r>
              <a:rPr lang="zh-CN" altLang="en-US" dirty="0">
                <a:latin typeface="华文楷体" panose="02010600040101010101" pitchFamily="2" charset="-122"/>
                <a:ea typeface="华文楷体" panose="02010600040101010101" pitchFamily="2" charset="-122"/>
                <a:cs typeface="华文新魏" charset="0"/>
              </a:rPr>
              <a:t>是</a:t>
            </a:r>
            <a:r>
              <a:rPr lang="zh-CN" altLang="en-US" dirty="0">
                <a:solidFill>
                  <a:srgbClr val="FF0000"/>
                </a:solidFill>
                <a:latin typeface="华文楷体" panose="02010600040101010101" pitchFamily="2" charset="-122"/>
                <a:ea typeface="华文楷体" panose="02010600040101010101" pitchFamily="2" charset="-122"/>
                <a:cs typeface="华文新魏" charset="0"/>
              </a:rPr>
              <a:t>公用</a:t>
            </a:r>
            <a:r>
              <a:rPr lang="zh-CN" altLang="en-US" dirty="0">
                <a:latin typeface="华文楷体" panose="02010600040101010101" pitchFamily="2" charset="-122"/>
                <a:ea typeface="华文楷体" panose="02010600040101010101" pitchFamily="2" charset="-122"/>
                <a:cs typeface="华文新魏" charset="0"/>
              </a:rPr>
              <a:t>的，而进程定义的是</a:t>
            </a:r>
            <a:r>
              <a:rPr lang="zh-CN" altLang="en-US" dirty="0">
                <a:solidFill>
                  <a:srgbClr val="FF0000"/>
                </a:solidFill>
                <a:latin typeface="华文楷体" panose="02010600040101010101" pitchFamily="2" charset="-122"/>
                <a:ea typeface="华文楷体" panose="02010600040101010101" pitchFamily="2" charset="-122"/>
                <a:cs typeface="华文新魏" charset="0"/>
              </a:rPr>
              <a:t>私有</a:t>
            </a:r>
            <a:r>
              <a:rPr lang="zh-CN" altLang="en-US" dirty="0">
                <a:latin typeface="华文楷体" panose="02010600040101010101" pitchFamily="2" charset="-122"/>
                <a:ea typeface="华文楷体" panose="02010600040101010101" pitchFamily="2" charset="-122"/>
                <a:cs typeface="华文新魏" charset="0"/>
              </a:rPr>
              <a:t>的</a:t>
            </a:r>
            <a:endParaRPr lang="en-US" altLang="zh-CN" dirty="0">
              <a:latin typeface="华文楷体" panose="02010600040101010101" pitchFamily="2" charset="-122"/>
              <a:ea typeface="华文楷体" panose="02010600040101010101" pitchFamily="2" charset="-122"/>
              <a:cs typeface="华文新魏" charset="0"/>
            </a:endParaRPr>
          </a:p>
          <a:p>
            <a:r>
              <a:rPr lang="zh-CN" altLang="en-US" dirty="0">
                <a:latin typeface="华文楷体" panose="02010600040101010101" pitchFamily="2" charset="-122"/>
                <a:ea typeface="华文楷体" panose="02010600040101010101" pitchFamily="2" charset="-122"/>
                <a:cs typeface="华文新魏" charset="0"/>
              </a:rPr>
              <a:t>管程把</a:t>
            </a:r>
            <a:r>
              <a:rPr lang="zh-CN" altLang="en-US" dirty="0">
                <a:solidFill>
                  <a:srgbClr val="0000FF"/>
                </a:solidFill>
                <a:latin typeface="华文楷体" panose="02010600040101010101" pitchFamily="2" charset="-122"/>
                <a:ea typeface="华文楷体" panose="02010600040101010101" pitchFamily="2" charset="-122"/>
                <a:cs typeface="华文新魏" charset="0"/>
              </a:rPr>
              <a:t>共享变量</a:t>
            </a:r>
            <a:r>
              <a:rPr lang="zh-CN" altLang="en-US" dirty="0">
                <a:latin typeface="华文楷体" panose="02010600040101010101" pitchFamily="2" charset="-122"/>
                <a:ea typeface="华文楷体" panose="02010600040101010101" pitchFamily="2" charset="-122"/>
                <a:cs typeface="华文新魏" charset="0"/>
              </a:rPr>
              <a:t>上的同步操作</a:t>
            </a:r>
            <a:r>
              <a:rPr lang="zh-CN" altLang="en-US" dirty="0">
                <a:solidFill>
                  <a:srgbClr val="FF0000"/>
                </a:solidFill>
                <a:latin typeface="华文楷体" panose="02010600040101010101" pitchFamily="2" charset="-122"/>
                <a:ea typeface="华文楷体" panose="02010600040101010101" pitchFamily="2" charset="-122"/>
                <a:cs typeface="华文新魏" charset="0"/>
              </a:rPr>
              <a:t>集中</a:t>
            </a:r>
            <a:r>
              <a:rPr lang="zh-CN" altLang="en-US" dirty="0">
                <a:latin typeface="华文楷体" panose="02010600040101010101" pitchFamily="2" charset="-122"/>
                <a:ea typeface="华文楷体" panose="02010600040101010101" pitchFamily="2" charset="-122"/>
                <a:cs typeface="华文新魏" charset="0"/>
              </a:rPr>
              <a:t>起来，而</a:t>
            </a:r>
            <a:r>
              <a:rPr lang="zh-CN" altLang="en-US" dirty="0">
                <a:solidFill>
                  <a:srgbClr val="0000FF"/>
                </a:solidFill>
                <a:latin typeface="华文楷体" panose="02010600040101010101" pitchFamily="2" charset="-122"/>
                <a:ea typeface="华文楷体" panose="02010600040101010101" pitchFamily="2" charset="-122"/>
                <a:cs typeface="华文新魏" charset="0"/>
              </a:rPr>
              <a:t>临界区</a:t>
            </a:r>
            <a:r>
              <a:rPr lang="zh-CN" altLang="en-US" dirty="0">
                <a:latin typeface="华文楷体" panose="02010600040101010101" pitchFamily="2" charset="-122"/>
                <a:ea typeface="华文楷体" panose="02010600040101010101" pitchFamily="2" charset="-122"/>
                <a:cs typeface="华文新魏" charset="0"/>
              </a:rPr>
              <a:t>却</a:t>
            </a:r>
            <a:r>
              <a:rPr lang="zh-CN" altLang="en-US" dirty="0">
                <a:solidFill>
                  <a:srgbClr val="FF0000"/>
                </a:solidFill>
                <a:latin typeface="华文楷体" panose="02010600040101010101" pitchFamily="2" charset="-122"/>
                <a:ea typeface="华文楷体" panose="02010600040101010101" pitchFamily="2" charset="-122"/>
                <a:cs typeface="华文新魏" charset="0"/>
              </a:rPr>
              <a:t>分散</a:t>
            </a:r>
            <a:r>
              <a:rPr lang="zh-CN" altLang="en-US" dirty="0">
                <a:latin typeface="华文楷体" panose="02010600040101010101" pitchFamily="2" charset="-122"/>
                <a:ea typeface="华文楷体" panose="02010600040101010101" pitchFamily="2" charset="-122"/>
                <a:cs typeface="华文新魏" charset="0"/>
              </a:rPr>
              <a:t>在每个进程中</a:t>
            </a:r>
            <a:endParaRPr lang="en-US" altLang="zh-CN" dirty="0">
              <a:solidFill>
                <a:srgbClr val="FF0000"/>
              </a:solidFill>
              <a:latin typeface="华文楷体" panose="02010600040101010101" pitchFamily="2" charset="-122"/>
              <a:ea typeface="华文楷体" panose="02010600040101010101" pitchFamily="2" charset="-122"/>
              <a:cs typeface="华文新魏" charset="0"/>
            </a:endParaRPr>
          </a:p>
          <a:p>
            <a:r>
              <a:rPr lang="zh-CN" altLang="en-US" dirty="0">
                <a:latin typeface="华文楷体" panose="02010600040101010101" pitchFamily="2" charset="-122"/>
                <a:ea typeface="华文楷体" panose="02010600040101010101" pitchFamily="2" charset="-122"/>
                <a:cs typeface="华文新魏" charset="0"/>
              </a:rPr>
              <a:t>管程是为</a:t>
            </a:r>
            <a:r>
              <a:rPr lang="zh-CN" altLang="en-US" dirty="0">
                <a:solidFill>
                  <a:srgbClr val="FF0000"/>
                </a:solidFill>
                <a:latin typeface="华文楷体" panose="02010600040101010101" pitchFamily="2" charset="-122"/>
                <a:ea typeface="华文楷体" panose="02010600040101010101" pitchFamily="2" charset="-122"/>
                <a:cs typeface="华文新魏" charset="0"/>
              </a:rPr>
              <a:t>管理共享资源</a:t>
            </a:r>
            <a:r>
              <a:rPr lang="zh-CN" altLang="en-US" dirty="0">
                <a:latin typeface="华文楷体" panose="02010600040101010101" pitchFamily="2" charset="-122"/>
                <a:ea typeface="华文楷体" panose="02010600040101010101" pitchFamily="2" charset="-122"/>
                <a:cs typeface="华文新魏" charset="0"/>
              </a:rPr>
              <a:t>而建立的，进程主要是为</a:t>
            </a:r>
            <a:r>
              <a:rPr lang="zh-CN" altLang="en-US" dirty="0">
                <a:solidFill>
                  <a:srgbClr val="FF0000"/>
                </a:solidFill>
                <a:latin typeface="华文楷体" panose="02010600040101010101" pitchFamily="2" charset="-122"/>
                <a:ea typeface="华文楷体" panose="02010600040101010101" pitchFamily="2" charset="-122"/>
                <a:cs typeface="华文新魏" charset="0"/>
              </a:rPr>
              <a:t>占有系统资源</a:t>
            </a:r>
            <a:r>
              <a:rPr lang="zh-CN" altLang="en-US" dirty="0">
                <a:latin typeface="华文楷体" panose="02010600040101010101" pitchFamily="2" charset="-122"/>
                <a:ea typeface="华文楷体" panose="02010600040101010101" pitchFamily="2" charset="-122"/>
                <a:cs typeface="华文新魏" charset="0"/>
              </a:rPr>
              <a:t>和</a:t>
            </a:r>
            <a:r>
              <a:rPr lang="zh-CN" altLang="en-US" dirty="0">
                <a:solidFill>
                  <a:srgbClr val="FF0000"/>
                </a:solidFill>
                <a:latin typeface="华文楷体" panose="02010600040101010101" pitchFamily="2" charset="-122"/>
                <a:ea typeface="华文楷体" panose="02010600040101010101" pitchFamily="2" charset="-122"/>
                <a:cs typeface="华文新魏" charset="0"/>
              </a:rPr>
              <a:t>实现系统并发性</a:t>
            </a:r>
            <a:r>
              <a:rPr lang="zh-CN" altLang="en-US" dirty="0">
                <a:latin typeface="华文楷体" panose="02010600040101010101" pitchFamily="2" charset="-122"/>
                <a:ea typeface="华文楷体" panose="02010600040101010101" pitchFamily="2" charset="-122"/>
                <a:cs typeface="华文新魏" charset="0"/>
              </a:rPr>
              <a:t>而</a:t>
            </a:r>
            <a:r>
              <a:rPr lang="zh-CN" altLang="en-US" dirty="0" smtClean="0">
                <a:latin typeface="华文楷体" panose="02010600040101010101" pitchFamily="2" charset="-122"/>
                <a:ea typeface="华文楷体" panose="02010600040101010101" pitchFamily="2" charset="-122"/>
                <a:cs typeface="华文新魏" charset="0"/>
              </a:rPr>
              <a:t>引入</a:t>
            </a:r>
            <a:endParaRPr lang="en-US" altLang="zh-CN" dirty="0">
              <a:latin typeface="华文楷体" panose="02010600040101010101" pitchFamily="2" charset="-122"/>
              <a:ea typeface="华文楷体" panose="02010600040101010101" pitchFamily="2" charset="-122"/>
              <a:cs typeface="华文新魏" charset="0"/>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8</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6596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latin typeface="华文楷体" panose="02010600040101010101" pitchFamily="2" charset="-122"/>
                <a:ea typeface="华文楷体" panose="02010600040101010101" pitchFamily="2" charset="-122"/>
              </a:rPr>
              <a:t>管程</a:t>
            </a:r>
            <a:r>
              <a:rPr lang="en-US" altLang="zh-CN" b="1" dirty="0" smtClean="0">
                <a:latin typeface="华文楷体" panose="02010600040101010101" pitchFamily="2" charset="-122"/>
                <a:ea typeface="华文楷体" panose="02010600040101010101" pitchFamily="2" charset="-122"/>
              </a:rPr>
              <a:t>vs.</a:t>
            </a:r>
            <a:r>
              <a:rPr lang="zh-CN" altLang="en-US" b="1" dirty="0" smtClean="0">
                <a:latin typeface="华文楷体" panose="02010600040101010101" pitchFamily="2" charset="-122"/>
                <a:ea typeface="华文楷体" panose="02010600040101010101" pitchFamily="2" charset="-122"/>
              </a:rPr>
              <a:t>进程</a:t>
            </a:r>
            <a:r>
              <a:rPr lang="en-US" altLang="zh-CN" b="1" dirty="0" smtClean="0">
                <a:latin typeface="华文楷体" panose="02010600040101010101" pitchFamily="2" charset="-122"/>
                <a:ea typeface="华文楷体" panose="02010600040101010101" pitchFamily="2" charset="-122"/>
              </a:rPr>
              <a:t>(2)</a:t>
            </a:r>
            <a:endParaRPr lang="zh-CN" altLang="en-US" b="1" dirty="0">
              <a:latin typeface="华文楷体" panose="02010600040101010101" pitchFamily="2" charset="-122"/>
              <a:ea typeface="华文楷体" panose="02010600040101010101" pitchFamily="2" charset="-122"/>
            </a:endParaRPr>
          </a:p>
        </p:txBody>
      </p:sp>
      <p:sp>
        <p:nvSpPr>
          <p:cNvPr id="8195" name="Rectangle 3"/>
          <p:cNvSpPr>
            <a:spLocks noGrp="1" noChangeArrowheads="1"/>
          </p:cNvSpPr>
          <p:nvPr>
            <p:ph idx="1"/>
          </p:nvPr>
        </p:nvSpPr>
        <p:spPr>
          <a:xfrm>
            <a:off x="533400" y="1615440"/>
            <a:ext cx="7924800" cy="4114800"/>
          </a:xfrm>
        </p:spPr>
        <p:txBody>
          <a:bodyPr/>
          <a:lstStyle/>
          <a:p>
            <a:r>
              <a:rPr lang="zh-CN" altLang="en-US" dirty="0">
                <a:latin typeface="华文楷体" panose="02010600040101010101" pitchFamily="2" charset="-122"/>
                <a:ea typeface="华文楷体" panose="02010600040101010101" pitchFamily="2" charset="-122"/>
                <a:cs typeface="华文新魏" charset="0"/>
              </a:rPr>
              <a:t>管程被欲使用共享资源的进程调用，管程和调用它的进程</a:t>
            </a:r>
            <a:r>
              <a:rPr lang="zh-CN" altLang="en-US" dirty="0">
                <a:solidFill>
                  <a:srgbClr val="FF0000"/>
                </a:solidFill>
                <a:latin typeface="华文楷体" panose="02010600040101010101" pitchFamily="2" charset="-122"/>
                <a:ea typeface="华文楷体" panose="02010600040101010101" pitchFamily="2" charset="-122"/>
                <a:cs typeface="华文新魏" charset="0"/>
              </a:rPr>
              <a:t>不能</a:t>
            </a:r>
            <a:r>
              <a:rPr lang="zh-CN" altLang="en-US" dirty="0">
                <a:solidFill>
                  <a:srgbClr val="0000FF"/>
                </a:solidFill>
                <a:latin typeface="华文楷体" panose="02010600040101010101" pitchFamily="2" charset="-122"/>
                <a:ea typeface="华文楷体" panose="02010600040101010101" pitchFamily="2" charset="-122"/>
                <a:cs typeface="华文新魏" charset="0"/>
              </a:rPr>
              <a:t>并行工作</a:t>
            </a:r>
            <a:r>
              <a:rPr lang="zh-CN" altLang="en-US" dirty="0">
                <a:latin typeface="华文楷体" panose="02010600040101010101" pitchFamily="2" charset="-122"/>
                <a:ea typeface="华文楷体" panose="02010600040101010101" pitchFamily="2" charset="-122"/>
                <a:cs typeface="华文新魏" charset="0"/>
              </a:rPr>
              <a:t>，而进程之间能并行工作，并发性是其固有特性</a:t>
            </a:r>
            <a:endParaRPr lang="en-US" altLang="zh-CN" dirty="0">
              <a:solidFill>
                <a:srgbClr val="FF0000"/>
              </a:solidFill>
              <a:latin typeface="华文楷体" panose="02010600040101010101" pitchFamily="2" charset="-122"/>
              <a:ea typeface="华文楷体" panose="02010600040101010101" pitchFamily="2" charset="-122"/>
              <a:cs typeface="华文新魏" charset="0"/>
            </a:endParaRPr>
          </a:p>
          <a:p>
            <a:r>
              <a:rPr lang="zh-CN" altLang="en-US" dirty="0">
                <a:solidFill>
                  <a:srgbClr val="0000FF"/>
                </a:solidFill>
                <a:latin typeface="华文楷体" panose="02010600040101010101" pitchFamily="2" charset="-122"/>
                <a:ea typeface="华文楷体" panose="02010600040101010101" pitchFamily="2" charset="-122"/>
                <a:cs typeface="华文新魏" charset="0"/>
              </a:rPr>
              <a:t>管程</a:t>
            </a:r>
            <a:r>
              <a:rPr lang="zh-CN" altLang="en-US" dirty="0">
                <a:solidFill>
                  <a:srgbClr val="FF0000"/>
                </a:solidFill>
                <a:latin typeface="华文楷体" panose="02010600040101010101" pitchFamily="2" charset="-122"/>
                <a:ea typeface="华文楷体" panose="02010600040101010101" pitchFamily="2" charset="-122"/>
                <a:cs typeface="华文新魏" charset="0"/>
              </a:rPr>
              <a:t>是语言或操作系统的成分</a:t>
            </a:r>
            <a:r>
              <a:rPr lang="zh-CN" altLang="en-US" dirty="0">
                <a:latin typeface="华文楷体" panose="02010600040101010101" pitchFamily="2" charset="-122"/>
                <a:ea typeface="华文楷体" panose="02010600040101010101" pitchFamily="2" charset="-122"/>
                <a:cs typeface="华文新魏" charset="0"/>
              </a:rPr>
              <a:t>，不必创建或撤销，而</a:t>
            </a:r>
            <a:r>
              <a:rPr lang="zh-CN" altLang="en-US" dirty="0">
                <a:solidFill>
                  <a:srgbClr val="0000FF"/>
                </a:solidFill>
                <a:latin typeface="华文楷体" panose="02010600040101010101" pitchFamily="2" charset="-122"/>
                <a:ea typeface="华文楷体" panose="02010600040101010101" pitchFamily="2" charset="-122"/>
                <a:cs typeface="华文新魏" charset="0"/>
              </a:rPr>
              <a:t>进程</a:t>
            </a:r>
            <a:r>
              <a:rPr lang="zh-CN" altLang="en-US" dirty="0">
                <a:solidFill>
                  <a:srgbClr val="FF0000"/>
                </a:solidFill>
                <a:latin typeface="华文楷体" panose="02010600040101010101" pitchFamily="2" charset="-122"/>
                <a:ea typeface="华文楷体" panose="02010600040101010101" pitchFamily="2" charset="-122"/>
                <a:cs typeface="华文新魏" charset="0"/>
              </a:rPr>
              <a:t>有生命周期</a:t>
            </a:r>
            <a:r>
              <a:rPr lang="zh-CN" altLang="en-US" dirty="0">
                <a:latin typeface="华文楷体" panose="02010600040101010101" pitchFamily="2" charset="-122"/>
                <a:ea typeface="华文楷体" panose="02010600040101010101" pitchFamily="2" charset="-122"/>
                <a:cs typeface="华文新魏" charset="0"/>
              </a:rPr>
              <a:t>，由创建而产生至撤销便消亡</a:t>
            </a:r>
            <a:endParaRPr lang="zh-CN" altLang="en-US" dirty="0">
              <a:solidFill>
                <a:srgbClr val="FF0000"/>
              </a:solidFill>
              <a:latin typeface="华文楷体" panose="02010600040101010101" pitchFamily="2" charset="-122"/>
              <a:ea typeface="华文楷体" panose="02010600040101010101" pitchFamily="2" charset="-122"/>
              <a:cs typeface="华文新魏" charset="0"/>
            </a:endParaRPr>
          </a:p>
        </p:txBody>
      </p:sp>
      <p:sp>
        <p:nvSpPr>
          <p:cNvPr id="4" name="Slide Number Placeholder 5"/>
          <p:cNvSpPr>
            <a:spLocks noGrp="1"/>
          </p:cNvSpPr>
          <p:nvPr>
            <p:ph type="sldNum" sz="quarter" idx="12"/>
          </p:nvPr>
        </p:nvSpPr>
        <p:spPr/>
        <p:txBody>
          <a:bodyPr/>
          <a:lstStyle/>
          <a:p>
            <a:fld id="{B0F52193-DBF0-1047-AB39-9194E46AB8F4}" type="slidenum">
              <a:rPr lang="en-US">
                <a:solidFill>
                  <a:srgbClr val="000000"/>
                </a:solidFill>
                <a:latin typeface="华文楷体" panose="02010600040101010101" pitchFamily="2" charset="-122"/>
                <a:ea typeface="华文楷体" panose="02010600040101010101" pitchFamily="2" charset="-122"/>
              </a:rPr>
              <a:pPr/>
              <a:t>9</a:t>
            </a:fld>
            <a:endParaRPr lang="en-US">
              <a:solidFill>
                <a:srgbClr val="0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6269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g">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PN-latest.pptx</Template>
  <TotalTime>1729</TotalTime>
  <Words>1064</Words>
  <Application>Microsoft Office PowerPoint</Application>
  <PresentationFormat>全屏显示(4:3)</PresentationFormat>
  <Paragraphs>150</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ＭＳ Ｐゴシック</vt:lpstr>
      <vt:lpstr>华文楷体</vt:lpstr>
      <vt:lpstr>华文新魏</vt:lpstr>
      <vt:lpstr>华文新魏</vt:lpstr>
      <vt:lpstr>宋体</vt:lpstr>
      <vt:lpstr>Arial</vt:lpstr>
      <vt:lpstr>Calibri</vt:lpstr>
      <vt:lpstr>Times New Roman</vt:lpstr>
      <vt:lpstr>Wingdings</vt:lpstr>
      <vt:lpstr>seg</vt:lpstr>
      <vt:lpstr>管程习题课</vt:lpstr>
      <vt:lpstr>管程和条件变量</vt:lpstr>
      <vt:lpstr>管程思想</vt:lpstr>
      <vt:lpstr>管程定义和属性</vt:lpstr>
      <vt:lpstr>管程结构</vt:lpstr>
      <vt:lpstr>管程的形式</vt:lpstr>
      <vt:lpstr>管程的条件变量</vt:lpstr>
      <vt:lpstr>管程vs.进程(1)</vt:lpstr>
      <vt:lpstr>管程vs.进程(2)</vt:lpstr>
      <vt:lpstr>管程vs.信号量</vt:lpstr>
      <vt:lpstr>管程 vs. 信号量</vt:lpstr>
      <vt:lpstr>管程 vs. 信号量</vt:lpstr>
      <vt:lpstr>管程解决读者-写者问题</vt:lpstr>
      <vt:lpstr>管程解决读者-写者问题</vt:lpstr>
      <vt:lpstr>解决方案详情-读者</vt:lpstr>
      <vt:lpstr>解决方案详情-写者</vt:lpstr>
      <vt:lpstr>习题</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Automata</dc:title>
  <dc:creator>Bu Lei</dc:creator>
  <cp:lastModifiedBy>Dell</cp:lastModifiedBy>
  <cp:revision>128</cp:revision>
  <dcterms:created xsi:type="dcterms:W3CDTF">2013-03-08T14:42:20Z</dcterms:created>
  <dcterms:modified xsi:type="dcterms:W3CDTF">2021-05-19T05:27:57Z</dcterms:modified>
</cp:coreProperties>
</file>