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5"/>
  </p:notesMasterIdLst>
  <p:sldIdLst>
    <p:sldId id="278" r:id="rId2"/>
    <p:sldId id="398" r:id="rId3"/>
    <p:sldId id="338" r:id="rId4"/>
    <p:sldId id="378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387" r:id="rId13"/>
    <p:sldId id="399" r:id="rId14"/>
    <p:sldId id="389" r:id="rId15"/>
    <p:sldId id="390" r:id="rId16"/>
    <p:sldId id="401" r:id="rId17"/>
    <p:sldId id="405" r:id="rId18"/>
    <p:sldId id="406" r:id="rId19"/>
    <p:sldId id="407" r:id="rId20"/>
    <p:sldId id="402" r:id="rId21"/>
    <p:sldId id="408" r:id="rId22"/>
    <p:sldId id="409" r:id="rId23"/>
    <p:sldId id="403" r:id="rId24"/>
    <p:sldId id="410" r:id="rId25"/>
    <p:sldId id="411" r:id="rId26"/>
    <p:sldId id="412" r:id="rId27"/>
    <p:sldId id="397" r:id="rId28"/>
    <p:sldId id="395" r:id="rId29"/>
    <p:sldId id="377" r:id="rId30"/>
    <p:sldId id="393" r:id="rId31"/>
    <p:sldId id="413" r:id="rId32"/>
    <p:sldId id="394" r:id="rId33"/>
    <p:sldId id="414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5F5EB"/>
    <a:srgbClr val="CCEFDC"/>
    <a:srgbClr val="CCEFFC"/>
    <a:srgbClr val="9CB5BE"/>
    <a:srgbClr val="CC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9" autoAdjust="0"/>
    <p:restoredTop sz="73378" autoAdjust="0"/>
  </p:normalViewPr>
  <p:slideViewPr>
    <p:cSldViewPr snapToGrid="0" snapToObjects="1">
      <p:cViewPr varScale="1">
        <p:scale>
          <a:sx n="85" d="100"/>
          <a:sy n="85" d="100"/>
        </p:scale>
        <p:origin x="276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1C57A-CE54-774F-A9DB-060E9A7FC8DF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EE4DD-3DD8-CB4A-BE87-487A987C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14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4CEAE0-D79F-D843-AE30-2A33C1F811D9}" type="slidenum">
              <a:rPr lang="en-US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23FE4-C3F3-A649-9ABA-93D04461308C}" type="slidenum">
              <a:rPr lang="en-US">
                <a:solidFill>
                  <a:srgbClr val="000000"/>
                </a:solidFill>
              </a:rPr>
              <a:pPr/>
              <a:t>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568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23FE4-C3F3-A649-9ABA-93D04461308C}" type="slidenum">
              <a:rPr lang="en-US">
                <a:solidFill>
                  <a:srgbClr val="000000"/>
                </a:solidFill>
              </a:rPr>
              <a:pPr/>
              <a:t>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076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23FE4-C3F3-A649-9ABA-93D04461308C}" type="slidenum">
              <a:rPr lang="en-US">
                <a:solidFill>
                  <a:srgbClr val="000000"/>
                </a:solidFill>
              </a:rPr>
              <a:pPr/>
              <a:t>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180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0BE2F9-FAD4-AE49-A46C-6BF57A7F51BD}" type="slidenum">
              <a:rPr lang="en-US">
                <a:solidFill>
                  <a:srgbClr val="000000"/>
                </a:solidFill>
              </a:rPr>
              <a:pPr/>
              <a:t>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216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23FE4-C3F3-A649-9ABA-93D04461308C}" type="slidenum">
              <a:rPr lang="en-US">
                <a:solidFill>
                  <a:srgbClr val="000000"/>
                </a:solidFill>
              </a:rPr>
              <a:pPr/>
              <a:t>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664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23FE4-C3F3-A649-9ABA-93D04461308C}" type="slidenum">
              <a:rPr lang="en-US">
                <a:solidFill>
                  <a:srgbClr val="000000"/>
                </a:solidFill>
              </a:rPr>
              <a:pPr/>
              <a:t>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6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23FE4-C3F3-A649-9ABA-93D04461308C}" type="slidenum">
              <a:rPr lang="en-US">
                <a:solidFill>
                  <a:srgbClr val="000000"/>
                </a:solidFill>
              </a:rPr>
              <a:pPr/>
              <a:t>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5615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23FE4-C3F3-A649-9ABA-93D04461308C}" type="slidenum">
              <a:rPr lang="en-US">
                <a:solidFill>
                  <a:srgbClr val="000000"/>
                </a:solidFill>
              </a:rPr>
              <a:pPr/>
              <a:t>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7060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23FE4-C3F3-A649-9ABA-93D04461308C}" type="slidenum">
              <a:rPr lang="en-US">
                <a:solidFill>
                  <a:srgbClr val="000000"/>
                </a:solidFill>
              </a:rPr>
              <a:pPr/>
              <a:t>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072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23FE4-C3F3-A649-9ABA-93D04461308C}" type="slidenum">
              <a:rPr lang="en-US">
                <a:solidFill>
                  <a:srgbClr val="000000"/>
                </a:solidFill>
              </a:rPr>
              <a:pPr/>
              <a:t>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558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0BE2F9-FAD4-AE49-A46C-6BF57A7F51BD}" type="slidenum">
              <a:rPr lang="en-US">
                <a:solidFill>
                  <a:srgbClr val="000000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5367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23FE4-C3F3-A649-9ABA-93D04461308C}" type="slidenum">
              <a:rPr lang="en-US">
                <a:solidFill>
                  <a:srgbClr val="000000"/>
                </a:solidFill>
              </a:rPr>
              <a:pPr/>
              <a:t>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4421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23FE4-C3F3-A649-9ABA-93D04461308C}" type="slidenum">
              <a:rPr lang="en-US">
                <a:solidFill>
                  <a:srgbClr val="000000"/>
                </a:solidFill>
              </a:rPr>
              <a:pPr/>
              <a:t>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6565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23FE4-C3F3-A649-9ABA-93D04461308C}" type="slidenum">
              <a:rPr lang="en-US">
                <a:solidFill>
                  <a:srgbClr val="000000"/>
                </a:solidFill>
              </a:rPr>
              <a:pPr/>
              <a:t>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6062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23FE4-C3F3-A649-9ABA-93D04461308C}" type="slidenum">
              <a:rPr lang="en-US">
                <a:solidFill>
                  <a:srgbClr val="000000"/>
                </a:solidFill>
              </a:rPr>
              <a:pPr/>
              <a:t>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5550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23FE4-C3F3-A649-9ABA-93D04461308C}" type="slidenum">
              <a:rPr lang="en-US">
                <a:solidFill>
                  <a:srgbClr val="000000"/>
                </a:solidFill>
              </a:rPr>
              <a:pPr/>
              <a:t>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4055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23FE4-C3F3-A649-9ABA-93D04461308C}" type="slidenum">
              <a:rPr lang="en-US">
                <a:solidFill>
                  <a:srgbClr val="000000"/>
                </a:solidFill>
              </a:rPr>
              <a:pPr/>
              <a:t>25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0819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23FE4-C3F3-A649-9ABA-93D04461308C}" type="slidenum">
              <a:rPr lang="en-US">
                <a:solidFill>
                  <a:srgbClr val="000000"/>
                </a:solidFill>
              </a:rPr>
              <a:pPr/>
              <a:t>26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2736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0BE2F9-FAD4-AE49-A46C-6BF57A7F51BD}" type="slidenum">
              <a:rPr lang="en-US">
                <a:solidFill>
                  <a:srgbClr val="000000"/>
                </a:solidFill>
              </a:rPr>
              <a:pPr/>
              <a:t>27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0144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23FE4-C3F3-A649-9ABA-93D04461308C}" type="slidenum">
              <a:rPr lang="en-US">
                <a:solidFill>
                  <a:srgbClr val="000000"/>
                </a:solidFill>
              </a:rPr>
              <a:pPr/>
              <a:t>28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4389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23FE4-C3F3-A649-9ABA-93D04461308C}" type="slidenum">
              <a:rPr lang="en-US">
                <a:solidFill>
                  <a:srgbClr val="000000"/>
                </a:solidFill>
              </a:rPr>
              <a:pPr/>
              <a:t>29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69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23FE4-C3F3-A649-9ABA-93D04461308C}" type="slidenum">
              <a:rPr lang="en-US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2211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23FE4-C3F3-A649-9ABA-93D04461308C}" type="slidenum">
              <a:rPr lang="en-US">
                <a:solidFill>
                  <a:srgbClr val="000000"/>
                </a:solidFill>
              </a:rPr>
              <a:pPr/>
              <a:t>30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73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23FE4-C3F3-A649-9ABA-93D04461308C}" type="slidenum">
              <a:rPr lang="en-US">
                <a:solidFill>
                  <a:srgbClr val="000000"/>
                </a:solidFill>
              </a:rPr>
              <a:pPr/>
              <a:t>31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550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23FE4-C3F3-A649-9ABA-93D04461308C}" type="slidenum">
              <a:rPr lang="en-US">
                <a:solidFill>
                  <a:srgbClr val="000000"/>
                </a:solidFill>
              </a:rPr>
              <a:pPr/>
              <a:t>32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251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23FE4-C3F3-A649-9ABA-93D04461308C}" type="slidenum">
              <a:rPr lang="en-US">
                <a:solidFill>
                  <a:srgbClr val="000000"/>
                </a:solidFill>
              </a:rPr>
              <a:pPr/>
              <a:t>33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53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23FE4-C3F3-A649-9ABA-93D04461308C}" type="slidenum">
              <a:rPr lang="en-US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826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23FE4-C3F3-A649-9ABA-93D04461308C}" type="slidenum">
              <a:rPr lang="en-US">
                <a:solidFill>
                  <a:srgbClr val="000000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266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23FE4-C3F3-A649-9ABA-93D04461308C}" type="slidenum">
              <a:rPr lang="en-US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6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23FE4-C3F3-A649-9ABA-93D04461308C}" type="slidenum">
              <a:rPr lang="en-US">
                <a:solidFill>
                  <a:srgbClr val="000000"/>
                </a:solidFill>
              </a:rPr>
              <a:pPr/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17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23FE4-C3F3-A649-9ABA-93D04461308C}" type="slidenum">
              <a:rPr lang="en-US">
                <a:solidFill>
                  <a:srgbClr val="000000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064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23FE4-C3F3-A649-9ABA-93D04461308C}" type="slidenum">
              <a:rPr lang="en-US">
                <a:solidFill>
                  <a:srgbClr val="000000"/>
                </a:solidFill>
              </a:rPr>
              <a:pPr/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644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</a:pPr>
            <a:endParaRPr lang="zh-CN" altLang="zh-CN">
              <a:latin typeface="Arial" charset="0"/>
              <a:ea typeface="宋体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</a:pPr>
            <a:endParaRPr lang="zh-CN" altLang="zh-CN" sz="2400">
              <a:ea typeface="宋体" charset="-122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</a:pPr>
            <a:endParaRPr lang="zh-CN" altLang="zh-CN" sz="2400">
              <a:ea typeface="宋体" charset="-122"/>
            </a:endParaRPr>
          </a:p>
        </p:txBody>
      </p:sp>
      <p:pic>
        <p:nvPicPr>
          <p:cNvPr id="7" name="Picture 10" descr="t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 descr="NJU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60350"/>
            <a:ext cx="230346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84913"/>
            <a:ext cx="1293813" cy="457200"/>
          </a:xfrm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202363"/>
            <a:ext cx="5113337" cy="539750"/>
          </a:xfrm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5CBD429C-513C-094E-98EB-80A1852F125A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16135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5CBD429C-513C-094E-98EB-80A1852F125A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02389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404813"/>
            <a:ext cx="2035175" cy="547211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5CBD429C-513C-094E-98EB-80A1852F125A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62446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5CBD429C-513C-094E-98EB-80A1852F125A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54433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5CBD429C-513C-094E-98EB-80A1852F125A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3754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484313"/>
            <a:ext cx="3995737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5CBD429C-513C-094E-98EB-80A1852F125A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04886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5CBD429C-513C-094E-98EB-80A1852F125A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94597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5CBD429C-513C-094E-98EB-80A1852F125A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64493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5CBD429C-513C-094E-98EB-80A1852F125A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00539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5CBD429C-513C-094E-98EB-80A1852F125A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668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Drag picture to placeholder or click icon to add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5CBD429C-513C-094E-98EB-80A1852F125A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76924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</a:pPr>
            <a:endParaRPr lang="zh-CN" altLang="zh-CN" sz="2400">
              <a:ea typeface="宋体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</a:pPr>
            <a:endParaRPr lang="zh-CN" altLang="zh-CN" sz="2400">
              <a:ea typeface="宋体" charset="-122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404813"/>
            <a:ext cx="56165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0" name="Picture 6" descr="tow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284913"/>
            <a:ext cx="1293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  <a:defRPr sz="1600">
                <a:latin typeface="+mn-lt"/>
                <a:ea typeface="宋体" pitchFamily="2" charset="-122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1884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6202363"/>
            <a:ext cx="52578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  <a:defRPr sz="1600">
                <a:latin typeface="+mn-lt"/>
                <a:ea typeface="宋体" pitchFamily="2" charset="-122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1884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284913"/>
            <a:ext cx="933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  <a:defRPr sz="1600" smtClean="0">
                <a:latin typeface="+mn-lt"/>
                <a:ea typeface="宋体" pitchFamily="2" charset="-122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5CBD429C-513C-094E-98EB-80A1852F125A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 descr="校徽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261938"/>
            <a:ext cx="665162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10811" y="3948620"/>
            <a:ext cx="4922378" cy="1042587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曾悦</a:t>
            </a:r>
            <a:endParaRPr lang="en-US" altLang="zh-CN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南京大学计算机科学与技术系</a:t>
            </a:r>
            <a:endParaRPr lang="en-US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413221"/>
            <a:ext cx="7772400" cy="1143000"/>
          </a:xfrm>
        </p:spPr>
        <p:txBody>
          <a:bodyPr/>
          <a:lstStyle/>
          <a:p>
            <a:r>
              <a:rPr lang="zh-CN" altLang="en-US" sz="4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习题</a:t>
            </a:r>
            <a:r>
              <a:rPr lang="zh-CN" altLang="en-US" sz="4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课</a:t>
            </a:r>
            <a:endParaRPr lang="en-US" sz="4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C1B1-BBC0-4C4A-A672-8E3A21E80222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1</a:t>
            </a:fld>
            <a:endParaRPr lang="en-US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练习题</a:t>
            </a:r>
            <a:r>
              <a:rPr lang="en-US" altLang="zh-CN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en-US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77AD-BA68-374F-8A75-1EDC20A3AF71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10</a:t>
            </a:fld>
            <a:endParaRPr lang="en-US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47874D-9F8B-4044-B96B-1C4E110005D2}"/>
              </a:ext>
            </a:extLst>
          </p:cNvPr>
          <p:cNvSpPr/>
          <p:nvPr/>
        </p:nvSpPr>
        <p:spPr>
          <a:xfrm>
            <a:off x="225778" y="1589282"/>
            <a:ext cx="8692443" cy="2308324"/>
          </a:xfrm>
          <a:prstGeom prst="rect">
            <a:avLst/>
          </a:prstGeom>
          <a:ln w="12700">
            <a:noFill/>
            <a:prstDash val="dashDot"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400" smtClean="0"/>
              <a:t>在</a:t>
            </a:r>
            <a:r>
              <a:rPr lang="zh-CN" altLang="zh-CN" sz="2400"/>
              <a:t>一分页存储管理系统中，逻辑地址长度为</a:t>
            </a:r>
            <a:r>
              <a:rPr lang="en-US" altLang="zh-CN" sz="2400"/>
              <a:t>16</a:t>
            </a:r>
            <a:r>
              <a:rPr lang="zh-CN" altLang="zh-CN" sz="2400"/>
              <a:t>位，页面大小为</a:t>
            </a:r>
            <a:r>
              <a:rPr lang="en-US" altLang="zh-CN" sz="2400"/>
              <a:t>4096</a:t>
            </a:r>
            <a:r>
              <a:rPr lang="zh-CN" altLang="zh-CN" sz="2400"/>
              <a:t>字节，现有一逻辑地址为</a:t>
            </a:r>
            <a:r>
              <a:rPr lang="en-US" altLang="zh-CN" sz="2400"/>
              <a:t>2F6AH</a:t>
            </a:r>
            <a:r>
              <a:rPr lang="zh-CN" altLang="zh-CN" sz="2400"/>
              <a:t>，且第</a:t>
            </a:r>
            <a:r>
              <a:rPr lang="en-US" altLang="zh-CN" sz="2400"/>
              <a:t>0</a:t>
            </a:r>
            <a:r>
              <a:rPr lang="zh-CN" altLang="zh-CN" sz="2400"/>
              <a:t>、</a:t>
            </a:r>
            <a:r>
              <a:rPr lang="en-US" altLang="zh-CN" sz="2400"/>
              <a:t>1</a:t>
            </a:r>
            <a:r>
              <a:rPr lang="zh-CN" altLang="zh-CN" sz="2400"/>
              <a:t>、</a:t>
            </a:r>
            <a:r>
              <a:rPr lang="en-US" altLang="zh-CN" sz="2400"/>
              <a:t>2</a:t>
            </a:r>
            <a:r>
              <a:rPr lang="zh-CN" altLang="zh-CN" sz="2400"/>
              <a:t>页依次存在物理块</a:t>
            </a:r>
            <a:r>
              <a:rPr lang="en-US" altLang="zh-CN" sz="2400"/>
              <a:t>10</a:t>
            </a:r>
            <a:r>
              <a:rPr lang="zh-CN" altLang="zh-CN" sz="2400"/>
              <a:t>、</a:t>
            </a:r>
            <a:r>
              <a:rPr lang="en-US" altLang="zh-CN" sz="2400"/>
              <a:t>12</a:t>
            </a:r>
            <a:r>
              <a:rPr lang="zh-CN" altLang="zh-CN" sz="2400"/>
              <a:t>、</a:t>
            </a:r>
            <a:r>
              <a:rPr lang="en-US" altLang="zh-CN" sz="2400"/>
              <a:t>14</a:t>
            </a:r>
            <a:r>
              <a:rPr lang="zh-CN" altLang="zh-CN" sz="2400"/>
              <a:t>号中，问相应的物理地址为多少？</a:t>
            </a:r>
            <a:endParaRPr lang="zh-CN" altLang="zh-CN" sz="2400">
              <a:latin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zh-CN" sz="2400">
              <a:latin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zh-CN" sz="2400">
              <a:latin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zh-CN" sz="240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67386" y="3575055"/>
            <a:ext cx="33069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smtClean="0">
                <a:solidFill>
                  <a:srgbClr val="FF0000"/>
                </a:solidFill>
              </a:rPr>
              <a:t>答案：</a:t>
            </a:r>
            <a:r>
              <a:rPr lang="en-US" altLang="zh-CN" sz="2400">
                <a:solidFill>
                  <a:srgbClr val="FF0000"/>
                </a:solidFill>
              </a:rPr>
              <a:t> </a:t>
            </a:r>
            <a:r>
              <a:rPr lang="en-US" altLang="zh-CN" sz="2400" smtClean="0">
                <a:solidFill>
                  <a:srgbClr val="FF0000"/>
                </a:solidFill>
              </a:rPr>
              <a:t>EF6AH</a:t>
            </a:r>
            <a:endParaRPr lang="zh-CN" altLang="zh-CN" sz="240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5643" y="4467704"/>
            <a:ext cx="4419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/>
              <a:t>前面的</a:t>
            </a:r>
            <a:r>
              <a:rPr lang="en-US" altLang="zh-CN"/>
              <a:t>4</a:t>
            </a:r>
            <a:r>
              <a:rPr lang="zh-CN" altLang="zh-CN"/>
              <a:t>位表示页</a:t>
            </a:r>
            <a:r>
              <a:rPr lang="zh-CN" altLang="zh-CN" smtClean="0"/>
              <a:t>号</a:t>
            </a:r>
            <a:r>
              <a:rPr lang="zh-CN" altLang="en-US" smtClean="0"/>
              <a:t>，后面</a:t>
            </a:r>
            <a:r>
              <a:rPr lang="en-US" altLang="zh-CN" smtClean="0"/>
              <a:t>12</a:t>
            </a:r>
            <a:r>
              <a:rPr lang="zh-CN" altLang="en-US" smtClean="0"/>
              <a:t>位页面数据；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25643" y="4976150"/>
            <a:ext cx="4427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2F6AH</a:t>
            </a:r>
            <a:r>
              <a:rPr lang="zh-CN" altLang="zh-CN"/>
              <a:t>转换成二进制为：</a:t>
            </a:r>
            <a:r>
              <a:rPr lang="en-US" altLang="zh-CN">
                <a:solidFill>
                  <a:srgbClr val="FF0000"/>
                </a:solidFill>
              </a:rPr>
              <a:t>0010</a:t>
            </a:r>
            <a:r>
              <a:rPr lang="en-US" altLang="zh-CN"/>
              <a:t> 1111 0110 1010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942698" y="5482792"/>
            <a:ext cx="3002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mtClean="0"/>
              <a:t>二进制</a:t>
            </a:r>
            <a:r>
              <a:rPr lang="zh-CN" altLang="zh-CN"/>
              <a:t>为</a:t>
            </a:r>
            <a:r>
              <a:rPr lang="zh-CN" altLang="zh-CN" smtClean="0"/>
              <a:t>：</a:t>
            </a:r>
            <a:r>
              <a:rPr lang="en-US" altLang="zh-CN" smtClean="0">
                <a:solidFill>
                  <a:srgbClr val="FF0000"/>
                </a:solidFill>
              </a:rPr>
              <a:t>1110</a:t>
            </a:r>
            <a:r>
              <a:rPr lang="en-US" altLang="zh-CN" smtClean="0"/>
              <a:t> </a:t>
            </a:r>
            <a:r>
              <a:rPr lang="en-US" altLang="zh-CN"/>
              <a:t>1111 0110 1010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118547" y="5482792"/>
            <a:ext cx="837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EF6AH</a:t>
            </a:r>
            <a:endParaRPr lang="zh-CN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63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练习题</a:t>
            </a: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en-US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77AD-BA68-374F-8A75-1EDC20A3AF71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11</a:t>
            </a:fld>
            <a:endParaRPr lang="en-US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47874D-9F8B-4044-B96B-1C4E110005D2}"/>
              </a:ext>
            </a:extLst>
          </p:cNvPr>
          <p:cNvSpPr/>
          <p:nvPr/>
        </p:nvSpPr>
        <p:spPr>
          <a:xfrm>
            <a:off x="225778" y="1589282"/>
            <a:ext cx="8692443" cy="1200329"/>
          </a:xfrm>
          <a:prstGeom prst="rect">
            <a:avLst/>
          </a:prstGeom>
          <a:ln w="12700">
            <a:noFill/>
            <a:prstDash val="dashDot"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/>
              <a:t>在某页式虚存系统中，假定访问内存的时间是</a:t>
            </a:r>
            <a:r>
              <a:rPr lang="en-US" altLang="zh-CN" sz="2400"/>
              <a:t>2ms</a:t>
            </a:r>
            <a:r>
              <a:rPr lang="zh-CN" altLang="zh-CN" sz="2400"/>
              <a:t>，平均缺页中断处理时间为</a:t>
            </a:r>
            <a:r>
              <a:rPr lang="en-US" altLang="zh-CN" sz="2400"/>
              <a:t>25ms</a:t>
            </a:r>
            <a:r>
              <a:rPr lang="zh-CN" altLang="zh-CN" sz="2400"/>
              <a:t>，平均缺页中断率为</a:t>
            </a:r>
            <a:r>
              <a:rPr lang="en-US" altLang="zh-CN" sz="2400"/>
              <a:t>5</a:t>
            </a:r>
            <a:r>
              <a:rPr lang="zh-CN" altLang="zh-CN" sz="2400"/>
              <a:t>％，试计算在该虚存系统中，平均有效访问时间是多少？</a:t>
            </a:r>
            <a:endParaRPr lang="zh-CN" altLang="zh-CN" sz="2400">
              <a:latin typeface="华文楷体" panose="0201060004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6490229" y="3661482"/>
            <a:ext cx="1716793" cy="472247"/>
          </a:xfrm>
          <a:prstGeom prst="roundRect">
            <a:avLst/>
          </a:prstGeom>
          <a:solidFill>
            <a:srgbClr val="FFCCCC"/>
          </a:solidFill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分钟</a:t>
            </a: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243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练习题</a:t>
            </a: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en-US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77AD-BA68-374F-8A75-1EDC20A3AF71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12</a:t>
            </a:fld>
            <a:endParaRPr lang="en-US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47874D-9F8B-4044-B96B-1C4E110005D2}"/>
              </a:ext>
            </a:extLst>
          </p:cNvPr>
          <p:cNvSpPr/>
          <p:nvPr/>
        </p:nvSpPr>
        <p:spPr>
          <a:xfrm>
            <a:off x="225778" y="1589282"/>
            <a:ext cx="8692443" cy="1200329"/>
          </a:xfrm>
          <a:prstGeom prst="rect">
            <a:avLst/>
          </a:prstGeom>
          <a:ln w="12700">
            <a:noFill/>
            <a:prstDash val="dashDot"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/>
              <a:t>在某页式虚存系统中，假定访问内存的时间是</a:t>
            </a:r>
            <a:r>
              <a:rPr lang="en-US" altLang="zh-CN" sz="2400"/>
              <a:t>2ms</a:t>
            </a:r>
            <a:r>
              <a:rPr lang="zh-CN" altLang="zh-CN" sz="2400"/>
              <a:t>，平均缺页中断处理时间为</a:t>
            </a:r>
            <a:r>
              <a:rPr lang="en-US" altLang="zh-CN" sz="2400"/>
              <a:t>25ms</a:t>
            </a:r>
            <a:r>
              <a:rPr lang="zh-CN" altLang="zh-CN" sz="2400"/>
              <a:t>，平均缺页中断率为</a:t>
            </a:r>
            <a:r>
              <a:rPr lang="en-US" altLang="zh-CN" sz="2400"/>
              <a:t>5</a:t>
            </a:r>
            <a:r>
              <a:rPr lang="zh-CN" altLang="zh-CN" sz="2400"/>
              <a:t>％，试计算在该虚存系统中，平均有效访问时间是多少？</a:t>
            </a:r>
            <a:endParaRPr lang="zh-CN" altLang="zh-CN" sz="2400">
              <a:latin typeface="华文楷体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11273" y="2583859"/>
            <a:ext cx="33069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smtClean="0">
                <a:solidFill>
                  <a:srgbClr val="FF0000"/>
                </a:solidFill>
              </a:rPr>
              <a:t>答案：</a:t>
            </a:r>
            <a:r>
              <a:rPr lang="en-US" altLang="zh-CN" sz="2400">
                <a:solidFill>
                  <a:srgbClr val="FF0000"/>
                </a:solidFill>
              </a:rPr>
              <a:t> </a:t>
            </a:r>
            <a:r>
              <a:rPr lang="en-US" altLang="zh-CN" sz="2400" smtClean="0">
                <a:solidFill>
                  <a:srgbClr val="FF0000"/>
                </a:solidFill>
              </a:rPr>
              <a:t>5.35ms</a:t>
            </a:r>
            <a:endParaRPr lang="zh-CN" altLang="zh-CN" sz="2400">
              <a:solidFill>
                <a:srgbClr val="FF0000"/>
              </a:solidFill>
            </a:endParaRPr>
          </a:p>
          <a:p>
            <a:pPr algn="ctr"/>
            <a:endParaRPr lang="zh-CN" altLang="zh-CN" sz="240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50678" y="5456534"/>
            <a:ext cx="3966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4ms</a:t>
            </a:r>
            <a:r>
              <a:rPr lang="zh-CN" altLang="zh-CN"/>
              <a:t>×（</a:t>
            </a:r>
            <a:r>
              <a:rPr lang="en-US" altLang="zh-CN"/>
              <a:t>1-5</a:t>
            </a:r>
            <a:r>
              <a:rPr lang="zh-CN" altLang="zh-CN"/>
              <a:t>％）＋</a:t>
            </a:r>
            <a:r>
              <a:rPr lang="en-US" altLang="zh-CN"/>
              <a:t>31ms</a:t>
            </a:r>
            <a:r>
              <a:rPr lang="zh-CN" altLang="zh-CN"/>
              <a:t>×</a:t>
            </a:r>
            <a:r>
              <a:rPr lang="en-US" altLang="zh-CN"/>
              <a:t>5</a:t>
            </a:r>
            <a:r>
              <a:rPr lang="zh-CN" altLang="zh-CN"/>
              <a:t>％＝</a:t>
            </a:r>
            <a:r>
              <a:rPr lang="en-US" altLang="zh-CN"/>
              <a:t>5.35ms</a:t>
            </a:r>
            <a:endParaRPr lang="zh-CN" altLang="zh-CN"/>
          </a:p>
        </p:txBody>
      </p:sp>
      <p:sp>
        <p:nvSpPr>
          <p:cNvPr id="26" name="矩形 25"/>
          <p:cNvSpPr/>
          <p:nvPr/>
        </p:nvSpPr>
        <p:spPr bwMode="auto">
          <a:xfrm>
            <a:off x="575733" y="3285640"/>
            <a:ext cx="3556000" cy="1859669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rgbClr val="00B050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dist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访问内存页表；（</a:t>
            </a:r>
            <a:r>
              <a:rPr lang="en-US" altLang="zh-CN"/>
              <a:t>2ms</a:t>
            </a:r>
            <a:r>
              <a:rPr lang="zh-CN" altLang="en-US"/>
              <a:t>）</a:t>
            </a:r>
            <a:endParaRPr lang="en-US" altLang="zh-CN"/>
          </a:p>
          <a:p>
            <a:pPr marL="342900" indent="-342900" algn="dist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访问内存；（</a:t>
            </a:r>
            <a:r>
              <a:rPr lang="en-US" altLang="zh-CN"/>
              <a:t>2ms</a:t>
            </a:r>
            <a:r>
              <a:rPr lang="zh-CN" altLang="en-US"/>
              <a:t>）</a:t>
            </a:r>
          </a:p>
          <a:p>
            <a:pPr marL="342900" indent="-342900" algn="dist">
              <a:lnSpc>
                <a:spcPct val="150000"/>
              </a:lnSpc>
              <a:buFont typeface="+mj-lt"/>
              <a:buAutoNum type="arabicPeriod"/>
            </a:pPr>
            <a:endParaRPr lang="zh-CN" altLang="en-US"/>
          </a:p>
        </p:txBody>
      </p:sp>
      <p:sp>
        <p:nvSpPr>
          <p:cNvPr id="29" name="矩形 28"/>
          <p:cNvSpPr/>
          <p:nvPr/>
        </p:nvSpPr>
        <p:spPr bwMode="auto">
          <a:xfrm>
            <a:off x="4571999" y="3285640"/>
            <a:ext cx="3556000" cy="1859531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rgbClr val="00B050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访问内存页表；（</a:t>
            </a:r>
            <a:r>
              <a:rPr lang="en-US" altLang="zh-CN"/>
              <a:t>2ms</a:t>
            </a:r>
            <a:r>
              <a:rPr lang="zh-CN" altLang="en-US"/>
              <a:t>）</a:t>
            </a:r>
            <a:endParaRPr lang="en-US" altLang="zh-CN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中断操作；（</a:t>
            </a:r>
            <a:r>
              <a:rPr lang="en-US" altLang="zh-CN"/>
              <a:t>25ms</a:t>
            </a:r>
            <a:r>
              <a:rPr lang="zh-CN" altLang="en-US"/>
              <a:t>）</a:t>
            </a:r>
            <a:endParaRPr lang="en-US" altLang="zh-CN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访问内存页表；（</a:t>
            </a:r>
            <a:r>
              <a:rPr lang="en-US" altLang="zh-CN"/>
              <a:t>2ms</a:t>
            </a:r>
            <a:r>
              <a:rPr lang="zh-CN" altLang="en-US"/>
              <a:t>）</a:t>
            </a:r>
            <a:endParaRPr lang="en-US" altLang="zh-CN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访问内存；（</a:t>
            </a:r>
            <a:r>
              <a:rPr lang="en-US" altLang="zh-CN"/>
              <a:t>2ms</a:t>
            </a:r>
            <a:r>
              <a:rPr lang="zh-CN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15361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概览</a:t>
            </a:r>
            <a:endParaRPr lang="en-US" b="1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490156" y="2296453"/>
            <a:ext cx="3267177" cy="2317463"/>
          </a:xfrm>
        </p:spPr>
        <p:txBody>
          <a:bodyPr/>
          <a:lstStyle/>
          <a:p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存储器管理</a:t>
            </a:r>
            <a:endParaRPr lang="en-US" altLang="zh-CN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文件管理</a:t>
            </a:r>
            <a:endParaRPr lang="en-US" altLang="zh-CN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自行练习</a:t>
            </a:r>
            <a:endParaRPr 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2193-DBF0-1047-AB39-9194E46AB8F4}" type="slidenum">
              <a:rPr lang="en-US">
                <a:solidFill>
                  <a:srgbClr val="000000"/>
                </a:solidFill>
              </a:rPr>
              <a:pPr/>
              <a:t>13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02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练习题</a:t>
            </a: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en-US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77AD-BA68-374F-8A75-1EDC20A3AF71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14</a:t>
            </a:fld>
            <a:endParaRPr lang="en-US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47874D-9F8B-4044-B96B-1C4E110005D2}"/>
              </a:ext>
            </a:extLst>
          </p:cNvPr>
          <p:cNvSpPr/>
          <p:nvPr/>
        </p:nvSpPr>
        <p:spPr>
          <a:xfrm>
            <a:off x="225778" y="1589282"/>
            <a:ext cx="8692443" cy="1200329"/>
          </a:xfrm>
          <a:prstGeom prst="rect">
            <a:avLst/>
          </a:prstGeom>
          <a:ln w="12700">
            <a:noFill/>
            <a:prstDash val="dashDot"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/>
              <a:t>某磁盘共有</a:t>
            </a:r>
            <a:r>
              <a:rPr lang="en-US" altLang="zh-CN" sz="2400"/>
              <a:t>200</a:t>
            </a:r>
            <a:r>
              <a:rPr lang="zh-CN" altLang="zh-CN" sz="2400" smtClean="0"/>
              <a:t>个柱面</a:t>
            </a:r>
            <a:r>
              <a:rPr lang="zh-CN" altLang="zh-CN" sz="2400"/>
              <a:t>，</a:t>
            </a:r>
            <a:r>
              <a:rPr lang="zh-CN" altLang="zh-CN" sz="2400" smtClean="0"/>
              <a:t>每个柱面</a:t>
            </a:r>
            <a:r>
              <a:rPr lang="zh-CN" altLang="zh-CN" sz="2400"/>
              <a:t>有</a:t>
            </a:r>
            <a:r>
              <a:rPr lang="en-US" altLang="zh-CN" sz="2400"/>
              <a:t>20</a:t>
            </a:r>
            <a:r>
              <a:rPr lang="zh-CN" altLang="zh-CN" sz="2400"/>
              <a:t>个磁道，每个磁道有</a:t>
            </a:r>
            <a:r>
              <a:rPr lang="en-US" altLang="zh-CN" sz="2400"/>
              <a:t>8</a:t>
            </a:r>
            <a:r>
              <a:rPr lang="zh-CN" altLang="zh-CN" sz="2400"/>
              <a:t>个扇区，每个扇区为</a:t>
            </a:r>
            <a:r>
              <a:rPr lang="en-US" altLang="zh-CN" sz="2400"/>
              <a:t>1024B</a:t>
            </a:r>
            <a:r>
              <a:rPr lang="zh-CN" altLang="zh-CN" sz="2400"/>
              <a:t>。如果驱动程序接到访求是读出</a:t>
            </a:r>
            <a:r>
              <a:rPr lang="en-US" altLang="zh-CN" sz="2400"/>
              <a:t>606</a:t>
            </a:r>
            <a:r>
              <a:rPr lang="zh-CN" altLang="zh-CN" sz="2400"/>
              <a:t>块，计算该信息块的物理位置。</a:t>
            </a:r>
          </a:p>
        </p:txBody>
      </p:sp>
      <p:sp>
        <p:nvSpPr>
          <p:cNvPr id="10" name="圆角矩形 9"/>
          <p:cNvSpPr/>
          <p:nvPr/>
        </p:nvSpPr>
        <p:spPr bwMode="auto">
          <a:xfrm>
            <a:off x="6659563" y="3161694"/>
            <a:ext cx="1716793" cy="472247"/>
          </a:xfrm>
          <a:prstGeom prst="roundRect">
            <a:avLst/>
          </a:prstGeom>
          <a:solidFill>
            <a:srgbClr val="FFCCCC"/>
          </a:solidFill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分钟</a:t>
            </a: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l="24300"/>
          <a:stretch/>
        </p:blipFill>
        <p:spPr>
          <a:xfrm>
            <a:off x="1042988" y="3397818"/>
            <a:ext cx="2110117" cy="245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7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练习题</a:t>
            </a: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en-US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77AD-BA68-374F-8A75-1EDC20A3AF71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15</a:t>
            </a:fld>
            <a:endParaRPr lang="en-US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47874D-9F8B-4044-B96B-1C4E110005D2}"/>
              </a:ext>
            </a:extLst>
          </p:cNvPr>
          <p:cNvSpPr/>
          <p:nvPr/>
        </p:nvSpPr>
        <p:spPr>
          <a:xfrm>
            <a:off x="225778" y="1589282"/>
            <a:ext cx="8692443" cy="1200329"/>
          </a:xfrm>
          <a:prstGeom prst="rect">
            <a:avLst/>
          </a:prstGeom>
          <a:ln w="12700">
            <a:noFill/>
            <a:prstDash val="dashDot"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/>
              <a:t>某磁盘共有</a:t>
            </a:r>
            <a:r>
              <a:rPr lang="en-US" altLang="zh-CN" sz="2400"/>
              <a:t>200</a:t>
            </a:r>
            <a:r>
              <a:rPr lang="zh-CN" altLang="zh-CN" sz="2400"/>
              <a:t>个柱面，每个柱面有</a:t>
            </a:r>
            <a:r>
              <a:rPr lang="en-US" altLang="zh-CN" sz="2400"/>
              <a:t>20</a:t>
            </a:r>
            <a:r>
              <a:rPr lang="zh-CN" altLang="zh-CN" sz="2400"/>
              <a:t>个磁道，每个磁道有</a:t>
            </a:r>
            <a:r>
              <a:rPr lang="en-US" altLang="zh-CN" sz="2400"/>
              <a:t>8</a:t>
            </a:r>
            <a:r>
              <a:rPr lang="zh-CN" altLang="zh-CN" sz="2400"/>
              <a:t>个扇区，每个扇区为</a:t>
            </a:r>
            <a:r>
              <a:rPr lang="en-US" altLang="zh-CN" sz="2400"/>
              <a:t>1024B</a:t>
            </a:r>
            <a:r>
              <a:rPr lang="zh-CN" altLang="zh-CN" sz="2400"/>
              <a:t>。如果驱动程序接到访求是读出</a:t>
            </a:r>
            <a:r>
              <a:rPr lang="en-US" altLang="zh-CN" sz="2400"/>
              <a:t>606</a:t>
            </a:r>
            <a:r>
              <a:rPr lang="zh-CN" altLang="zh-CN" sz="2400"/>
              <a:t>块，计算该信息块的物理位置。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24300"/>
          <a:stretch/>
        </p:blipFill>
        <p:spPr>
          <a:xfrm>
            <a:off x="316087" y="3397818"/>
            <a:ext cx="2110117" cy="245095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536904" y="3833629"/>
            <a:ext cx="57356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>
                <a:latin typeface="+mn-ea"/>
              </a:rPr>
              <a:t>每个柱面的物理块数为</a:t>
            </a:r>
            <a:r>
              <a:rPr lang="en-US" altLang="zh-CN" sz="2400">
                <a:latin typeface="+mn-ea"/>
              </a:rPr>
              <a:t>20</a:t>
            </a:r>
            <a:r>
              <a:rPr lang="zh-CN" altLang="zh-CN" sz="2400">
                <a:latin typeface="+mn-ea"/>
              </a:rPr>
              <a:t>×</a:t>
            </a:r>
            <a:r>
              <a:rPr lang="en-US" altLang="zh-CN" sz="2400">
                <a:latin typeface="+mn-ea"/>
              </a:rPr>
              <a:t>8=160</a:t>
            </a:r>
            <a:r>
              <a:rPr lang="zh-CN" altLang="zh-CN" sz="2400" smtClean="0">
                <a:latin typeface="+mn-ea"/>
              </a:rPr>
              <a:t>块</a:t>
            </a:r>
            <a:r>
              <a:rPr lang="zh-CN" altLang="en-US" sz="2400" smtClean="0">
                <a:latin typeface="+mn-ea"/>
              </a:rPr>
              <a:t>；</a:t>
            </a:r>
            <a:endParaRPr lang="en-US" altLang="zh-CN" sz="2400" smtClean="0">
              <a:latin typeface="+mn-ea"/>
            </a:endParaRPr>
          </a:p>
          <a:p>
            <a:r>
              <a:rPr lang="en-US" altLang="zh-CN" sz="2400">
                <a:latin typeface="+mn-ea"/>
              </a:rPr>
              <a:t>606/160</a:t>
            </a:r>
            <a:r>
              <a:rPr lang="zh-CN" altLang="zh-CN" sz="2400">
                <a:latin typeface="+mn-ea"/>
              </a:rPr>
              <a:t>得到商为</a:t>
            </a:r>
            <a:r>
              <a:rPr lang="en-US" altLang="zh-CN" sz="2400" smtClean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2400" smtClean="0">
                <a:solidFill>
                  <a:srgbClr val="FF0000"/>
                </a:solidFill>
                <a:latin typeface="+mn-ea"/>
              </a:rPr>
              <a:t>（柱面）</a:t>
            </a:r>
            <a:r>
              <a:rPr lang="zh-CN" altLang="zh-CN" sz="2400" smtClean="0">
                <a:solidFill>
                  <a:srgbClr val="FF0000"/>
                </a:solidFill>
                <a:latin typeface="+mn-ea"/>
              </a:rPr>
              <a:t>，</a:t>
            </a:r>
            <a:r>
              <a:rPr lang="zh-CN" altLang="zh-CN" sz="2400">
                <a:latin typeface="+mn-ea"/>
              </a:rPr>
              <a:t>余数为</a:t>
            </a:r>
            <a:r>
              <a:rPr lang="en-US" altLang="zh-CN" sz="2400" smtClean="0">
                <a:latin typeface="+mn-ea"/>
              </a:rPr>
              <a:t>126</a:t>
            </a:r>
            <a:r>
              <a:rPr lang="zh-CN" altLang="en-US" sz="2400" smtClean="0">
                <a:latin typeface="+mn-ea"/>
              </a:rPr>
              <a:t>；</a:t>
            </a:r>
            <a:endParaRPr lang="en-US" altLang="zh-CN" sz="2400" smtClean="0">
              <a:latin typeface="+mn-ea"/>
            </a:endParaRPr>
          </a:p>
          <a:p>
            <a:r>
              <a:rPr lang="en-US" altLang="zh-CN" sz="2400" smtClean="0">
                <a:latin typeface="+mn-ea"/>
              </a:rPr>
              <a:t>126/8</a:t>
            </a:r>
            <a:r>
              <a:rPr lang="zh-CN" altLang="en-US" sz="2400" smtClean="0">
                <a:latin typeface="+mn-ea"/>
              </a:rPr>
              <a:t>得到商为</a:t>
            </a:r>
            <a:r>
              <a:rPr lang="en-US" altLang="zh-CN" sz="2400" smtClean="0">
                <a:solidFill>
                  <a:srgbClr val="FF0000"/>
                </a:solidFill>
                <a:latin typeface="+mn-ea"/>
              </a:rPr>
              <a:t>15</a:t>
            </a:r>
            <a:r>
              <a:rPr lang="zh-CN" altLang="en-US" sz="2400" smtClean="0">
                <a:solidFill>
                  <a:srgbClr val="FF0000"/>
                </a:solidFill>
                <a:latin typeface="+mn-ea"/>
              </a:rPr>
              <a:t>（磁道）</a:t>
            </a:r>
            <a:r>
              <a:rPr lang="zh-CN" altLang="en-US" sz="2400" smtClean="0">
                <a:latin typeface="+mn-ea"/>
              </a:rPr>
              <a:t>；</a:t>
            </a:r>
            <a:endParaRPr lang="en-US" altLang="zh-CN" sz="2400" smtClean="0">
              <a:latin typeface="+mn-ea"/>
            </a:endParaRPr>
          </a:p>
          <a:p>
            <a:r>
              <a:rPr lang="zh-CN" altLang="en-US" sz="2400" smtClean="0">
                <a:latin typeface="+mn-ea"/>
              </a:rPr>
              <a:t>余数为</a:t>
            </a:r>
            <a:r>
              <a:rPr lang="en-US" altLang="zh-CN" sz="2400" smtClean="0">
                <a:solidFill>
                  <a:srgbClr val="FF0000"/>
                </a:solidFill>
                <a:latin typeface="+mn-ea"/>
              </a:rPr>
              <a:t>5</a:t>
            </a:r>
            <a:r>
              <a:rPr lang="zh-CN" altLang="en-US" sz="2400" smtClean="0">
                <a:solidFill>
                  <a:srgbClr val="FF0000"/>
                </a:solidFill>
                <a:latin typeface="+mn-ea"/>
              </a:rPr>
              <a:t>（</a:t>
            </a:r>
            <a:r>
              <a:rPr lang="zh-CN" altLang="en-US" sz="2400">
                <a:solidFill>
                  <a:srgbClr val="FF0000"/>
                </a:solidFill>
                <a:latin typeface="+mn-ea"/>
              </a:rPr>
              <a:t>扇区</a:t>
            </a:r>
            <a:r>
              <a:rPr lang="zh-CN" altLang="en-US" sz="2400" smtClean="0">
                <a:solidFill>
                  <a:srgbClr val="FF0000"/>
                </a:solidFill>
                <a:latin typeface="+mn-ea"/>
              </a:rPr>
              <a:t>）</a:t>
            </a:r>
            <a:r>
              <a:rPr lang="zh-CN" altLang="en-US" sz="2400" smtClean="0">
                <a:latin typeface="+mn-ea"/>
              </a:rPr>
              <a:t>；</a:t>
            </a:r>
            <a:endParaRPr lang="zh-CN" altLang="en-US" sz="240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98088" y="2840238"/>
            <a:ext cx="43229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smtClean="0">
                <a:solidFill>
                  <a:srgbClr val="FF0000"/>
                </a:solidFill>
              </a:rPr>
              <a:t>答案：</a:t>
            </a:r>
            <a:r>
              <a:rPr lang="en-US" altLang="zh-CN" sz="2400" smtClean="0">
                <a:solidFill>
                  <a:srgbClr val="FF0000"/>
                </a:solidFill>
              </a:rPr>
              <a:t>3</a:t>
            </a:r>
            <a:r>
              <a:rPr lang="zh-CN" altLang="zh-CN" sz="2400">
                <a:solidFill>
                  <a:srgbClr val="FF0000"/>
                </a:solidFill>
              </a:rPr>
              <a:t>柱面、</a:t>
            </a:r>
            <a:r>
              <a:rPr lang="en-US" altLang="zh-CN" sz="2400">
                <a:solidFill>
                  <a:srgbClr val="FF0000"/>
                </a:solidFill>
              </a:rPr>
              <a:t>15</a:t>
            </a:r>
            <a:r>
              <a:rPr lang="zh-CN" altLang="zh-CN" sz="2400">
                <a:solidFill>
                  <a:srgbClr val="FF0000"/>
                </a:solidFill>
              </a:rPr>
              <a:t>磁道、</a:t>
            </a:r>
            <a:r>
              <a:rPr lang="en-US" altLang="zh-CN" sz="2400">
                <a:solidFill>
                  <a:srgbClr val="FF0000"/>
                </a:solidFill>
              </a:rPr>
              <a:t>5</a:t>
            </a:r>
            <a:r>
              <a:rPr lang="zh-CN" altLang="zh-CN" sz="2400">
                <a:solidFill>
                  <a:srgbClr val="FF0000"/>
                </a:solidFill>
              </a:rPr>
              <a:t>扇区</a:t>
            </a:r>
          </a:p>
          <a:p>
            <a:pPr algn="ctr"/>
            <a:endParaRPr lang="zh-CN" altLang="zh-CN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15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练习题</a:t>
            </a:r>
            <a:r>
              <a:rPr lang="en-US" altLang="zh-CN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en-US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77AD-BA68-374F-8A75-1EDC20A3AF71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16</a:t>
            </a:fld>
            <a:endParaRPr lang="en-US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47874D-9F8B-4044-B96B-1C4E110005D2}"/>
              </a:ext>
            </a:extLst>
          </p:cNvPr>
          <p:cNvSpPr/>
          <p:nvPr/>
        </p:nvSpPr>
        <p:spPr>
          <a:xfrm>
            <a:off x="225778" y="1589282"/>
            <a:ext cx="8692443" cy="2677656"/>
          </a:xfrm>
          <a:prstGeom prst="rect">
            <a:avLst/>
          </a:prstGeom>
          <a:ln w="12700">
            <a:noFill/>
            <a:prstDash val="dashDot"/>
          </a:ln>
        </p:spPr>
        <p:txBody>
          <a:bodyPr wrap="square">
            <a:spAutoFit/>
          </a:bodyPr>
          <a:lstStyle/>
          <a:p>
            <a:r>
              <a:rPr lang="zh-CN" altLang="zh-CN" sz="2400" smtClean="0"/>
              <a:t>假定</a:t>
            </a:r>
            <a:r>
              <a:rPr lang="zh-CN" altLang="zh-CN" sz="2400"/>
              <a:t>磁带记录密度为每英寸</a:t>
            </a:r>
            <a:r>
              <a:rPr lang="en-US" altLang="zh-CN" sz="2400"/>
              <a:t>800</a:t>
            </a:r>
            <a:r>
              <a:rPr lang="zh-CN" altLang="zh-CN" sz="2400"/>
              <a:t>字符，每一逻辑记录为</a:t>
            </a:r>
            <a:r>
              <a:rPr lang="en-US" altLang="zh-CN" sz="2400"/>
              <a:t>160</a:t>
            </a:r>
            <a:r>
              <a:rPr lang="zh-CN" altLang="zh-CN" sz="2400"/>
              <a:t>个字符，块间隙为</a:t>
            </a:r>
            <a:r>
              <a:rPr lang="en-US" altLang="zh-CN" sz="2400"/>
              <a:t>0.6</a:t>
            </a:r>
            <a:r>
              <a:rPr lang="zh-CN" altLang="zh-CN" sz="2400"/>
              <a:t>英寸。今有</a:t>
            </a:r>
            <a:r>
              <a:rPr lang="en-US" altLang="zh-CN" sz="2400"/>
              <a:t>1500</a:t>
            </a:r>
            <a:r>
              <a:rPr lang="zh-CN" altLang="zh-CN" sz="2400"/>
              <a:t>个逻辑记录需要存储，尝试</a:t>
            </a:r>
            <a:r>
              <a:rPr lang="zh-CN" altLang="zh-CN" sz="2400" smtClean="0"/>
              <a:t>：</a:t>
            </a:r>
            <a:endParaRPr lang="en-US" altLang="zh-CN" sz="2400" smtClean="0"/>
          </a:p>
          <a:p>
            <a:r>
              <a:rPr lang="en-US" altLang="zh-CN" sz="2400" smtClean="0"/>
              <a:t>(</a:t>
            </a:r>
            <a:r>
              <a:rPr lang="en-US" altLang="zh-CN" sz="2400"/>
              <a:t>1)</a:t>
            </a:r>
            <a:r>
              <a:rPr lang="zh-CN" altLang="zh-CN" sz="2400"/>
              <a:t>计算磁带利用率</a:t>
            </a:r>
            <a:r>
              <a:rPr lang="zh-CN" altLang="zh-CN" sz="2400" smtClean="0"/>
              <a:t>？</a:t>
            </a:r>
            <a:endParaRPr lang="en-US" altLang="zh-CN" sz="2400" smtClean="0"/>
          </a:p>
          <a:p>
            <a:r>
              <a:rPr lang="en-US" altLang="zh-CN" sz="2400" smtClean="0"/>
              <a:t>(</a:t>
            </a:r>
            <a:r>
              <a:rPr lang="en-US" altLang="zh-CN" sz="2400"/>
              <a:t>2) 1500</a:t>
            </a:r>
            <a:r>
              <a:rPr lang="zh-CN" altLang="zh-CN" sz="2400"/>
              <a:t>个逻辑记录占用多少磁带空间</a:t>
            </a:r>
            <a:r>
              <a:rPr lang="en-US" altLang="zh-CN" sz="2400" smtClean="0"/>
              <a:t>?</a:t>
            </a:r>
          </a:p>
          <a:p>
            <a:r>
              <a:rPr lang="en-US" altLang="zh-CN" sz="2400" smtClean="0"/>
              <a:t>(</a:t>
            </a:r>
            <a:r>
              <a:rPr lang="en-US" altLang="zh-CN" sz="2400"/>
              <a:t>3)</a:t>
            </a:r>
            <a:r>
              <a:rPr lang="zh-CN" altLang="zh-CN" sz="2400"/>
              <a:t>若要使磁带空间利用率不少于</a:t>
            </a:r>
            <a:r>
              <a:rPr lang="en-US" altLang="zh-CN" sz="2400"/>
              <a:t>50%</a:t>
            </a:r>
            <a:r>
              <a:rPr lang="zh-CN" altLang="zh-CN" sz="2400"/>
              <a:t>，至少应以多少个逻辑记录为一组？</a:t>
            </a:r>
          </a:p>
          <a:p>
            <a:endParaRPr lang="zh-CN" altLang="zh-CN" sz="2400"/>
          </a:p>
        </p:txBody>
      </p:sp>
      <p:sp>
        <p:nvSpPr>
          <p:cNvPr id="10" name="圆角矩形 9"/>
          <p:cNvSpPr/>
          <p:nvPr/>
        </p:nvSpPr>
        <p:spPr bwMode="auto">
          <a:xfrm>
            <a:off x="6666353" y="3794691"/>
            <a:ext cx="1716793" cy="472247"/>
          </a:xfrm>
          <a:prstGeom prst="roundRect">
            <a:avLst/>
          </a:prstGeom>
          <a:solidFill>
            <a:srgbClr val="FFCCCC"/>
          </a:solidFill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分钟</a:t>
            </a: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396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练习题</a:t>
            </a:r>
            <a:r>
              <a:rPr lang="en-US" altLang="zh-CN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en-US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77AD-BA68-374F-8A75-1EDC20A3AF71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17</a:t>
            </a:fld>
            <a:endParaRPr lang="en-US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47874D-9F8B-4044-B96B-1C4E110005D2}"/>
              </a:ext>
            </a:extLst>
          </p:cNvPr>
          <p:cNvSpPr/>
          <p:nvPr/>
        </p:nvSpPr>
        <p:spPr>
          <a:xfrm>
            <a:off x="225778" y="1589282"/>
            <a:ext cx="8692443" cy="2308324"/>
          </a:xfrm>
          <a:prstGeom prst="rect">
            <a:avLst/>
          </a:prstGeom>
          <a:ln w="12700">
            <a:noFill/>
            <a:prstDash val="dashDot"/>
          </a:ln>
        </p:spPr>
        <p:txBody>
          <a:bodyPr wrap="square">
            <a:spAutoFit/>
          </a:bodyPr>
          <a:lstStyle/>
          <a:p>
            <a:r>
              <a:rPr lang="zh-CN" altLang="zh-CN" sz="2400" smtClean="0"/>
              <a:t>假定</a:t>
            </a:r>
            <a:r>
              <a:rPr lang="zh-CN" altLang="zh-CN" sz="2400"/>
              <a:t>磁带记录密度为</a:t>
            </a:r>
            <a:r>
              <a:rPr lang="zh-CN" altLang="zh-CN" sz="2400">
                <a:solidFill>
                  <a:srgbClr val="FF0000"/>
                </a:solidFill>
              </a:rPr>
              <a:t>每英寸</a:t>
            </a:r>
            <a:r>
              <a:rPr lang="en-US" altLang="zh-CN" sz="2400">
                <a:solidFill>
                  <a:srgbClr val="FF0000"/>
                </a:solidFill>
              </a:rPr>
              <a:t>800</a:t>
            </a:r>
            <a:r>
              <a:rPr lang="zh-CN" altLang="zh-CN" sz="2400">
                <a:solidFill>
                  <a:srgbClr val="FF0000"/>
                </a:solidFill>
              </a:rPr>
              <a:t>字符</a:t>
            </a:r>
            <a:r>
              <a:rPr lang="zh-CN" altLang="zh-CN" sz="2400"/>
              <a:t>，每一</a:t>
            </a:r>
            <a:r>
              <a:rPr lang="zh-CN" altLang="zh-CN" sz="2400">
                <a:solidFill>
                  <a:srgbClr val="FF0000"/>
                </a:solidFill>
              </a:rPr>
              <a:t>逻辑记录为</a:t>
            </a:r>
            <a:r>
              <a:rPr lang="en-US" altLang="zh-CN" sz="2400">
                <a:solidFill>
                  <a:srgbClr val="FF0000"/>
                </a:solidFill>
              </a:rPr>
              <a:t>160</a:t>
            </a:r>
            <a:r>
              <a:rPr lang="zh-CN" altLang="zh-CN" sz="2400">
                <a:solidFill>
                  <a:srgbClr val="FF0000"/>
                </a:solidFill>
              </a:rPr>
              <a:t>个字符</a:t>
            </a:r>
            <a:r>
              <a:rPr lang="zh-CN" altLang="zh-CN" sz="2400"/>
              <a:t>，块间隙为</a:t>
            </a:r>
            <a:r>
              <a:rPr lang="en-US" altLang="zh-CN" sz="2400"/>
              <a:t>0.6</a:t>
            </a:r>
            <a:r>
              <a:rPr lang="zh-CN" altLang="zh-CN" sz="2400"/>
              <a:t>英寸。今有</a:t>
            </a:r>
            <a:r>
              <a:rPr lang="en-US" altLang="zh-CN" sz="2400"/>
              <a:t>1500</a:t>
            </a:r>
            <a:r>
              <a:rPr lang="zh-CN" altLang="zh-CN" sz="2400"/>
              <a:t>个逻辑记录需要存储，尝试：</a:t>
            </a:r>
            <a:r>
              <a:rPr lang="en-US" altLang="zh-CN" sz="2400"/>
              <a:t>(1)</a:t>
            </a:r>
            <a:r>
              <a:rPr lang="zh-CN" altLang="zh-CN" sz="2400"/>
              <a:t>计算磁带利用率？</a:t>
            </a:r>
            <a:r>
              <a:rPr lang="en-US" altLang="zh-CN" sz="2400"/>
              <a:t>(2) 1500</a:t>
            </a:r>
            <a:r>
              <a:rPr lang="zh-CN" altLang="zh-CN" sz="2400"/>
              <a:t>个逻辑记录占用多少磁带空间</a:t>
            </a:r>
            <a:r>
              <a:rPr lang="en-US" altLang="zh-CN" sz="2400"/>
              <a:t>?(3)</a:t>
            </a:r>
            <a:r>
              <a:rPr lang="zh-CN" altLang="zh-CN" sz="2400"/>
              <a:t>若要使磁带空间利用率不少于</a:t>
            </a:r>
            <a:r>
              <a:rPr lang="en-US" altLang="zh-CN" sz="2400"/>
              <a:t>50%</a:t>
            </a:r>
            <a:r>
              <a:rPr lang="zh-CN" altLang="zh-CN" sz="2400"/>
              <a:t>，至少应以多少个逻辑记录为一组？</a:t>
            </a:r>
          </a:p>
          <a:p>
            <a:endParaRPr lang="zh-CN" altLang="zh-CN" sz="2400"/>
          </a:p>
        </p:txBody>
      </p:sp>
      <p:sp>
        <p:nvSpPr>
          <p:cNvPr id="2" name="矩形 1"/>
          <p:cNvSpPr/>
          <p:nvPr/>
        </p:nvSpPr>
        <p:spPr bwMode="auto">
          <a:xfrm>
            <a:off x="572939" y="5148516"/>
            <a:ext cx="1903293" cy="474785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pitchFamily="2" charset="-122"/>
              </a:rPr>
              <a:t>磁带</a:t>
            </a:r>
          </a:p>
        </p:txBody>
      </p:sp>
      <p:sp>
        <p:nvSpPr>
          <p:cNvPr id="3" name="矩形 2"/>
          <p:cNvSpPr/>
          <p:nvPr/>
        </p:nvSpPr>
        <p:spPr>
          <a:xfrm>
            <a:off x="665215" y="4692524"/>
            <a:ext cx="171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/>
              <a:t>每英寸</a:t>
            </a:r>
            <a:r>
              <a:rPr lang="en-US" altLang="zh-CN"/>
              <a:t>800</a:t>
            </a:r>
            <a:r>
              <a:rPr lang="zh-CN" altLang="zh-CN"/>
              <a:t>字符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42988" y="5672108"/>
            <a:ext cx="2292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0.6</a:t>
            </a:r>
            <a:r>
              <a:rPr lang="zh-CN" altLang="zh-CN" smtClean="0"/>
              <a:t>×</a:t>
            </a:r>
            <a:r>
              <a:rPr lang="en-US" altLang="zh-CN" smtClean="0"/>
              <a:t>800=480</a:t>
            </a:r>
            <a:r>
              <a:rPr lang="zh-CN" altLang="zh-CN"/>
              <a:t>个字符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106609" y="4503447"/>
            <a:ext cx="3921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/>
              <a:t>磁带的利用率为：</a:t>
            </a:r>
            <a:r>
              <a:rPr lang="en-US" altLang="zh-CN"/>
              <a:t> 160/(480+160)=25%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033808" y="3168289"/>
            <a:ext cx="39940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smtClean="0">
                <a:solidFill>
                  <a:srgbClr val="FF0000"/>
                </a:solidFill>
              </a:rPr>
              <a:t>答案：</a:t>
            </a:r>
            <a:r>
              <a:rPr lang="en-US" altLang="zh-CN" sz="2400">
                <a:solidFill>
                  <a:srgbClr val="FF0000"/>
                </a:solidFill>
              </a:rPr>
              <a:t> </a:t>
            </a:r>
            <a:r>
              <a:rPr lang="en-US" altLang="zh-CN" sz="2400" smtClean="0">
                <a:solidFill>
                  <a:srgbClr val="FF0000"/>
                </a:solidFill>
              </a:rPr>
              <a:t>25%, 1200</a:t>
            </a:r>
            <a:r>
              <a:rPr lang="zh-CN" altLang="en-US" sz="2400" smtClean="0">
                <a:solidFill>
                  <a:srgbClr val="FF0000"/>
                </a:solidFill>
              </a:rPr>
              <a:t>英寸，</a:t>
            </a:r>
            <a:r>
              <a:rPr lang="en-US" altLang="zh-CN" sz="2400" smtClean="0">
                <a:solidFill>
                  <a:srgbClr val="FF0000"/>
                </a:solidFill>
              </a:rPr>
              <a:t>3</a:t>
            </a:r>
            <a:r>
              <a:rPr lang="zh-CN" altLang="en-US" sz="2400" smtClean="0">
                <a:solidFill>
                  <a:srgbClr val="FF0000"/>
                </a:solidFill>
              </a:rPr>
              <a:t>；</a:t>
            </a:r>
            <a:endParaRPr lang="zh-CN" altLang="zh-CN" sz="240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4308255" y="5434715"/>
            <a:ext cx="3719620" cy="474785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308255" y="5434714"/>
            <a:ext cx="1197195" cy="47478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mtClean="0">
                <a:latin typeface="Times New Roman" charset="0"/>
                <a:ea typeface="宋体" pitchFamily="2" charset="-122"/>
              </a:rPr>
              <a:t>逻辑记录块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505450" y="5434714"/>
            <a:ext cx="1063845" cy="47478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mtClean="0">
                <a:latin typeface="Times New Roman" charset="0"/>
                <a:ea typeface="宋体" pitchFamily="2" charset="-122"/>
              </a:rPr>
              <a:t>块间隙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1999" y="5094065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160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623336" y="5094065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480</a:t>
            </a:r>
            <a:endParaRPr lang="zh-CN" altLang="en-US"/>
          </a:p>
        </p:txBody>
      </p:sp>
      <p:sp>
        <p:nvSpPr>
          <p:cNvPr id="26" name="矩形 25"/>
          <p:cNvSpPr/>
          <p:nvPr/>
        </p:nvSpPr>
        <p:spPr bwMode="auto">
          <a:xfrm>
            <a:off x="6569295" y="5434715"/>
            <a:ext cx="1197195" cy="47478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mtClean="0">
                <a:latin typeface="Times New Roman" charset="0"/>
                <a:ea typeface="宋体" pitchFamily="2" charset="-122"/>
              </a:rPr>
              <a:t>逻辑记录块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855186" y="5095430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160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96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练习题</a:t>
            </a:r>
            <a:r>
              <a:rPr lang="en-US" altLang="zh-CN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en-US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77AD-BA68-374F-8A75-1EDC20A3AF71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18</a:t>
            </a:fld>
            <a:endParaRPr lang="en-US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47874D-9F8B-4044-B96B-1C4E110005D2}"/>
              </a:ext>
            </a:extLst>
          </p:cNvPr>
          <p:cNvSpPr/>
          <p:nvPr/>
        </p:nvSpPr>
        <p:spPr>
          <a:xfrm>
            <a:off x="225778" y="1589282"/>
            <a:ext cx="8692443" cy="2308324"/>
          </a:xfrm>
          <a:prstGeom prst="rect">
            <a:avLst/>
          </a:prstGeom>
          <a:ln w="12700">
            <a:noFill/>
            <a:prstDash val="dashDot"/>
          </a:ln>
        </p:spPr>
        <p:txBody>
          <a:bodyPr wrap="square">
            <a:spAutoFit/>
          </a:bodyPr>
          <a:lstStyle/>
          <a:p>
            <a:r>
              <a:rPr lang="zh-CN" altLang="zh-CN" sz="2400" smtClean="0"/>
              <a:t>假定</a:t>
            </a:r>
            <a:r>
              <a:rPr lang="zh-CN" altLang="zh-CN" sz="2400"/>
              <a:t>磁带记录密度为</a:t>
            </a:r>
            <a:r>
              <a:rPr lang="zh-CN" altLang="zh-CN" sz="2400">
                <a:solidFill>
                  <a:srgbClr val="FF0000"/>
                </a:solidFill>
              </a:rPr>
              <a:t>每英寸</a:t>
            </a:r>
            <a:r>
              <a:rPr lang="en-US" altLang="zh-CN" sz="2400">
                <a:solidFill>
                  <a:srgbClr val="FF0000"/>
                </a:solidFill>
              </a:rPr>
              <a:t>800</a:t>
            </a:r>
            <a:r>
              <a:rPr lang="zh-CN" altLang="zh-CN" sz="2400">
                <a:solidFill>
                  <a:srgbClr val="FF0000"/>
                </a:solidFill>
              </a:rPr>
              <a:t>字符</a:t>
            </a:r>
            <a:r>
              <a:rPr lang="zh-CN" altLang="zh-CN" sz="2400"/>
              <a:t>，每一</a:t>
            </a:r>
            <a:r>
              <a:rPr lang="zh-CN" altLang="zh-CN" sz="2400">
                <a:solidFill>
                  <a:srgbClr val="FF0000"/>
                </a:solidFill>
              </a:rPr>
              <a:t>逻辑记录为</a:t>
            </a:r>
            <a:r>
              <a:rPr lang="en-US" altLang="zh-CN" sz="2400">
                <a:solidFill>
                  <a:srgbClr val="FF0000"/>
                </a:solidFill>
              </a:rPr>
              <a:t>160</a:t>
            </a:r>
            <a:r>
              <a:rPr lang="zh-CN" altLang="zh-CN" sz="2400">
                <a:solidFill>
                  <a:srgbClr val="FF0000"/>
                </a:solidFill>
              </a:rPr>
              <a:t>个字符</a:t>
            </a:r>
            <a:r>
              <a:rPr lang="zh-CN" altLang="zh-CN" sz="2400"/>
              <a:t>，块间隙为</a:t>
            </a:r>
            <a:r>
              <a:rPr lang="en-US" altLang="zh-CN" sz="2400"/>
              <a:t>0.6</a:t>
            </a:r>
            <a:r>
              <a:rPr lang="zh-CN" altLang="zh-CN" sz="2400"/>
              <a:t>英寸。今有</a:t>
            </a:r>
            <a:r>
              <a:rPr lang="en-US" altLang="zh-CN" sz="2400"/>
              <a:t>1500</a:t>
            </a:r>
            <a:r>
              <a:rPr lang="zh-CN" altLang="zh-CN" sz="2400"/>
              <a:t>个逻辑记录需要存储，尝试：</a:t>
            </a:r>
            <a:r>
              <a:rPr lang="en-US" altLang="zh-CN" sz="2400"/>
              <a:t>(1)</a:t>
            </a:r>
            <a:r>
              <a:rPr lang="zh-CN" altLang="zh-CN" sz="2400"/>
              <a:t>计算磁带利用率？</a:t>
            </a:r>
            <a:r>
              <a:rPr lang="en-US" altLang="zh-CN" sz="2400"/>
              <a:t>(2) 1500</a:t>
            </a:r>
            <a:r>
              <a:rPr lang="zh-CN" altLang="zh-CN" sz="2400"/>
              <a:t>个逻辑记录占用多少磁带空间</a:t>
            </a:r>
            <a:r>
              <a:rPr lang="en-US" altLang="zh-CN" sz="2400"/>
              <a:t>?(3)</a:t>
            </a:r>
            <a:r>
              <a:rPr lang="zh-CN" altLang="zh-CN" sz="2400"/>
              <a:t>若要使磁带空间利用率不少于</a:t>
            </a:r>
            <a:r>
              <a:rPr lang="en-US" altLang="zh-CN" sz="2400"/>
              <a:t>50%</a:t>
            </a:r>
            <a:r>
              <a:rPr lang="zh-CN" altLang="zh-CN" sz="2400"/>
              <a:t>，至少应以多少个逻辑记录为一组？</a:t>
            </a:r>
          </a:p>
          <a:p>
            <a:endParaRPr lang="zh-CN" altLang="zh-CN" sz="2400"/>
          </a:p>
        </p:txBody>
      </p:sp>
      <p:sp>
        <p:nvSpPr>
          <p:cNvPr id="13" name="矩形 12"/>
          <p:cNvSpPr/>
          <p:nvPr/>
        </p:nvSpPr>
        <p:spPr>
          <a:xfrm>
            <a:off x="4033808" y="3168289"/>
            <a:ext cx="39940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smtClean="0">
                <a:solidFill>
                  <a:srgbClr val="FF0000"/>
                </a:solidFill>
              </a:rPr>
              <a:t>答案：</a:t>
            </a:r>
            <a:r>
              <a:rPr lang="en-US" altLang="zh-CN" sz="2400">
                <a:solidFill>
                  <a:srgbClr val="FF0000"/>
                </a:solidFill>
              </a:rPr>
              <a:t> </a:t>
            </a:r>
            <a:r>
              <a:rPr lang="en-US" altLang="zh-CN" sz="2400" smtClean="0">
                <a:solidFill>
                  <a:srgbClr val="FF0000"/>
                </a:solidFill>
              </a:rPr>
              <a:t>25%, 1200</a:t>
            </a:r>
            <a:r>
              <a:rPr lang="zh-CN" altLang="en-US" sz="2400" smtClean="0">
                <a:solidFill>
                  <a:srgbClr val="FF0000"/>
                </a:solidFill>
              </a:rPr>
              <a:t>英寸，</a:t>
            </a:r>
            <a:r>
              <a:rPr lang="en-US" altLang="zh-CN" sz="2400" smtClean="0">
                <a:solidFill>
                  <a:srgbClr val="FF0000"/>
                </a:solidFill>
              </a:rPr>
              <a:t>3</a:t>
            </a:r>
            <a:r>
              <a:rPr lang="zh-CN" altLang="en-US" sz="2400" smtClean="0">
                <a:solidFill>
                  <a:srgbClr val="FF0000"/>
                </a:solidFill>
              </a:rPr>
              <a:t>；</a:t>
            </a:r>
            <a:endParaRPr lang="zh-CN" altLang="zh-CN" sz="240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3076405" y="5404668"/>
            <a:ext cx="3719620" cy="474785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3076405" y="5404667"/>
            <a:ext cx="1197195" cy="47478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mtClean="0">
                <a:latin typeface="Times New Roman" charset="0"/>
                <a:ea typeface="宋体" pitchFamily="2" charset="-122"/>
              </a:rPr>
              <a:t>逻辑记录块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273600" y="5404667"/>
            <a:ext cx="1063845" cy="47478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mtClean="0">
                <a:latin typeface="Times New Roman" charset="0"/>
                <a:ea typeface="宋体" pitchFamily="2" charset="-122"/>
              </a:rPr>
              <a:t>块间隙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40149" y="5064018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160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391486" y="5064018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480</a:t>
            </a:r>
            <a:endParaRPr lang="zh-CN" altLang="en-US"/>
          </a:p>
        </p:txBody>
      </p:sp>
      <p:sp>
        <p:nvSpPr>
          <p:cNvPr id="26" name="矩形 25"/>
          <p:cNvSpPr/>
          <p:nvPr/>
        </p:nvSpPr>
        <p:spPr bwMode="auto">
          <a:xfrm>
            <a:off x="5337445" y="5404668"/>
            <a:ext cx="1197195" cy="47478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mtClean="0">
                <a:latin typeface="Times New Roman" charset="0"/>
                <a:ea typeface="宋体" pitchFamily="2" charset="-122"/>
              </a:rPr>
              <a:t>逻辑记录块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623336" y="5065383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160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945085" y="4305971"/>
            <a:ext cx="3714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1500</a:t>
            </a:r>
            <a:r>
              <a:rPr lang="zh-CN" altLang="zh-CN"/>
              <a:t>×</a:t>
            </a:r>
            <a:r>
              <a:rPr lang="en-US" altLang="zh-CN"/>
              <a:t>(480+160)</a:t>
            </a:r>
            <a:r>
              <a:rPr lang="zh-CN" altLang="zh-CN"/>
              <a:t>÷</a:t>
            </a:r>
            <a:r>
              <a:rPr lang="en-US" altLang="zh-CN"/>
              <a:t>800=1200</a:t>
            </a:r>
            <a:r>
              <a:rPr lang="zh-CN" altLang="zh-CN"/>
              <a:t>英寸</a:t>
            </a:r>
            <a:r>
              <a:rPr lang="zh-CN" altLang="en-US"/>
              <a:t>；</a:t>
            </a:r>
            <a:endParaRPr lang="zh-CN" altLang="zh-CN"/>
          </a:p>
        </p:txBody>
      </p:sp>
      <p:sp>
        <p:nvSpPr>
          <p:cNvPr id="21" name="矩形 20"/>
          <p:cNvSpPr/>
          <p:nvPr/>
        </p:nvSpPr>
        <p:spPr bwMode="auto">
          <a:xfrm>
            <a:off x="445615" y="5336709"/>
            <a:ext cx="1903293" cy="474785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pitchFamily="2" charset="-122"/>
              </a:rPr>
              <a:t>磁带</a:t>
            </a:r>
          </a:p>
        </p:txBody>
      </p:sp>
      <p:sp>
        <p:nvSpPr>
          <p:cNvPr id="22" name="矩形 21"/>
          <p:cNvSpPr/>
          <p:nvPr/>
        </p:nvSpPr>
        <p:spPr>
          <a:xfrm>
            <a:off x="537891" y="4880717"/>
            <a:ext cx="171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/>
              <a:t>每英寸</a:t>
            </a:r>
            <a:r>
              <a:rPr lang="en-US" altLang="zh-CN"/>
              <a:t>800</a:t>
            </a:r>
            <a:r>
              <a:rPr lang="zh-CN" altLang="zh-CN"/>
              <a:t>字符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74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练习题</a:t>
            </a:r>
            <a:r>
              <a:rPr lang="en-US" altLang="zh-CN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en-US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77AD-BA68-374F-8A75-1EDC20A3AF71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19</a:t>
            </a:fld>
            <a:endParaRPr lang="en-US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47874D-9F8B-4044-B96B-1C4E110005D2}"/>
              </a:ext>
            </a:extLst>
          </p:cNvPr>
          <p:cNvSpPr/>
          <p:nvPr/>
        </p:nvSpPr>
        <p:spPr>
          <a:xfrm>
            <a:off x="225778" y="1589282"/>
            <a:ext cx="8692443" cy="2308324"/>
          </a:xfrm>
          <a:prstGeom prst="rect">
            <a:avLst/>
          </a:prstGeom>
          <a:ln w="12700">
            <a:noFill/>
            <a:prstDash val="dashDot"/>
          </a:ln>
        </p:spPr>
        <p:txBody>
          <a:bodyPr wrap="square">
            <a:spAutoFit/>
          </a:bodyPr>
          <a:lstStyle/>
          <a:p>
            <a:r>
              <a:rPr lang="zh-CN" altLang="zh-CN" sz="2400" smtClean="0"/>
              <a:t>假定</a:t>
            </a:r>
            <a:r>
              <a:rPr lang="zh-CN" altLang="zh-CN" sz="2400"/>
              <a:t>磁带记录密度为</a:t>
            </a:r>
            <a:r>
              <a:rPr lang="zh-CN" altLang="zh-CN" sz="2400">
                <a:solidFill>
                  <a:srgbClr val="FF0000"/>
                </a:solidFill>
              </a:rPr>
              <a:t>每英寸</a:t>
            </a:r>
            <a:r>
              <a:rPr lang="en-US" altLang="zh-CN" sz="2400">
                <a:solidFill>
                  <a:srgbClr val="FF0000"/>
                </a:solidFill>
              </a:rPr>
              <a:t>800</a:t>
            </a:r>
            <a:r>
              <a:rPr lang="zh-CN" altLang="zh-CN" sz="2400">
                <a:solidFill>
                  <a:srgbClr val="FF0000"/>
                </a:solidFill>
              </a:rPr>
              <a:t>字符</a:t>
            </a:r>
            <a:r>
              <a:rPr lang="zh-CN" altLang="zh-CN" sz="2400"/>
              <a:t>，每一</a:t>
            </a:r>
            <a:r>
              <a:rPr lang="zh-CN" altLang="zh-CN" sz="2400">
                <a:solidFill>
                  <a:srgbClr val="FF0000"/>
                </a:solidFill>
              </a:rPr>
              <a:t>逻辑记录为</a:t>
            </a:r>
            <a:r>
              <a:rPr lang="en-US" altLang="zh-CN" sz="2400">
                <a:solidFill>
                  <a:srgbClr val="FF0000"/>
                </a:solidFill>
              </a:rPr>
              <a:t>160</a:t>
            </a:r>
            <a:r>
              <a:rPr lang="zh-CN" altLang="zh-CN" sz="2400">
                <a:solidFill>
                  <a:srgbClr val="FF0000"/>
                </a:solidFill>
              </a:rPr>
              <a:t>个字符</a:t>
            </a:r>
            <a:r>
              <a:rPr lang="zh-CN" altLang="zh-CN" sz="2400"/>
              <a:t>，块间隙为</a:t>
            </a:r>
            <a:r>
              <a:rPr lang="en-US" altLang="zh-CN" sz="2400"/>
              <a:t>0.6</a:t>
            </a:r>
            <a:r>
              <a:rPr lang="zh-CN" altLang="zh-CN" sz="2400"/>
              <a:t>英寸。今有</a:t>
            </a:r>
            <a:r>
              <a:rPr lang="en-US" altLang="zh-CN" sz="2400"/>
              <a:t>1500</a:t>
            </a:r>
            <a:r>
              <a:rPr lang="zh-CN" altLang="zh-CN" sz="2400"/>
              <a:t>个逻辑记录需要存储，尝试：</a:t>
            </a:r>
            <a:r>
              <a:rPr lang="en-US" altLang="zh-CN" sz="2400"/>
              <a:t>(1)</a:t>
            </a:r>
            <a:r>
              <a:rPr lang="zh-CN" altLang="zh-CN" sz="2400"/>
              <a:t>计算磁带利用率？</a:t>
            </a:r>
            <a:r>
              <a:rPr lang="en-US" altLang="zh-CN" sz="2400"/>
              <a:t>(2) 1500</a:t>
            </a:r>
            <a:r>
              <a:rPr lang="zh-CN" altLang="zh-CN" sz="2400"/>
              <a:t>个逻辑记录占用多少磁带空间</a:t>
            </a:r>
            <a:r>
              <a:rPr lang="en-US" altLang="zh-CN" sz="2400"/>
              <a:t>?(3)</a:t>
            </a:r>
            <a:r>
              <a:rPr lang="zh-CN" altLang="zh-CN" sz="2400"/>
              <a:t>若要使磁带空间利用率不少于</a:t>
            </a:r>
            <a:r>
              <a:rPr lang="en-US" altLang="zh-CN" sz="2400"/>
              <a:t>50%</a:t>
            </a:r>
            <a:r>
              <a:rPr lang="zh-CN" altLang="zh-CN" sz="2400"/>
              <a:t>，至少应以多少个逻辑记录为一组？</a:t>
            </a:r>
          </a:p>
          <a:p>
            <a:endParaRPr lang="zh-CN" altLang="zh-CN" sz="2400"/>
          </a:p>
        </p:txBody>
      </p:sp>
      <p:sp>
        <p:nvSpPr>
          <p:cNvPr id="13" name="矩形 12"/>
          <p:cNvSpPr/>
          <p:nvPr/>
        </p:nvSpPr>
        <p:spPr>
          <a:xfrm>
            <a:off x="4033808" y="3168289"/>
            <a:ext cx="39940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smtClean="0">
                <a:solidFill>
                  <a:srgbClr val="FF0000"/>
                </a:solidFill>
              </a:rPr>
              <a:t>答案：</a:t>
            </a:r>
            <a:r>
              <a:rPr lang="en-US" altLang="zh-CN" sz="2400">
                <a:solidFill>
                  <a:srgbClr val="FF0000"/>
                </a:solidFill>
              </a:rPr>
              <a:t> </a:t>
            </a:r>
            <a:r>
              <a:rPr lang="en-US" altLang="zh-CN" sz="2400" smtClean="0">
                <a:solidFill>
                  <a:srgbClr val="FF0000"/>
                </a:solidFill>
              </a:rPr>
              <a:t>25%, 1200</a:t>
            </a:r>
            <a:r>
              <a:rPr lang="zh-CN" altLang="en-US" sz="2400" smtClean="0">
                <a:solidFill>
                  <a:srgbClr val="FF0000"/>
                </a:solidFill>
              </a:rPr>
              <a:t>英寸，</a:t>
            </a:r>
            <a:r>
              <a:rPr lang="en-US" altLang="zh-CN" sz="2400" smtClean="0">
                <a:solidFill>
                  <a:srgbClr val="FF0000"/>
                </a:solidFill>
              </a:rPr>
              <a:t>3</a:t>
            </a:r>
            <a:r>
              <a:rPr lang="zh-CN" altLang="en-US" sz="2400" smtClean="0">
                <a:solidFill>
                  <a:srgbClr val="FF0000"/>
                </a:solidFill>
              </a:rPr>
              <a:t>；</a:t>
            </a:r>
            <a:endParaRPr lang="zh-CN" altLang="zh-CN" sz="240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068631" y="5424318"/>
            <a:ext cx="6959244" cy="474785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1068632" y="5424317"/>
            <a:ext cx="1197195" cy="47478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mtClean="0">
                <a:latin typeface="Times New Roman" charset="0"/>
                <a:ea typeface="宋体" pitchFamily="2" charset="-122"/>
              </a:rPr>
              <a:t>逻辑记录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660217" y="5418648"/>
            <a:ext cx="1063845" cy="47478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mtClean="0">
                <a:latin typeface="Times New Roman" charset="0"/>
                <a:ea typeface="宋体" pitchFamily="2" charset="-122"/>
              </a:rPr>
              <a:t>块间隙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32376" y="5083668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160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894036" y="5011629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480</a:t>
            </a:r>
            <a:endParaRPr lang="zh-CN" altLang="en-US"/>
          </a:p>
        </p:txBody>
      </p:sp>
      <p:sp>
        <p:nvSpPr>
          <p:cNvPr id="26" name="矩形 25"/>
          <p:cNvSpPr/>
          <p:nvPr/>
        </p:nvSpPr>
        <p:spPr bwMode="auto">
          <a:xfrm>
            <a:off x="3463022" y="5424318"/>
            <a:ext cx="1197195" cy="47478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mtClean="0">
                <a:latin typeface="Times New Roman" charset="0"/>
                <a:ea typeface="宋体" pitchFamily="2" charset="-122"/>
              </a:rPr>
              <a:t>逻辑记录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15563" y="5085033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160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 bwMode="auto">
          <a:xfrm>
            <a:off x="2265827" y="5426269"/>
            <a:ext cx="1197195" cy="47478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mtClean="0">
                <a:latin typeface="Times New Roman" charset="0"/>
                <a:ea typeface="宋体" pitchFamily="2" charset="-122"/>
              </a:rPr>
              <a:t>逻辑记录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595115" y="50895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839103" y="4260987"/>
            <a:ext cx="2672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(160</a:t>
            </a:r>
            <a:r>
              <a:rPr lang="zh-CN" altLang="zh-CN"/>
              <a:t>×</a:t>
            </a:r>
            <a:r>
              <a:rPr lang="en-US" altLang="zh-CN"/>
              <a:t>x)/(</a:t>
            </a:r>
            <a:r>
              <a:rPr lang="en-US" altLang="zh-CN" smtClean="0"/>
              <a:t>160x+480)</a:t>
            </a:r>
            <a:r>
              <a:rPr lang="zh-CN" altLang="zh-CN"/>
              <a:t>≥</a:t>
            </a:r>
            <a:r>
              <a:rPr lang="en-US" altLang="zh-CN"/>
              <a:t>50%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6594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概览</a:t>
            </a:r>
            <a:endParaRPr lang="en-US" b="1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490156" y="2296453"/>
            <a:ext cx="3267177" cy="2317463"/>
          </a:xfrm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存储器管理</a:t>
            </a:r>
            <a:endParaRPr lang="en-US" altLang="zh-CN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文件管理</a:t>
            </a:r>
            <a:endParaRPr lang="en-US" altLang="zh-CN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自行练习</a:t>
            </a:r>
            <a:endParaRPr 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2193-DBF0-1047-AB39-9194E46AB8F4}" type="slidenum">
              <a:rPr lang="en-US">
                <a:solidFill>
                  <a:srgbClr val="000000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37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练习题</a:t>
            </a: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en-US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77AD-BA68-374F-8A75-1EDC20A3AF71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20</a:t>
            </a:fld>
            <a:endParaRPr lang="en-US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47874D-9F8B-4044-B96B-1C4E110005D2}"/>
              </a:ext>
            </a:extLst>
          </p:cNvPr>
          <p:cNvSpPr/>
          <p:nvPr/>
        </p:nvSpPr>
        <p:spPr>
          <a:xfrm>
            <a:off x="225778" y="1589282"/>
            <a:ext cx="8692443" cy="1938992"/>
          </a:xfrm>
          <a:prstGeom prst="rect">
            <a:avLst/>
          </a:prstGeom>
          <a:ln w="12700">
            <a:noFill/>
            <a:prstDash val="dashDot"/>
          </a:ln>
        </p:spPr>
        <p:txBody>
          <a:bodyPr wrap="square">
            <a:spAutoFit/>
          </a:bodyPr>
          <a:lstStyle/>
          <a:p>
            <a:r>
              <a:rPr lang="zh-CN" altLang="zh-CN" sz="2400" smtClean="0"/>
              <a:t>一</a:t>
            </a:r>
            <a:r>
              <a:rPr lang="zh-CN" altLang="zh-CN" sz="2400"/>
              <a:t>个软盘有</a:t>
            </a:r>
            <a:r>
              <a:rPr lang="en-US" altLang="zh-CN" sz="2400"/>
              <a:t>40</a:t>
            </a:r>
            <a:r>
              <a:rPr lang="zh-CN" altLang="zh-CN" sz="2400"/>
              <a:t>个柱面，查找移过每个柱面花</a:t>
            </a:r>
            <a:r>
              <a:rPr lang="en-US" altLang="zh-CN" sz="2400"/>
              <a:t>6ms</a:t>
            </a:r>
            <a:r>
              <a:rPr lang="zh-CN" altLang="zh-CN" sz="2400"/>
              <a:t>。若文件信息块零乱存放，则相邻逻辑块平均间隔</a:t>
            </a:r>
            <a:r>
              <a:rPr lang="en-US" altLang="zh-CN" sz="2400"/>
              <a:t>13</a:t>
            </a:r>
            <a:r>
              <a:rPr lang="zh-CN" altLang="zh-CN" sz="2400"/>
              <a:t>个柱面。但优化存放，相邻逻辑块平均间隔为</a:t>
            </a:r>
            <a:r>
              <a:rPr lang="en-US" altLang="zh-CN" sz="2400"/>
              <a:t>2</a:t>
            </a:r>
            <a:r>
              <a:rPr lang="zh-CN" altLang="zh-CN" sz="2400"/>
              <a:t>个柱面。如果搜索延迟为</a:t>
            </a:r>
            <a:r>
              <a:rPr lang="en-US" altLang="zh-CN" sz="2400"/>
              <a:t>100ms</a:t>
            </a:r>
            <a:r>
              <a:rPr lang="zh-CN" altLang="zh-CN" sz="2400"/>
              <a:t>，传输速度为每块</a:t>
            </a:r>
            <a:r>
              <a:rPr lang="en-US" altLang="zh-CN" sz="2400"/>
              <a:t>25ms</a:t>
            </a:r>
            <a:r>
              <a:rPr lang="zh-CN" altLang="zh-CN" sz="2400"/>
              <a:t>，现问在两种情况下传输</a:t>
            </a:r>
            <a:r>
              <a:rPr lang="en-US" altLang="zh-CN" sz="2400"/>
              <a:t>100</a:t>
            </a:r>
            <a:r>
              <a:rPr lang="zh-CN" altLang="zh-CN" sz="2400"/>
              <a:t>块文件信息各需多长时间。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6659563" y="3161694"/>
            <a:ext cx="1716793" cy="472247"/>
          </a:xfrm>
          <a:prstGeom prst="roundRect">
            <a:avLst/>
          </a:prstGeom>
          <a:solidFill>
            <a:srgbClr val="FFCCCC"/>
          </a:solidFill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分钟</a:t>
            </a: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513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练习题</a:t>
            </a: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en-US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77AD-BA68-374F-8A75-1EDC20A3AF71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21</a:t>
            </a:fld>
            <a:endParaRPr lang="en-US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47874D-9F8B-4044-B96B-1C4E110005D2}"/>
              </a:ext>
            </a:extLst>
          </p:cNvPr>
          <p:cNvSpPr/>
          <p:nvPr/>
        </p:nvSpPr>
        <p:spPr>
          <a:xfrm>
            <a:off x="225778" y="1589282"/>
            <a:ext cx="8692443" cy="1938992"/>
          </a:xfrm>
          <a:prstGeom prst="rect">
            <a:avLst/>
          </a:prstGeom>
          <a:ln w="12700">
            <a:noFill/>
            <a:prstDash val="dashDot"/>
          </a:ln>
        </p:spPr>
        <p:txBody>
          <a:bodyPr wrap="square">
            <a:spAutoFit/>
          </a:bodyPr>
          <a:lstStyle/>
          <a:p>
            <a:r>
              <a:rPr lang="zh-CN" altLang="zh-CN" sz="2400" smtClean="0"/>
              <a:t>一</a:t>
            </a:r>
            <a:r>
              <a:rPr lang="zh-CN" altLang="zh-CN" sz="2400"/>
              <a:t>个软盘有</a:t>
            </a:r>
            <a:r>
              <a:rPr lang="en-US" altLang="zh-CN" sz="2400"/>
              <a:t>40</a:t>
            </a:r>
            <a:r>
              <a:rPr lang="zh-CN" altLang="zh-CN" sz="2400"/>
              <a:t>个柱面，查找移过每个柱面花</a:t>
            </a:r>
            <a:r>
              <a:rPr lang="en-US" altLang="zh-CN" sz="2400"/>
              <a:t>6ms</a:t>
            </a:r>
            <a:r>
              <a:rPr lang="zh-CN" altLang="zh-CN" sz="2400"/>
              <a:t>。若文件信息块零乱存放，则相邻逻辑块平均间隔</a:t>
            </a:r>
            <a:r>
              <a:rPr lang="en-US" altLang="zh-CN" sz="2400"/>
              <a:t>13</a:t>
            </a:r>
            <a:r>
              <a:rPr lang="zh-CN" altLang="zh-CN" sz="2400"/>
              <a:t>个柱面。但优化存放，相邻逻辑块平均间隔为</a:t>
            </a:r>
            <a:r>
              <a:rPr lang="en-US" altLang="zh-CN" sz="2400"/>
              <a:t>2</a:t>
            </a:r>
            <a:r>
              <a:rPr lang="zh-CN" altLang="zh-CN" sz="2400"/>
              <a:t>个柱面。如果搜索延迟为</a:t>
            </a:r>
            <a:r>
              <a:rPr lang="en-US" altLang="zh-CN" sz="2400"/>
              <a:t>100ms</a:t>
            </a:r>
            <a:r>
              <a:rPr lang="zh-CN" altLang="zh-CN" sz="2400"/>
              <a:t>，传输速度为每块</a:t>
            </a:r>
            <a:r>
              <a:rPr lang="en-US" altLang="zh-CN" sz="2400"/>
              <a:t>25ms</a:t>
            </a:r>
            <a:r>
              <a:rPr lang="zh-CN" altLang="zh-CN" sz="2400"/>
              <a:t>，现问在两种情况下传输</a:t>
            </a:r>
            <a:r>
              <a:rPr lang="en-US" altLang="zh-CN" sz="2400"/>
              <a:t>100</a:t>
            </a:r>
            <a:r>
              <a:rPr lang="zh-CN" altLang="zh-CN" sz="2400"/>
              <a:t>块文件信息各需多长时间。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749829" y="3917245"/>
            <a:ext cx="3556000" cy="1461774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rgbClr val="00B050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dist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搜索时间；（</a:t>
            </a:r>
            <a:r>
              <a:rPr lang="en-US" altLang="zh-CN"/>
              <a:t>100ms</a:t>
            </a:r>
            <a:r>
              <a:rPr lang="zh-CN" altLang="en-US"/>
              <a:t>）</a:t>
            </a:r>
            <a:endParaRPr lang="en-US" altLang="zh-CN"/>
          </a:p>
          <a:p>
            <a:pPr marL="342900" indent="-342900" algn="dist">
              <a:lnSpc>
                <a:spcPct val="150000"/>
              </a:lnSpc>
              <a:buFont typeface="+mj-lt"/>
              <a:buAutoNum type="arabicPeriod"/>
            </a:pPr>
            <a:r>
              <a:rPr lang="zh-CN" altLang="en-US" smtClean="0"/>
              <a:t>移动时间；（</a:t>
            </a:r>
            <a:r>
              <a:rPr lang="en-US" altLang="zh-CN" smtClean="0"/>
              <a:t>6ms</a:t>
            </a:r>
            <a:r>
              <a:rPr lang="zh-CN" altLang="en-US" smtClean="0"/>
              <a:t>*</a:t>
            </a:r>
            <a:r>
              <a:rPr lang="en-US" altLang="zh-CN" smtClean="0"/>
              <a:t>13</a:t>
            </a:r>
            <a:r>
              <a:rPr lang="zh-CN" altLang="en-US" smtClean="0"/>
              <a:t>）</a:t>
            </a:r>
            <a:endParaRPr lang="en-US" altLang="zh-CN"/>
          </a:p>
          <a:p>
            <a:pPr marL="342900" indent="-342900" algn="dist">
              <a:lnSpc>
                <a:spcPct val="150000"/>
              </a:lnSpc>
              <a:buFont typeface="+mj-lt"/>
              <a:buAutoNum type="arabicPeriod"/>
            </a:pPr>
            <a:r>
              <a:rPr lang="zh-CN" altLang="en-US" smtClean="0"/>
              <a:t>传输时间；（</a:t>
            </a:r>
            <a:r>
              <a:rPr lang="en-US" altLang="zh-CN" smtClean="0"/>
              <a:t>25ms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27654" y="5481644"/>
            <a:ext cx="42003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非优化：</a:t>
            </a:r>
            <a:r>
              <a:rPr lang="en-US" altLang="zh-CN" smtClean="0"/>
              <a:t>100</a:t>
            </a:r>
            <a:r>
              <a:rPr lang="zh-CN" altLang="zh-CN" smtClean="0"/>
              <a:t> </a:t>
            </a:r>
            <a:r>
              <a:rPr lang="zh-CN" altLang="zh-CN"/>
              <a:t>×</a:t>
            </a:r>
            <a:r>
              <a:rPr lang="en-US" altLang="zh-CN" smtClean="0"/>
              <a:t>(13</a:t>
            </a:r>
            <a:r>
              <a:rPr lang="zh-CN" altLang="zh-CN"/>
              <a:t>×</a:t>
            </a:r>
            <a:r>
              <a:rPr lang="en-US" altLang="zh-CN" smtClean="0"/>
              <a:t>6+100+25)=20300ms</a:t>
            </a:r>
            <a:endParaRPr lang="zh-CN" altLang="zh-CN"/>
          </a:p>
        </p:txBody>
      </p:sp>
      <p:sp>
        <p:nvSpPr>
          <p:cNvPr id="10" name="矩形 9"/>
          <p:cNvSpPr/>
          <p:nvPr/>
        </p:nvSpPr>
        <p:spPr bwMode="auto">
          <a:xfrm>
            <a:off x="5214584" y="3917245"/>
            <a:ext cx="3556000" cy="1461774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rgbClr val="00B050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dist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搜索时间；（</a:t>
            </a:r>
            <a:r>
              <a:rPr lang="en-US" altLang="zh-CN"/>
              <a:t>100ms</a:t>
            </a:r>
            <a:r>
              <a:rPr lang="zh-CN" altLang="en-US"/>
              <a:t>）</a:t>
            </a:r>
            <a:endParaRPr lang="en-US" altLang="zh-CN"/>
          </a:p>
          <a:p>
            <a:pPr marL="342900" indent="-342900" algn="dist">
              <a:lnSpc>
                <a:spcPct val="150000"/>
              </a:lnSpc>
              <a:buFont typeface="+mj-lt"/>
              <a:buAutoNum type="arabicPeriod"/>
            </a:pPr>
            <a:r>
              <a:rPr lang="zh-CN" altLang="en-US" smtClean="0"/>
              <a:t>移动时间；（</a:t>
            </a:r>
            <a:r>
              <a:rPr lang="en-US" altLang="zh-CN" smtClean="0"/>
              <a:t>6ms</a:t>
            </a:r>
            <a:r>
              <a:rPr lang="zh-CN" altLang="en-US" smtClean="0"/>
              <a:t>*</a:t>
            </a:r>
            <a:r>
              <a:rPr lang="en-US" altLang="zh-CN" smtClean="0"/>
              <a:t>13</a:t>
            </a:r>
            <a:r>
              <a:rPr lang="zh-CN" altLang="en-US" smtClean="0"/>
              <a:t>）</a:t>
            </a:r>
            <a:endParaRPr lang="en-US" altLang="zh-CN"/>
          </a:p>
          <a:p>
            <a:pPr marL="342900" indent="-342900" algn="dist">
              <a:lnSpc>
                <a:spcPct val="150000"/>
              </a:lnSpc>
              <a:buFont typeface="+mj-lt"/>
              <a:buAutoNum type="arabicPeriod"/>
            </a:pPr>
            <a:r>
              <a:rPr lang="zh-CN" altLang="en-US" smtClean="0"/>
              <a:t>传输时间；（</a:t>
            </a:r>
            <a:r>
              <a:rPr lang="en-US" altLang="zh-CN" smtClean="0"/>
              <a:t>25ms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063065" y="5494271"/>
            <a:ext cx="38551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mtClean="0"/>
              <a:t>优化：</a:t>
            </a:r>
            <a:r>
              <a:rPr lang="en-US" altLang="zh-CN" smtClean="0"/>
              <a:t>100</a:t>
            </a:r>
            <a:r>
              <a:rPr lang="zh-CN" altLang="zh-CN"/>
              <a:t> ×</a:t>
            </a:r>
            <a:r>
              <a:rPr lang="en-US" altLang="zh-CN" smtClean="0"/>
              <a:t>(2</a:t>
            </a:r>
            <a:r>
              <a:rPr lang="zh-CN" altLang="zh-CN" smtClean="0"/>
              <a:t>×</a:t>
            </a:r>
            <a:r>
              <a:rPr lang="en-US" altLang="zh-CN" smtClean="0"/>
              <a:t>6+100+25)=137ms</a:t>
            </a:r>
            <a:endParaRPr lang="zh-CN" altLang="zh-CN"/>
          </a:p>
        </p:txBody>
      </p:sp>
      <p:sp>
        <p:nvSpPr>
          <p:cNvPr id="14" name="矩形 13"/>
          <p:cNvSpPr/>
          <p:nvPr/>
        </p:nvSpPr>
        <p:spPr>
          <a:xfrm>
            <a:off x="4033808" y="3168289"/>
            <a:ext cx="39940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smtClean="0">
                <a:solidFill>
                  <a:srgbClr val="FF0000"/>
                </a:solidFill>
              </a:rPr>
              <a:t>答案：</a:t>
            </a:r>
            <a:r>
              <a:rPr lang="en-US" altLang="zh-CN" sz="2400">
                <a:solidFill>
                  <a:srgbClr val="FF0000"/>
                </a:solidFill>
              </a:rPr>
              <a:t> </a:t>
            </a:r>
            <a:r>
              <a:rPr lang="en-US" altLang="zh-CN" sz="2400" smtClean="0">
                <a:solidFill>
                  <a:srgbClr val="FF0000"/>
                </a:solidFill>
              </a:rPr>
              <a:t>20300ms, 13700ms</a:t>
            </a:r>
            <a:r>
              <a:rPr lang="zh-CN" altLang="en-US" sz="2400" smtClean="0">
                <a:solidFill>
                  <a:srgbClr val="FF0000"/>
                </a:solidFill>
              </a:rPr>
              <a:t>；</a:t>
            </a:r>
            <a:endParaRPr lang="zh-CN" altLang="zh-CN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7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练习题</a:t>
            </a:r>
            <a:r>
              <a:rPr lang="en-US" altLang="zh-CN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en-US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77AD-BA68-374F-8A75-1EDC20A3AF71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22</a:t>
            </a:fld>
            <a:endParaRPr lang="en-US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47874D-9F8B-4044-B96B-1C4E110005D2}"/>
              </a:ext>
            </a:extLst>
          </p:cNvPr>
          <p:cNvSpPr/>
          <p:nvPr/>
        </p:nvSpPr>
        <p:spPr>
          <a:xfrm>
            <a:off x="225778" y="1589282"/>
            <a:ext cx="8692443" cy="1938992"/>
          </a:xfrm>
          <a:prstGeom prst="rect">
            <a:avLst/>
          </a:prstGeom>
          <a:ln w="12700">
            <a:noFill/>
            <a:prstDash val="dashDot"/>
          </a:ln>
        </p:spPr>
        <p:txBody>
          <a:bodyPr wrap="square">
            <a:spAutoFit/>
          </a:bodyPr>
          <a:lstStyle/>
          <a:p>
            <a:r>
              <a:rPr lang="zh-CN" altLang="zh-CN" sz="2400" smtClean="0"/>
              <a:t>某</a:t>
            </a:r>
            <a:r>
              <a:rPr lang="zh-CN" altLang="zh-CN" sz="2400"/>
              <a:t>操作系统中，采用中断方式控制</a:t>
            </a:r>
            <a:r>
              <a:rPr lang="en-US" altLang="zh-CN" sz="2400"/>
              <a:t>I/O</a:t>
            </a:r>
            <a:r>
              <a:rPr lang="zh-CN" altLang="zh-CN" sz="2400"/>
              <a:t>操作，</a:t>
            </a:r>
            <a:r>
              <a:rPr lang="en-US" altLang="zh-CN" sz="2400"/>
              <a:t>CPU</a:t>
            </a:r>
            <a:r>
              <a:rPr lang="zh-CN" altLang="zh-CN" sz="2400"/>
              <a:t>用</a:t>
            </a:r>
            <a:r>
              <a:rPr lang="en-US" altLang="zh-CN" sz="2400"/>
              <a:t>1ms</a:t>
            </a:r>
            <a:r>
              <a:rPr lang="zh-CN" altLang="zh-CN" sz="2400"/>
              <a:t>来处理时钟中断请求，其他</a:t>
            </a:r>
            <a:r>
              <a:rPr lang="en-US" altLang="zh-CN" sz="2400"/>
              <a:t>CPU</a:t>
            </a:r>
            <a:r>
              <a:rPr lang="zh-CN" altLang="zh-CN" sz="2400"/>
              <a:t>时间用来计算，若时钟中断频率为</a:t>
            </a:r>
            <a:r>
              <a:rPr lang="en-US" altLang="zh-CN" sz="2400"/>
              <a:t>100Hz</a:t>
            </a:r>
            <a:r>
              <a:rPr lang="zh-CN" altLang="zh-CN" sz="2400"/>
              <a:t>，试计算</a:t>
            </a:r>
            <a:r>
              <a:rPr lang="en-US" altLang="zh-CN" sz="2400"/>
              <a:t>CPU</a:t>
            </a:r>
            <a:r>
              <a:rPr lang="zh-CN" altLang="zh-CN" sz="2400"/>
              <a:t>的利用率。</a:t>
            </a:r>
          </a:p>
          <a:p>
            <a:endParaRPr lang="zh-CN" altLang="zh-CN" sz="2400"/>
          </a:p>
          <a:p>
            <a:endParaRPr lang="zh-CN" altLang="zh-CN" sz="2400"/>
          </a:p>
        </p:txBody>
      </p:sp>
      <p:sp>
        <p:nvSpPr>
          <p:cNvPr id="16" name="圆角矩形 15"/>
          <p:cNvSpPr/>
          <p:nvPr/>
        </p:nvSpPr>
        <p:spPr bwMode="auto">
          <a:xfrm>
            <a:off x="6569251" y="2766394"/>
            <a:ext cx="1716793" cy="472247"/>
          </a:xfrm>
          <a:prstGeom prst="roundRect">
            <a:avLst/>
          </a:prstGeom>
          <a:solidFill>
            <a:srgbClr val="FFCCCC"/>
          </a:solidFill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分钟</a:t>
            </a: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775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练习题</a:t>
            </a:r>
            <a:r>
              <a:rPr lang="en-US" altLang="zh-CN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en-US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77AD-BA68-374F-8A75-1EDC20A3AF71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23</a:t>
            </a:fld>
            <a:endParaRPr lang="en-US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47874D-9F8B-4044-B96B-1C4E110005D2}"/>
              </a:ext>
            </a:extLst>
          </p:cNvPr>
          <p:cNvSpPr/>
          <p:nvPr/>
        </p:nvSpPr>
        <p:spPr>
          <a:xfrm>
            <a:off x="225778" y="1589282"/>
            <a:ext cx="8692443" cy="1938992"/>
          </a:xfrm>
          <a:prstGeom prst="rect">
            <a:avLst/>
          </a:prstGeom>
          <a:ln w="12700">
            <a:noFill/>
            <a:prstDash val="dashDot"/>
          </a:ln>
        </p:spPr>
        <p:txBody>
          <a:bodyPr wrap="square">
            <a:spAutoFit/>
          </a:bodyPr>
          <a:lstStyle/>
          <a:p>
            <a:r>
              <a:rPr lang="zh-CN" altLang="zh-CN" sz="2400" smtClean="0"/>
              <a:t>某</a:t>
            </a:r>
            <a:r>
              <a:rPr lang="zh-CN" altLang="zh-CN" sz="2400"/>
              <a:t>操作系统中，采用中断方式控制</a:t>
            </a:r>
            <a:r>
              <a:rPr lang="en-US" altLang="zh-CN" sz="2400"/>
              <a:t>I/O</a:t>
            </a:r>
            <a:r>
              <a:rPr lang="zh-CN" altLang="zh-CN" sz="2400"/>
              <a:t>操作，</a:t>
            </a:r>
            <a:r>
              <a:rPr lang="en-US" altLang="zh-CN" sz="2400"/>
              <a:t>CPU</a:t>
            </a:r>
            <a:r>
              <a:rPr lang="zh-CN" altLang="zh-CN" sz="2400"/>
              <a:t>用</a:t>
            </a:r>
            <a:r>
              <a:rPr lang="en-US" altLang="zh-CN" sz="2400"/>
              <a:t>1ms</a:t>
            </a:r>
            <a:r>
              <a:rPr lang="zh-CN" altLang="zh-CN" sz="2400"/>
              <a:t>来处理时钟中断请求，其他</a:t>
            </a:r>
            <a:r>
              <a:rPr lang="en-US" altLang="zh-CN" sz="2400"/>
              <a:t>CPU</a:t>
            </a:r>
            <a:r>
              <a:rPr lang="zh-CN" altLang="zh-CN" sz="2400"/>
              <a:t>时间用来计算，若时钟中断频率为</a:t>
            </a:r>
            <a:r>
              <a:rPr lang="en-US" altLang="zh-CN" sz="2400"/>
              <a:t>100Hz</a:t>
            </a:r>
            <a:r>
              <a:rPr lang="zh-CN" altLang="zh-CN" sz="2400"/>
              <a:t>，试计算</a:t>
            </a:r>
            <a:r>
              <a:rPr lang="en-US" altLang="zh-CN" sz="2400"/>
              <a:t>CPU</a:t>
            </a:r>
            <a:r>
              <a:rPr lang="zh-CN" altLang="zh-CN" sz="2400"/>
              <a:t>的利用率。</a:t>
            </a:r>
          </a:p>
          <a:p>
            <a:endParaRPr lang="zh-CN" altLang="zh-CN" sz="2400"/>
          </a:p>
          <a:p>
            <a:endParaRPr lang="zh-CN" altLang="zh-CN" sz="2400"/>
          </a:p>
        </p:txBody>
      </p:sp>
      <p:sp>
        <p:nvSpPr>
          <p:cNvPr id="14" name="矩形 13"/>
          <p:cNvSpPr/>
          <p:nvPr/>
        </p:nvSpPr>
        <p:spPr>
          <a:xfrm>
            <a:off x="4304742" y="2577467"/>
            <a:ext cx="39940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smtClean="0">
                <a:solidFill>
                  <a:srgbClr val="FF0000"/>
                </a:solidFill>
              </a:rPr>
              <a:t>答案：</a:t>
            </a:r>
            <a:r>
              <a:rPr lang="en-US" altLang="zh-CN" sz="2400">
                <a:solidFill>
                  <a:srgbClr val="FF0000"/>
                </a:solidFill>
              </a:rPr>
              <a:t> </a:t>
            </a:r>
            <a:r>
              <a:rPr lang="en-US" altLang="zh-CN" sz="2400" smtClean="0">
                <a:solidFill>
                  <a:srgbClr val="FF0000"/>
                </a:solidFill>
              </a:rPr>
              <a:t>90%</a:t>
            </a:r>
            <a:r>
              <a:rPr lang="zh-CN" altLang="en-US" sz="2400" smtClean="0">
                <a:solidFill>
                  <a:srgbClr val="FF0000"/>
                </a:solidFill>
              </a:rPr>
              <a:t>；</a:t>
            </a:r>
            <a:endParaRPr lang="zh-CN" altLang="zh-CN" sz="240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27379" y="4022966"/>
            <a:ext cx="555472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/>
              <a:t>中断</a:t>
            </a:r>
            <a:r>
              <a:rPr lang="zh-CN" altLang="zh-CN" sz="2400" smtClean="0"/>
              <a:t>时间间隔</a:t>
            </a:r>
            <a:r>
              <a:rPr lang="zh-CN" altLang="en-US" sz="2400"/>
              <a:t>：</a:t>
            </a:r>
            <a:r>
              <a:rPr lang="en-US" altLang="zh-CN" sz="2400" smtClean="0"/>
              <a:t>T=1/100=0.01s=10ms</a:t>
            </a:r>
            <a:r>
              <a:rPr lang="zh-CN" altLang="en-US" sz="2400" smtClean="0"/>
              <a:t>；</a:t>
            </a:r>
            <a:endParaRPr lang="en-US" altLang="zh-CN" sz="240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smtClean="0"/>
              <a:t>CPU </a:t>
            </a:r>
            <a:r>
              <a:rPr lang="zh-CN" altLang="en-US" sz="2400" smtClean="0"/>
              <a:t>利用率：</a:t>
            </a:r>
            <a:r>
              <a:rPr lang="en-US" altLang="zh-CN" sz="2400" smtClean="0"/>
              <a:t>1ms/10ms=90%</a:t>
            </a:r>
            <a:r>
              <a:rPr lang="zh-CN" altLang="en-US" sz="2400" smtClean="0"/>
              <a:t>；</a:t>
            </a:r>
            <a:endParaRPr lang="zh-CN" altLang="zh-CN" sz="2400"/>
          </a:p>
        </p:txBody>
      </p:sp>
      <p:sp>
        <p:nvSpPr>
          <p:cNvPr id="7" name="矩形 6"/>
          <p:cNvSpPr/>
          <p:nvPr/>
        </p:nvSpPr>
        <p:spPr bwMode="auto">
          <a:xfrm>
            <a:off x="1068631" y="5424318"/>
            <a:ext cx="6959244" cy="474785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pitchFamily="2" charset="-122"/>
              </a:rPr>
              <a:t>10ms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068631" y="5424318"/>
            <a:ext cx="1063845" cy="47478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latin typeface="Times New Roman" charset="0"/>
                <a:ea typeface="宋体" pitchFamily="2" charset="-122"/>
              </a:rPr>
              <a:t>1ms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178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练习题</a:t>
            </a:r>
            <a:r>
              <a:rPr lang="en-US" altLang="zh-CN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en-US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77AD-BA68-374F-8A75-1EDC20A3AF71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24</a:t>
            </a:fld>
            <a:endParaRPr lang="en-US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47874D-9F8B-4044-B96B-1C4E110005D2}"/>
              </a:ext>
            </a:extLst>
          </p:cNvPr>
          <p:cNvSpPr/>
          <p:nvPr/>
        </p:nvSpPr>
        <p:spPr>
          <a:xfrm>
            <a:off x="225778" y="1589282"/>
            <a:ext cx="8692443" cy="3785652"/>
          </a:xfrm>
          <a:prstGeom prst="rect">
            <a:avLst/>
          </a:prstGeom>
          <a:ln w="12700">
            <a:noFill/>
            <a:prstDash val="dashDot"/>
          </a:ln>
        </p:spPr>
        <p:txBody>
          <a:bodyPr wrap="square">
            <a:spAutoFit/>
          </a:bodyPr>
          <a:lstStyle/>
          <a:p>
            <a:r>
              <a:rPr lang="zh-CN" altLang="zh-CN" sz="2400" smtClean="0"/>
              <a:t>某</a:t>
            </a:r>
            <a:r>
              <a:rPr lang="zh-CN" altLang="zh-CN" sz="2400"/>
              <a:t>磁盘共有</a:t>
            </a:r>
            <a:r>
              <a:rPr lang="en-US" altLang="zh-CN" sz="2400"/>
              <a:t>100</a:t>
            </a:r>
            <a:r>
              <a:rPr lang="zh-CN" altLang="zh-CN" sz="2400"/>
              <a:t>个柱面，每个柱面有</a:t>
            </a:r>
            <a:r>
              <a:rPr lang="en-US" altLang="zh-CN" sz="2400"/>
              <a:t>8</a:t>
            </a:r>
            <a:r>
              <a:rPr lang="zh-CN" altLang="zh-CN" sz="2400"/>
              <a:t>个磁头，每个盘面分</a:t>
            </a:r>
            <a:r>
              <a:rPr lang="en-US" altLang="zh-CN" sz="2400"/>
              <a:t>4</a:t>
            </a:r>
            <a:r>
              <a:rPr lang="zh-CN" altLang="zh-CN" sz="2400"/>
              <a:t>个扇区。若</a:t>
            </a:r>
            <a:r>
              <a:rPr lang="zh-CN" altLang="zh-CN" sz="2400" smtClean="0"/>
              <a:t>逻辑记录与</a:t>
            </a:r>
            <a:r>
              <a:rPr lang="zh-CN" altLang="zh-CN" sz="2400"/>
              <a:t>扇区等长，柱面、磁道、扇区均从</a:t>
            </a:r>
            <a:r>
              <a:rPr lang="en-US" altLang="zh-CN" sz="2400"/>
              <a:t>0</a:t>
            </a:r>
            <a:r>
              <a:rPr lang="zh-CN" altLang="zh-CN" sz="2400"/>
              <a:t>起编号。现用</a:t>
            </a:r>
            <a:r>
              <a:rPr lang="en-US" altLang="zh-CN" sz="2400"/>
              <a:t>16</a:t>
            </a:r>
            <a:r>
              <a:rPr lang="zh-CN" altLang="zh-CN" sz="2400"/>
              <a:t>位的</a:t>
            </a:r>
            <a:r>
              <a:rPr lang="en-US" altLang="zh-CN" sz="2400"/>
              <a:t>200</a:t>
            </a:r>
            <a:r>
              <a:rPr lang="zh-CN" altLang="zh-CN" sz="2400"/>
              <a:t>个字</a:t>
            </a:r>
            <a:r>
              <a:rPr lang="en-US" altLang="zh-CN" sz="2400"/>
              <a:t>(0-199)</a:t>
            </a:r>
            <a:r>
              <a:rPr lang="zh-CN" altLang="zh-CN" sz="2400"/>
              <a:t>来组成位示图来管理盘空间。现问：</a:t>
            </a:r>
            <a:r>
              <a:rPr lang="en-US" altLang="zh-CN" sz="2400"/>
              <a:t>(1)</a:t>
            </a:r>
            <a:r>
              <a:rPr lang="zh-CN" altLang="zh-CN" sz="2400"/>
              <a:t>位示图第</a:t>
            </a:r>
            <a:r>
              <a:rPr lang="en-US" altLang="zh-CN" sz="2400"/>
              <a:t>15</a:t>
            </a:r>
            <a:r>
              <a:rPr lang="zh-CN" altLang="zh-CN" sz="2400"/>
              <a:t>个字的第</a:t>
            </a:r>
            <a:r>
              <a:rPr lang="en-US" altLang="zh-CN" sz="2400"/>
              <a:t>7</a:t>
            </a:r>
            <a:r>
              <a:rPr lang="zh-CN" altLang="zh-CN" sz="2400"/>
              <a:t>位为</a:t>
            </a:r>
            <a:r>
              <a:rPr lang="en-US" altLang="zh-CN" sz="2400"/>
              <a:t>0</a:t>
            </a:r>
            <a:r>
              <a:rPr lang="zh-CN" altLang="zh-CN" sz="2400"/>
              <a:t>而准备分配给某一记录，该块的柱面号、磁道号、扇区号是多少</a:t>
            </a:r>
            <a:r>
              <a:rPr lang="en-US" altLang="zh-CN" sz="2400" smtClean="0"/>
              <a:t>?</a:t>
            </a:r>
          </a:p>
          <a:p>
            <a:r>
              <a:rPr lang="en-US" altLang="zh-CN" sz="2400" smtClean="0"/>
              <a:t>(</a:t>
            </a:r>
            <a:r>
              <a:rPr lang="en-US" altLang="zh-CN" sz="2400"/>
              <a:t>2)</a:t>
            </a:r>
            <a:r>
              <a:rPr lang="zh-CN" altLang="zh-CN" sz="2400"/>
              <a:t>现回收第</a:t>
            </a:r>
            <a:r>
              <a:rPr lang="en-US" altLang="zh-CN" sz="2400"/>
              <a:t>56</a:t>
            </a:r>
            <a:r>
              <a:rPr lang="zh-CN" altLang="zh-CN" sz="2400"/>
              <a:t>柱面第</a:t>
            </a:r>
            <a:r>
              <a:rPr lang="en-US" altLang="zh-CN" sz="2400"/>
              <a:t>6</a:t>
            </a:r>
            <a:r>
              <a:rPr lang="zh-CN" altLang="zh-CN" sz="2400"/>
              <a:t>磁道第</a:t>
            </a:r>
            <a:r>
              <a:rPr lang="en-US" altLang="zh-CN" sz="2400"/>
              <a:t>3</a:t>
            </a:r>
            <a:r>
              <a:rPr lang="zh-CN" altLang="zh-CN" sz="2400"/>
              <a:t>扇区，这时位示图的第几个字的第几位应清</a:t>
            </a:r>
            <a:r>
              <a:rPr lang="en-US" altLang="zh-CN" sz="2400"/>
              <a:t>0?</a:t>
            </a:r>
            <a:endParaRPr lang="zh-CN" altLang="zh-CN" sz="2400"/>
          </a:p>
          <a:p>
            <a:endParaRPr lang="zh-CN" altLang="zh-CN" sz="2400"/>
          </a:p>
          <a:p>
            <a:endParaRPr lang="zh-CN" altLang="zh-CN" sz="2400"/>
          </a:p>
          <a:p>
            <a:endParaRPr lang="zh-CN" altLang="zh-CN" sz="2400"/>
          </a:p>
        </p:txBody>
      </p:sp>
      <p:sp>
        <p:nvSpPr>
          <p:cNvPr id="7" name="圆角矩形 6"/>
          <p:cNvSpPr/>
          <p:nvPr/>
        </p:nvSpPr>
        <p:spPr bwMode="auto">
          <a:xfrm>
            <a:off x="6840185" y="4069688"/>
            <a:ext cx="1716793" cy="472247"/>
          </a:xfrm>
          <a:prstGeom prst="roundRect">
            <a:avLst/>
          </a:prstGeom>
          <a:solidFill>
            <a:srgbClr val="FFCCCC"/>
          </a:solidFill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分钟</a:t>
            </a: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280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练习题</a:t>
            </a:r>
            <a:r>
              <a:rPr lang="en-US" altLang="zh-CN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en-US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77AD-BA68-374F-8A75-1EDC20A3AF71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25</a:t>
            </a:fld>
            <a:endParaRPr lang="en-US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47874D-9F8B-4044-B96B-1C4E110005D2}"/>
              </a:ext>
            </a:extLst>
          </p:cNvPr>
          <p:cNvSpPr/>
          <p:nvPr/>
        </p:nvSpPr>
        <p:spPr>
          <a:xfrm>
            <a:off x="225778" y="1589282"/>
            <a:ext cx="8692443" cy="3785652"/>
          </a:xfrm>
          <a:prstGeom prst="rect">
            <a:avLst/>
          </a:prstGeom>
          <a:ln w="12700">
            <a:noFill/>
            <a:prstDash val="dashDot"/>
          </a:ln>
        </p:spPr>
        <p:txBody>
          <a:bodyPr wrap="square">
            <a:spAutoFit/>
          </a:bodyPr>
          <a:lstStyle/>
          <a:p>
            <a:r>
              <a:rPr lang="zh-CN" altLang="zh-CN" sz="2400" smtClean="0"/>
              <a:t>某</a:t>
            </a:r>
            <a:r>
              <a:rPr lang="zh-CN" altLang="zh-CN" sz="2400"/>
              <a:t>磁盘共有</a:t>
            </a:r>
            <a:r>
              <a:rPr lang="en-US" altLang="zh-CN" sz="2400"/>
              <a:t>100</a:t>
            </a:r>
            <a:r>
              <a:rPr lang="zh-CN" altLang="zh-CN" sz="2400"/>
              <a:t>个柱面，每个柱面有</a:t>
            </a:r>
            <a:r>
              <a:rPr lang="en-US" altLang="zh-CN" sz="2400"/>
              <a:t>8</a:t>
            </a:r>
            <a:r>
              <a:rPr lang="zh-CN" altLang="zh-CN" sz="2400"/>
              <a:t>个磁头，每个盘面分</a:t>
            </a:r>
            <a:r>
              <a:rPr lang="en-US" altLang="zh-CN" sz="2400"/>
              <a:t>4</a:t>
            </a:r>
            <a:r>
              <a:rPr lang="zh-CN" altLang="zh-CN" sz="2400"/>
              <a:t>个扇区。若</a:t>
            </a:r>
            <a:r>
              <a:rPr lang="zh-CN" altLang="zh-CN" sz="2400" smtClean="0"/>
              <a:t>逻辑记录与</a:t>
            </a:r>
            <a:r>
              <a:rPr lang="zh-CN" altLang="zh-CN" sz="2400"/>
              <a:t>扇区等长，柱面、磁道、扇区均从</a:t>
            </a:r>
            <a:r>
              <a:rPr lang="en-US" altLang="zh-CN" sz="2400"/>
              <a:t>0</a:t>
            </a:r>
            <a:r>
              <a:rPr lang="zh-CN" altLang="zh-CN" sz="2400"/>
              <a:t>起编号。现用</a:t>
            </a:r>
            <a:r>
              <a:rPr lang="en-US" altLang="zh-CN" sz="2400"/>
              <a:t>16</a:t>
            </a:r>
            <a:r>
              <a:rPr lang="zh-CN" altLang="zh-CN" sz="2400"/>
              <a:t>位的</a:t>
            </a:r>
            <a:r>
              <a:rPr lang="en-US" altLang="zh-CN" sz="2400"/>
              <a:t>200</a:t>
            </a:r>
            <a:r>
              <a:rPr lang="zh-CN" altLang="zh-CN" sz="2400"/>
              <a:t>个字</a:t>
            </a:r>
            <a:r>
              <a:rPr lang="en-US" altLang="zh-CN" sz="2400"/>
              <a:t>(0-199)</a:t>
            </a:r>
            <a:r>
              <a:rPr lang="zh-CN" altLang="zh-CN" sz="2400"/>
              <a:t>来组成位示图来管理盘空间。现问：</a:t>
            </a:r>
            <a:r>
              <a:rPr lang="en-US" altLang="zh-CN" sz="2400"/>
              <a:t>(1)</a:t>
            </a:r>
            <a:r>
              <a:rPr lang="zh-CN" altLang="zh-CN" sz="2400"/>
              <a:t>位示</a:t>
            </a:r>
            <a:r>
              <a:rPr lang="zh-CN" altLang="zh-CN" sz="2400" smtClean="0"/>
              <a:t>图</a:t>
            </a:r>
            <a:r>
              <a:rPr lang="en-US" altLang="zh-CN" sz="2400"/>
              <a:t>1</a:t>
            </a:r>
            <a:r>
              <a:rPr lang="en-US" altLang="zh-CN" sz="2400" smtClean="0"/>
              <a:t>5</a:t>
            </a:r>
            <a:r>
              <a:rPr lang="zh-CN" altLang="en-US" sz="2400"/>
              <a:t>字号</a:t>
            </a:r>
            <a:r>
              <a:rPr lang="zh-CN" altLang="zh-CN" sz="2400" smtClean="0"/>
              <a:t>的</a:t>
            </a:r>
            <a:r>
              <a:rPr lang="zh-CN" altLang="zh-CN" sz="2400"/>
              <a:t>第</a:t>
            </a:r>
            <a:r>
              <a:rPr lang="en-US" altLang="zh-CN" sz="2400"/>
              <a:t>7</a:t>
            </a:r>
            <a:r>
              <a:rPr lang="zh-CN" altLang="zh-CN" sz="2400"/>
              <a:t>位为</a:t>
            </a:r>
            <a:r>
              <a:rPr lang="en-US" altLang="zh-CN" sz="2400"/>
              <a:t>0</a:t>
            </a:r>
            <a:r>
              <a:rPr lang="zh-CN" altLang="zh-CN" sz="2400"/>
              <a:t>而准备分配给某一记录，该块的柱面号、磁道号、扇区号是多少</a:t>
            </a:r>
            <a:r>
              <a:rPr lang="en-US" altLang="zh-CN" sz="2400" smtClean="0"/>
              <a:t>?</a:t>
            </a:r>
          </a:p>
          <a:p>
            <a:r>
              <a:rPr lang="en-US" altLang="zh-CN" sz="2400" smtClean="0"/>
              <a:t>(</a:t>
            </a:r>
            <a:r>
              <a:rPr lang="en-US" altLang="zh-CN" sz="2400"/>
              <a:t>2)</a:t>
            </a:r>
            <a:r>
              <a:rPr lang="zh-CN" altLang="zh-CN" sz="2400"/>
              <a:t>现回收第</a:t>
            </a:r>
            <a:r>
              <a:rPr lang="en-US" altLang="zh-CN" sz="2400"/>
              <a:t>56</a:t>
            </a:r>
            <a:r>
              <a:rPr lang="zh-CN" altLang="zh-CN" sz="2400"/>
              <a:t>柱面第</a:t>
            </a:r>
            <a:r>
              <a:rPr lang="en-US" altLang="zh-CN" sz="2400"/>
              <a:t>6</a:t>
            </a:r>
            <a:r>
              <a:rPr lang="zh-CN" altLang="zh-CN" sz="2400"/>
              <a:t>磁道第</a:t>
            </a:r>
            <a:r>
              <a:rPr lang="en-US" altLang="zh-CN" sz="2400"/>
              <a:t>3</a:t>
            </a:r>
            <a:r>
              <a:rPr lang="zh-CN" altLang="zh-CN" sz="2400"/>
              <a:t>扇区，这时位示图的第几个字的第几位应清</a:t>
            </a:r>
            <a:r>
              <a:rPr lang="en-US" altLang="zh-CN" sz="2400"/>
              <a:t>0?</a:t>
            </a:r>
            <a:endParaRPr lang="zh-CN" altLang="zh-CN" sz="2400"/>
          </a:p>
          <a:p>
            <a:endParaRPr lang="zh-CN" altLang="zh-CN" sz="2400"/>
          </a:p>
          <a:p>
            <a:endParaRPr lang="zh-CN" altLang="zh-CN" sz="2400"/>
          </a:p>
          <a:p>
            <a:endParaRPr lang="zh-CN" altLang="zh-CN" sz="2400"/>
          </a:p>
        </p:txBody>
      </p:sp>
      <p:sp>
        <p:nvSpPr>
          <p:cNvPr id="14" name="矩形 13"/>
          <p:cNvSpPr/>
          <p:nvPr/>
        </p:nvSpPr>
        <p:spPr>
          <a:xfrm>
            <a:off x="2212622" y="3990921"/>
            <a:ext cx="65588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smtClean="0">
                <a:solidFill>
                  <a:srgbClr val="FF0000"/>
                </a:solidFill>
              </a:rPr>
              <a:t>答案：</a:t>
            </a:r>
            <a:r>
              <a:rPr lang="en-US" altLang="zh-CN" sz="2400">
                <a:solidFill>
                  <a:srgbClr val="FF0000"/>
                </a:solidFill>
              </a:rPr>
              <a:t> </a:t>
            </a:r>
            <a:r>
              <a:rPr lang="zh-CN" altLang="en-US" sz="2400" smtClean="0">
                <a:solidFill>
                  <a:srgbClr val="FF0000"/>
                </a:solidFill>
              </a:rPr>
              <a:t>柱面号 </a:t>
            </a:r>
            <a:r>
              <a:rPr lang="en-US" altLang="zh-CN" sz="2400" smtClean="0">
                <a:solidFill>
                  <a:srgbClr val="FF0000"/>
                </a:solidFill>
              </a:rPr>
              <a:t>7</a:t>
            </a:r>
            <a:r>
              <a:rPr lang="zh-CN" altLang="en-US" sz="2400" smtClean="0">
                <a:solidFill>
                  <a:srgbClr val="FF0000"/>
                </a:solidFill>
              </a:rPr>
              <a:t>、磁道号 </a:t>
            </a:r>
            <a:r>
              <a:rPr lang="en-US" altLang="zh-CN" sz="2400" smtClean="0">
                <a:solidFill>
                  <a:srgbClr val="FF0000"/>
                </a:solidFill>
              </a:rPr>
              <a:t>5</a:t>
            </a:r>
            <a:r>
              <a:rPr lang="zh-CN" altLang="en-US" sz="2400" smtClean="0">
                <a:solidFill>
                  <a:srgbClr val="FF0000"/>
                </a:solidFill>
              </a:rPr>
              <a:t>、扇区号 </a:t>
            </a:r>
            <a:r>
              <a:rPr lang="en-US" altLang="zh-CN" sz="2400" smtClean="0">
                <a:solidFill>
                  <a:srgbClr val="FF0000"/>
                </a:solidFill>
              </a:rPr>
              <a:t>3</a:t>
            </a:r>
            <a:r>
              <a:rPr lang="zh-CN" altLang="en-US" sz="2400" smtClean="0">
                <a:solidFill>
                  <a:srgbClr val="FF0000"/>
                </a:solidFill>
              </a:rPr>
              <a:t>；</a:t>
            </a:r>
            <a:endParaRPr lang="zh-CN" altLang="zh-CN" sz="240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2356" y="4629594"/>
            <a:ext cx="82691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(1)</a:t>
            </a:r>
            <a:r>
              <a:rPr lang="zh-CN" altLang="zh-CN"/>
              <a:t>位示</a:t>
            </a:r>
            <a:r>
              <a:rPr lang="zh-CN" altLang="zh-CN" smtClean="0"/>
              <a:t>图</a:t>
            </a:r>
            <a:r>
              <a:rPr lang="en-US" altLang="zh-CN" smtClean="0"/>
              <a:t>15</a:t>
            </a:r>
            <a:r>
              <a:rPr lang="zh-CN" altLang="en-US" smtClean="0"/>
              <a:t>字号</a:t>
            </a:r>
            <a:r>
              <a:rPr lang="zh-CN" altLang="zh-CN" smtClean="0"/>
              <a:t>的</a:t>
            </a:r>
            <a:r>
              <a:rPr lang="zh-CN" altLang="zh-CN"/>
              <a:t>第</a:t>
            </a:r>
            <a:r>
              <a:rPr lang="en-US" altLang="zh-CN"/>
              <a:t>7</a:t>
            </a:r>
            <a:r>
              <a:rPr lang="zh-CN" altLang="zh-CN"/>
              <a:t>位对应的块号</a:t>
            </a:r>
            <a:r>
              <a:rPr lang="en-US" altLang="zh-CN"/>
              <a:t>=15</a:t>
            </a:r>
            <a:r>
              <a:rPr lang="zh-CN" altLang="zh-CN"/>
              <a:t>×</a:t>
            </a:r>
            <a:r>
              <a:rPr lang="en-US" altLang="zh-CN"/>
              <a:t>16(</a:t>
            </a:r>
            <a:r>
              <a:rPr lang="zh-CN" altLang="zh-CN"/>
              <a:t>字长</a:t>
            </a:r>
            <a:r>
              <a:rPr lang="en-US" altLang="zh-CN"/>
              <a:t>)+7=247</a:t>
            </a:r>
            <a:r>
              <a:rPr lang="zh-CN" altLang="zh-CN"/>
              <a:t>，而块号</a:t>
            </a:r>
            <a:r>
              <a:rPr lang="en-US" altLang="zh-CN"/>
              <a:t>247</a:t>
            </a:r>
            <a:r>
              <a:rPr lang="zh-CN" altLang="zh-CN"/>
              <a:t>对应的：</a:t>
            </a:r>
          </a:p>
          <a:p>
            <a:r>
              <a:rPr lang="zh-CN" altLang="zh-CN"/>
              <a:t>柱面号</a:t>
            </a:r>
            <a:r>
              <a:rPr lang="en-US" altLang="zh-CN"/>
              <a:t>=247/(8</a:t>
            </a:r>
            <a:r>
              <a:rPr lang="zh-CN" altLang="zh-CN"/>
              <a:t>×</a:t>
            </a:r>
            <a:r>
              <a:rPr lang="en-US" altLang="zh-CN"/>
              <a:t>4)=7(</a:t>
            </a:r>
            <a:r>
              <a:rPr lang="zh-CN" altLang="zh-CN"/>
              <a:t>从</a:t>
            </a:r>
            <a:r>
              <a:rPr lang="en-US" altLang="zh-CN"/>
              <a:t>0</a:t>
            </a:r>
            <a:r>
              <a:rPr lang="zh-CN" altLang="zh-CN"/>
              <a:t>编号，向下取整</a:t>
            </a:r>
            <a:r>
              <a:rPr lang="en-US" altLang="zh-CN"/>
              <a:t>)</a:t>
            </a:r>
            <a:endParaRPr lang="zh-CN" altLang="zh-CN"/>
          </a:p>
          <a:p>
            <a:r>
              <a:rPr lang="zh-CN" altLang="zh-CN"/>
              <a:t>磁头号</a:t>
            </a:r>
            <a:r>
              <a:rPr lang="en-US" altLang="zh-CN"/>
              <a:t>=(247 % 32)/4=5</a:t>
            </a:r>
            <a:endParaRPr lang="zh-CN" altLang="zh-CN"/>
          </a:p>
          <a:p>
            <a:r>
              <a:rPr lang="zh-CN" altLang="zh-CN"/>
              <a:t>扇区号</a:t>
            </a:r>
            <a:r>
              <a:rPr lang="en-US" altLang="zh-CN"/>
              <a:t>=247 % 32 % 4=3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0322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练习题</a:t>
            </a:r>
            <a:r>
              <a:rPr lang="en-US" altLang="zh-CN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en-US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77AD-BA68-374F-8A75-1EDC20A3AF71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26</a:t>
            </a:fld>
            <a:endParaRPr lang="en-US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47874D-9F8B-4044-B96B-1C4E110005D2}"/>
              </a:ext>
            </a:extLst>
          </p:cNvPr>
          <p:cNvSpPr/>
          <p:nvPr/>
        </p:nvSpPr>
        <p:spPr>
          <a:xfrm>
            <a:off x="225778" y="1589282"/>
            <a:ext cx="8692443" cy="3785652"/>
          </a:xfrm>
          <a:prstGeom prst="rect">
            <a:avLst/>
          </a:prstGeom>
          <a:ln w="12700">
            <a:noFill/>
            <a:prstDash val="dashDot"/>
          </a:ln>
        </p:spPr>
        <p:txBody>
          <a:bodyPr wrap="square">
            <a:spAutoFit/>
          </a:bodyPr>
          <a:lstStyle/>
          <a:p>
            <a:r>
              <a:rPr lang="zh-CN" altLang="zh-CN" sz="2400" smtClean="0"/>
              <a:t>某</a:t>
            </a:r>
            <a:r>
              <a:rPr lang="zh-CN" altLang="zh-CN" sz="2400"/>
              <a:t>磁盘共有</a:t>
            </a:r>
            <a:r>
              <a:rPr lang="en-US" altLang="zh-CN" sz="2400"/>
              <a:t>100</a:t>
            </a:r>
            <a:r>
              <a:rPr lang="zh-CN" altLang="zh-CN" sz="2400"/>
              <a:t>个柱面，每个柱面有</a:t>
            </a:r>
            <a:r>
              <a:rPr lang="en-US" altLang="zh-CN" sz="2400"/>
              <a:t>8</a:t>
            </a:r>
            <a:r>
              <a:rPr lang="zh-CN" altLang="zh-CN" sz="2400"/>
              <a:t>个磁头，每个盘面分</a:t>
            </a:r>
            <a:r>
              <a:rPr lang="en-US" altLang="zh-CN" sz="2400"/>
              <a:t>4</a:t>
            </a:r>
            <a:r>
              <a:rPr lang="zh-CN" altLang="zh-CN" sz="2400"/>
              <a:t>个扇区。若</a:t>
            </a:r>
            <a:r>
              <a:rPr lang="zh-CN" altLang="zh-CN" sz="2400" smtClean="0"/>
              <a:t>逻辑记录与</a:t>
            </a:r>
            <a:r>
              <a:rPr lang="zh-CN" altLang="zh-CN" sz="2400"/>
              <a:t>扇区等长，柱面、磁道、扇区均从</a:t>
            </a:r>
            <a:r>
              <a:rPr lang="en-US" altLang="zh-CN" sz="2400"/>
              <a:t>0</a:t>
            </a:r>
            <a:r>
              <a:rPr lang="zh-CN" altLang="zh-CN" sz="2400"/>
              <a:t>起编号。现用</a:t>
            </a:r>
            <a:r>
              <a:rPr lang="en-US" altLang="zh-CN" sz="2400"/>
              <a:t>16</a:t>
            </a:r>
            <a:r>
              <a:rPr lang="zh-CN" altLang="zh-CN" sz="2400"/>
              <a:t>位的</a:t>
            </a:r>
            <a:r>
              <a:rPr lang="en-US" altLang="zh-CN" sz="2400"/>
              <a:t>200</a:t>
            </a:r>
            <a:r>
              <a:rPr lang="zh-CN" altLang="zh-CN" sz="2400"/>
              <a:t>个字</a:t>
            </a:r>
            <a:r>
              <a:rPr lang="en-US" altLang="zh-CN" sz="2400"/>
              <a:t>(0-199)</a:t>
            </a:r>
            <a:r>
              <a:rPr lang="zh-CN" altLang="zh-CN" sz="2400"/>
              <a:t>来组成位示图来管理盘空间。现问：</a:t>
            </a:r>
            <a:r>
              <a:rPr lang="en-US" altLang="zh-CN" sz="2400"/>
              <a:t>(1)</a:t>
            </a:r>
            <a:r>
              <a:rPr lang="zh-CN" altLang="zh-CN" sz="2400"/>
              <a:t>位示图第</a:t>
            </a:r>
            <a:r>
              <a:rPr lang="en-US" altLang="zh-CN" sz="2400"/>
              <a:t>15</a:t>
            </a:r>
            <a:r>
              <a:rPr lang="zh-CN" altLang="zh-CN" sz="2400"/>
              <a:t>个字的第</a:t>
            </a:r>
            <a:r>
              <a:rPr lang="en-US" altLang="zh-CN" sz="2400"/>
              <a:t>7</a:t>
            </a:r>
            <a:r>
              <a:rPr lang="zh-CN" altLang="zh-CN" sz="2400"/>
              <a:t>位为</a:t>
            </a:r>
            <a:r>
              <a:rPr lang="en-US" altLang="zh-CN" sz="2400"/>
              <a:t>0</a:t>
            </a:r>
            <a:r>
              <a:rPr lang="zh-CN" altLang="zh-CN" sz="2400"/>
              <a:t>而准备分配给某一记录，该块的柱面号、磁道号、扇区号是多少</a:t>
            </a:r>
            <a:r>
              <a:rPr lang="en-US" altLang="zh-CN" sz="2400" smtClean="0"/>
              <a:t>?</a:t>
            </a:r>
          </a:p>
          <a:p>
            <a:r>
              <a:rPr lang="en-US" altLang="zh-CN" sz="2400" smtClean="0"/>
              <a:t>(</a:t>
            </a:r>
            <a:r>
              <a:rPr lang="en-US" altLang="zh-CN" sz="2400"/>
              <a:t>2)</a:t>
            </a:r>
            <a:r>
              <a:rPr lang="zh-CN" altLang="zh-CN" sz="2400"/>
              <a:t>现回收第</a:t>
            </a:r>
            <a:r>
              <a:rPr lang="en-US" altLang="zh-CN" sz="2400"/>
              <a:t>56</a:t>
            </a:r>
            <a:r>
              <a:rPr lang="zh-CN" altLang="zh-CN" sz="2400"/>
              <a:t>柱面第</a:t>
            </a:r>
            <a:r>
              <a:rPr lang="en-US" altLang="zh-CN" sz="2400"/>
              <a:t>6</a:t>
            </a:r>
            <a:r>
              <a:rPr lang="zh-CN" altLang="zh-CN" sz="2400"/>
              <a:t>磁道第</a:t>
            </a:r>
            <a:r>
              <a:rPr lang="en-US" altLang="zh-CN" sz="2400"/>
              <a:t>3</a:t>
            </a:r>
            <a:r>
              <a:rPr lang="zh-CN" altLang="zh-CN" sz="2400"/>
              <a:t>扇区，这时位示图的第几个字的第几位应清</a:t>
            </a:r>
            <a:r>
              <a:rPr lang="en-US" altLang="zh-CN" sz="2400"/>
              <a:t>0?</a:t>
            </a:r>
            <a:endParaRPr lang="zh-CN" altLang="zh-CN" sz="2400"/>
          </a:p>
          <a:p>
            <a:endParaRPr lang="zh-CN" altLang="zh-CN" sz="2400"/>
          </a:p>
          <a:p>
            <a:endParaRPr lang="zh-CN" altLang="zh-CN" sz="2400"/>
          </a:p>
          <a:p>
            <a:endParaRPr lang="zh-CN" altLang="zh-CN" sz="2400"/>
          </a:p>
        </p:txBody>
      </p:sp>
      <p:sp>
        <p:nvSpPr>
          <p:cNvPr id="14" name="矩形 13"/>
          <p:cNvSpPr/>
          <p:nvPr/>
        </p:nvSpPr>
        <p:spPr>
          <a:xfrm>
            <a:off x="2212622" y="3990921"/>
            <a:ext cx="65588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smtClean="0">
                <a:solidFill>
                  <a:srgbClr val="FF0000"/>
                </a:solidFill>
              </a:rPr>
              <a:t>答案：</a:t>
            </a:r>
            <a:r>
              <a:rPr lang="en-US" altLang="zh-CN" sz="2400">
                <a:solidFill>
                  <a:srgbClr val="FF0000"/>
                </a:solidFill>
              </a:rPr>
              <a:t> </a:t>
            </a:r>
            <a:r>
              <a:rPr lang="zh-CN" altLang="en-US" sz="2400" smtClean="0">
                <a:solidFill>
                  <a:srgbClr val="FF0000"/>
                </a:solidFill>
              </a:rPr>
              <a:t>柱面号 </a:t>
            </a:r>
            <a:r>
              <a:rPr lang="en-US" altLang="zh-CN" sz="2400" smtClean="0">
                <a:solidFill>
                  <a:srgbClr val="FF0000"/>
                </a:solidFill>
              </a:rPr>
              <a:t>7</a:t>
            </a:r>
            <a:r>
              <a:rPr lang="zh-CN" altLang="en-US" sz="2400" smtClean="0">
                <a:solidFill>
                  <a:srgbClr val="FF0000"/>
                </a:solidFill>
              </a:rPr>
              <a:t>、磁道号 </a:t>
            </a:r>
            <a:r>
              <a:rPr lang="en-US" altLang="zh-CN" sz="2400" smtClean="0">
                <a:solidFill>
                  <a:srgbClr val="FF0000"/>
                </a:solidFill>
              </a:rPr>
              <a:t>5</a:t>
            </a:r>
            <a:r>
              <a:rPr lang="zh-CN" altLang="en-US" sz="2400" smtClean="0">
                <a:solidFill>
                  <a:srgbClr val="FF0000"/>
                </a:solidFill>
              </a:rPr>
              <a:t>、扇区号 </a:t>
            </a:r>
            <a:r>
              <a:rPr lang="en-US" altLang="zh-CN" sz="2400" smtClean="0">
                <a:solidFill>
                  <a:srgbClr val="FF0000"/>
                </a:solidFill>
              </a:rPr>
              <a:t>3</a:t>
            </a:r>
            <a:r>
              <a:rPr lang="zh-CN" altLang="en-US" sz="2400" smtClean="0">
                <a:solidFill>
                  <a:srgbClr val="FF0000"/>
                </a:solidFill>
              </a:rPr>
              <a:t>；</a:t>
            </a:r>
            <a:endParaRPr lang="zh-CN" altLang="zh-CN" sz="240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7444" y="4731194"/>
            <a:ext cx="82691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(2)</a:t>
            </a:r>
            <a:r>
              <a:rPr lang="zh-CN" altLang="zh-CN"/>
              <a:t>块号</a:t>
            </a:r>
            <a:r>
              <a:rPr lang="en-US" altLang="zh-CN"/>
              <a:t>=</a:t>
            </a:r>
            <a:r>
              <a:rPr lang="zh-CN" altLang="zh-CN"/>
              <a:t>柱面号×柱面扇区数</a:t>
            </a:r>
            <a:r>
              <a:rPr lang="en-US" altLang="zh-CN"/>
              <a:t>+</a:t>
            </a:r>
            <a:r>
              <a:rPr lang="zh-CN" altLang="zh-CN"/>
              <a:t>磁道号×盘扇区</a:t>
            </a:r>
            <a:r>
              <a:rPr lang="en-US" altLang="zh-CN"/>
              <a:t>+</a:t>
            </a:r>
            <a:r>
              <a:rPr lang="zh-CN" altLang="zh-CN"/>
              <a:t>盘扇区</a:t>
            </a:r>
            <a:r>
              <a:rPr lang="en-US" altLang="zh-CN"/>
              <a:t>=56</a:t>
            </a:r>
            <a:r>
              <a:rPr lang="zh-CN" altLang="zh-CN"/>
              <a:t>×</a:t>
            </a:r>
            <a:r>
              <a:rPr lang="en-US" altLang="zh-CN"/>
              <a:t>(8</a:t>
            </a:r>
            <a:r>
              <a:rPr lang="zh-CN" altLang="zh-CN"/>
              <a:t>×</a:t>
            </a:r>
            <a:r>
              <a:rPr lang="en-US" altLang="zh-CN"/>
              <a:t>4)+6</a:t>
            </a:r>
            <a:r>
              <a:rPr lang="zh-CN" altLang="zh-CN"/>
              <a:t>×</a:t>
            </a:r>
            <a:r>
              <a:rPr lang="en-US" altLang="zh-CN"/>
              <a:t>4+3=1819</a:t>
            </a:r>
            <a:endParaRPr lang="zh-CN" altLang="zh-CN"/>
          </a:p>
          <a:p>
            <a:r>
              <a:rPr lang="zh-CN" altLang="zh-CN"/>
              <a:t>字号</a:t>
            </a:r>
            <a:r>
              <a:rPr lang="en-US" altLang="zh-CN"/>
              <a:t>=1819/16=113</a:t>
            </a:r>
            <a:endParaRPr lang="zh-CN" altLang="zh-CN"/>
          </a:p>
          <a:p>
            <a:r>
              <a:rPr lang="zh-CN" altLang="zh-CN"/>
              <a:t>位号</a:t>
            </a:r>
            <a:r>
              <a:rPr lang="en-US" altLang="zh-CN"/>
              <a:t>=1819 % 16 =</a:t>
            </a:r>
            <a:r>
              <a:rPr lang="en-US" altLang="zh-CN" smtClean="0"/>
              <a:t>11</a:t>
            </a:r>
          </a:p>
          <a:p>
            <a:r>
              <a:rPr lang="zh-CN" altLang="zh-CN" smtClean="0"/>
              <a:t>位</a:t>
            </a:r>
            <a:r>
              <a:rPr lang="zh-CN" altLang="zh-CN"/>
              <a:t>示图的第</a:t>
            </a:r>
            <a:r>
              <a:rPr lang="en-US" altLang="zh-CN"/>
              <a:t>113</a:t>
            </a:r>
            <a:r>
              <a:rPr lang="zh-CN" altLang="zh-CN"/>
              <a:t>字的第</a:t>
            </a:r>
            <a:r>
              <a:rPr lang="en-US" altLang="zh-CN"/>
              <a:t>11</a:t>
            </a:r>
            <a:r>
              <a:rPr lang="zh-CN" altLang="zh-CN"/>
              <a:t>位应清</a:t>
            </a:r>
            <a:r>
              <a:rPr lang="en-US" altLang="zh-CN"/>
              <a:t>0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6264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概览</a:t>
            </a:r>
            <a:endParaRPr lang="en-US" b="1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490156" y="2296453"/>
            <a:ext cx="3267177" cy="2317463"/>
          </a:xfrm>
        </p:spPr>
        <p:txBody>
          <a:bodyPr/>
          <a:lstStyle/>
          <a:p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存储器管理</a:t>
            </a:r>
            <a:endParaRPr lang="en-US" altLang="zh-CN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文件管理</a:t>
            </a:r>
            <a:endParaRPr lang="en-US" altLang="zh-CN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自行练习</a:t>
            </a:r>
            <a:endParaRPr lang="en-US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2193-DBF0-1047-AB39-9194E46AB8F4}" type="slidenum">
              <a:rPr lang="en-US">
                <a:solidFill>
                  <a:srgbClr val="000000"/>
                </a:solidFill>
              </a:rPr>
              <a:pPr/>
              <a:t>27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83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  <a:r>
              <a:rPr lang="en-US" altLang="zh-CN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en-US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77AD-BA68-374F-8A75-1EDC20A3AF71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28</a:t>
            </a:fld>
            <a:endParaRPr lang="en-US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47874D-9F8B-4044-B96B-1C4E110005D2}"/>
              </a:ext>
            </a:extLst>
          </p:cNvPr>
          <p:cNvSpPr/>
          <p:nvPr/>
        </p:nvSpPr>
        <p:spPr>
          <a:xfrm>
            <a:off x="225778" y="1589282"/>
            <a:ext cx="8692443" cy="4278094"/>
          </a:xfrm>
          <a:prstGeom prst="rect">
            <a:avLst/>
          </a:prstGeom>
          <a:ln w="12700">
            <a:noFill/>
            <a:prstDash val="dashDot"/>
          </a:ln>
        </p:spPr>
        <p:txBody>
          <a:bodyPr wrap="square">
            <a:spAutoFit/>
          </a:bodyPr>
          <a:lstStyle/>
          <a:p>
            <a:r>
              <a:rPr lang="zh-CN" altLang="zh-CN" sz="2400" smtClean="0"/>
              <a:t>有</a:t>
            </a:r>
            <a:r>
              <a:rPr lang="zh-CN" altLang="zh-CN" sz="2400"/>
              <a:t>两台计算机</a:t>
            </a:r>
            <a:r>
              <a:rPr lang="en-US" altLang="zh-CN" sz="2400"/>
              <a:t>P1</a:t>
            </a:r>
            <a:r>
              <a:rPr lang="zh-CN" altLang="zh-CN" sz="2400"/>
              <a:t>和</a:t>
            </a:r>
            <a:r>
              <a:rPr lang="en-US" altLang="zh-CN" sz="2400"/>
              <a:t>P2</a:t>
            </a:r>
            <a:r>
              <a:rPr lang="zh-CN" altLang="zh-CN" sz="2400"/>
              <a:t>，它们各有一个硬件高速缓冲存储器</a:t>
            </a:r>
            <a:r>
              <a:rPr lang="en-US" altLang="zh-CN" sz="2400"/>
              <a:t>C1</a:t>
            </a:r>
            <a:r>
              <a:rPr lang="zh-CN" altLang="zh-CN" sz="2400"/>
              <a:t>和</a:t>
            </a:r>
            <a:r>
              <a:rPr lang="en-US" altLang="zh-CN" sz="2400"/>
              <a:t>C2</a:t>
            </a:r>
            <a:r>
              <a:rPr lang="zh-CN" altLang="zh-CN" sz="2400"/>
              <a:t>，且各有一个内存储器</a:t>
            </a:r>
            <a:r>
              <a:rPr lang="en-US" altLang="zh-CN" sz="2400"/>
              <a:t>M1</a:t>
            </a:r>
            <a:r>
              <a:rPr lang="zh-CN" altLang="zh-CN" sz="2400"/>
              <a:t>和</a:t>
            </a:r>
            <a:r>
              <a:rPr lang="en-US" altLang="zh-CN" sz="2400"/>
              <a:t>M2</a:t>
            </a:r>
            <a:r>
              <a:rPr lang="zh-CN" altLang="zh-CN" sz="2400"/>
              <a:t>。其性能为</a:t>
            </a:r>
            <a:r>
              <a:rPr lang="zh-CN" altLang="zh-CN" sz="2400" smtClean="0"/>
              <a:t>：</a:t>
            </a:r>
            <a:endParaRPr lang="en-US" altLang="zh-CN" sz="2400" smtClean="0"/>
          </a:p>
          <a:p>
            <a:endParaRPr lang="en-US" altLang="zh-CN" sz="2400" smtClean="0"/>
          </a:p>
          <a:p>
            <a:endParaRPr lang="en-US" altLang="zh-CN" sz="2400"/>
          </a:p>
          <a:p>
            <a:endParaRPr lang="en-US" altLang="zh-CN" sz="2400" smtClean="0"/>
          </a:p>
          <a:p>
            <a:endParaRPr lang="en-US" altLang="zh-CN" sz="2400"/>
          </a:p>
          <a:p>
            <a:r>
              <a:rPr lang="zh-CN" altLang="zh-CN" sz="2400" smtClean="0"/>
              <a:t>若</a:t>
            </a:r>
            <a:r>
              <a:rPr lang="zh-CN" altLang="zh-CN" sz="2400"/>
              <a:t>两台机器指令系统相同，它们的指令执行时间与存储器的平均存取周期成正比。如果在执行某个程序时，所需指令或数据在高速缓冲存储器中存取到的概率</a:t>
            </a:r>
            <a:r>
              <a:rPr lang="en-US" altLang="zh-CN" sz="2400"/>
              <a:t>P</a:t>
            </a:r>
            <a:r>
              <a:rPr lang="zh-CN" altLang="zh-CN" sz="2400"/>
              <a:t>是</a:t>
            </a:r>
            <a:r>
              <a:rPr lang="en-US" altLang="zh-CN" sz="2400"/>
              <a:t>0.7</a:t>
            </a:r>
            <a:r>
              <a:rPr lang="zh-CN" altLang="zh-CN" sz="2400"/>
              <a:t>，试问：这两台计算机哪个速度快？当</a:t>
            </a:r>
            <a:r>
              <a:rPr lang="en-US" altLang="zh-CN" sz="2400"/>
              <a:t>P=0.9</a:t>
            </a:r>
            <a:r>
              <a:rPr lang="zh-CN" altLang="zh-CN" sz="2400"/>
              <a:t>时，处理器哪个速度快？</a:t>
            </a:r>
          </a:p>
          <a:p>
            <a:endParaRPr lang="zh-CN" altLang="zh-CN" sz="3200"/>
          </a:p>
        </p:txBody>
      </p:sp>
      <p:sp>
        <p:nvSpPr>
          <p:cNvPr id="10" name="圆角矩形 9"/>
          <p:cNvSpPr/>
          <p:nvPr/>
        </p:nvSpPr>
        <p:spPr bwMode="auto">
          <a:xfrm>
            <a:off x="6970007" y="5431114"/>
            <a:ext cx="1716793" cy="472247"/>
          </a:xfrm>
          <a:prstGeom prst="roundRect">
            <a:avLst/>
          </a:prstGeom>
          <a:solidFill>
            <a:srgbClr val="FFCCCC"/>
          </a:solidFill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分钟</a:t>
            </a: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003975"/>
              </p:ext>
            </p:extLst>
          </p:nvPr>
        </p:nvGraphicFramePr>
        <p:xfrm>
          <a:off x="827264" y="2475056"/>
          <a:ext cx="7489470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97894">
                  <a:extLst>
                    <a:ext uri="{9D8B030D-6E8A-4147-A177-3AD203B41FA5}">
                      <a16:colId xmlns:a16="http://schemas.microsoft.com/office/drawing/2014/main" val="2863920796"/>
                    </a:ext>
                  </a:extLst>
                </a:gridCol>
                <a:gridCol w="1497894">
                  <a:extLst>
                    <a:ext uri="{9D8B030D-6E8A-4147-A177-3AD203B41FA5}">
                      <a16:colId xmlns:a16="http://schemas.microsoft.com/office/drawing/2014/main" val="2764964951"/>
                    </a:ext>
                  </a:extLst>
                </a:gridCol>
                <a:gridCol w="1497894">
                  <a:extLst>
                    <a:ext uri="{9D8B030D-6E8A-4147-A177-3AD203B41FA5}">
                      <a16:colId xmlns:a16="http://schemas.microsoft.com/office/drawing/2014/main" val="1770537507"/>
                    </a:ext>
                  </a:extLst>
                </a:gridCol>
                <a:gridCol w="1497894">
                  <a:extLst>
                    <a:ext uri="{9D8B030D-6E8A-4147-A177-3AD203B41FA5}">
                      <a16:colId xmlns:a16="http://schemas.microsoft.com/office/drawing/2014/main" val="1245923393"/>
                    </a:ext>
                  </a:extLst>
                </a:gridCol>
                <a:gridCol w="1497894">
                  <a:extLst>
                    <a:ext uri="{9D8B030D-6E8A-4147-A177-3AD203B41FA5}">
                      <a16:colId xmlns:a16="http://schemas.microsoft.com/office/drawing/2014/main" val="3757003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smtClean="0"/>
                        <a:t>C1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smtClean="0"/>
                        <a:t>C2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smtClean="0"/>
                        <a:t>M1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/>
                        <a:t>M2</a:t>
                      </a:r>
                      <a:endParaRPr lang="zh-CN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383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2000" smtClean="0"/>
                        <a:t>存储容量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smtClean="0"/>
                        <a:t>4KB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smtClean="0"/>
                        <a:t>4KB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smtClean="0"/>
                        <a:t>2MB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/>
                        <a:t>2MB</a:t>
                      </a:r>
                      <a:endParaRPr lang="zh-CN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527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2000" smtClean="0"/>
                        <a:t>存取周期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smtClean="0"/>
                        <a:t>60ns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smtClean="0"/>
                        <a:t>80ns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smtClean="0"/>
                        <a:t>1</a:t>
                      </a:r>
                      <a:r>
                        <a:rPr lang="zh-CN" altLang="zh-CN" sz="2000" smtClean="0"/>
                        <a:t>μ</a:t>
                      </a:r>
                      <a:r>
                        <a:rPr lang="en-US" altLang="zh-CN" sz="2000" smtClean="0"/>
                        <a:t>s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smtClean="0"/>
                        <a:t>0.9</a:t>
                      </a:r>
                      <a:r>
                        <a:rPr lang="zh-CN" altLang="zh-CN" sz="2000" smtClean="0"/>
                        <a:t>μ</a:t>
                      </a:r>
                      <a:r>
                        <a:rPr lang="en-US" altLang="zh-CN" sz="2000" smtClean="0"/>
                        <a:t>s</a:t>
                      </a:r>
                      <a:endParaRPr lang="zh-CN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899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48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  <a:r>
              <a:rPr lang="en-US" altLang="zh-CN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答案</a:t>
            </a:r>
            <a:endParaRPr lang="en-US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77AD-BA68-374F-8A75-1EDC20A3AF71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29</a:t>
            </a:fld>
            <a:endParaRPr lang="en-US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47874D-9F8B-4044-B96B-1C4E110005D2}"/>
              </a:ext>
            </a:extLst>
          </p:cNvPr>
          <p:cNvSpPr/>
          <p:nvPr/>
        </p:nvSpPr>
        <p:spPr>
          <a:xfrm>
            <a:off x="180623" y="2027823"/>
            <a:ext cx="8613422" cy="2862322"/>
          </a:xfrm>
          <a:prstGeom prst="rect">
            <a:avLst/>
          </a:prstGeom>
          <a:ln w="12700">
            <a:solidFill>
              <a:srgbClr val="FF0000"/>
            </a:solidFill>
            <a:prstDash val="dashDot"/>
          </a:ln>
        </p:spPr>
        <p:txBody>
          <a:bodyPr wrap="square">
            <a:spAutoFit/>
          </a:bodyPr>
          <a:lstStyle/>
          <a:p>
            <a:r>
              <a:rPr lang="zh-CN" altLang="zh-CN"/>
              <a:t>解：</a:t>
            </a:r>
            <a:r>
              <a:rPr lang="en-US" altLang="zh-CN"/>
              <a:t>CPU</a:t>
            </a:r>
            <a:r>
              <a:rPr lang="zh-CN" altLang="zh-CN"/>
              <a:t>平均存取时间为：</a:t>
            </a:r>
            <a:r>
              <a:rPr lang="en-US" altLang="zh-CN"/>
              <a:t>T=p</a:t>
            </a:r>
            <a:r>
              <a:rPr lang="zh-CN" altLang="zh-CN"/>
              <a:t>×</a:t>
            </a:r>
            <a:r>
              <a:rPr lang="en-US" altLang="zh-CN"/>
              <a:t>T1+(1-p)</a:t>
            </a:r>
            <a:r>
              <a:rPr lang="zh-CN" altLang="zh-CN"/>
              <a:t>×</a:t>
            </a:r>
            <a:r>
              <a:rPr lang="en-US" altLang="zh-CN"/>
              <a:t>T2</a:t>
            </a:r>
            <a:r>
              <a:rPr lang="zh-CN" altLang="zh-CN"/>
              <a:t>，</a:t>
            </a:r>
            <a:r>
              <a:rPr lang="en-US" altLang="zh-CN"/>
              <a:t>T1</a:t>
            </a:r>
            <a:r>
              <a:rPr lang="zh-CN" altLang="zh-CN"/>
              <a:t>为高速缓冲存储器存取周期，</a:t>
            </a:r>
            <a:r>
              <a:rPr lang="en-US" altLang="zh-CN"/>
              <a:t>T2</a:t>
            </a:r>
            <a:r>
              <a:rPr lang="zh-CN" altLang="zh-CN"/>
              <a:t>为内存储器存取周期，</a:t>
            </a:r>
            <a:r>
              <a:rPr lang="en-US" altLang="zh-CN"/>
              <a:t>p</a:t>
            </a:r>
            <a:r>
              <a:rPr lang="zh-CN" altLang="zh-CN"/>
              <a:t>为高速缓冲存储器命中率。</a:t>
            </a:r>
          </a:p>
          <a:p>
            <a:pPr lvl="0"/>
            <a:r>
              <a:rPr lang="zh-CN" altLang="zh-CN"/>
              <a:t>当</a:t>
            </a:r>
            <a:r>
              <a:rPr lang="en-US" altLang="zh-CN"/>
              <a:t>p=0.7</a:t>
            </a:r>
            <a:r>
              <a:rPr lang="zh-CN" altLang="zh-CN"/>
              <a:t>时，</a:t>
            </a:r>
          </a:p>
          <a:p>
            <a:r>
              <a:rPr lang="en-US" altLang="zh-CN"/>
              <a:t>P1</a:t>
            </a:r>
            <a:r>
              <a:rPr lang="zh-CN" altLang="zh-CN"/>
              <a:t>平均存取时间为：</a:t>
            </a:r>
            <a:r>
              <a:rPr lang="en-US" altLang="zh-CN"/>
              <a:t>0.7</a:t>
            </a:r>
            <a:r>
              <a:rPr lang="zh-CN" altLang="zh-CN"/>
              <a:t>×</a:t>
            </a:r>
            <a:r>
              <a:rPr lang="en-US" altLang="zh-CN"/>
              <a:t>60+(1-0.7)</a:t>
            </a:r>
            <a:r>
              <a:rPr lang="zh-CN" altLang="zh-CN"/>
              <a:t>×</a:t>
            </a:r>
            <a:r>
              <a:rPr lang="en-US" altLang="zh-CN"/>
              <a:t>1</a:t>
            </a:r>
            <a:r>
              <a:rPr lang="zh-CN" altLang="zh-CN"/>
              <a:t>μ</a:t>
            </a:r>
            <a:r>
              <a:rPr lang="en-US" altLang="zh-CN"/>
              <a:t>s=342ns</a:t>
            </a:r>
            <a:endParaRPr lang="zh-CN" altLang="zh-CN"/>
          </a:p>
          <a:p>
            <a:r>
              <a:rPr lang="en-US" altLang="zh-CN"/>
              <a:t>P2</a:t>
            </a:r>
            <a:r>
              <a:rPr lang="zh-CN" altLang="zh-CN"/>
              <a:t>平均存取时间为：</a:t>
            </a:r>
            <a:r>
              <a:rPr lang="en-US" altLang="zh-CN"/>
              <a:t>0.7</a:t>
            </a:r>
            <a:r>
              <a:rPr lang="zh-CN" altLang="zh-CN"/>
              <a:t>×</a:t>
            </a:r>
            <a:r>
              <a:rPr lang="en-US" altLang="zh-CN"/>
              <a:t>80+(1-0.7)</a:t>
            </a:r>
            <a:r>
              <a:rPr lang="zh-CN" altLang="zh-CN"/>
              <a:t>×</a:t>
            </a:r>
            <a:r>
              <a:rPr lang="en-US" altLang="zh-CN"/>
              <a:t>0.9</a:t>
            </a:r>
            <a:r>
              <a:rPr lang="zh-CN" altLang="zh-CN"/>
              <a:t>μ</a:t>
            </a:r>
            <a:r>
              <a:rPr lang="en-US" altLang="zh-CN"/>
              <a:t>s=326ns</a:t>
            </a:r>
            <a:endParaRPr lang="zh-CN" altLang="zh-CN"/>
          </a:p>
          <a:p>
            <a:r>
              <a:rPr lang="zh-CN" altLang="zh-CN"/>
              <a:t>故计算机</a:t>
            </a:r>
            <a:r>
              <a:rPr lang="en-US" altLang="zh-CN"/>
              <a:t>P2</a:t>
            </a:r>
            <a:r>
              <a:rPr lang="zh-CN" altLang="zh-CN"/>
              <a:t>比</a:t>
            </a:r>
            <a:r>
              <a:rPr lang="en-US" altLang="zh-CN"/>
              <a:t>P1</a:t>
            </a:r>
            <a:r>
              <a:rPr lang="zh-CN" altLang="zh-CN"/>
              <a:t>处理速度快。</a:t>
            </a:r>
          </a:p>
          <a:p>
            <a:pPr lvl="0"/>
            <a:r>
              <a:rPr lang="zh-CN" altLang="zh-CN"/>
              <a:t>当</a:t>
            </a:r>
            <a:r>
              <a:rPr lang="en-US" altLang="zh-CN"/>
              <a:t>p=0.9</a:t>
            </a:r>
            <a:r>
              <a:rPr lang="zh-CN" altLang="zh-CN"/>
              <a:t>时，</a:t>
            </a:r>
          </a:p>
          <a:p>
            <a:r>
              <a:rPr lang="en-US" altLang="zh-CN"/>
              <a:t>P1</a:t>
            </a:r>
            <a:r>
              <a:rPr lang="zh-CN" altLang="zh-CN"/>
              <a:t>平均存取时间为：</a:t>
            </a:r>
            <a:r>
              <a:rPr lang="en-US" altLang="zh-CN"/>
              <a:t>0.9</a:t>
            </a:r>
            <a:r>
              <a:rPr lang="zh-CN" altLang="zh-CN"/>
              <a:t>×</a:t>
            </a:r>
            <a:r>
              <a:rPr lang="en-US" altLang="zh-CN"/>
              <a:t>60+(1-0.9)</a:t>
            </a:r>
            <a:r>
              <a:rPr lang="zh-CN" altLang="zh-CN"/>
              <a:t>×</a:t>
            </a:r>
            <a:r>
              <a:rPr lang="en-US" altLang="zh-CN"/>
              <a:t>1</a:t>
            </a:r>
            <a:r>
              <a:rPr lang="zh-CN" altLang="zh-CN"/>
              <a:t>μ</a:t>
            </a:r>
            <a:r>
              <a:rPr lang="en-US" altLang="zh-CN"/>
              <a:t>s=154ns</a:t>
            </a:r>
            <a:endParaRPr lang="zh-CN" altLang="zh-CN"/>
          </a:p>
          <a:p>
            <a:r>
              <a:rPr lang="en-US" altLang="zh-CN"/>
              <a:t>P2</a:t>
            </a:r>
            <a:r>
              <a:rPr lang="zh-CN" altLang="zh-CN"/>
              <a:t>平均存取时间为：</a:t>
            </a:r>
            <a:r>
              <a:rPr lang="en-US" altLang="zh-CN"/>
              <a:t>0.9</a:t>
            </a:r>
            <a:r>
              <a:rPr lang="zh-CN" altLang="zh-CN"/>
              <a:t>×</a:t>
            </a:r>
            <a:r>
              <a:rPr lang="en-US" altLang="zh-CN"/>
              <a:t>80+(1-0.9)</a:t>
            </a:r>
            <a:r>
              <a:rPr lang="zh-CN" altLang="zh-CN"/>
              <a:t>×</a:t>
            </a:r>
            <a:r>
              <a:rPr lang="en-US" altLang="zh-CN"/>
              <a:t>0.9</a:t>
            </a:r>
            <a:r>
              <a:rPr lang="zh-CN" altLang="zh-CN"/>
              <a:t>μ</a:t>
            </a:r>
            <a:r>
              <a:rPr lang="en-US" altLang="zh-CN"/>
              <a:t>s=162ns</a:t>
            </a:r>
            <a:endParaRPr lang="zh-CN" altLang="zh-CN"/>
          </a:p>
          <a:p>
            <a:r>
              <a:rPr lang="zh-CN" altLang="zh-CN"/>
              <a:t>故计算机</a:t>
            </a:r>
            <a:r>
              <a:rPr lang="en-US" altLang="zh-CN"/>
              <a:t>P1</a:t>
            </a:r>
            <a:r>
              <a:rPr lang="zh-CN" altLang="zh-CN"/>
              <a:t>比</a:t>
            </a:r>
            <a:r>
              <a:rPr lang="en-US" altLang="zh-CN"/>
              <a:t>P2</a:t>
            </a:r>
            <a:r>
              <a:rPr lang="zh-CN" altLang="zh-CN"/>
              <a:t>处理速度快。</a:t>
            </a:r>
          </a:p>
        </p:txBody>
      </p:sp>
    </p:spTree>
    <p:extLst>
      <p:ext uri="{BB962C8B-B14F-4D97-AF65-F5344CB8AC3E}">
        <p14:creationId xmlns:p14="http://schemas.microsoft.com/office/powerpoint/2010/main" val="122403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练习题</a:t>
            </a:r>
            <a:r>
              <a:rPr lang="en-US" altLang="zh-CN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en-US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77AD-BA68-374F-8A75-1EDC20A3AF71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3</a:t>
            </a:fld>
            <a:endParaRPr lang="en-US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47874D-9F8B-4044-B96B-1C4E110005D2}"/>
              </a:ext>
            </a:extLst>
          </p:cNvPr>
          <p:cNvSpPr/>
          <p:nvPr/>
        </p:nvSpPr>
        <p:spPr>
          <a:xfrm>
            <a:off x="411327" y="1698954"/>
            <a:ext cx="8156940" cy="1200329"/>
          </a:xfrm>
          <a:prstGeom prst="rect">
            <a:avLst/>
          </a:prstGeom>
          <a:ln w="12700">
            <a:noFill/>
            <a:prstDash val="dashDot"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400" smtClean="0">
                <a:latin typeface="+mn-ea"/>
              </a:rPr>
              <a:t>一</a:t>
            </a:r>
            <a:r>
              <a:rPr lang="zh-CN" altLang="zh-CN" sz="2400">
                <a:latin typeface="+mn-ea"/>
              </a:rPr>
              <a:t>个</a:t>
            </a:r>
            <a:r>
              <a:rPr lang="en-US" altLang="zh-CN" sz="2400">
                <a:latin typeface="+mn-ea"/>
              </a:rPr>
              <a:t>32</a:t>
            </a:r>
            <a:r>
              <a:rPr lang="zh-CN" altLang="zh-CN" sz="2400">
                <a:latin typeface="+mn-ea"/>
              </a:rPr>
              <a:t>位地址的计算机系统使用二级页表，虚地址被分为</a:t>
            </a:r>
            <a:r>
              <a:rPr lang="en-US" altLang="zh-CN" sz="2400">
                <a:latin typeface="+mn-ea"/>
              </a:rPr>
              <a:t>9</a:t>
            </a:r>
            <a:r>
              <a:rPr lang="zh-CN" altLang="zh-CN" sz="2400">
                <a:latin typeface="+mn-ea"/>
              </a:rPr>
              <a:t>位顶级页表，</a:t>
            </a:r>
            <a:r>
              <a:rPr lang="en-US" altLang="zh-CN" sz="2400">
                <a:latin typeface="+mn-ea"/>
              </a:rPr>
              <a:t>11</a:t>
            </a:r>
            <a:r>
              <a:rPr lang="zh-CN" altLang="zh-CN" sz="2400">
                <a:latin typeface="+mn-ea"/>
              </a:rPr>
              <a:t>位二级页表和偏移。试问：页面长度是多少？虚地址空间共有多少个页面？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6851474" y="4203342"/>
            <a:ext cx="1716793" cy="472247"/>
          </a:xfrm>
          <a:prstGeom prst="roundRect">
            <a:avLst/>
          </a:prstGeom>
          <a:solidFill>
            <a:srgbClr val="FFCCCC"/>
          </a:solidFill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分钟</a:t>
            </a: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414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  <a:r>
              <a:rPr lang="en-US" altLang="zh-CN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en-US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77AD-BA68-374F-8A75-1EDC20A3AF71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30</a:t>
            </a:fld>
            <a:endParaRPr lang="en-US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47874D-9F8B-4044-B96B-1C4E110005D2}"/>
              </a:ext>
            </a:extLst>
          </p:cNvPr>
          <p:cNvSpPr/>
          <p:nvPr/>
        </p:nvSpPr>
        <p:spPr>
          <a:xfrm>
            <a:off x="225778" y="1589282"/>
            <a:ext cx="8692443" cy="1938992"/>
          </a:xfrm>
          <a:prstGeom prst="rect">
            <a:avLst/>
          </a:prstGeom>
          <a:ln w="12700">
            <a:noFill/>
            <a:prstDash val="dashDot"/>
          </a:ln>
        </p:spPr>
        <p:txBody>
          <a:bodyPr wrap="square">
            <a:spAutoFit/>
          </a:bodyPr>
          <a:lstStyle/>
          <a:p>
            <a:r>
              <a:rPr lang="zh-CN" altLang="zh-CN" sz="2400"/>
              <a:t>假设一个文件系统中，物理块的大小为</a:t>
            </a:r>
            <a:r>
              <a:rPr lang="en-US" altLang="zh-CN" sz="2400"/>
              <a:t>512</a:t>
            </a:r>
            <a:r>
              <a:rPr lang="zh-CN" altLang="zh-CN" sz="2400"/>
              <a:t>字节；文件控制块</a:t>
            </a:r>
            <a:r>
              <a:rPr lang="en-US" altLang="zh-CN" sz="2400"/>
              <a:t>FCB</a:t>
            </a:r>
            <a:r>
              <a:rPr lang="zh-CN" altLang="zh-CN" sz="2400"/>
              <a:t>占用</a:t>
            </a:r>
            <a:r>
              <a:rPr lang="en-US" altLang="zh-CN" sz="2400"/>
              <a:t>48</a:t>
            </a:r>
            <a:r>
              <a:rPr lang="zh-CN" altLang="zh-CN" sz="2400"/>
              <a:t>个字节。如果把</a:t>
            </a:r>
            <a:r>
              <a:rPr lang="en-US" altLang="zh-CN" sz="2400"/>
              <a:t>FCB</a:t>
            </a:r>
            <a:r>
              <a:rPr lang="zh-CN" altLang="zh-CN" sz="2400"/>
              <a:t>分解成两部分：符号目录项占</a:t>
            </a:r>
            <a:r>
              <a:rPr lang="en-US" altLang="zh-CN" sz="2400"/>
              <a:t>8</a:t>
            </a:r>
            <a:r>
              <a:rPr lang="zh-CN" altLang="zh-CN" sz="2400"/>
              <a:t>字节</a:t>
            </a:r>
            <a:r>
              <a:rPr lang="en-US" altLang="zh-CN" sz="2400"/>
              <a:t>(</a:t>
            </a:r>
            <a:r>
              <a:rPr lang="zh-CN" altLang="zh-CN" sz="2400"/>
              <a:t>其中文件名占用</a:t>
            </a:r>
            <a:r>
              <a:rPr lang="en-US" altLang="zh-CN" sz="2400"/>
              <a:t>6</a:t>
            </a:r>
            <a:r>
              <a:rPr lang="zh-CN" altLang="zh-CN" sz="2400"/>
              <a:t>字节，</a:t>
            </a:r>
            <a:r>
              <a:rPr lang="en-US" altLang="zh-CN" sz="2400"/>
              <a:t>inode</a:t>
            </a:r>
            <a:r>
              <a:rPr lang="zh-CN" altLang="zh-CN" sz="2400"/>
              <a:t>号占用</a:t>
            </a:r>
            <a:r>
              <a:rPr lang="en-US" altLang="zh-CN" sz="2400"/>
              <a:t>2</a:t>
            </a:r>
            <a:r>
              <a:rPr lang="zh-CN" altLang="zh-CN" sz="2400"/>
              <a:t>字节</a:t>
            </a:r>
            <a:r>
              <a:rPr lang="en-US" altLang="zh-CN" sz="2400"/>
              <a:t>)</a:t>
            </a:r>
            <a:r>
              <a:rPr lang="zh-CN" altLang="zh-CN" sz="2400"/>
              <a:t>；基本目录项</a:t>
            </a:r>
            <a:r>
              <a:rPr lang="en-US" altLang="zh-CN" sz="2400"/>
              <a:t>inode</a:t>
            </a:r>
            <a:r>
              <a:rPr lang="zh-CN" altLang="zh-CN" sz="2400"/>
              <a:t>占用</a:t>
            </a:r>
            <a:r>
              <a:rPr lang="en-US" altLang="zh-CN" sz="2400"/>
              <a:t>48 -6</a:t>
            </a:r>
            <a:r>
              <a:rPr lang="zh-CN" altLang="zh-CN" sz="2400"/>
              <a:t>＝</a:t>
            </a:r>
            <a:r>
              <a:rPr lang="en-US" altLang="zh-CN" sz="2400"/>
              <a:t>42</a:t>
            </a:r>
            <a:r>
              <a:rPr lang="zh-CN" altLang="zh-CN" sz="2400"/>
              <a:t>字节。试计算不分解</a:t>
            </a:r>
            <a:r>
              <a:rPr lang="en-US" altLang="zh-CN" sz="2400"/>
              <a:t>FCB</a:t>
            </a:r>
            <a:r>
              <a:rPr lang="zh-CN" altLang="zh-CN" sz="2400"/>
              <a:t>和分解</a:t>
            </a:r>
            <a:r>
              <a:rPr lang="en-US" altLang="zh-CN" sz="2400"/>
              <a:t>FCB</a:t>
            </a:r>
            <a:r>
              <a:rPr lang="zh-CN" altLang="zh-CN" sz="2400"/>
              <a:t>时，查找一个文件的平均访盘次数。</a:t>
            </a:r>
          </a:p>
        </p:txBody>
      </p:sp>
      <p:sp>
        <p:nvSpPr>
          <p:cNvPr id="10" name="圆角矩形 9"/>
          <p:cNvSpPr/>
          <p:nvPr/>
        </p:nvSpPr>
        <p:spPr bwMode="auto">
          <a:xfrm>
            <a:off x="6741407" y="4335738"/>
            <a:ext cx="1716793" cy="472247"/>
          </a:xfrm>
          <a:prstGeom prst="roundRect">
            <a:avLst/>
          </a:prstGeom>
          <a:solidFill>
            <a:srgbClr val="FFCCCC"/>
          </a:solidFill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分钟</a:t>
            </a: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263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答案</a:t>
            </a:r>
            <a:endParaRPr lang="en-US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77AD-BA68-374F-8A75-1EDC20A3AF71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31</a:t>
            </a:fld>
            <a:endParaRPr lang="en-US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47874D-9F8B-4044-B96B-1C4E110005D2}"/>
              </a:ext>
            </a:extLst>
          </p:cNvPr>
          <p:cNvSpPr/>
          <p:nvPr/>
        </p:nvSpPr>
        <p:spPr>
          <a:xfrm>
            <a:off x="180623" y="2027823"/>
            <a:ext cx="8613422" cy="3416320"/>
          </a:xfrm>
          <a:prstGeom prst="rect">
            <a:avLst/>
          </a:prstGeom>
          <a:ln w="12700">
            <a:solidFill>
              <a:srgbClr val="FF0000"/>
            </a:solidFill>
            <a:prstDash val="dashDot"/>
          </a:ln>
        </p:spPr>
        <p:txBody>
          <a:bodyPr wrap="square">
            <a:spAutoFit/>
          </a:bodyPr>
          <a:lstStyle/>
          <a:p>
            <a:r>
              <a:rPr lang="zh-CN" altLang="zh-CN"/>
              <a:t>解</a:t>
            </a:r>
            <a:r>
              <a:rPr lang="zh-CN" altLang="zh-CN" smtClean="0"/>
              <a:t>：不</a:t>
            </a:r>
            <a:r>
              <a:rPr lang="zh-CN" altLang="zh-CN"/>
              <a:t>分解</a:t>
            </a:r>
            <a:r>
              <a:rPr lang="en-US" altLang="zh-CN"/>
              <a:t>FCB</a:t>
            </a:r>
            <a:r>
              <a:rPr lang="zh-CN" altLang="zh-CN"/>
              <a:t>时，一个物理块可以存放</a:t>
            </a:r>
            <a:r>
              <a:rPr lang="en-US" altLang="zh-CN"/>
              <a:t>512</a:t>
            </a:r>
            <a:r>
              <a:rPr lang="zh-CN" altLang="zh-CN"/>
              <a:t>／</a:t>
            </a:r>
            <a:r>
              <a:rPr lang="en-US" altLang="zh-CN"/>
              <a:t>48</a:t>
            </a:r>
            <a:r>
              <a:rPr lang="zh-CN" altLang="zh-CN"/>
              <a:t>≈</a:t>
            </a:r>
            <a:r>
              <a:rPr lang="en-US" altLang="zh-CN"/>
              <a:t>10</a:t>
            </a:r>
            <a:r>
              <a:rPr lang="zh-CN" altLang="zh-CN"/>
              <a:t>个</a:t>
            </a:r>
            <a:r>
              <a:rPr lang="en-US" altLang="zh-CN"/>
              <a:t>FCB</a:t>
            </a:r>
            <a:r>
              <a:rPr lang="zh-CN" altLang="zh-CN"/>
              <a:t>。</a:t>
            </a:r>
          </a:p>
          <a:p>
            <a:pPr lvl="0"/>
            <a:r>
              <a:rPr lang="zh-CN" altLang="zh-CN"/>
              <a:t>进行</a:t>
            </a:r>
            <a:r>
              <a:rPr lang="en-US" altLang="zh-CN"/>
              <a:t>FCB</a:t>
            </a:r>
            <a:r>
              <a:rPr lang="zh-CN" altLang="zh-CN"/>
              <a:t>分解后，一个物理块可以存放</a:t>
            </a:r>
            <a:r>
              <a:rPr lang="en-US" altLang="zh-CN"/>
              <a:t>512</a:t>
            </a:r>
            <a:r>
              <a:rPr lang="zh-CN" altLang="zh-CN"/>
              <a:t>／</a:t>
            </a:r>
            <a:r>
              <a:rPr lang="en-US" altLang="zh-CN"/>
              <a:t>8</a:t>
            </a:r>
            <a:r>
              <a:rPr lang="zh-CN" altLang="zh-CN"/>
              <a:t>＝</a:t>
            </a:r>
            <a:r>
              <a:rPr lang="en-US" altLang="zh-CN"/>
              <a:t>64</a:t>
            </a:r>
            <a:r>
              <a:rPr lang="zh-CN" altLang="zh-CN"/>
              <a:t>个符号目录项，或者</a:t>
            </a:r>
            <a:r>
              <a:rPr lang="en-US" altLang="zh-CN"/>
              <a:t>512</a:t>
            </a:r>
            <a:r>
              <a:rPr lang="zh-CN" altLang="zh-CN"/>
              <a:t>／</a:t>
            </a:r>
            <a:r>
              <a:rPr lang="en-US" altLang="zh-CN"/>
              <a:t>42</a:t>
            </a:r>
            <a:r>
              <a:rPr lang="zh-CN" altLang="zh-CN"/>
              <a:t>≈</a:t>
            </a:r>
            <a:r>
              <a:rPr lang="en-US" altLang="zh-CN"/>
              <a:t>12</a:t>
            </a:r>
            <a:r>
              <a:rPr lang="zh-CN" altLang="zh-CN"/>
              <a:t>个基本目录项</a:t>
            </a:r>
            <a:r>
              <a:rPr lang="en-US" altLang="zh-CN"/>
              <a:t>inode</a:t>
            </a:r>
            <a:r>
              <a:rPr lang="zh-CN" altLang="zh-CN"/>
              <a:t>。</a:t>
            </a:r>
          </a:p>
          <a:p>
            <a:r>
              <a:rPr lang="en-US" altLang="zh-CN"/>
              <a:t>(3) </a:t>
            </a:r>
            <a:r>
              <a:rPr lang="zh-CN" altLang="zh-CN"/>
              <a:t>如果一个目录文件有</a:t>
            </a:r>
            <a:r>
              <a:rPr lang="en-US" altLang="zh-CN"/>
              <a:t>128</a:t>
            </a:r>
            <a:r>
              <a:rPr lang="zh-CN" altLang="zh-CN"/>
              <a:t>个</a:t>
            </a:r>
            <a:r>
              <a:rPr lang="en-US" altLang="zh-CN"/>
              <a:t>FCB</a:t>
            </a:r>
            <a:r>
              <a:rPr lang="zh-CN" altLang="zh-CN"/>
              <a:t>，那么分解前共需</a:t>
            </a:r>
            <a:r>
              <a:rPr lang="en-US" altLang="zh-CN"/>
              <a:t>13(128/10</a:t>
            </a:r>
            <a:r>
              <a:rPr lang="zh-CN" altLang="zh-CN"/>
              <a:t>≈</a:t>
            </a:r>
            <a:r>
              <a:rPr lang="en-US" altLang="zh-CN"/>
              <a:t>13)</a:t>
            </a:r>
            <a:r>
              <a:rPr lang="zh-CN" altLang="zh-CN"/>
              <a:t>个物理块存放该目录文件。</a:t>
            </a:r>
          </a:p>
          <a:p>
            <a:r>
              <a:rPr lang="en-US" altLang="zh-CN"/>
              <a:t>(4)</a:t>
            </a:r>
            <a:r>
              <a:rPr lang="zh-CN" altLang="zh-CN"/>
              <a:t>进行目录项分解分解后，符号目录项占用</a:t>
            </a:r>
            <a:r>
              <a:rPr lang="en-US" altLang="zh-CN"/>
              <a:t>128</a:t>
            </a:r>
            <a:r>
              <a:rPr lang="zh-CN" altLang="zh-CN"/>
              <a:t>×</a:t>
            </a:r>
            <a:r>
              <a:rPr lang="en-US" altLang="zh-CN"/>
              <a:t>8</a:t>
            </a:r>
            <a:r>
              <a:rPr lang="zh-CN" altLang="zh-CN"/>
              <a:t>／</a:t>
            </a:r>
            <a:r>
              <a:rPr lang="en-US" altLang="zh-CN"/>
              <a:t>512</a:t>
            </a:r>
            <a:r>
              <a:rPr lang="zh-CN" altLang="zh-CN"/>
              <a:t>＝</a:t>
            </a:r>
            <a:r>
              <a:rPr lang="en-US" altLang="zh-CN"/>
              <a:t>2</a:t>
            </a:r>
            <a:r>
              <a:rPr lang="zh-CN" altLang="zh-CN"/>
              <a:t>，即需要</a:t>
            </a:r>
            <a:r>
              <a:rPr lang="en-US" altLang="zh-CN"/>
              <a:t>2</a:t>
            </a:r>
            <a:r>
              <a:rPr lang="zh-CN" altLang="zh-CN"/>
              <a:t>个物理块存放符号目录项文件。基本目录项占</a:t>
            </a:r>
            <a:r>
              <a:rPr lang="en-US" altLang="zh-CN"/>
              <a:t>128</a:t>
            </a:r>
            <a:r>
              <a:rPr lang="zh-CN" altLang="zh-CN"/>
              <a:t>×</a:t>
            </a:r>
            <a:r>
              <a:rPr lang="en-US" altLang="zh-CN"/>
              <a:t>42</a:t>
            </a:r>
            <a:r>
              <a:rPr lang="zh-CN" altLang="zh-CN"/>
              <a:t>／</a:t>
            </a:r>
            <a:r>
              <a:rPr lang="en-US" altLang="zh-CN"/>
              <a:t>512</a:t>
            </a:r>
            <a:r>
              <a:rPr lang="zh-CN" altLang="zh-CN"/>
              <a:t>≈</a:t>
            </a:r>
            <a:r>
              <a:rPr lang="en-US" altLang="zh-CN"/>
              <a:t>11</a:t>
            </a:r>
            <a:r>
              <a:rPr lang="zh-CN" altLang="zh-CN"/>
              <a:t>，即需要</a:t>
            </a:r>
            <a:r>
              <a:rPr lang="en-US" altLang="zh-CN"/>
              <a:t>11</a:t>
            </a:r>
            <a:r>
              <a:rPr lang="zh-CN" altLang="zh-CN"/>
              <a:t>个物理块存放基本目录项</a:t>
            </a:r>
            <a:r>
              <a:rPr lang="en-US" altLang="zh-CN"/>
              <a:t>inode</a:t>
            </a:r>
            <a:r>
              <a:rPr lang="zh-CN" altLang="zh-CN"/>
              <a:t>文件。</a:t>
            </a:r>
          </a:p>
          <a:p>
            <a:r>
              <a:rPr lang="zh-CN" altLang="zh-CN"/>
              <a:t>于是，可计算查找一个文件的平均访盘次数：</a:t>
            </a:r>
          </a:p>
          <a:p>
            <a:r>
              <a:rPr lang="zh-CN" altLang="zh-CN"/>
              <a:t>分解前：（</a:t>
            </a:r>
            <a:r>
              <a:rPr lang="en-US" altLang="zh-CN"/>
              <a:t>1</a:t>
            </a:r>
            <a:r>
              <a:rPr lang="zh-CN" altLang="zh-CN"/>
              <a:t>＋</a:t>
            </a:r>
            <a:r>
              <a:rPr lang="en-US" altLang="zh-CN"/>
              <a:t>13</a:t>
            </a:r>
            <a:r>
              <a:rPr lang="zh-CN" altLang="zh-CN"/>
              <a:t>）／</a:t>
            </a:r>
            <a:r>
              <a:rPr lang="en-US" altLang="zh-CN"/>
              <a:t>2</a:t>
            </a:r>
            <a:r>
              <a:rPr lang="zh-CN" altLang="zh-CN"/>
              <a:t>＝</a:t>
            </a:r>
            <a:r>
              <a:rPr lang="en-US" altLang="zh-CN"/>
              <a:t>7</a:t>
            </a:r>
            <a:r>
              <a:rPr lang="zh-CN" altLang="zh-CN"/>
              <a:t>次；</a:t>
            </a:r>
          </a:p>
          <a:p>
            <a:r>
              <a:rPr lang="zh-CN" altLang="zh-CN"/>
              <a:t>分解后：（</a:t>
            </a:r>
            <a:r>
              <a:rPr lang="en-US" altLang="zh-CN"/>
              <a:t>1</a:t>
            </a:r>
            <a:r>
              <a:rPr lang="zh-CN" altLang="zh-CN"/>
              <a:t>＋</a:t>
            </a:r>
            <a:r>
              <a:rPr lang="en-US" altLang="zh-CN"/>
              <a:t>2</a:t>
            </a:r>
            <a:r>
              <a:rPr lang="zh-CN" altLang="zh-CN"/>
              <a:t>）／</a:t>
            </a:r>
            <a:r>
              <a:rPr lang="en-US" altLang="zh-CN"/>
              <a:t>2</a:t>
            </a:r>
            <a:r>
              <a:rPr lang="zh-CN" altLang="zh-CN"/>
              <a:t>＋</a:t>
            </a:r>
            <a:r>
              <a:rPr lang="en-US" altLang="zh-CN"/>
              <a:t>1</a:t>
            </a:r>
            <a:r>
              <a:rPr lang="zh-CN" altLang="zh-CN"/>
              <a:t>＝</a:t>
            </a:r>
            <a:r>
              <a:rPr lang="en-US" altLang="zh-CN"/>
              <a:t>2.5</a:t>
            </a:r>
            <a:r>
              <a:rPr lang="zh-CN" altLang="zh-CN"/>
              <a:t>次。</a:t>
            </a:r>
          </a:p>
          <a:p>
            <a:r>
              <a:rPr lang="zh-CN" altLang="zh-CN"/>
              <a:t>可见，</a:t>
            </a:r>
            <a:r>
              <a:rPr lang="en-US" altLang="zh-CN"/>
              <a:t>FCB</a:t>
            </a:r>
            <a:r>
              <a:rPr lang="zh-CN" altLang="zh-CN"/>
              <a:t>分解法的优点是，减少了访问硬盘的次数，提高了文件目录检索速度。</a:t>
            </a:r>
          </a:p>
        </p:txBody>
      </p:sp>
    </p:spTree>
    <p:extLst>
      <p:ext uri="{BB962C8B-B14F-4D97-AF65-F5344CB8AC3E}">
        <p14:creationId xmlns:p14="http://schemas.microsoft.com/office/powerpoint/2010/main" val="74768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练习题</a:t>
            </a:r>
            <a:r>
              <a:rPr lang="en-US" altLang="zh-CN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en-US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77AD-BA68-374F-8A75-1EDC20A3AF71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32</a:t>
            </a:fld>
            <a:endParaRPr lang="en-US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47874D-9F8B-4044-B96B-1C4E110005D2}"/>
              </a:ext>
            </a:extLst>
          </p:cNvPr>
          <p:cNvSpPr/>
          <p:nvPr/>
        </p:nvSpPr>
        <p:spPr>
          <a:xfrm>
            <a:off x="225778" y="1589282"/>
            <a:ext cx="8692443" cy="3046988"/>
          </a:xfrm>
          <a:prstGeom prst="rect">
            <a:avLst/>
          </a:prstGeom>
          <a:ln w="12700">
            <a:noFill/>
            <a:prstDash val="dashDot"/>
          </a:ln>
        </p:spPr>
        <p:txBody>
          <a:bodyPr wrap="square">
            <a:spAutoFit/>
          </a:bodyPr>
          <a:lstStyle/>
          <a:p>
            <a:r>
              <a:rPr lang="zh-CN" altLang="zh-CN" sz="2400" smtClean="0"/>
              <a:t>某</a:t>
            </a:r>
            <a:r>
              <a:rPr lang="zh-CN" altLang="zh-CN" sz="2400"/>
              <a:t>磁盘共有</a:t>
            </a:r>
            <a:r>
              <a:rPr lang="en-US" altLang="zh-CN" sz="2400"/>
              <a:t>100</a:t>
            </a:r>
            <a:r>
              <a:rPr lang="zh-CN" altLang="zh-CN" sz="2400"/>
              <a:t>个柱面，每个柱面有</a:t>
            </a:r>
            <a:r>
              <a:rPr lang="en-US" altLang="zh-CN" sz="2400"/>
              <a:t>8</a:t>
            </a:r>
            <a:r>
              <a:rPr lang="zh-CN" altLang="zh-CN" sz="2400"/>
              <a:t>个磁头，每个盘面分</a:t>
            </a:r>
            <a:r>
              <a:rPr lang="en-US" altLang="zh-CN" sz="2400"/>
              <a:t>4</a:t>
            </a:r>
            <a:r>
              <a:rPr lang="zh-CN" altLang="zh-CN" sz="2400"/>
              <a:t>个扇区。若</a:t>
            </a:r>
            <a:r>
              <a:rPr lang="zh-CN" altLang="zh-CN" sz="2400" smtClean="0"/>
              <a:t>逻辑记录与</a:t>
            </a:r>
            <a:r>
              <a:rPr lang="zh-CN" altLang="zh-CN" sz="2400"/>
              <a:t>扇区等长，柱面、磁道、扇区均</a:t>
            </a:r>
            <a:r>
              <a:rPr lang="zh-CN" altLang="zh-CN" sz="2400" smtClean="0"/>
              <a:t>从</a:t>
            </a:r>
            <a:r>
              <a:rPr lang="en-US" altLang="zh-CN" sz="2400" smtClean="0"/>
              <a:t>0</a:t>
            </a:r>
            <a:r>
              <a:rPr lang="zh-CN" altLang="zh-CN" sz="2400" smtClean="0"/>
              <a:t>起</a:t>
            </a:r>
            <a:r>
              <a:rPr lang="zh-CN" altLang="zh-CN" sz="2400"/>
              <a:t>编号。现用</a:t>
            </a:r>
            <a:r>
              <a:rPr lang="en-US" altLang="zh-CN" sz="2400"/>
              <a:t>16</a:t>
            </a:r>
            <a:r>
              <a:rPr lang="zh-CN" altLang="zh-CN" sz="2400"/>
              <a:t>位的</a:t>
            </a:r>
            <a:r>
              <a:rPr lang="en-US" altLang="zh-CN" sz="2400"/>
              <a:t>200</a:t>
            </a:r>
            <a:r>
              <a:rPr lang="zh-CN" altLang="zh-CN" sz="2400"/>
              <a:t>个字</a:t>
            </a:r>
            <a:r>
              <a:rPr lang="en-US" altLang="zh-CN" sz="2400"/>
              <a:t>(0-199)</a:t>
            </a:r>
            <a:r>
              <a:rPr lang="zh-CN" altLang="zh-CN" sz="2400"/>
              <a:t>来组成位示图来管理盘空间。现问</a:t>
            </a:r>
            <a:r>
              <a:rPr lang="zh-CN" altLang="zh-CN" sz="2400" smtClean="0"/>
              <a:t>：</a:t>
            </a:r>
            <a:endParaRPr lang="en-US" altLang="zh-CN" sz="2400" smtClean="0"/>
          </a:p>
          <a:p>
            <a:r>
              <a:rPr lang="en-US" altLang="zh-CN" sz="2400" smtClean="0"/>
              <a:t>(</a:t>
            </a:r>
            <a:r>
              <a:rPr lang="en-US" altLang="zh-CN" sz="2400"/>
              <a:t>1)</a:t>
            </a:r>
            <a:r>
              <a:rPr lang="zh-CN" altLang="zh-CN" sz="2400"/>
              <a:t>位示图第</a:t>
            </a:r>
            <a:r>
              <a:rPr lang="en-US" altLang="zh-CN" sz="2400"/>
              <a:t>15</a:t>
            </a:r>
            <a:r>
              <a:rPr lang="zh-CN" altLang="zh-CN" sz="2400"/>
              <a:t>个字的第</a:t>
            </a:r>
            <a:r>
              <a:rPr lang="en-US" altLang="zh-CN" sz="2400"/>
              <a:t>7</a:t>
            </a:r>
            <a:r>
              <a:rPr lang="zh-CN" altLang="zh-CN" sz="2400"/>
              <a:t>位为</a:t>
            </a:r>
            <a:r>
              <a:rPr lang="en-US" altLang="zh-CN" sz="2400"/>
              <a:t>0</a:t>
            </a:r>
            <a:r>
              <a:rPr lang="zh-CN" altLang="zh-CN" sz="2400"/>
              <a:t>而准备分配给某一记录，该块的柱面号、磁道号、扇区号是多少</a:t>
            </a:r>
            <a:r>
              <a:rPr lang="en-US" altLang="zh-CN" sz="2400" smtClean="0"/>
              <a:t>?</a:t>
            </a:r>
          </a:p>
          <a:p>
            <a:r>
              <a:rPr lang="en-US" altLang="zh-CN" sz="2400" smtClean="0"/>
              <a:t>(</a:t>
            </a:r>
            <a:r>
              <a:rPr lang="en-US" altLang="zh-CN" sz="2400"/>
              <a:t>2)</a:t>
            </a:r>
            <a:r>
              <a:rPr lang="zh-CN" altLang="zh-CN" sz="2400"/>
              <a:t>现回收第</a:t>
            </a:r>
            <a:r>
              <a:rPr lang="en-US" altLang="zh-CN" sz="2400"/>
              <a:t>56</a:t>
            </a:r>
            <a:r>
              <a:rPr lang="zh-CN" altLang="zh-CN" sz="2400"/>
              <a:t>柱面第</a:t>
            </a:r>
            <a:r>
              <a:rPr lang="en-US" altLang="zh-CN" sz="2400"/>
              <a:t>6</a:t>
            </a:r>
            <a:r>
              <a:rPr lang="zh-CN" altLang="zh-CN" sz="2400"/>
              <a:t>磁道第</a:t>
            </a:r>
            <a:r>
              <a:rPr lang="en-US" altLang="zh-CN" sz="2400"/>
              <a:t>3</a:t>
            </a:r>
            <a:r>
              <a:rPr lang="zh-CN" altLang="zh-CN" sz="2400"/>
              <a:t>扇区，这时位示图的第几个字的第几位应清</a:t>
            </a:r>
            <a:r>
              <a:rPr lang="en-US" altLang="zh-CN" sz="2400"/>
              <a:t>0?</a:t>
            </a:r>
            <a:endParaRPr lang="zh-CN" altLang="zh-CN" sz="2400"/>
          </a:p>
          <a:p>
            <a:endParaRPr lang="zh-CN" altLang="zh-CN" sz="2400"/>
          </a:p>
        </p:txBody>
      </p:sp>
      <p:sp>
        <p:nvSpPr>
          <p:cNvPr id="10" name="圆角矩形 9"/>
          <p:cNvSpPr/>
          <p:nvPr/>
        </p:nvSpPr>
        <p:spPr bwMode="auto">
          <a:xfrm>
            <a:off x="6741407" y="4335738"/>
            <a:ext cx="1716793" cy="472247"/>
          </a:xfrm>
          <a:prstGeom prst="roundRect">
            <a:avLst/>
          </a:prstGeom>
          <a:solidFill>
            <a:srgbClr val="FFCCCC"/>
          </a:solidFill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分钟</a:t>
            </a: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057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答案</a:t>
            </a:r>
            <a:endParaRPr lang="en-US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77AD-BA68-374F-8A75-1EDC20A3AF71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33</a:t>
            </a:fld>
            <a:endParaRPr lang="en-US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47874D-9F8B-4044-B96B-1C4E110005D2}"/>
              </a:ext>
            </a:extLst>
          </p:cNvPr>
          <p:cNvSpPr/>
          <p:nvPr/>
        </p:nvSpPr>
        <p:spPr>
          <a:xfrm>
            <a:off x="180623" y="2027823"/>
            <a:ext cx="8613422" cy="2308324"/>
          </a:xfrm>
          <a:prstGeom prst="rect">
            <a:avLst/>
          </a:prstGeom>
          <a:ln w="12700">
            <a:solidFill>
              <a:srgbClr val="FF0000"/>
            </a:solidFill>
            <a:prstDash val="dashDot"/>
          </a:ln>
        </p:spPr>
        <p:txBody>
          <a:bodyPr wrap="square">
            <a:spAutoFit/>
          </a:bodyPr>
          <a:lstStyle/>
          <a:p>
            <a:r>
              <a:rPr lang="zh-CN" altLang="zh-CN" b="1"/>
              <a:t>答：</a:t>
            </a:r>
            <a:r>
              <a:rPr lang="en-US" altLang="zh-CN"/>
              <a:t>(1)</a:t>
            </a:r>
            <a:r>
              <a:rPr lang="zh-CN" altLang="zh-CN"/>
              <a:t>位示图第</a:t>
            </a:r>
            <a:r>
              <a:rPr lang="en-US" altLang="zh-CN"/>
              <a:t>15</a:t>
            </a:r>
            <a:r>
              <a:rPr lang="zh-CN" altLang="zh-CN"/>
              <a:t>个字的第</a:t>
            </a:r>
            <a:r>
              <a:rPr lang="en-US" altLang="zh-CN"/>
              <a:t>7</a:t>
            </a:r>
            <a:r>
              <a:rPr lang="zh-CN" altLang="zh-CN"/>
              <a:t>位对应的块号</a:t>
            </a:r>
            <a:r>
              <a:rPr lang="en-US" altLang="zh-CN"/>
              <a:t>=15</a:t>
            </a:r>
            <a:r>
              <a:rPr lang="zh-CN" altLang="zh-CN"/>
              <a:t>×</a:t>
            </a:r>
            <a:r>
              <a:rPr lang="en-US" altLang="zh-CN"/>
              <a:t>16(</a:t>
            </a:r>
            <a:r>
              <a:rPr lang="zh-CN" altLang="zh-CN"/>
              <a:t>字长</a:t>
            </a:r>
            <a:r>
              <a:rPr lang="en-US" altLang="zh-CN"/>
              <a:t>)+7=247</a:t>
            </a:r>
            <a:r>
              <a:rPr lang="zh-CN" altLang="zh-CN"/>
              <a:t>，而块号</a:t>
            </a:r>
            <a:r>
              <a:rPr lang="en-US" altLang="zh-CN"/>
              <a:t>247</a:t>
            </a:r>
            <a:r>
              <a:rPr lang="zh-CN" altLang="zh-CN"/>
              <a:t>对应的：</a:t>
            </a:r>
          </a:p>
          <a:p>
            <a:r>
              <a:rPr lang="zh-CN" altLang="zh-CN"/>
              <a:t>柱面号</a:t>
            </a:r>
            <a:r>
              <a:rPr lang="en-US" altLang="zh-CN"/>
              <a:t>=247/(8</a:t>
            </a:r>
            <a:r>
              <a:rPr lang="zh-CN" altLang="zh-CN"/>
              <a:t>×</a:t>
            </a:r>
            <a:r>
              <a:rPr lang="en-US" altLang="zh-CN"/>
              <a:t>4)=7(</a:t>
            </a:r>
            <a:r>
              <a:rPr lang="zh-CN" altLang="zh-CN"/>
              <a:t>从</a:t>
            </a:r>
            <a:r>
              <a:rPr lang="en-US" altLang="zh-CN"/>
              <a:t>0</a:t>
            </a:r>
            <a:r>
              <a:rPr lang="zh-CN" altLang="zh-CN"/>
              <a:t>编号，向下取整</a:t>
            </a:r>
            <a:r>
              <a:rPr lang="en-US" altLang="zh-CN"/>
              <a:t>)</a:t>
            </a:r>
            <a:endParaRPr lang="zh-CN" altLang="zh-CN"/>
          </a:p>
          <a:p>
            <a:r>
              <a:rPr lang="zh-CN" altLang="zh-CN"/>
              <a:t>磁头号</a:t>
            </a:r>
            <a:r>
              <a:rPr lang="en-US" altLang="zh-CN"/>
              <a:t>=(247 % 32)/4=5</a:t>
            </a:r>
            <a:endParaRPr lang="zh-CN" altLang="zh-CN"/>
          </a:p>
          <a:p>
            <a:r>
              <a:rPr lang="zh-CN" altLang="zh-CN"/>
              <a:t>扇区号</a:t>
            </a:r>
            <a:r>
              <a:rPr lang="en-US" altLang="zh-CN"/>
              <a:t>=247 % 32 % 4=3</a:t>
            </a:r>
            <a:endParaRPr lang="zh-CN" altLang="zh-CN"/>
          </a:p>
          <a:p>
            <a:r>
              <a:rPr lang="en-US" altLang="zh-CN"/>
              <a:t>(2)</a:t>
            </a:r>
            <a:r>
              <a:rPr lang="zh-CN" altLang="zh-CN"/>
              <a:t>块号</a:t>
            </a:r>
            <a:r>
              <a:rPr lang="en-US" altLang="zh-CN"/>
              <a:t>=</a:t>
            </a:r>
            <a:r>
              <a:rPr lang="zh-CN" altLang="zh-CN"/>
              <a:t>柱面号×柱面扇区数</a:t>
            </a:r>
            <a:r>
              <a:rPr lang="en-US" altLang="zh-CN"/>
              <a:t>+</a:t>
            </a:r>
            <a:r>
              <a:rPr lang="zh-CN" altLang="zh-CN"/>
              <a:t>磁道号×盘扇区</a:t>
            </a:r>
            <a:r>
              <a:rPr lang="en-US" altLang="zh-CN"/>
              <a:t>+</a:t>
            </a:r>
            <a:r>
              <a:rPr lang="zh-CN" altLang="zh-CN"/>
              <a:t>盘扇区</a:t>
            </a:r>
            <a:r>
              <a:rPr lang="en-US" altLang="zh-CN"/>
              <a:t>=56</a:t>
            </a:r>
            <a:r>
              <a:rPr lang="zh-CN" altLang="zh-CN"/>
              <a:t>×</a:t>
            </a:r>
            <a:r>
              <a:rPr lang="en-US" altLang="zh-CN"/>
              <a:t>(8</a:t>
            </a:r>
            <a:r>
              <a:rPr lang="zh-CN" altLang="zh-CN"/>
              <a:t>×</a:t>
            </a:r>
            <a:r>
              <a:rPr lang="en-US" altLang="zh-CN"/>
              <a:t>4)+6</a:t>
            </a:r>
            <a:r>
              <a:rPr lang="zh-CN" altLang="zh-CN"/>
              <a:t>×</a:t>
            </a:r>
            <a:r>
              <a:rPr lang="en-US" altLang="zh-CN"/>
              <a:t>4+3=1819</a:t>
            </a:r>
            <a:endParaRPr lang="zh-CN" altLang="zh-CN"/>
          </a:p>
          <a:p>
            <a:r>
              <a:rPr lang="zh-CN" altLang="zh-CN"/>
              <a:t>字号</a:t>
            </a:r>
            <a:r>
              <a:rPr lang="en-US" altLang="zh-CN"/>
              <a:t>=1819/16=113</a:t>
            </a:r>
            <a:endParaRPr lang="zh-CN" altLang="zh-CN"/>
          </a:p>
          <a:p>
            <a:r>
              <a:rPr lang="zh-CN" altLang="zh-CN"/>
              <a:t>位号</a:t>
            </a:r>
            <a:r>
              <a:rPr lang="en-US" altLang="zh-CN"/>
              <a:t>=1819 % 16 =11</a:t>
            </a:r>
            <a:endParaRPr lang="zh-CN" altLang="zh-CN"/>
          </a:p>
          <a:p>
            <a:r>
              <a:rPr lang="zh-CN" altLang="zh-CN"/>
              <a:t>所以，回收第</a:t>
            </a:r>
            <a:r>
              <a:rPr lang="en-US" altLang="zh-CN"/>
              <a:t>56</a:t>
            </a:r>
            <a:r>
              <a:rPr lang="zh-CN" altLang="zh-CN"/>
              <a:t>柱面第</a:t>
            </a:r>
            <a:r>
              <a:rPr lang="en-US" altLang="zh-CN"/>
              <a:t>6</a:t>
            </a:r>
            <a:r>
              <a:rPr lang="zh-CN" altLang="zh-CN"/>
              <a:t>磁道第</a:t>
            </a:r>
            <a:r>
              <a:rPr lang="en-US" altLang="zh-CN"/>
              <a:t>3</a:t>
            </a:r>
            <a:r>
              <a:rPr lang="zh-CN" altLang="zh-CN"/>
              <a:t>扇区时，位示图的第</a:t>
            </a:r>
            <a:r>
              <a:rPr lang="en-US" altLang="zh-CN"/>
              <a:t>113</a:t>
            </a:r>
            <a:r>
              <a:rPr lang="zh-CN" altLang="zh-CN"/>
              <a:t>字的第</a:t>
            </a:r>
            <a:r>
              <a:rPr lang="en-US" altLang="zh-CN"/>
              <a:t>11</a:t>
            </a:r>
            <a:r>
              <a:rPr lang="zh-CN" altLang="zh-CN"/>
              <a:t>位应清</a:t>
            </a:r>
            <a:r>
              <a:rPr lang="en-US" altLang="zh-CN"/>
              <a:t>0</a:t>
            </a:r>
            <a:r>
              <a:rPr lang="zh-CN" altLang="zh-CN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9797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练习题</a:t>
            </a:r>
            <a:r>
              <a:rPr lang="en-US" altLang="zh-CN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en-US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77AD-BA68-374F-8A75-1EDC20A3AF71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4</a:t>
            </a:fld>
            <a:endParaRPr lang="en-US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47874D-9F8B-4044-B96B-1C4E110005D2}"/>
              </a:ext>
            </a:extLst>
          </p:cNvPr>
          <p:cNvSpPr/>
          <p:nvPr/>
        </p:nvSpPr>
        <p:spPr>
          <a:xfrm>
            <a:off x="411327" y="1698954"/>
            <a:ext cx="8156940" cy="1200329"/>
          </a:xfrm>
          <a:prstGeom prst="rect">
            <a:avLst/>
          </a:prstGeom>
          <a:ln w="12700">
            <a:noFill/>
            <a:prstDash val="dashDot"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400" smtClean="0">
                <a:latin typeface="+mn-ea"/>
              </a:rPr>
              <a:t>一</a:t>
            </a:r>
            <a:r>
              <a:rPr lang="zh-CN" altLang="zh-CN" sz="2400">
                <a:latin typeface="+mn-ea"/>
              </a:rPr>
              <a:t>个</a:t>
            </a:r>
            <a:r>
              <a:rPr lang="en-US" altLang="zh-CN" sz="2400">
                <a:latin typeface="+mn-ea"/>
              </a:rPr>
              <a:t>32</a:t>
            </a:r>
            <a:r>
              <a:rPr lang="zh-CN" altLang="zh-CN" sz="2400">
                <a:latin typeface="+mn-ea"/>
              </a:rPr>
              <a:t>位地址的计算机系统使用二级页表，虚地址被分为</a:t>
            </a:r>
            <a:r>
              <a:rPr lang="en-US" altLang="zh-CN" sz="2400">
                <a:latin typeface="+mn-ea"/>
              </a:rPr>
              <a:t>9</a:t>
            </a:r>
            <a:r>
              <a:rPr lang="zh-CN" altLang="zh-CN" sz="2400">
                <a:latin typeface="+mn-ea"/>
              </a:rPr>
              <a:t>位顶级页表，</a:t>
            </a:r>
            <a:r>
              <a:rPr lang="en-US" altLang="zh-CN" sz="2400">
                <a:latin typeface="+mn-ea"/>
              </a:rPr>
              <a:t>11</a:t>
            </a:r>
            <a:r>
              <a:rPr lang="zh-CN" altLang="zh-CN" sz="2400">
                <a:latin typeface="+mn-ea"/>
              </a:rPr>
              <a:t>位二级页表和偏移。试问：页面长度是多少？虚地址空间共有多少个页面</a:t>
            </a:r>
            <a:r>
              <a:rPr lang="zh-CN" altLang="zh-CN" sz="2400" smtClean="0">
                <a:latin typeface="+mn-ea"/>
              </a:rPr>
              <a:t>？</a:t>
            </a:r>
            <a:endParaRPr lang="zh-CN" altLang="zh-CN" sz="2400">
              <a:latin typeface="+mn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669786"/>
              </p:ext>
            </p:extLst>
          </p:nvPr>
        </p:nvGraphicFramePr>
        <p:xfrm>
          <a:off x="1648178" y="506250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848350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237521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61162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顶级页表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二级页表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页面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514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833297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890991" y="4659682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smtClean="0">
                <a:latin typeface="+mn-ea"/>
              </a:rPr>
              <a:t>9</a:t>
            </a:r>
            <a:r>
              <a:rPr lang="zh-CN" altLang="en-US" sz="2000" smtClean="0">
                <a:latin typeface="+mn-ea"/>
              </a:rPr>
              <a:t>位</a:t>
            </a:r>
            <a:endParaRPr lang="zh-CN" altLang="en-US" sz="2000"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86578" y="4681881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smtClean="0">
                <a:latin typeface="+mn-ea"/>
              </a:rPr>
              <a:t>11</a:t>
            </a:r>
            <a:r>
              <a:rPr lang="zh-CN" altLang="en-US" sz="2000" smtClean="0">
                <a:latin typeface="+mn-ea"/>
              </a:rPr>
              <a:t>位</a:t>
            </a:r>
            <a:endParaRPr lang="zh-CN" altLang="en-US" sz="2000"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100866" y="4659682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smtClean="0">
                <a:latin typeface="+mn-ea"/>
              </a:rPr>
              <a:t>12</a:t>
            </a:r>
            <a:r>
              <a:rPr lang="zh-CN" altLang="en-US" sz="2000" smtClean="0">
                <a:latin typeface="+mn-ea"/>
              </a:rPr>
              <a:t>位</a:t>
            </a:r>
            <a:endParaRPr lang="zh-CN" altLang="en-US" sz="2000">
              <a:latin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A47874D-9F8B-4044-B96B-1C4E110005D2}"/>
              </a:ext>
            </a:extLst>
          </p:cNvPr>
          <p:cNvSpPr/>
          <p:nvPr/>
        </p:nvSpPr>
        <p:spPr>
          <a:xfrm>
            <a:off x="1042988" y="3375083"/>
            <a:ext cx="7593012" cy="830997"/>
          </a:xfrm>
          <a:prstGeom prst="rect">
            <a:avLst/>
          </a:prstGeom>
          <a:ln w="12700">
            <a:solidFill>
              <a:srgbClr val="FF0000"/>
            </a:solidFill>
            <a:prstDash val="dashDot"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smtClean="0"/>
              <a:t>32-9-11=12</a:t>
            </a:r>
            <a:r>
              <a:rPr lang="zh-CN" altLang="zh-CN" sz="2400" smtClean="0"/>
              <a:t>，</a:t>
            </a:r>
            <a:r>
              <a:rPr lang="zh-CN" altLang="en-US" sz="2400" smtClean="0"/>
              <a:t>页面</a:t>
            </a:r>
            <a:r>
              <a:rPr lang="zh-CN" altLang="zh-CN" sz="2400" smtClean="0"/>
              <a:t>大小</a:t>
            </a:r>
            <a:r>
              <a:rPr lang="zh-CN" altLang="zh-CN" sz="2400"/>
              <a:t>为</a:t>
            </a:r>
            <a:r>
              <a:rPr lang="en-US" altLang="zh-CN" sz="2400" smtClean="0"/>
              <a:t>4KB</a:t>
            </a:r>
            <a:r>
              <a:rPr lang="zh-CN" altLang="en-US" sz="2400" smtClean="0"/>
              <a:t>；</a:t>
            </a:r>
            <a:endParaRPr lang="en-US" altLang="zh-CN" sz="240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smtClean="0"/>
              <a:t>页面</a:t>
            </a:r>
            <a:r>
              <a:rPr lang="zh-CN" altLang="zh-CN" sz="2400"/>
              <a:t>的个数为</a:t>
            </a:r>
            <a:r>
              <a:rPr lang="en-US" altLang="zh-CN" sz="2400"/>
              <a:t>2</a:t>
            </a:r>
            <a:r>
              <a:rPr lang="en-US" altLang="zh-CN" sz="2400" baseline="30000"/>
              <a:t>20 </a:t>
            </a:r>
            <a:r>
              <a:rPr lang="zh-CN" altLang="zh-CN" sz="2400" smtClean="0"/>
              <a:t>个</a:t>
            </a:r>
            <a:r>
              <a:rPr lang="zh-CN" altLang="en-US" sz="2400" smtClean="0"/>
              <a:t>；</a:t>
            </a:r>
            <a:endParaRPr lang="zh-CN" altLang="zh-CN" sz="2400"/>
          </a:p>
        </p:txBody>
      </p:sp>
    </p:spTree>
    <p:extLst>
      <p:ext uri="{BB962C8B-B14F-4D97-AF65-F5344CB8AC3E}">
        <p14:creationId xmlns:p14="http://schemas.microsoft.com/office/powerpoint/2010/main" val="289538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练习题</a:t>
            </a: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en-US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77AD-BA68-374F-8A75-1EDC20A3AF71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5</a:t>
            </a:fld>
            <a:endParaRPr lang="en-US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47874D-9F8B-4044-B96B-1C4E110005D2}"/>
              </a:ext>
            </a:extLst>
          </p:cNvPr>
          <p:cNvSpPr/>
          <p:nvPr/>
        </p:nvSpPr>
        <p:spPr>
          <a:xfrm>
            <a:off x="225778" y="1589282"/>
            <a:ext cx="8692443" cy="2677656"/>
          </a:xfrm>
          <a:prstGeom prst="rect">
            <a:avLst/>
          </a:prstGeom>
          <a:ln w="12700">
            <a:noFill/>
            <a:prstDash val="dashDot"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400" smtClean="0"/>
              <a:t>某</a:t>
            </a:r>
            <a:r>
              <a:rPr lang="zh-CN" altLang="zh-CN" sz="2400"/>
              <a:t>计算机有缓存、内存、外存来实现虚拟存储器。如果数据在缓存中，访问它需要</a:t>
            </a:r>
            <a:r>
              <a:rPr lang="en-US" altLang="zh-CN" sz="2400"/>
              <a:t>A(ns)</a:t>
            </a:r>
            <a:r>
              <a:rPr lang="zh-CN" altLang="zh-CN" sz="2400"/>
              <a:t>；如果在内存但不在缓存，需要</a:t>
            </a:r>
            <a:r>
              <a:rPr lang="en-US" altLang="zh-CN" sz="2400"/>
              <a:t>B(ns)</a:t>
            </a:r>
            <a:r>
              <a:rPr lang="zh-CN" altLang="zh-CN" sz="2400"/>
              <a:t>将其装入缓存，然后才能访问；如果不在内存而在外存，需要</a:t>
            </a:r>
            <a:r>
              <a:rPr lang="en-US" altLang="zh-CN" sz="2400"/>
              <a:t>C(ns)</a:t>
            </a:r>
            <a:r>
              <a:rPr lang="zh-CN" altLang="zh-CN" sz="2400"/>
              <a:t>将其读入内存，然后，用</a:t>
            </a:r>
            <a:r>
              <a:rPr lang="en-US" altLang="zh-CN" sz="2400"/>
              <a:t>B(ns)</a:t>
            </a:r>
            <a:r>
              <a:rPr lang="zh-CN" altLang="zh-CN" sz="2400"/>
              <a:t>再读入缓存，然后才能访问。假设缓存命中率为</a:t>
            </a:r>
            <a:r>
              <a:rPr lang="en-US" altLang="zh-CN" sz="2400"/>
              <a:t>(n-1)/n</a:t>
            </a:r>
            <a:r>
              <a:rPr lang="zh-CN" altLang="zh-CN" sz="2400"/>
              <a:t>，内存命中率</a:t>
            </a:r>
            <a:r>
              <a:rPr lang="zh-CN" altLang="zh-CN" sz="2400" smtClean="0"/>
              <a:t>为</a:t>
            </a:r>
            <a:r>
              <a:rPr lang="en-US" altLang="zh-CN" sz="2400" smtClean="0"/>
              <a:t>(m-1)/m</a:t>
            </a:r>
            <a:r>
              <a:rPr lang="zh-CN" altLang="zh-CN" sz="2400"/>
              <a:t>，则数据平均访问时间是多少？</a:t>
            </a:r>
            <a:endParaRPr lang="zh-CN" altLang="zh-CN" sz="2400">
              <a:latin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zh-CN" sz="2400">
              <a:latin typeface="+mn-ea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1793902" y="5441233"/>
            <a:ext cx="846667" cy="39511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mtClean="0">
                <a:latin typeface="Times New Roman" charset="0"/>
                <a:ea typeface="宋体" pitchFamily="2" charset="-122"/>
              </a:rPr>
              <a:t>缓存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3561645" y="5441237"/>
            <a:ext cx="846667" cy="39511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pitchFamily="2" charset="-122"/>
              </a:rPr>
              <a:t>内存</a:t>
            </a:r>
          </a:p>
        </p:txBody>
      </p:sp>
      <p:sp>
        <p:nvSpPr>
          <p:cNvPr id="9" name="圆角矩形 8"/>
          <p:cNvSpPr/>
          <p:nvPr/>
        </p:nvSpPr>
        <p:spPr bwMode="auto">
          <a:xfrm>
            <a:off x="5329388" y="5441232"/>
            <a:ext cx="846667" cy="39511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pitchFamily="2" charset="-122"/>
              </a:rPr>
              <a:t>外存</a:t>
            </a:r>
          </a:p>
        </p:txBody>
      </p:sp>
      <p:sp>
        <p:nvSpPr>
          <p:cNvPr id="13" name="圆角矩形 12"/>
          <p:cNvSpPr/>
          <p:nvPr/>
        </p:nvSpPr>
        <p:spPr bwMode="auto">
          <a:xfrm>
            <a:off x="6975651" y="4164816"/>
            <a:ext cx="1716793" cy="472247"/>
          </a:xfrm>
          <a:prstGeom prst="roundRect">
            <a:avLst/>
          </a:prstGeom>
          <a:solidFill>
            <a:srgbClr val="FFCCCC"/>
          </a:solidFill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分钟</a:t>
            </a: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739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练习题</a:t>
            </a: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en-US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77AD-BA68-374F-8A75-1EDC20A3AF71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6</a:t>
            </a:fld>
            <a:endParaRPr lang="en-US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47874D-9F8B-4044-B96B-1C4E110005D2}"/>
              </a:ext>
            </a:extLst>
          </p:cNvPr>
          <p:cNvSpPr/>
          <p:nvPr/>
        </p:nvSpPr>
        <p:spPr>
          <a:xfrm>
            <a:off x="225778" y="1589282"/>
            <a:ext cx="8692443" cy="2677656"/>
          </a:xfrm>
          <a:prstGeom prst="rect">
            <a:avLst/>
          </a:prstGeom>
          <a:ln w="12700">
            <a:noFill/>
            <a:prstDash val="dashDot"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400" smtClean="0"/>
              <a:t>某</a:t>
            </a:r>
            <a:r>
              <a:rPr lang="zh-CN" altLang="zh-CN" sz="2400"/>
              <a:t>计算机有缓存、内存、外存来实现虚拟存储器。如果数据在缓存中，访问它需要</a:t>
            </a:r>
            <a:r>
              <a:rPr lang="en-US" altLang="zh-CN" sz="2400"/>
              <a:t>A(ns)</a:t>
            </a:r>
            <a:r>
              <a:rPr lang="zh-CN" altLang="zh-CN" sz="2400"/>
              <a:t>；如果在内存但不在缓存，需要</a:t>
            </a:r>
            <a:r>
              <a:rPr lang="en-US" altLang="zh-CN" sz="2400"/>
              <a:t>B(ns)</a:t>
            </a:r>
            <a:r>
              <a:rPr lang="zh-CN" altLang="zh-CN" sz="2400"/>
              <a:t>将其装入缓存，然后才能访问；如果不在内存而在外存，需要</a:t>
            </a:r>
            <a:r>
              <a:rPr lang="en-US" altLang="zh-CN" sz="2400"/>
              <a:t>C(ns)</a:t>
            </a:r>
            <a:r>
              <a:rPr lang="zh-CN" altLang="zh-CN" sz="2400"/>
              <a:t>将其读入内存，然后，用</a:t>
            </a:r>
            <a:r>
              <a:rPr lang="en-US" altLang="zh-CN" sz="2400"/>
              <a:t>B(ns)</a:t>
            </a:r>
            <a:r>
              <a:rPr lang="zh-CN" altLang="zh-CN" sz="2400"/>
              <a:t>再读入缓存，然后才能访问。假设缓存命中率为</a:t>
            </a:r>
            <a:r>
              <a:rPr lang="en-US" altLang="zh-CN" sz="2400"/>
              <a:t>(n-1)/n</a:t>
            </a:r>
            <a:r>
              <a:rPr lang="zh-CN" altLang="zh-CN" sz="2400"/>
              <a:t>，内存命中率</a:t>
            </a:r>
            <a:r>
              <a:rPr lang="zh-CN" altLang="zh-CN" sz="2400" smtClean="0"/>
              <a:t>为</a:t>
            </a:r>
            <a:r>
              <a:rPr lang="en-US" altLang="zh-CN" sz="2400" smtClean="0"/>
              <a:t>(m-1)/m</a:t>
            </a:r>
            <a:r>
              <a:rPr lang="zh-CN" altLang="zh-CN" sz="2400"/>
              <a:t>，则数据平均访问时间是多少？</a:t>
            </a:r>
            <a:endParaRPr lang="zh-CN" altLang="zh-CN" sz="2400">
              <a:latin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zh-CN" sz="2400">
              <a:latin typeface="+mn-ea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1003238" y="5452530"/>
            <a:ext cx="846667" cy="39511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mtClean="0">
                <a:latin typeface="Times New Roman" charset="0"/>
                <a:ea typeface="宋体" pitchFamily="2" charset="-122"/>
              </a:rPr>
              <a:t>缓存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3561645" y="5441237"/>
            <a:ext cx="846667" cy="39511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pitchFamily="2" charset="-122"/>
              </a:rPr>
              <a:t>内存</a:t>
            </a:r>
          </a:p>
        </p:txBody>
      </p:sp>
      <p:sp>
        <p:nvSpPr>
          <p:cNvPr id="9" name="圆角矩形 8"/>
          <p:cNvSpPr/>
          <p:nvPr/>
        </p:nvSpPr>
        <p:spPr bwMode="auto">
          <a:xfrm>
            <a:off x="7154950" y="5452529"/>
            <a:ext cx="846667" cy="39511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pitchFamily="2" charset="-122"/>
              </a:rPr>
              <a:t>外存</a:t>
            </a:r>
          </a:p>
        </p:txBody>
      </p:sp>
      <p:sp>
        <p:nvSpPr>
          <p:cNvPr id="2" name="矩形 1"/>
          <p:cNvSpPr/>
          <p:nvPr/>
        </p:nvSpPr>
        <p:spPr>
          <a:xfrm>
            <a:off x="849604" y="4740799"/>
            <a:ext cx="14895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概率：</a:t>
            </a:r>
            <a:r>
              <a:rPr lang="en-US" altLang="zh-CN" smtClean="0"/>
              <a:t>(n-1</a:t>
            </a:r>
            <a:r>
              <a:rPr lang="en-US" altLang="zh-CN"/>
              <a:t>)/</a:t>
            </a:r>
            <a:r>
              <a:rPr lang="en-US" altLang="zh-CN" smtClean="0"/>
              <a:t>n</a:t>
            </a:r>
          </a:p>
          <a:p>
            <a:r>
              <a:rPr lang="zh-CN" altLang="en-US" smtClean="0"/>
              <a:t>时间：</a:t>
            </a:r>
            <a:r>
              <a:rPr lang="en-US" altLang="zh-CN" smtClean="0"/>
              <a:t>A</a:t>
            </a:r>
            <a:endParaRPr lang="zh-CN" altLang="zh-CN"/>
          </a:p>
        </p:txBody>
      </p:sp>
      <p:sp>
        <p:nvSpPr>
          <p:cNvPr id="3" name="矩形 2"/>
          <p:cNvSpPr/>
          <p:nvPr/>
        </p:nvSpPr>
        <p:spPr>
          <a:xfrm>
            <a:off x="2938409" y="4740798"/>
            <a:ext cx="27622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概率</a:t>
            </a:r>
            <a:r>
              <a:rPr lang="zh-CN" altLang="en-US" smtClean="0"/>
              <a:t>：</a:t>
            </a:r>
            <a:r>
              <a:rPr lang="en-US" altLang="zh-CN" smtClean="0"/>
              <a:t>(1-</a:t>
            </a:r>
            <a:r>
              <a:rPr lang="en-US" altLang="zh-CN"/>
              <a:t>(n-1)/n)</a:t>
            </a:r>
            <a:r>
              <a:rPr lang="zh-CN" altLang="zh-CN"/>
              <a:t>×</a:t>
            </a:r>
            <a:r>
              <a:rPr lang="en-US" altLang="zh-CN"/>
              <a:t>(m-1)/</a:t>
            </a:r>
            <a:r>
              <a:rPr lang="en-US" altLang="zh-CN" smtClean="0"/>
              <a:t>m</a:t>
            </a:r>
          </a:p>
          <a:p>
            <a:r>
              <a:rPr lang="zh-CN" altLang="en-US" smtClean="0"/>
              <a:t>时间：</a:t>
            </a:r>
            <a:r>
              <a:rPr lang="en-US" altLang="zh-CN" smtClean="0"/>
              <a:t>A+B</a:t>
            </a:r>
            <a:endParaRPr lang="zh-CN" altLang="zh-CN"/>
          </a:p>
        </p:txBody>
      </p:sp>
      <p:sp>
        <p:nvSpPr>
          <p:cNvPr id="10" name="矩形 9"/>
          <p:cNvSpPr/>
          <p:nvPr/>
        </p:nvSpPr>
        <p:spPr>
          <a:xfrm>
            <a:off x="6042505" y="4692090"/>
            <a:ext cx="30636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概率：</a:t>
            </a:r>
            <a:r>
              <a:rPr lang="en-US" altLang="zh-CN" smtClean="0"/>
              <a:t>(</a:t>
            </a:r>
            <a:r>
              <a:rPr lang="en-US" altLang="zh-CN"/>
              <a:t>1-(n-1)/n)</a:t>
            </a:r>
            <a:r>
              <a:rPr lang="zh-CN" altLang="zh-CN"/>
              <a:t>×</a:t>
            </a:r>
            <a:r>
              <a:rPr lang="en-US" altLang="zh-CN"/>
              <a:t>(1-(m-1)/m</a:t>
            </a:r>
            <a:r>
              <a:rPr lang="en-US" altLang="zh-CN" smtClean="0"/>
              <a:t>)</a:t>
            </a:r>
          </a:p>
          <a:p>
            <a:r>
              <a:rPr lang="zh-CN" altLang="en-US" smtClean="0"/>
              <a:t>时间：</a:t>
            </a:r>
            <a:r>
              <a:rPr lang="en-US" altLang="zh-CN" smtClean="0"/>
              <a:t>A+B+C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267386" y="3575055"/>
            <a:ext cx="33069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smtClean="0">
                <a:solidFill>
                  <a:srgbClr val="FF0000"/>
                </a:solidFill>
              </a:rPr>
              <a:t>答案：</a:t>
            </a:r>
            <a:r>
              <a:rPr lang="en-US" altLang="zh-CN" sz="2400" smtClean="0">
                <a:solidFill>
                  <a:srgbClr val="FF0000"/>
                </a:solidFill>
              </a:rPr>
              <a:t>A+B/n+C/nm</a:t>
            </a:r>
            <a:endParaRPr lang="zh-CN" altLang="zh-CN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08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练习题</a:t>
            </a:r>
            <a:r>
              <a:rPr lang="en-US" altLang="zh-CN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en-US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77AD-BA68-374F-8A75-1EDC20A3AF71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7</a:t>
            </a:fld>
            <a:endParaRPr lang="en-US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47874D-9F8B-4044-B96B-1C4E110005D2}"/>
              </a:ext>
            </a:extLst>
          </p:cNvPr>
          <p:cNvSpPr/>
          <p:nvPr/>
        </p:nvSpPr>
        <p:spPr>
          <a:xfrm>
            <a:off x="225778" y="1589282"/>
            <a:ext cx="8692443" cy="2308324"/>
          </a:xfrm>
          <a:prstGeom prst="rect">
            <a:avLst/>
          </a:prstGeom>
          <a:ln w="12700">
            <a:noFill/>
            <a:prstDash val="dashDot"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400" smtClean="0"/>
              <a:t>一</a:t>
            </a:r>
            <a:r>
              <a:rPr lang="zh-CN" altLang="zh-CN" sz="2400"/>
              <a:t>个有快表的请页式虚存系统，设内存访问周期为</a:t>
            </a:r>
            <a:r>
              <a:rPr lang="en-US" altLang="zh-CN" sz="2400"/>
              <a:t>1</a:t>
            </a:r>
            <a:r>
              <a:rPr lang="zh-CN" altLang="zh-CN" sz="2400"/>
              <a:t>微秒，内外存传送一个页面的平均时间为</a:t>
            </a:r>
            <a:r>
              <a:rPr lang="en-US" altLang="zh-CN" sz="2400"/>
              <a:t>5</a:t>
            </a:r>
            <a:r>
              <a:rPr lang="zh-CN" altLang="zh-CN" sz="2400"/>
              <a:t>毫秒。如果快表命中率为</a:t>
            </a:r>
            <a:r>
              <a:rPr lang="en-US" altLang="zh-CN" sz="2400"/>
              <a:t>75%</a:t>
            </a:r>
            <a:r>
              <a:rPr lang="zh-CN" altLang="zh-CN" sz="2400"/>
              <a:t>，缺页中断率为</a:t>
            </a:r>
            <a:r>
              <a:rPr lang="en-US" altLang="zh-CN" sz="2400"/>
              <a:t>10%</a:t>
            </a:r>
            <a:r>
              <a:rPr lang="zh-CN" altLang="zh-CN" sz="2400"/>
              <a:t>。忽略快表访问时间，试求内存的有效存取时间。</a:t>
            </a:r>
            <a:endParaRPr lang="zh-CN" altLang="zh-CN" sz="2400">
              <a:latin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zh-CN" sz="2400">
              <a:latin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zh-CN" sz="2400">
              <a:latin typeface="+mn-ea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2273238" y="4564901"/>
            <a:ext cx="846667" cy="39511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>
                <a:latin typeface="Times New Roman" charset="0"/>
                <a:ea typeface="宋体" pitchFamily="2" charset="-122"/>
              </a:rPr>
              <a:t>快</a:t>
            </a:r>
            <a:r>
              <a:rPr lang="zh-CN" altLang="en-US" smtClean="0">
                <a:latin typeface="Times New Roman" charset="0"/>
                <a:ea typeface="宋体" pitchFamily="2" charset="-122"/>
              </a:rPr>
              <a:t>表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1042988" y="5338414"/>
            <a:ext cx="846667" cy="39511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pitchFamily="2" charset="-122"/>
              </a:rPr>
              <a:t>内存</a:t>
            </a:r>
          </a:p>
        </p:txBody>
      </p:sp>
      <p:sp>
        <p:nvSpPr>
          <p:cNvPr id="12" name="圆角矩形 11"/>
          <p:cNvSpPr/>
          <p:nvPr/>
        </p:nvSpPr>
        <p:spPr bwMode="auto">
          <a:xfrm>
            <a:off x="3675635" y="5338421"/>
            <a:ext cx="846667" cy="39511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mtClean="0">
                <a:latin typeface="Times New Roman" charset="0"/>
                <a:ea typeface="宋体" pitchFamily="2" charset="-122"/>
              </a:rPr>
              <a:t>外存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6490229" y="3661482"/>
            <a:ext cx="1716793" cy="472247"/>
          </a:xfrm>
          <a:prstGeom prst="roundRect">
            <a:avLst/>
          </a:prstGeom>
          <a:solidFill>
            <a:srgbClr val="FFCCCC"/>
          </a:solidFill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分钟</a:t>
            </a: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764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练习题</a:t>
            </a:r>
            <a:r>
              <a:rPr lang="en-US" altLang="zh-CN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en-US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77AD-BA68-374F-8A75-1EDC20A3AF71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8</a:t>
            </a:fld>
            <a:endParaRPr lang="en-US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47874D-9F8B-4044-B96B-1C4E110005D2}"/>
              </a:ext>
            </a:extLst>
          </p:cNvPr>
          <p:cNvSpPr/>
          <p:nvPr/>
        </p:nvSpPr>
        <p:spPr>
          <a:xfrm>
            <a:off x="225778" y="1589282"/>
            <a:ext cx="8692443" cy="2308324"/>
          </a:xfrm>
          <a:prstGeom prst="rect">
            <a:avLst/>
          </a:prstGeom>
          <a:ln w="12700">
            <a:noFill/>
            <a:prstDash val="dashDot"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400" smtClean="0"/>
              <a:t>一</a:t>
            </a:r>
            <a:r>
              <a:rPr lang="zh-CN" altLang="zh-CN" sz="2400"/>
              <a:t>个有快表的请页式虚存系统，设内存访问周期为</a:t>
            </a:r>
            <a:r>
              <a:rPr lang="en-US" altLang="zh-CN" sz="2400"/>
              <a:t>1</a:t>
            </a:r>
            <a:r>
              <a:rPr lang="zh-CN" altLang="zh-CN" sz="2400"/>
              <a:t>微秒，内外存传送一个页面的平均时间为</a:t>
            </a:r>
            <a:r>
              <a:rPr lang="en-US" altLang="zh-CN" sz="2400"/>
              <a:t>5</a:t>
            </a:r>
            <a:r>
              <a:rPr lang="zh-CN" altLang="zh-CN" sz="2400"/>
              <a:t>毫秒。如果快表命中率为</a:t>
            </a:r>
            <a:r>
              <a:rPr lang="en-US" altLang="zh-CN" sz="2400"/>
              <a:t>75%</a:t>
            </a:r>
            <a:r>
              <a:rPr lang="zh-CN" altLang="zh-CN" sz="2400"/>
              <a:t>，缺页中断率为</a:t>
            </a:r>
            <a:r>
              <a:rPr lang="en-US" altLang="zh-CN" sz="2400"/>
              <a:t>10%</a:t>
            </a:r>
            <a:r>
              <a:rPr lang="zh-CN" altLang="zh-CN" sz="2400"/>
              <a:t>。忽略快表访问时间，试求内存的有效存取时间。</a:t>
            </a:r>
            <a:endParaRPr lang="zh-CN" altLang="zh-CN" sz="2400">
              <a:latin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zh-CN" sz="2400">
              <a:latin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zh-CN" sz="2400">
              <a:latin typeface="+mn-ea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225778" y="4023881"/>
            <a:ext cx="846667" cy="39511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>
                <a:latin typeface="Times New Roman" charset="0"/>
                <a:ea typeface="宋体" pitchFamily="2" charset="-122"/>
              </a:rPr>
              <a:t>快</a:t>
            </a:r>
            <a:r>
              <a:rPr lang="zh-CN" altLang="en-US" smtClean="0">
                <a:latin typeface="Times New Roman" charset="0"/>
                <a:ea typeface="宋体" pitchFamily="2" charset="-122"/>
              </a:rPr>
              <a:t>表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225778" y="4635909"/>
            <a:ext cx="846667" cy="39511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pitchFamily="2" charset="-122"/>
              </a:rPr>
              <a:t>内存</a:t>
            </a:r>
          </a:p>
        </p:txBody>
      </p:sp>
      <p:sp>
        <p:nvSpPr>
          <p:cNvPr id="11" name="矩形 10"/>
          <p:cNvSpPr/>
          <p:nvPr/>
        </p:nvSpPr>
        <p:spPr>
          <a:xfrm>
            <a:off x="4910853" y="3137549"/>
            <a:ext cx="33069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smtClean="0">
                <a:solidFill>
                  <a:srgbClr val="FF0000"/>
                </a:solidFill>
              </a:rPr>
              <a:t>答案：</a:t>
            </a:r>
            <a:r>
              <a:rPr lang="en-US" altLang="zh-CN" sz="2400">
                <a:solidFill>
                  <a:srgbClr val="FF0000"/>
                </a:solidFill>
              </a:rPr>
              <a:t> 501.25</a:t>
            </a:r>
            <a:r>
              <a:rPr lang="zh-CN" altLang="zh-CN" sz="2400">
                <a:solidFill>
                  <a:srgbClr val="FF0000"/>
                </a:solidFill>
              </a:rPr>
              <a:t>微秒</a:t>
            </a:r>
          </a:p>
        </p:txBody>
      </p:sp>
      <p:sp>
        <p:nvSpPr>
          <p:cNvPr id="12" name="圆角矩形 11"/>
          <p:cNvSpPr/>
          <p:nvPr/>
        </p:nvSpPr>
        <p:spPr bwMode="auto">
          <a:xfrm>
            <a:off x="228131" y="5380060"/>
            <a:ext cx="846667" cy="39511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mtClean="0">
                <a:latin typeface="Times New Roman" charset="0"/>
                <a:ea typeface="宋体" pitchFamily="2" charset="-122"/>
              </a:rPr>
              <a:t>外存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30489" y="4023881"/>
            <a:ext cx="59379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1ms</a:t>
            </a:r>
            <a:r>
              <a:rPr lang="zh-CN" altLang="zh-CN" smtClean="0"/>
              <a:t>×</a:t>
            </a:r>
            <a:r>
              <a:rPr lang="en-US" altLang="zh-CN" smtClean="0"/>
              <a:t>75</a:t>
            </a:r>
            <a:r>
              <a:rPr lang="en-US" altLang="zh-CN" smtClean="0"/>
              <a:t>%</a:t>
            </a:r>
            <a:r>
              <a:rPr lang="zh-CN" altLang="en-US" smtClean="0"/>
              <a:t>（</a:t>
            </a:r>
            <a:r>
              <a:rPr lang="en-US" altLang="zh-CN" smtClean="0"/>
              <a:t>0 us</a:t>
            </a:r>
            <a:r>
              <a:rPr lang="zh-CN" altLang="en-US" smtClean="0"/>
              <a:t>访问快表，</a:t>
            </a:r>
            <a:r>
              <a:rPr lang="en-US" altLang="zh-CN" smtClean="0"/>
              <a:t>1us</a:t>
            </a:r>
            <a:r>
              <a:rPr lang="zh-CN" altLang="en-US" smtClean="0"/>
              <a:t>访问内存）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230489" y="5380060"/>
            <a:ext cx="66186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(</a:t>
            </a:r>
            <a:r>
              <a:rPr lang="en-US" altLang="zh-CN"/>
              <a:t>5000+2)</a:t>
            </a:r>
            <a:r>
              <a:rPr lang="zh-CN" altLang="zh-CN"/>
              <a:t>×</a:t>
            </a:r>
            <a:r>
              <a:rPr lang="en-US" altLang="zh-CN" smtClean="0"/>
              <a:t>10</a:t>
            </a:r>
            <a:r>
              <a:rPr lang="en-US" altLang="zh-CN" smtClean="0"/>
              <a:t>%</a:t>
            </a:r>
            <a:r>
              <a:rPr lang="zh-CN" altLang="en-US" smtClean="0"/>
              <a:t>（</a:t>
            </a:r>
            <a:r>
              <a:rPr lang="en-US" altLang="zh-CN" smtClean="0"/>
              <a:t>1us</a:t>
            </a:r>
            <a:r>
              <a:rPr lang="zh-CN" altLang="en-US" smtClean="0"/>
              <a:t>访问页表，</a:t>
            </a:r>
            <a:r>
              <a:rPr lang="en-US" altLang="zh-CN" smtClean="0"/>
              <a:t>1us</a:t>
            </a:r>
            <a:r>
              <a:rPr lang="zh-CN" altLang="en-US" smtClean="0"/>
              <a:t>访问内存，</a:t>
            </a:r>
            <a:r>
              <a:rPr lang="en-US" altLang="zh-CN" smtClean="0"/>
              <a:t>5ms</a:t>
            </a:r>
            <a:r>
              <a:rPr lang="zh-CN" altLang="en-US" smtClean="0"/>
              <a:t>访问外存）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230670" y="4635909"/>
            <a:ext cx="7227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2</a:t>
            </a:r>
            <a:r>
              <a:rPr lang="zh-CN" altLang="zh-CN" smtClean="0"/>
              <a:t>×</a:t>
            </a:r>
            <a:r>
              <a:rPr lang="en-US" altLang="zh-CN"/>
              <a:t>10%</a:t>
            </a:r>
            <a:r>
              <a:rPr lang="zh-CN" altLang="en-US"/>
              <a:t>（</a:t>
            </a:r>
            <a:r>
              <a:rPr lang="en-US" altLang="zh-CN"/>
              <a:t>1us</a:t>
            </a:r>
            <a:r>
              <a:rPr lang="zh-CN" altLang="en-US"/>
              <a:t>访问页表，</a:t>
            </a:r>
            <a:r>
              <a:rPr lang="en-US" altLang="zh-CN"/>
              <a:t>1us</a:t>
            </a:r>
            <a:r>
              <a:rPr lang="zh-CN" altLang="en-US"/>
              <a:t>访问</a:t>
            </a:r>
            <a:r>
              <a:rPr lang="zh-CN" altLang="en-US" smtClean="0"/>
              <a:t>内存）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54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练习题</a:t>
            </a:r>
            <a:r>
              <a:rPr lang="en-US" altLang="zh-CN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en-US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77AD-BA68-374F-8A75-1EDC20A3AF71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9</a:t>
            </a:fld>
            <a:endParaRPr lang="en-US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47874D-9F8B-4044-B96B-1C4E110005D2}"/>
              </a:ext>
            </a:extLst>
          </p:cNvPr>
          <p:cNvSpPr/>
          <p:nvPr/>
        </p:nvSpPr>
        <p:spPr>
          <a:xfrm>
            <a:off x="225778" y="1589282"/>
            <a:ext cx="8692443" cy="2308324"/>
          </a:xfrm>
          <a:prstGeom prst="rect">
            <a:avLst/>
          </a:prstGeom>
          <a:ln w="12700">
            <a:noFill/>
            <a:prstDash val="dashDot"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400" smtClean="0"/>
              <a:t>在</a:t>
            </a:r>
            <a:r>
              <a:rPr lang="zh-CN" altLang="zh-CN" sz="2400"/>
              <a:t>一分页存储管理系统中，逻辑地址长度为</a:t>
            </a:r>
            <a:r>
              <a:rPr lang="en-US" altLang="zh-CN" sz="2400"/>
              <a:t>16</a:t>
            </a:r>
            <a:r>
              <a:rPr lang="zh-CN" altLang="zh-CN" sz="2400"/>
              <a:t>位，页面大小为</a:t>
            </a:r>
            <a:r>
              <a:rPr lang="en-US" altLang="zh-CN" sz="2400"/>
              <a:t>4096</a:t>
            </a:r>
            <a:r>
              <a:rPr lang="zh-CN" altLang="zh-CN" sz="2400"/>
              <a:t>字节，现有一逻辑地址为</a:t>
            </a:r>
            <a:r>
              <a:rPr lang="en-US" altLang="zh-CN" sz="2400"/>
              <a:t>2F6AH</a:t>
            </a:r>
            <a:r>
              <a:rPr lang="zh-CN" altLang="zh-CN" sz="2400"/>
              <a:t>，且第</a:t>
            </a:r>
            <a:r>
              <a:rPr lang="en-US" altLang="zh-CN" sz="2400"/>
              <a:t>0</a:t>
            </a:r>
            <a:r>
              <a:rPr lang="zh-CN" altLang="zh-CN" sz="2400"/>
              <a:t>、</a:t>
            </a:r>
            <a:r>
              <a:rPr lang="en-US" altLang="zh-CN" sz="2400"/>
              <a:t>1</a:t>
            </a:r>
            <a:r>
              <a:rPr lang="zh-CN" altLang="zh-CN" sz="2400"/>
              <a:t>、</a:t>
            </a:r>
            <a:r>
              <a:rPr lang="en-US" altLang="zh-CN" sz="2400"/>
              <a:t>2</a:t>
            </a:r>
            <a:r>
              <a:rPr lang="zh-CN" altLang="zh-CN" sz="2400"/>
              <a:t>页依次存在物理块</a:t>
            </a:r>
            <a:r>
              <a:rPr lang="en-US" altLang="zh-CN" sz="2400"/>
              <a:t>10</a:t>
            </a:r>
            <a:r>
              <a:rPr lang="zh-CN" altLang="zh-CN" sz="2400"/>
              <a:t>、</a:t>
            </a:r>
            <a:r>
              <a:rPr lang="en-US" altLang="zh-CN" sz="2400"/>
              <a:t>12</a:t>
            </a:r>
            <a:r>
              <a:rPr lang="zh-CN" altLang="zh-CN" sz="2400"/>
              <a:t>、</a:t>
            </a:r>
            <a:r>
              <a:rPr lang="en-US" altLang="zh-CN" sz="2400"/>
              <a:t>14</a:t>
            </a:r>
            <a:r>
              <a:rPr lang="zh-CN" altLang="zh-CN" sz="2400"/>
              <a:t>号中，问相应的物理地址为多少？</a:t>
            </a:r>
            <a:endParaRPr lang="zh-CN" altLang="zh-CN" sz="2400">
              <a:latin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zh-CN" sz="2400">
              <a:latin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zh-CN" sz="2400">
              <a:latin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zh-CN" sz="2400">
              <a:latin typeface="+mn-ea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6490229" y="3661482"/>
            <a:ext cx="1716793" cy="472247"/>
          </a:xfrm>
          <a:prstGeom prst="roundRect">
            <a:avLst/>
          </a:prstGeom>
          <a:solidFill>
            <a:srgbClr val="FFCCCC"/>
          </a:solidFill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分钟</a:t>
            </a: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47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g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PN-latest.pptx</Template>
  <TotalTime>2350</TotalTime>
  <Words>3180</Words>
  <Application>Microsoft Office PowerPoint</Application>
  <PresentationFormat>全屏显示(4:3)</PresentationFormat>
  <Paragraphs>310</Paragraphs>
  <Slides>33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ＭＳ Ｐゴシック</vt:lpstr>
      <vt:lpstr>华文楷体</vt:lpstr>
      <vt:lpstr>宋体</vt:lpstr>
      <vt:lpstr>Arial</vt:lpstr>
      <vt:lpstr>Calibri</vt:lpstr>
      <vt:lpstr>Candara</vt:lpstr>
      <vt:lpstr>Times New Roman</vt:lpstr>
      <vt:lpstr>Wingdings</vt:lpstr>
      <vt:lpstr>seg</vt:lpstr>
      <vt:lpstr>习题课</vt:lpstr>
      <vt:lpstr>概览</vt:lpstr>
      <vt:lpstr>练习题1</vt:lpstr>
      <vt:lpstr>练习题1</vt:lpstr>
      <vt:lpstr>练习题2</vt:lpstr>
      <vt:lpstr>练习题2</vt:lpstr>
      <vt:lpstr>练习题3</vt:lpstr>
      <vt:lpstr>练习题3</vt:lpstr>
      <vt:lpstr>练习题4</vt:lpstr>
      <vt:lpstr>练习题4</vt:lpstr>
      <vt:lpstr>练习题5</vt:lpstr>
      <vt:lpstr>练习题5</vt:lpstr>
      <vt:lpstr>概览</vt:lpstr>
      <vt:lpstr>练习题1</vt:lpstr>
      <vt:lpstr>练习题1</vt:lpstr>
      <vt:lpstr>练习题2</vt:lpstr>
      <vt:lpstr>练习题2</vt:lpstr>
      <vt:lpstr>练习题2</vt:lpstr>
      <vt:lpstr>练习题2</vt:lpstr>
      <vt:lpstr>练习题3</vt:lpstr>
      <vt:lpstr>练习题3</vt:lpstr>
      <vt:lpstr>练习题4</vt:lpstr>
      <vt:lpstr>练习题4</vt:lpstr>
      <vt:lpstr>练习题5</vt:lpstr>
      <vt:lpstr>练习题5</vt:lpstr>
      <vt:lpstr>练习题5</vt:lpstr>
      <vt:lpstr>概览</vt:lpstr>
      <vt:lpstr>练习1</vt:lpstr>
      <vt:lpstr>练习1答案</vt:lpstr>
      <vt:lpstr>练习2</vt:lpstr>
      <vt:lpstr>练习2答案</vt:lpstr>
      <vt:lpstr>练习题3</vt:lpstr>
      <vt:lpstr>练习3答案</vt:lpstr>
    </vt:vector>
  </TitlesOfParts>
  <Company>NJU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Finite Automata</dc:title>
  <dc:creator>Bu Lei</dc:creator>
  <cp:lastModifiedBy>dislab</cp:lastModifiedBy>
  <cp:revision>173</cp:revision>
  <dcterms:created xsi:type="dcterms:W3CDTF">2013-03-08T14:42:20Z</dcterms:created>
  <dcterms:modified xsi:type="dcterms:W3CDTF">2021-06-18T07:47:00Z</dcterms:modified>
</cp:coreProperties>
</file>